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3" r:id="rId8"/>
    <p:sldId id="264" r:id="rId9"/>
    <p:sldId id="265" r:id="rId10"/>
    <p:sldId id="266" r:id="rId11"/>
    <p:sldId id="267" r:id="rId12"/>
    <p:sldId id="274" r:id="rId13"/>
    <p:sldId id="268" r:id="rId14"/>
    <p:sldId id="269" r:id="rId15"/>
    <p:sldId id="261" r:id="rId16"/>
    <p:sldId id="273" r:id="rId17"/>
    <p:sldId id="262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64"/>
    <p:restoredTop sz="94726"/>
  </p:normalViewPr>
  <p:slideViewPr>
    <p:cSldViewPr snapToGrid="0" snapToObjects="1">
      <p:cViewPr varScale="1">
        <p:scale>
          <a:sx n="138" d="100"/>
          <a:sy n="138" d="100"/>
        </p:scale>
        <p:origin x="17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Framework Internals Deep Dive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Adam J. </a:t>
            </a:r>
            <a:r>
              <a:rPr lang="en-US" dirty="0" err="1" smtClean="0"/>
              <a:t>Weigold</a:t>
            </a:r>
            <a:r>
              <a:rPr lang="en-US" dirty="0" smtClean="0"/>
              <a:t>, VP Engineering &amp; Chief Architect, </a:t>
            </a:r>
            <a:r>
              <a:rPr lang="en-US" dirty="0" err="1" smtClean="0"/>
              <a:t>TrustedChoice.com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example: Performance Monitor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8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Advice on writing </a:t>
            </a:r>
            <a:r>
              <a:rPr lang="en-US" dirty="0" err="1" smtClean="0"/>
              <a:t>BeanPostProcessors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@</a:t>
            </a:r>
            <a:r>
              <a:rPr lang="en-US" dirty="0" err="1" smtClean="0"/>
              <a:t>Autowire</a:t>
            </a:r>
            <a:r>
              <a:rPr lang="en-US" dirty="0" smtClean="0"/>
              <a:t> into them!</a:t>
            </a:r>
          </a:p>
          <a:p>
            <a:pPr lvl="1"/>
            <a:r>
              <a:rPr lang="en-US" dirty="0" err="1" smtClean="0"/>
              <a:t>BeanPostProcessors</a:t>
            </a:r>
            <a:r>
              <a:rPr lang="en-US" dirty="0" smtClean="0"/>
              <a:t> are considered ‘special’ by the </a:t>
            </a:r>
            <a:r>
              <a:rPr lang="en-US" dirty="0" err="1" smtClean="0"/>
              <a:t>ApplicationContext</a:t>
            </a:r>
            <a:r>
              <a:rPr lang="en-US" dirty="0" smtClean="0"/>
              <a:t>, since they are known to need to handle ‘all’ beans, they must be moved early into the dependency graph.</a:t>
            </a:r>
          </a:p>
          <a:p>
            <a:r>
              <a:rPr lang="en-US" dirty="0" smtClean="0"/>
              <a:t>They have to handle ALL beans:</a:t>
            </a:r>
          </a:p>
          <a:p>
            <a:pPr lvl="1"/>
            <a:r>
              <a:rPr lang="en-US" dirty="0" smtClean="0"/>
              <a:t>Your advice may only handle a small fraction of beans instantiated, it must not fail to return the bean instance, ever.</a:t>
            </a:r>
          </a:p>
          <a:p>
            <a:r>
              <a:rPr lang="en-US" dirty="0" smtClean="0"/>
              <a:t>If your advice depends on a service, defer beans that match until the service is available through a registration construct.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Dispatcher Servlet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 how does spring web </a:t>
            </a:r>
            <a:r>
              <a:rPr lang="en-US" dirty="0" err="1" smtClean="0"/>
              <a:t>mvc</a:t>
            </a:r>
            <a:r>
              <a:rPr lang="en-US" dirty="0" smtClean="0"/>
              <a:t> handle my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6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983" y="1135992"/>
            <a:ext cx="7183817" cy="4956834"/>
          </a:xfrm>
        </p:spPr>
      </p:pic>
    </p:spTree>
    <p:extLst>
      <p:ext uri="{BB962C8B-B14F-4D97-AF65-F5344CB8AC3E}">
        <p14:creationId xmlns:p14="http://schemas.microsoft.com/office/powerpoint/2010/main" val="107152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Request Servlet Dispatcher 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67" y="1190078"/>
            <a:ext cx="5198533" cy="5616086"/>
          </a:xfrm>
        </p:spPr>
      </p:pic>
    </p:spTree>
    <p:extLst>
      <p:ext uri="{BB962C8B-B14F-4D97-AF65-F5344CB8AC3E}">
        <p14:creationId xmlns:p14="http://schemas.microsoft.com/office/powerpoint/2010/main" val="201738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Content negotiation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527448"/>
            <a:ext cx="8856133" cy="860400"/>
          </a:xfrm>
        </p:spPr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 or how does Spring know how to make my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7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example: text/</a:t>
            </a:r>
            <a:r>
              <a:rPr lang="en-US" dirty="0" err="1" smtClean="0"/>
              <a:t>delim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5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argument resolution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737598" cy="860400"/>
          </a:xfrm>
        </p:spPr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 or how does Spring handle injecting arguments for my request mappings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example: </a:t>
            </a:r>
            <a:r>
              <a:rPr lang="en-US" dirty="0" err="1" smtClean="0"/>
              <a:t>PersonalizationToken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6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managed beans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 or how are my classes instantiated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6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BeanFactory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1733"/>
            <a:ext cx="8596668" cy="44496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99.9% of the time, you never have to worry about this interface.</a:t>
            </a:r>
          </a:p>
          <a:p>
            <a:r>
              <a:rPr lang="en-US" dirty="0" smtClean="0"/>
              <a:t>The Spring </a:t>
            </a:r>
            <a:r>
              <a:rPr lang="en-US" dirty="0" err="1" smtClean="0"/>
              <a:t>BeanFactory</a:t>
            </a:r>
            <a:r>
              <a:rPr lang="en-US" dirty="0" smtClean="0"/>
              <a:t> represents a container which:</a:t>
            </a:r>
          </a:p>
          <a:p>
            <a:pPr lvl="1"/>
            <a:r>
              <a:rPr lang="en-US" dirty="0" smtClean="0"/>
              <a:t>Maintains lifecycle (instantiation/destruction) of all beans.</a:t>
            </a:r>
          </a:p>
          <a:p>
            <a:pPr lvl="1"/>
            <a:r>
              <a:rPr lang="en-US" dirty="0" smtClean="0"/>
              <a:t>Maintains definitions of all beans.</a:t>
            </a:r>
          </a:p>
          <a:p>
            <a:pPr lvl="1"/>
            <a:r>
              <a:rPr lang="en-US" dirty="0" smtClean="0"/>
              <a:t>Maintains dependency graphs of all beans.</a:t>
            </a:r>
          </a:p>
          <a:p>
            <a:r>
              <a:rPr lang="en-US" dirty="0" smtClean="0"/>
              <a:t>This is where all inversion of control happens, via this container.</a:t>
            </a:r>
          </a:p>
          <a:p>
            <a:r>
              <a:rPr lang="en-US" dirty="0" smtClean="0"/>
              <a:t>Key methods:</a:t>
            </a:r>
          </a:p>
          <a:p>
            <a:pPr lvl="1"/>
            <a:r>
              <a:rPr lang="en-US" dirty="0"/>
              <a:t>Object </a:t>
            </a:r>
            <a:r>
              <a:rPr lang="en-US" dirty="0" err="1"/>
              <a:t>getBean</a:t>
            </a:r>
            <a:r>
              <a:rPr lang="en-US" dirty="0"/>
              <a:t>(String name) throws </a:t>
            </a:r>
            <a:r>
              <a:rPr lang="en-US" dirty="0" err="1"/>
              <a:t>BeansException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T </a:t>
            </a:r>
            <a:r>
              <a:rPr lang="en-US" dirty="0" err="1"/>
              <a:t>getBean</a:t>
            </a:r>
            <a:r>
              <a:rPr lang="en-US" dirty="0"/>
              <a:t>(String name, @</a:t>
            </a:r>
            <a:r>
              <a:rPr lang="en-US" dirty="0" err="1"/>
              <a:t>Nullable</a:t>
            </a:r>
            <a:r>
              <a:rPr lang="en-US" dirty="0"/>
              <a:t> Class&lt;T&gt; </a:t>
            </a:r>
            <a:r>
              <a:rPr lang="en-US" dirty="0" err="1"/>
              <a:t>requiredType</a:t>
            </a:r>
            <a:r>
              <a:rPr lang="en-US" dirty="0"/>
              <a:t>) throws </a:t>
            </a:r>
            <a:r>
              <a:rPr lang="en-US" dirty="0" err="1"/>
              <a:t>BeansException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T </a:t>
            </a:r>
            <a:r>
              <a:rPr lang="en-US" dirty="0" err="1"/>
              <a:t>getBean</a:t>
            </a:r>
            <a:r>
              <a:rPr lang="en-US" dirty="0"/>
              <a:t>(Class&lt;T&gt; </a:t>
            </a:r>
            <a:r>
              <a:rPr lang="en-US" dirty="0" err="1"/>
              <a:t>requiredType</a:t>
            </a:r>
            <a:r>
              <a:rPr lang="en-US" dirty="0"/>
              <a:t>, Object... </a:t>
            </a:r>
            <a:r>
              <a:rPr lang="en-US" dirty="0" err="1"/>
              <a:t>args</a:t>
            </a:r>
            <a:r>
              <a:rPr lang="en-US" dirty="0"/>
              <a:t>) throws </a:t>
            </a:r>
            <a:r>
              <a:rPr lang="en-US" dirty="0" err="1"/>
              <a:t>BeansException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Dependency injection (like @</a:t>
            </a:r>
            <a:r>
              <a:rPr lang="en-US" dirty="0" err="1" smtClean="0"/>
              <a:t>Autowired</a:t>
            </a:r>
            <a:r>
              <a:rPr lang="en-US" dirty="0" smtClean="0"/>
              <a:t>) effectively call the bean factory for injection candidates.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3985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the </a:t>
            </a:r>
            <a:r>
              <a:rPr lang="en-US" dirty="0" err="1" smtClean="0"/>
              <a:t>BeanFactory</a:t>
            </a:r>
            <a:endParaRPr lang="en-US" dirty="0" smtClean="0"/>
          </a:p>
          <a:p>
            <a:r>
              <a:rPr lang="en-US" dirty="0" smtClean="0"/>
              <a:t>Again, </a:t>
            </a:r>
            <a:r>
              <a:rPr lang="en-US" dirty="0"/>
              <a:t>99.9% of the time, you never have to worry about this interface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Central interface in Spring</a:t>
            </a:r>
          </a:p>
          <a:p>
            <a:r>
              <a:rPr lang="en-US" dirty="0" smtClean="0"/>
              <a:t>Provides event propagation, access to resources, and i18n</a:t>
            </a:r>
          </a:p>
          <a:p>
            <a:r>
              <a:rPr lang="en-US" dirty="0" smtClean="0"/>
              <a:t>Supports hierarchical contexts</a:t>
            </a:r>
          </a:p>
          <a:p>
            <a:r>
              <a:rPr lang="en-US" dirty="0" smtClean="0"/>
              <a:t>Always recommended to interact with </a:t>
            </a:r>
            <a:r>
              <a:rPr lang="en-US" dirty="0" err="1" smtClean="0"/>
              <a:t>BeanFactory</a:t>
            </a:r>
            <a:r>
              <a:rPr lang="en-US" dirty="0" smtClean="0"/>
              <a:t> methods via your application context.</a:t>
            </a:r>
          </a:p>
          <a:p>
            <a:r>
              <a:rPr lang="en-US" dirty="0" smtClean="0"/>
              <a:t>Don’t </a:t>
            </a:r>
            <a:r>
              <a:rPr lang="en-US" dirty="0" err="1" smtClean="0"/>
              <a:t>autowire</a:t>
            </a:r>
            <a:r>
              <a:rPr lang="en-US" dirty="0" smtClean="0"/>
              <a:t> the </a:t>
            </a:r>
            <a:r>
              <a:rPr lang="en-US" dirty="0" err="1" smtClean="0"/>
              <a:t>ApplicationContext</a:t>
            </a:r>
            <a:r>
              <a:rPr lang="en-US" dirty="0" smtClean="0"/>
              <a:t>, use the </a:t>
            </a:r>
            <a:r>
              <a:rPr lang="en-US" dirty="0" err="1" smtClean="0"/>
              <a:t>ApplicationContextAware</a:t>
            </a:r>
            <a:r>
              <a:rPr lang="en-US" dirty="0" smtClean="0"/>
              <a:t> interface.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post 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 or how do I weave magic registration or advice onto a bean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BeanPostProcessor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4801"/>
            <a:ext cx="8596668" cy="4466562"/>
          </a:xfrm>
        </p:spPr>
        <p:txBody>
          <a:bodyPr/>
          <a:lstStyle/>
          <a:p>
            <a:r>
              <a:rPr lang="en-US" dirty="0" smtClean="0"/>
              <a:t>Only contains two methods:</a:t>
            </a:r>
          </a:p>
          <a:p>
            <a:pPr lvl="1"/>
            <a:r>
              <a:rPr lang="en-US" dirty="0" smtClean="0"/>
              <a:t>Object </a:t>
            </a:r>
            <a:r>
              <a:rPr lang="en-US" dirty="0" err="1"/>
              <a:t>postProcessBeforeInitialization</a:t>
            </a:r>
            <a:r>
              <a:rPr lang="en-US" dirty="0"/>
              <a:t>(Object bean, String </a:t>
            </a:r>
            <a:r>
              <a:rPr lang="en-US" dirty="0" err="1"/>
              <a:t>beanName</a:t>
            </a:r>
            <a:r>
              <a:rPr lang="en-US" dirty="0" smtClean="0"/>
              <a:t>);</a:t>
            </a:r>
          </a:p>
          <a:p>
            <a:pPr lvl="1"/>
            <a:r>
              <a:rPr lang="en-US" dirty="0"/>
              <a:t>Object </a:t>
            </a:r>
            <a:r>
              <a:rPr lang="en-US" dirty="0" err="1"/>
              <a:t>postProcessAfterInitialization</a:t>
            </a:r>
            <a:r>
              <a:rPr lang="en-US" dirty="0"/>
              <a:t>(Object bean, String </a:t>
            </a:r>
            <a:r>
              <a:rPr lang="en-US" dirty="0" err="1"/>
              <a:t>beanName</a:t>
            </a:r>
            <a:r>
              <a:rPr lang="en-US" dirty="0" smtClean="0"/>
              <a:t>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934" y="2895601"/>
            <a:ext cx="5554133" cy="335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2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Transactional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Advice driven:</a:t>
            </a:r>
          </a:p>
          <a:p>
            <a:r>
              <a:rPr lang="en-US" dirty="0" smtClean="0"/>
              <a:t>@Transactional</a:t>
            </a:r>
            <a:br>
              <a:rPr lang="en-US" dirty="0" smtClean="0"/>
            </a:br>
            <a:r>
              <a:rPr lang="en-US" dirty="0" smtClean="0"/>
              <a:t>public </a:t>
            </a:r>
            <a:r>
              <a:rPr lang="en-US" dirty="0" err="1" smtClean="0"/>
              <a:t>SomeObject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updateObjectAddressById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dirty="0" err="1" smtClean="0"/>
              <a:t>int</a:t>
            </a:r>
            <a:r>
              <a:rPr lang="en-US" dirty="0" smtClean="0"/>
              <a:t> id,</a:t>
            </a:r>
            <a:br>
              <a:rPr lang="en-US" dirty="0" smtClean="0"/>
            </a:br>
            <a:r>
              <a:rPr lang="en-US" dirty="0" smtClean="0"/>
              <a:t>			String new Address) 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//some logic</a:t>
            </a:r>
            <a:br>
              <a:rPr lang="en-US" dirty="0" smtClean="0"/>
            </a:br>
            <a:r>
              <a:rPr lang="en-US" dirty="0" smtClean="0"/>
              <a:t>  return </a:t>
            </a:r>
            <a:r>
              <a:rPr lang="en-US" dirty="0" err="1" smtClean="0"/>
              <a:t>SomeObject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358830" cy="388077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Manual:</a:t>
            </a:r>
          </a:p>
          <a:p>
            <a:r>
              <a:rPr lang="en-US" dirty="0"/>
              <a:t>public </a:t>
            </a:r>
            <a:r>
              <a:rPr lang="en-US" dirty="0" err="1"/>
              <a:t>SomeObject</a:t>
            </a:r>
            <a:r>
              <a:rPr lang="en-US" dirty="0"/>
              <a:t> </a:t>
            </a:r>
            <a:r>
              <a:rPr lang="en-US" dirty="0" smtClean="0"/>
              <a:t>		    					</a:t>
            </a:r>
            <a:r>
              <a:rPr lang="en-US" dirty="0" err="1" smtClean="0"/>
              <a:t>updateObjectAddressById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dirty="0" err="1" smtClean="0"/>
              <a:t>int</a:t>
            </a:r>
            <a:r>
              <a:rPr lang="en-US" dirty="0" smtClean="0"/>
              <a:t> id,</a:t>
            </a:r>
            <a:br>
              <a:rPr lang="en-US" dirty="0" smtClean="0"/>
            </a:br>
            <a:r>
              <a:rPr lang="en-US" dirty="0" smtClean="0"/>
              <a:t>			String </a:t>
            </a:r>
            <a:r>
              <a:rPr lang="en-US" dirty="0" err="1"/>
              <a:t>newAddress</a:t>
            </a:r>
            <a:r>
              <a:rPr lang="en-US" dirty="0"/>
              <a:t>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Transaction </a:t>
            </a:r>
            <a:r>
              <a:rPr lang="en-US" dirty="0" err="1" smtClean="0"/>
              <a:t>tx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em.startTx</a:t>
            </a:r>
            <a:r>
              <a:rPr lang="en-US" dirty="0" smtClean="0"/>
              <a:t>();                		try {</a:t>
            </a:r>
            <a:br>
              <a:rPr lang="en-US" dirty="0" smtClean="0"/>
            </a:br>
            <a:r>
              <a:rPr lang="en-US" dirty="0" smtClean="0"/>
              <a:t>			//</a:t>
            </a:r>
            <a:r>
              <a:rPr lang="en-US" dirty="0"/>
              <a:t>Some logic                        </a:t>
            </a:r>
            <a:r>
              <a:rPr lang="en-US" dirty="0" smtClean="0"/>
              <a:t>			</a:t>
            </a:r>
            <a:r>
              <a:rPr lang="en-US" dirty="0" err="1" smtClean="0"/>
              <a:t>transaction.commit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			return </a:t>
            </a:r>
            <a:r>
              <a:rPr lang="en-US" dirty="0" err="1" smtClean="0"/>
              <a:t>SomeObject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	} </a:t>
            </a:r>
            <a:r>
              <a:rPr lang="en-US" dirty="0"/>
              <a:t>catch (</a:t>
            </a:r>
            <a:r>
              <a:rPr lang="en-US" dirty="0" err="1"/>
              <a:t>DatabaseException</a:t>
            </a:r>
            <a:r>
              <a:rPr lang="en-US" dirty="0"/>
              <a:t> e</a:t>
            </a:r>
            <a:r>
              <a:rPr lang="en-US" dirty="0" smtClean="0"/>
              <a:t>) {            			</a:t>
            </a:r>
            <a:r>
              <a:rPr lang="en-US" dirty="0" err="1" smtClean="0"/>
              <a:t>transaction.rollback</a:t>
            </a:r>
            <a:r>
              <a:rPr lang="en-US" dirty="0"/>
              <a:t>();        </a:t>
            </a:r>
            <a:r>
              <a:rPr lang="en-US" dirty="0" smtClean="0"/>
              <a:t>		}</a:t>
            </a:r>
            <a:br>
              <a:rPr lang="en-US" dirty="0" smtClean="0"/>
            </a:br>
            <a:r>
              <a:rPr lang="en-US" dirty="0" smtClean="0"/>
              <a:t>	return null; //never hit;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768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are </a:t>
            </a:r>
            <a:r>
              <a:rPr lang="en-US" dirty="0" err="1" smtClean="0"/>
              <a:t>BeanPostProcessors</a:t>
            </a:r>
            <a:r>
              <a:rPr lang="en-US" dirty="0" smtClean="0"/>
              <a:t>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Dealing with ’cross-cutting’ concerns.</a:t>
            </a:r>
          </a:p>
          <a:p>
            <a:pPr lvl="1"/>
            <a:r>
              <a:rPr lang="en-US" dirty="0" smtClean="0"/>
              <a:t>Code you want to run the same way, all the time, no matter what the business case is</a:t>
            </a:r>
          </a:p>
          <a:p>
            <a:r>
              <a:rPr lang="en-US" dirty="0" smtClean="0"/>
              <a:t>Dealing with generic registrations.</a:t>
            </a:r>
          </a:p>
          <a:p>
            <a:pPr lvl="1"/>
            <a:r>
              <a:rPr lang="en-US" dirty="0" smtClean="0"/>
              <a:t>Methods you want invoked dynamically via some sort of registration</a:t>
            </a:r>
          </a:p>
          <a:p>
            <a:r>
              <a:rPr lang="en-US" dirty="0" smtClean="0"/>
              <a:t>99.9% of the time, the Spring Framework has some sort of </a:t>
            </a:r>
            <a:r>
              <a:rPr lang="en-US" dirty="0" err="1" smtClean="0"/>
              <a:t>BeanPostProcessor</a:t>
            </a:r>
            <a:r>
              <a:rPr lang="en-US" dirty="0" smtClean="0"/>
              <a:t> already for most use cases (so don’t make them without thought):</a:t>
            </a:r>
          </a:p>
          <a:p>
            <a:pPr lvl="1"/>
            <a:r>
              <a:rPr lang="en-US" dirty="0" smtClean="0"/>
              <a:t>@Transactional</a:t>
            </a:r>
          </a:p>
          <a:p>
            <a:pPr lvl="1"/>
            <a:r>
              <a:rPr lang="en-US" dirty="0" smtClean="0"/>
              <a:t>@Scheduled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0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1616</TotalTime>
  <Words>485</Words>
  <Application>Microsoft Macintosh PowerPoint</Application>
  <PresentationFormat>Widescreen</PresentationFormat>
  <Paragraphs>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Mangal</vt:lpstr>
      <vt:lpstr>Trebuchet MS</vt:lpstr>
      <vt:lpstr>Wingdings 3</vt:lpstr>
      <vt:lpstr>Arial</vt:lpstr>
      <vt:lpstr>Facet</vt:lpstr>
      <vt:lpstr>Spring Framework Internals Deep Dive</vt:lpstr>
      <vt:lpstr>Spring managed beans</vt:lpstr>
      <vt:lpstr>BeanFactory interface</vt:lpstr>
      <vt:lpstr>Application Context</vt:lpstr>
      <vt:lpstr>Quick demonstration</vt:lpstr>
      <vt:lpstr>Bean post processing</vt:lpstr>
      <vt:lpstr>BeanPostProcessor interface</vt:lpstr>
      <vt:lpstr>Example: Transactional</vt:lpstr>
      <vt:lpstr>When are BeanPostProcessors useful</vt:lpstr>
      <vt:lpstr>Code example: Performance Monitor</vt:lpstr>
      <vt:lpstr>Advice on writing BeanPostProcessors</vt:lpstr>
      <vt:lpstr>Spring Dispatcher Servlet</vt:lpstr>
      <vt:lpstr>MVC Flow</vt:lpstr>
      <vt:lpstr>Spring Request Servlet Dispatcher Flow</vt:lpstr>
      <vt:lpstr>REST Content negotiation</vt:lpstr>
      <vt:lpstr>Code example: text/delim</vt:lpstr>
      <vt:lpstr>Web argument resolution</vt:lpstr>
      <vt:lpstr>Code example: PersonalizationToken</vt:lpstr>
      <vt:lpstr>Questions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 Internals Deep Dive</dc:title>
  <dc:creator> </dc:creator>
  <cp:lastModifiedBy> </cp:lastModifiedBy>
  <cp:revision>19</cp:revision>
  <dcterms:created xsi:type="dcterms:W3CDTF">2018-01-10T20:01:50Z</dcterms:created>
  <dcterms:modified xsi:type="dcterms:W3CDTF">2018-01-11T22:58:00Z</dcterms:modified>
</cp:coreProperties>
</file>