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8" r:id="rId5"/>
    <p:sldId id="259" r:id="rId6"/>
    <p:sldId id="261" r:id="rId7"/>
    <p:sldId id="264" r:id="rId8"/>
    <p:sldId id="268" r:id="rId9"/>
    <p:sldId id="263" r:id="rId10"/>
    <p:sldId id="262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7"/>
    <a:srgbClr val="6C8DC6"/>
    <a:srgbClr val="99B8EF"/>
    <a:srgbClr val="2F528F"/>
    <a:srgbClr val="426C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71BA68-B106-4534-8837-61D06DD12D4E}" v="3" dt="2021-05-20T13:33:11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58EB5-2FB9-4722-A6E0-6B099B0A0FF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9FBF9-C89A-4026-A957-D0FB9BA5F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6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9FBF9-C89A-4026-A957-D0FB9BA5FFD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4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4A76-CDF7-4090-A0C7-E3258447B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25DA96-B868-498C-9AC8-A6E7970AB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2EBC1-EE5B-476F-A3E6-9EDC3AA4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5DF9-02BF-4FCB-AD73-D08A8E71FDF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B3BFEE-9345-4ADC-8C62-F52DB5E7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8766D-BA62-479E-8FFB-B1550699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B560-5446-4B8F-A392-C130C661B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1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940BB-010E-418D-8853-912421E4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766109-043D-4896-93BB-B443BD808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9D57A-A6E6-4664-82DC-59A72AA6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5DF9-02BF-4FCB-AD73-D08A8E71FDF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85749-5CBC-4EBE-A6C2-1C4E1AA8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9A21D-2E6A-4A3D-A78C-8BAF8EC4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B560-5446-4B8F-A392-C130C661B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2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BFE952-67AC-4D6A-814F-7A441F9E8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76A8AC-32ED-476A-9148-76C8C8F6A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BC4AF-30A2-47E4-A287-58E45EFB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5DF9-02BF-4FCB-AD73-D08A8E71FDF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9130E-DB04-4BA3-89A8-8C527CB4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0E047-427D-4306-86A8-69CF27A1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B560-5446-4B8F-A392-C130C661B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58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71EE2-7429-4EF5-A0BA-53BA2F84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392DF-BF09-4685-84B2-0E7CDCC6E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BBEAB-A8D8-41D7-A1B1-2C06AF33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5DF9-02BF-4FCB-AD73-D08A8E71FDF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03E06-038F-4D1E-96D3-A93167F5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1CA8A-E094-4B0C-BA27-091D4713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B560-5446-4B8F-A392-C130C661B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75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28486-13FE-49BE-AA2F-49214000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8A79B6-3940-4E06-B722-8D7F429E5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164FA-0492-49A2-8AD8-89B81063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5DF9-02BF-4FCB-AD73-D08A8E71FDF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DFCF8-601E-4CA0-B719-F669C54F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94877-8CC6-400B-98F2-5B3856C8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B560-5446-4B8F-A392-C130C661B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BB3DB-C6BF-43A9-8BD1-227BAEB7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693F9-B402-47C3-A652-8B76B702A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C4CCB8-4684-4389-9AD7-6E105C91C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5C2669-6CD6-41C6-B699-84DB0414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5DF9-02BF-4FCB-AD73-D08A8E71FDF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CB3A2E-0E5A-4C73-A3D5-427D8B6F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B6ACC7-B887-4BC7-92F1-4071BBCE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B560-5446-4B8F-A392-C130C661B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5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10E34-1C3E-4148-B8DE-50660F28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6514C-7B8F-4D35-9541-9A08DDEA3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87A6B6-580F-4DDA-ABD8-3D441C528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58613B-DFC9-4B04-B4C5-29290DF0C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3A1D71-E62B-4D64-85D4-470ACED59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C2CDDF-9702-4404-A057-D5B117C4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5DF9-02BF-4FCB-AD73-D08A8E71FDF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562B10-467F-40D6-A3C3-C7ECFB5D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52647F-B7CF-412B-9C00-7863441C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B560-5446-4B8F-A392-C130C661B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19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AC8C4-5A12-4087-AAC9-7E90E1CC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D169A3-B882-448F-B59C-423416A5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5DF9-02BF-4FCB-AD73-D08A8E71FDF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16D317-1566-42ED-9719-F91CBEE0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486101-B456-4D0E-80CD-828473B5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B560-5446-4B8F-A392-C130C661B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66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8EEF56-5F42-4C4E-B89B-E809FE5D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5DF9-02BF-4FCB-AD73-D08A8E71FDF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61D063-2056-4FD5-9F25-80C436D8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F5610-31AE-4930-9208-F3E406F5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B560-5446-4B8F-A392-C130C661B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85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B8C97-0C3C-4A8E-82B4-DDFEDEB4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1E3167-6B4F-4CAE-9277-C2088128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9C6D91-FE08-4BBA-9B46-602541018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E2605E-2803-4A95-A08C-6BA741C4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5DF9-02BF-4FCB-AD73-D08A8E71FDF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F825A-F8BC-4BB4-BF71-BD69D34D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8BE62F-F745-4F10-81D3-A8808471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B560-5446-4B8F-A392-C130C661B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5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F8070-7D8E-45B4-8F2C-3FB3847E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0FBEC-61A4-4F71-BCD6-A3E7BFCBA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6D3E57-07B5-48A3-8A23-CBBA67AC5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6A9BEE-69D5-4941-AEF5-9D6C5696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5DF9-02BF-4FCB-AD73-D08A8E71FDF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71B18B-7329-4919-8939-9849A917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D4538-495E-4BB1-B1AD-E1EF2F76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B560-5446-4B8F-A392-C130C661B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3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33671-8862-4CF0-AD92-506650AD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3CD70E-3C4E-47EE-A86E-616311E30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182AF-2C78-40CF-AF06-4A2C235CC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25DF9-02BF-4FCB-AD73-D08A8E71FDFD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7CF11-5669-4110-B1FD-5C9D6F632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E528B-AF2C-4869-8A8C-2B07D77AE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FB560-5446-4B8F-A392-C130C661B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9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933C75-81CB-42C9-892A-C4071A40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Meeting Schedule</a:t>
            </a:r>
          </a:p>
        </p:txBody>
      </p:sp>
      <p:pic>
        <p:nvPicPr>
          <p:cNvPr id="3" name="그림 4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036A861B-3CF4-4CB2-B011-39E6B6FB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633" y="290957"/>
            <a:ext cx="6670683" cy="33319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733D608-744F-4608-A096-901429D7FB59}"/>
              </a:ext>
            </a:extLst>
          </p:cNvPr>
          <p:cNvSpPr/>
          <p:nvPr/>
        </p:nvSpPr>
        <p:spPr>
          <a:xfrm>
            <a:off x="5058640" y="2919844"/>
            <a:ext cx="6676158" cy="6927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41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A4EBEA-4944-4EB5-B06B-96AE30354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1915404"/>
            <a:ext cx="4105906" cy="44629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8B99B00-7E7C-48A0-8A85-B5F40B8F7C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22" y="2332783"/>
            <a:ext cx="5379568" cy="39606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8A3DBB-7710-4B78-A8D8-0BC7F8AB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ea typeface="맑은 고딕"/>
              </a:rPr>
              <a:t>Purchase-webcam</a:t>
            </a:r>
          </a:p>
        </p:txBody>
      </p:sp>
    </p:spTree>
    <p:extLst>
      <p:ext uri="{BB962C8B-B14F-4D97-AF65-F5344CB8AC3E}">
        <p14:creationId xmlns:p14="http://schemas.microsoft.com/office/powerpoint/2010/main" val="410842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9D099C-0FB3-45AE-AB5B-0596A5D73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3681"/>
          <a:stretch/>
        </p:blipFill>
        <p:spPr>
          <a:xfrm>
            <a:off x="232840" y="157141"/>
            <a:ext cx="3521014" cy="638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D217F6A-0A39-4515-BF05-16D2359DF9E3}"/>
              </a:ext>
            </a:extLst>
          </p:cNvPr>
          <p:cNvSpPr/>
          <p:nvPr/>
        </p:nvSpPr>
        <p:spPr>
          <a:xfrm>
            <a:off x="4306554" y="1175724"/>
            <a:ext cx="3324726" cy="2349527"/>
          </a:xfrm>
          <a:prstGeom prst="roundRect">
            <a:avLst>
              <a:gd name="adj" fmla="val 5556"/>
            </a:avLst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/>
                </a:solidFill>
              </a:rPr>
              <a:t>1</a:t>
            </a:r>
          </a:p>
          <a:p>
            <a:pPr algn="ctr"/>
            <a:endParaRPr lang="en-US" altLang="ko-KR" dirty="0">
              <a:solidFill>
                <a:schemeClr val="accent2"/>
              </a:solidFill>
            </a:endParaRPr>
          </a:p>
          <a:p>
            <a:pPr algn="ctr"/>
            <a:r>
              <a:rPr lang="en-US" altLang="ko-KR" dirty="0" err="1">
                <a:solidFill>
                  <a:schemeClr val="accent2"/>
                </a:solidFill>
              </a:rPr>
              <a:t>Mediapipe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데이터와</a:t>
            </a:r>
            <a:endParaRPr lang="en-US" altLang="ko-KR" dirty="0">
              <a:solidFill>
                <a:schemeClr val="accent2"/>
              </a:solidFill>
            </a:endParaRPr>
          </a:p>
          <a:p>
            <a:pPr algn="ctr"/>
            <a:r>
              <a:rPr lang="en-US" altLang="ko-KR" dirty="0" err="1">
                <a:solidFill>
                  <a:schemeClr val="accent2"/>
                </a:solidFill>
              </a:rPr>
              <a:t>Pynput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데이터를</a:t>
            </a:r>
            <a:endParaRPr lang="en-US" altLang="ko-KR" dirty="0">
              <a:solidFill>
                <a:schemeClr val="accent2"/>
              </a:solidFill>
            </a:endParaRPr>
          </a:p>
          <a:p>
            <a:pPr algn="ctr"/>
            <a:r>
              <a:rPr lang="en-US" altLang="ko-KR" dirty="0">
                <a:solidFill>
                  <a:schemeClr val="accent2"/>
                </a:solidFill>
              </a:rPr>
              <a:t>thread</a:t>
            </a:r>
            <a:r>
              <a:rPr lang="ko-KR" altLang="en-US" dirty="0">
                <a:solidFill>
                  <a:schemeClr val="accent2"/>
                </a:solidFill>
              </a:rPr>
              <a:t>를 통해 합침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9" name="리본: 위로 기울어짐 8">
            <a:extLst>
              <a:ext uri="{FF2B5EF4-FFF2-40B4-BE49-F238E27FC236}">
                <a16:creationId xmlns:a16="http://schemas.microsoft.com/office/drawing/2014/main" id="{5726AA32-A835-40BC-9157-5317EB560A82}"/>
              </a:ext>
            </a:extLst>
          </p:cNvPr>
          <p:cNvSpPr/>
          <p:nvPr/>
        </p:nvSpPr>
        <p:spPr>
          <a:xfrm>
            <a:off x="3990976" y="220118"/>
            <a:ext cx="7890208" cy="633949"/>
          </a:xfrm>
          <a:prstGeom prst="ribbon2">
            <a:avLst>
              <a:gd name="adj1" fmla="val 16667"/>
              <a:gd name="adj2" fmla="val 66026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2"/>
                </a:solidFill>
              </a:rPr>
              <a:t>GITHUB WEEKLY COMMITS</a:t>
            </a:r>
            <a:r>
              <a:rPr lang="ko-KR" altLang="en-US">
                <a:solidFill>
                  <a:schemeClr val="accent2"/>
                </a:solidFill>
              </a:rPr>
              <a:t>😎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A6925B9-3687-4AA9-80DF-8A6C55B883DF}"/>
              </a:ext>
            </a:extLst>
          </p:cNvPr>
          <p:cNvSpPr/>
          <p:nvPr/>
        </p:nvSpPr>
        <p:spPr>
          <a:xfrm>
            <a:off x="4306554" y="3729064"/>
            <a:ext cx="3324726" cy="2349527"/>
          </a:xfrm>
          <a:prstGeom prst="roundRect">
            <a:avLst>
              <a:gd name="adj" fmla="val 5556"/>
            </a:avLst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2"/>
                </a:solidFill>
              </a:rPr>
              <a:t>3</a:t>
            </a:r>
          </a:p>
          <a:p>
            <a:pPr algn="ctr"/>
            <a:endParaRPr lang="en-US" altLang="ko-KR">
              <a:solidFill>
                <a:schemeClr val="accent2"/>
              </a:solidFill>
            </a:endParaRPr>
          </a:p>
          <a:p>
            <a:pPr algn="ctr"/>
            <a:r>
              <a:rPr lang="ko-KR" altLang="en-US">
                <a:solidFill>
                  <a:schemeClr val="accent2"/>
                </a:solidFill>
              </a:rPr>
              <a:t>한 손</a:t>
            </a:r>
            <a:r>
              <a:rPr lang="en-US" altLang="ko-KR">
                <a:solidFill>
                  <a:schemeClr val="accent2"/>
                </a:solidFill>
              </a:rPr>
              <a:t>(</a:t>
            </a:r>
            <a:r>
              <a:rPr lang="en-US" altLang="ko-KR" err="1">
                <a:solidFill>
                  <a:schemeClr val="accent2"/>
                </a:solidFill>
              </a:rPr>
              <a:t>asdf</a:t>
            </a:r>
            <a:r>
              <a:rPr lang="en-US" altLang="ko-KR">
                <a:solidFill>
                  <a:schemeClr val="accent2"/>
                </a:solidFill>
              </a:rPr>
              <a:t>) </a:t>
            </a:r>
            <a:r>
              <a:rPr lang="ko-KR" altLang="en-US">
                <a:solidFill>
                  <a:schemeClr val="accent2"/>
                </a:solidFill>
              </a:rPr>
              <a:t>데이터셋</a:t>
            </a:r>
            <a:endParaRPr lang="en-US" altLang="ko-KR">
              <a:solidFill>
                <a:schemeClr val="accent2"/>
              </a:solidFill>
            </a:endParaRPr>
          </a:p>
          <a:p>
            <a:pPr algn="ctr"/>
            <a:r>
              <a:rPr lang="en-US" altLang="ko-KR">
                <a:solidFill>
                  <a:schemeClr val="accent2"/>
                </a:solidFill>
              </a:rPr>
              <a:t>log.csv</a:t>
            </a:r>
            <a:r>
              <a:rPr lang="ko-KR" altLang="en-US">
                <a:solidFill>
                  <a:schemeClr val="accent2"/>
                </a:solidFill>
              </a:rPr>
              <a:t> 파일 형식으로</a:t>
            </a:r>
            <a:endParaRPr lang="en-US" altLang="ko-KR">
              <a:solidFill>
                <a:schemeClr val="accent2"/>
              </a:solidFill>
            </a:endParaRPr>
          </a:p>
          <a:p>
            <a:pPr algn="ctr"/>
            <a:r>
              <a:rPr lang="ko-KR" altLang="en-US">
                <a:solidFill>
                  <a:schemeClr val="accent2"/>
                </a:solidFill>
              </a:rPr>
              <a:t>출력하게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r>
              <a:rPr lang="ko-KR" altLang="en-US">
                <a:solidFill>
                  <a:schemeClr val="accent2"/>
                </a:solidFill>
              </a:rPr>
              <a:t>함</a:t>
            </a: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051C3CD-72C8-429E-9F3E-C91B3E47F386}"/>
              </a:ext>
            </a:extLst>
          </p:cNvPr>
          <p:cNvSpPr/>
          <p:nvPr/>
        </p:nvSpPr>
        <p:spPr>
          <a:xfrm>
            <a:off x="8002253" y="3729063"/>
            <a:ext cx="3324726" cy="2349527"/>
          </a:xfrm>
          <a:prstGeom prst="roundRect">
            <a:avLst>
              <a:gd name="adj" fmla="val 5556"/>
            </a:avLst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/>
                </a:solidFill>
              </a:rPr>
              <a:t>4</a:t>
            </a:r>
          </a:p>
          <a:p>
            <a:pPr algn="ctr"/>
            <a:endParaRPr lang="en-US" altLang="ko-KR" dirty="0">
              <a:solidFill>
                <a:schemeClr val="accent2"/>
              </a:solidFill>
            </a:endParaRPr>
          </a:p>
          <a:p>
            <a:pPr algn="ctr"/>
            <a:r>
              <a:rPr lang="ko-KR" altLang="en-US" dirty="0">
                <a:solidFill>
                  <a:schemeClr val="accent2"/>
                </a:solidFill>
              </a:rPr>
              <a:t>데이터셋 </a:t>
            </a:r>
            <a:r>
              <a:rPr lang="ko-KR" altLang="en-US" dirty="0" err="1">
                <a:solidFill>
                  <a:schemeClr val="accent2"/>
                </a:solidFill>
              </a:rPr>
              <a:t>전처리</a:t>
            </a:r>
            <a:r>
              <a:rPr lang="ko-KR" altLang="en-US" dirty="0">
                <a:solidFill>
                  <a:schemeClr val="accent2"/>
                </a:solidFill>
              </a:rPr>
              <a:t> 구상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accent2"/>
                </a:solidFill>
              </a:rPr>
              <a:t>Averaging, Normalization</a:t>
            </a:r>
          </a:p>
          <a:p>
            <a:pPr algn="ctr"/>
            <a:r>
              <a:rPr lang="ko-KR" altLang="en-US" dirty="0">
                <a:solidFill>
                  <a:schemeClr val="accent2"/>
                </a:solidFill>
              </a:rPr>
              <a:t>관련 간단한 코드 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D80E37A-861B-4C69-9381-7DA223EC362C}"/>
              </a:ext>
            </a:extLst>
          </p:cNvPr>
          <p:cNvSpPr/>
          <p:nvPr/>
        </p:nvSpPr>
        <p:spPr>
          <a:xfrm>
            <a:off x="8002253" y="1175724"/>
            <a:ext cx="3324726" cy="2349527"/>
          </a:xfrm>
          <a:prstGeom prst="roundRect">
            <a:avLst>
              <a:gd name="adj" fmla="val 5556"/>
            </a:avLst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/>
                </a:solidFill>
              </a:rPr>
              <a:t>2</a:t>
            </a:r>
          </a:p>
          <a:p>
            <a:pPr algn="ctr"/>
            <a:endParaRPr lang="en-US" altLang="ko-KR" dirty="0">
              <a:solidFill>
                <a:schemeClr val="accent2"/>
              </a:solidFill>
            </a:endParaRPr>
          </a:p>
          <a:p>
            <a:pPr algn="ctr"/>
            <a:r>
              <a:rPr lang="ko-KR" altLang="en-US" dirty="0">
                <a:solidFill>
                  <a:schemeClr val="accent2"/>
                </a:solidFill>
              </a:rPr>
              <a:t>많은 예제 코드로 인해</a:t>
            </a:r>
            <a:endParaRPr lang="en-US" altLang="ko-KR" dirty="0">
              <a:solidFill>
                <a:schemeClr val="accent2"/>
              </a:solidFill>
            </a:endParaRPr>
          </a:p>
          <a:p>
            <a:pPr algn="ctr"/>
            <a:r>
              <a:rPr lang="en-US" altLang="ko-KR" dirty="0">
                <a:solidFill>
                  <a:schemeClr val="accent2"/>
                </a:solidFill>
              </a:rPr>
              <a:t>example </a:t>
            </a:r>
            <a:r>
              <a:rPr lang="ko-KR" altLang="en-US" dirty="0">
                <a:solidFill>
                  <a:schemeClr val="accent2"/>
                </a:solidFill>
              </a:rPr>
              <a:t>폴더를 만들어</a:t>
            </a:r>
            <a:endParaRPr lang="en-US" altLang="ko-KR" dirty="0">
              <a:solidFill>
                <a:schemeClr val="accent2"/>
              </a:solidFill>
            </a:endParaRPr>
          </a:p>
          <a:p>
            <a:pPr algn="ctr"/>
            <a:r>
              <a:rPr lang="ko-KR" altLang="en-US" dirty="0">
                <a:solidFill>
                  <a:schemeClr val="accent2"/>
                </a:solidFill>
              </a:rPr>
              <a:t>디렉토리 재정리</a:t>
            </a:r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14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1E034D9-CD69-42C2-99D4-176845F49A79}"/>
              </a:ext>
            </a:extLst>
          </p:cNvPr>
          <p:cNvGrpSpPr/>
          <p:nvPr/>
        </p:nvGrpSpPr>
        <p:grpSpPr>
          <a:xfrm>
            <a:off x="1277014" y="1964494"/>
            <a:ext cx="9637972" cy="4237911"/>
            <a:chOff x="1433189" y="1993069"/>
            <a:chExt cx="9637972" cy="4237911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936C2DA-B9B0-4347-AA0A-0E3A55738DFF}"/>
                </a:ext>
              </a:extLst>
            </p:cNvPr>
            <p:cNvSpPr/>
            <p:nvPr/>
          </p:nvSpPr>
          <p:spPr>
            <a:xfrm>
              <a:off x="1433189" y="2298668"/>
              <a:ext cx="3986074" cy="3252187"/>
            </a:xfrm>
            <a:prstGeom prst="roundRect">
              <a:avLst>
                <a:gd name="adj" fmla="val 36293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B3EF0AF-2132-4168-A8FF-332F54A94126}"/>
                </a:ext>
              </a:extLst>
            </p:cNvPr>
            <p:cNvSpPr/>
            <p:nvPr/>
          </p:nvSpPr>
          <p:spPr>
            <a:xfrm>
              <a:off x="2584002" y="1993069"/>
              <a:ext cx="1684448" cy="61119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data generator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90FC9A9-1BAE-47C9-930C-70DB442806EF}"/>
                </a:ext>
              </a:extLst>
            </p:cNvPr>
            <p:cNvSpPr/>
            <p:nvPr/>
          </p:nvSpPr>
          <p:spPr>
            <a:xfrm>
              <a:off x="2781898" y="4897878"/>
              <a:ext cx="1288656" cy="350439"/>
            </a:xfrm>
            <a:prstGeom prst="roundRect">
              <a:avLst>
                <a:gd name="adj" fmla="val 32201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err="1">
                  <a:solidFill>
                    <a:schemeClr val="tx1"/>
                  </a:solidFill>
                </a:rPr>
                <a:t>curr_pressed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306B8F8C-C591-49D7-9A7F-CF8F9D611D45}"/>
                </a:ext>
              </a:extLst>
            </p:cNvPr>
            <p:cNvGrpSpPr/>
            <p:nvPr/>
          </p:nvGrpSpPr>
          <p:grpSpPr>
            <a:xfrm>
              <a:off x="1954138" y="2894428"/>
              <a:ext cx="2944181" cy="1713289"/>
              <a:chOff x="3672588" y="2686657"/>
              <a:chExt cx="2478620" cy="1324330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E6B0DF0-1EFC-4CD9-86E4-DCBDB3789B13}"/>
                  </a:ext>
                </a:extLst>
              </p:cNvPr>
              <p:cNvSpPr/>
              <p:nvPr/>
            </p:nvSpPr>
            <p:spPr>
              <a:xfrm>
                <a:off x="3672588" y="2686657"/>
                <a:ext cx="931253" cy="1324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</a:rPr>
                  <a:t>keyboard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>
                    <a:solidFill>
                      <a:schemeClr val="tx1"/>
                    </a:solidFill>
                  </a:rPr>
                  <a:t>Thread</a:t>
                </a:r>
              </a:p>
              <a:p>
                <a:pPr algn="ctr"/>
                <a:endParaRPr lang="en-US" altLang="ko-KR" sz="140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40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927BAAC-59D2-48CF-9765-27BB543B2EBA}"/>
                  </a:ext>
                </a:extLst>
              </p:cNvPr>
              <p:cNvSpPr/>
              <p:nvPr/>
            </p:nvSpPr>
            <p:spPr>
              <a:xfrm>
                <a:off x="5219955" y="2686657"/>
                <a:ext cx="931253" cy="1324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</a:rPr>
                  <a:t>hand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>
                    <a:solidFill>
                      <a:schemeClr val="tx1"/>
                    </a:solidFill>
                  </a:rPr>
                  <a:t>Thread</a:t>
                </a:r>
              </a:p>
              <a:p>
                <a:pPr algn="ctr"/>
                <a:endParaRPr lang="en-US" altLang="ko-KR" sz="140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40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1" name="연결선: 구부러짐 60">
              <a:extLst>
                <a:ext uri="{FF2B5EF4-FFF2-40B4-BE49-F238E27FC236}">
                  <a16:creationId xmlns:a16="http://schemas.microsoft.com/office/drawing/2014/main" id="{C79F66D3-59B7-464B-884E-BC1B3779C003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rot="16200000" flipH="1">
              <a:off x="2411869" y="4703069"/>
              <a:ext cx="465382" cy="27467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연결선: 구부러짐 64">
              <a:extLst>
                <a:ext uri="{FF2B5EF4-FFF2-40B4-BE49-F238E27FC236}">
                  <a16:creationId xmlns:a16="http://schemas.microsoft.com/office/drawing/2014/main" id="{99850953-C25E-4C8F-B4FD-AD4BC7C482A3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4070554" y="4607716"/>
              <a:ext cx="274677" cy="46538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연결선: 구부러짐 90">
              <a:extLst>
                <a:ext uri="{FF2B5EF4-FFF2-40B4-BE49-F238E27FC236}">
                  <a16:creationId xmlns:a16="http://schemas.microsoft.com/office/drawing/2014/main" id="{4E734D1A-7576-45C4-BF4F-967BDD019C01}"/>
                </a:ext>
              </a:extLst>
            </p:cNvPr>
            <p:cNvCxnSpPr>
              <a:cxnSpLocks/>
              <a:stCxn id="58" idx="3"/>
              <a:endCxn id="112" idx="1"/>
            </p:cNvCxnSpPr>
            <p:nvPr/>
          </p:nvCxnSpPr>
          <p:spPr>
            <a:xfrm flipV="1">
              <a:off x="4898316" y="3751072"/>
              <a:ext cx="1693448" cy="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A3D90A09-47EA-4F1D-9D1C-056166DC8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91764" y="2963983"/>
              <a:ext cx="4479397" cy="1574177"/>
            </a:xfrm>
            <a:prstGeom prst="rect">
              <a:avLst/>
            </a:prstGeom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47678EB-243A-4B45-B7D8-39D53A44ACE1}"/>
                </a:ext>
              </a:extLst>
            </p:cNvPr>
            <p:cNvGrpSpPr/>
            <p:nvPr/>
          </p:nvGrpSpPr>
          <p:grpSpPr>
            <a:xfrm>
              <a:off x="2153025" y="5856454"/>
              <a:ext cx="2745291" cy="374526"/>
              <a:chOff x="2036566" y="5718372"/>
              <a:chExt cx="2745291" cy="374526"/>
            </a:xfrm>
          </p:grpSpPr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4A26B2E2-A314-4178-B3C7-9453814F3B4A}"/>
                  </a:ext>
                </a:extLst>
              </p:cNvPr>
              <p:cNvSpPr/>
              <p:nvPr/>
            </p:nvSpPr>
            <p:spPr>
              <a:xfrm>
                <a:off x="2036566" y="5730416"/>
                <a:ext cx="1288656" cy="350439"/>
              </a:xfrm>
              <a:prstGeom prst="roundRect">
                <a:avLst>
                  <a:gd name="adj" fmla="val 32201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err="1">
                    <a:solidFill>
                      <a:schemeClr val="tx1"/>
                    </a:solidFill>
                  </a:rPr>
                  <a:t>curr_pressed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5FEDCD88-7F6A-40F1-A595-BF9C1A1FD16D}"/>
                      </a:ext>
                    </a:extLst>
                  </p:cNvPr>
                  <p:cNvSpPr txBox="1"/>
                  <p:nvPr/>
                </p:nvSpPr>
                <p:spPr>
                  <a:xfrm>
                    <a:off x="3272653" y="5718372"/>
                    <a:ext cx="1509204" cy="3745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=[0, 1, ⋯, 0]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5FEDCD88-7F6A-40F1-A595-BF9C1A1FD1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2653" y="5718372"/>
                    <a:ext cx="1509204" cy="37452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80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434AA8D4-3293-42E2-84C0-F59BACA43FE9}"/>
                </a:ext>
              </a:extLst>
            </p:cNvPr>
            <p:cNvSpPr/>
            <p:nvPr/>
          </p:nvSpPr>
          <p:spPr>
            <a:xfrm>
              <a:off x="2062564" y="3789246"/>
              <a:ext cx="895496" cy="68142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err="1">
                  <a:solidFill>
                    <a:schemeClr val="tx1"/>
                  </a:solidFill>
                </a:rPr>
                <a:t>pynput</a:t>
              </a:r>
              <a:r>
                <a:rPr lang="en-US" altLang="ko-KR" sz="1100">
                  <a:solidFill>
                    <a:schemeClr val="tx1"/>
                  </a:solidFill>
                </a:rPr>
                <a:t> keyboard</a:t>
              </a:r>
            </a:p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listener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5F72FA3E-ABB5-4C65-B741-7880C5288237}"/>
                </a:ext>
              </a:extLst>
            </p:cNvPr>
            <p:cNvSpPr/>
            <p:nvPr/>
          </p:nvSpPr>
          <p:spPr>
            <a:xfrm>
              <a:off x="3886173" y="3789246"/>
              <a:ext cx="918115" cy="68142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ko-KR" sz="1100" err="1">
                  <a:solidFill>
                    <a:schemeClr val="tx1"/>
                  </a:solidFill>
                </a:rPr>
                <a:t>mediapipe</a:t>
              </a:r>
              <a:endParaRPr lang="en-US" altLang="ko-KR" sz="1100">
                <a:solidFill>
                  <a:schemeClr val="tx1"/>
                </a:solidFill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ko-KR" sz="1100">
                  <a:solidFill>
                    <a:schemeClr val="tx1"/>
                  </a:solidFill>
                </a:rPr>
                <a:t>hands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3F50633-7F34-465C-BB38-C4ABE8C98C6E}"/>
                </a:ext>
              </a:extLst>
            </p:cNvPr>
            <p:cNvSpPr txBox="1"/>
            <p:nvPr/>
          </p:nvSpPr>
          <p:spPr>
            <a:xfrm flipH="1">
              <a:off x="2062564" y="4759378"/>
              <a:ext cx="545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write</a:t>
              </a:r>
              <a:endParaRPr lang="ko-KR" altLang="en-US" sz="12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663F57-FB90-4B5D-9E25-CF684D2CD8D7}"/>
                </a:ext>
              </a:extLst>
            </p:cNvPr>
            <p:cNvSpPr txBox="1"/>
            <p:nvPr/>
          </p:nvSpPr>
          <p:spPr>
            <a:xfrm flipH="1">
              <a:off x="4239537" y="4759377"/>
              <a:ext cx="545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read</a:t>
              </a:r>
              <a:endParaRPr lang="ko-KR" altLang="en-US" sz="1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83111D-8854-4E94-9C41-D0639DA9C472}"/>
                </a:ext>
              </a:extLst>
            </p:cNvPr>
            <p:cNvSpPr txBox="1"/>
            <p:nvPr/>
          </p:nvSpPr>
          <p:spPr>
            <a:xfrm flipH="1">
              <a:off x="5364891" y="3789246"/>
              <a:ext cx="10953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file output</a:t>
              </a:r>
              <a:endParaRPr lang="ko-KR" altLang="en-US" sz="1200"/>
            </a:p>
          </p:txBody>
        </p:sp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E582E079-F8C0-4B23-BFC5-8D9E4E57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Code structure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73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EF02CE8-006A-4AA4-AD52-8744A0E1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74" y="2336591"/>
            <a:ext cx="4570597" cy="262268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62F37D-DDED-4C66-9B93-937E3C3C272C}"/>
              </a:ext>
            </a:extLst>
          </p:cNvPr>
          <p:cNvCxnSpPr>
            <a:cxnSpLocks/>
          </p:cNvCxnSpPr>
          <p:nvPr/>
        </p:nvCxnSpPr>
        <p:spPr>
          <a:xfrm>
            <a:off x="5381625" y="3647932"/>
            <a:ext cx="1076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DE6C647-EE85-4B0D-8AE2-56FC100A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>
                <a:ea typeface="맑은 고딕"/>
              </a:rPr>
              <a:t>Code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CE95A2-F80C-44E2-AADC-789D9D45C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677"/>
          <a:stretch/>
        </p:blipFill>
        <p:spPr>
          <a:xfrm>
            <a:off x="6654204" y="2336591"/>
            <a:ext cx="4916190" cy="26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1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E0DD9-1F1A-4185-9749-5238ABF3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Current Problems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4BD025-BCB4-48E9-A10E-26685D1CB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092" y="1623107"/>
            <a:ext cx="5434917" cy="4351338"/>
          </a:xfr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20F3A0F-B798-4627-8953-DBA3FB7EC72F}"/>
              </a:ext>
            </a:extLst>
          </p:cNvPr>
          <p:cNvCxnSpPr>
            <a:cxnSpLocks/>
          </p:cNvCxnSpPr>
          <p:nvPr/>
        </p:nvCxnSpPr>
        <p:spPr>
          <a:xfrm flipH="1">
            <a:off x="5504447" y="2526632"/>
            <a:ext cx="1997242" cy="541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4AB233-1448-4983-864C-00EA8E3ECDB3}"/>
              </a:ext>
            </a:extLst>
          </p:cNvPr>
          <p:cNvSpPr txBox="1"/>
          <p:nvPr/>
        </p:nvSpPr>
        <p:spPr>
          <a:xfrm>
            <a:off x="7697001" y="2341966"/>
            <a:ext cx="197041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>
                <a:ea typeface="맑은 고딕"/>
              </a:rPr>
              <a:t>NOT RECONIZED</a:t>
            </a:r>
          </a:p>
          <a:p>
            <a:r>
              <a:rPr lang="en-US" altLang="ko-KR">
                <a:ea typeface="맑은 고딕"/>
              </a:rPr>
              <a:t>NOISY</a:t>
            </a:r>
          </a:p>
        </p:txBody>
      </p:sp>
      <p:pic>
        <p:nvPicPr>
          <p:cNvPr id="1036" name="Picture 12" descr="My life is a sad meme (@AnarchistCat1) | Twitter">
            <a:extLst>
              <a:ext uri="{FF2B5EF4-FFF2-40B4-BE49-F238E27FC236}">
                <a16:creationId xmlns:a16="http://schemas.microsoft.com/office/drawing/2014/main" id="{A9C05E73-4E4F-4DD2-9A75-C7677F3D9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515" y="165550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80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D63D6-5540-4674-A41B-0A4F8E95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Preprocessing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D344BA3-1390-4FB1-8B6D-6972176BB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919"/>
            <a:ext cx="10515600" cy="8999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처음 기준이 되는 손의 위치를 받을 때 오차를 최소화 하기 위해서, 일정 시간을 두고 대략 100개(변경가능)의 데이터를 평균화 하는 과정을 거침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B346F3E-1ACC-4913-9470-786F76E80A76}"/>
              </a:ext>
            </a:extLst>
          </p:cNvPr>
          <p:cNvSpPr/>
          <p:nvPr/>
        </p:nvSpPr>
        <p:spPr>
          <a:xfrm>
            <a:off x="842682" y="1772770"/>
            <a:ext cx="4000500" cy="8964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ea typeface="맑은 고딕"/>
              </a:rPr>
              <a:t>Data </a:t>
            </a:r>
            <a:r>
              <a:rPr lang="ko-KR" altLang="en-US" sz="2800" err="1">
                <a:solidFill>
                  <a:schemeClr val="tx1"/>
                </a:solidFill>
                <a:ea typeface="맑은 고딕"/>
              </a:rPr>
              <a:t>averaging</a:t>
            </a:r>
          </a:p>
        </p:txBody>
      </p:sp>
      <p:pic>
        <p:nvPicPr>
          <p:cNvPr id="13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29015DD9-8A24-4230-9595-72CE419C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35" y="3745157"/>
            <a:ext cx="3225053" cy="2314834"/>
          </a:xfrm>
          <a:prstGeom prst="rect">
            <a:avLst/>
          </a:prstGeom>
        </p:spPr>
      </p:pic>
      <p:sp>
        <p:nvSpPr>
          <p:cNvPr id="15" name="내용 개체 틀 8">
            <a:extLst>
              <a:ext uri="{FF2B5EF4-FFF2-40B4-BE49-F238E27FC236}">
                <a16:creationId xmlns:a16="http://schemas.microsoft.com/office/drawing/2014/main" id="{B6C96219-553A-4DE8-88CF-C8F7E37AB53C}"/>
              </a:ext>
            </a:extLst>
          </p:cNvPr>
          <p:cNvSpPr txBox="1">
            <a:spLocks/>
          </p:cNvSpPr>
          <p:nvPr/>
        </p:nvSpPr>
        <p:spPr>
          <a:xfrm>
            <a:off x="8152340" y="3652421"/>
            <a:ext cx="3758451" cy="1068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ea typeface="맑은 고딕"/>
              </a:rPr>
              <a:t>(</a:t>
            </a:r>
            <a:r>
              <a:rPr lang="ko-KR" altLang="en-US" sz="1600" dirty="0" err="1">
                <a:solidFill>
                  <a:srgbClr val="000000"/>
                </a:solidFill>
                <a:ea typeface="맑은 고딕"/>
              </a:rPr>
              <a:t>ex</a:t>
            </a:r>
            <a:r>
              <a:rPr lang="ko-KR" altLang="en-US" sz="1600" dirty="0">
                <a:solidFill>
                  <a:srgbClr val="000000"/>
                </a:solidFill>
                <a:ea typeface="맑은 고딕"/>
              </a:rPr>
              <a:t>) </a:t>
            </a:r>
            <a:r>
              <a:rPr lang="ko-KR" altLang="en-US" sz="1600" dirty="0" err="1">
                <a:solidFill>
                  <a:srgbClr val="000000"/>
                </a:solidFill>
                <a:ea typeface="맑은 고딕"/>
              </a:rPr>
              <a:t>sib</a:t>
            </a:r>
            <a:r>
              <a:rPr lang="ko-KR" altLang="en-US" sz="1600" dirty="0">
                <a:solidFill>
                  <a:srgbClr val="000000"/>
                </a:solidFill>
                <a:ea typeface="맑은 고딕"/>
              </a:rPr>
              <a:t> 키보드 사용자는 </a:t>
            </a:r>
            <a:endParaRPr lang="ko-KR" altLang="en-US" sz="1600">
              <a:solidFill>
                <a:srgbClr val="000000"/>
              </a:solidFill>
              <a:ea typeface="맑은 고딕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ea typeface="맑은 고딕"/>
              </a:rPr>
              <a:t>이와 같은 상태를 일정 시간 유지</a:t>
            </a:r>
            <a:endParaRPr lang="ko-KR" altLang="en-US" sz="1600">
              <a:ea typeface="맑은 고딕"/>
            </a:endParaRPr>
          </a:p>
        </p:txBody>
      </p:sp>
      <p:pic>
        <p:nvPicPr>
          <p:cNvPr id="8" name="그림 7" descr="텍스트, 실내, 모니터, 스크린샷이(가) 표시된 사진&#10;&#10;자동 생성된 설명">
            <a:extLst>
              <a:ext uri="{FF2B5EF4-FFF2-40B4-BE49-F238E27FC236}">
                <a16:creationId xmlns:a16="http://schemas.microsoft.com/office/drawing/2014/main" id="{CB011293-51E0-47E5-9BD1-1B72417AB9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" t="15358" r="56143" b="20478"/>
          <a:stretch/>
        </p:blipFill>
        <p:spPr>
          <a:xfrm>
            <a:off x="8306037" y="4355899"/>
            <a:ext cx="2635322" cy="2331316"/>
          </a:xfrm>
          <a:prstGeom prst="rect">
            <a:avLst/>
          </a:prstGeom>
        </p:spPr>
      </p:pic>
      <p:pic>
        <p:nvPicPr>
          <p:cNvPr id="16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E7020FFB-5A1C-452E-822C-360352D41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164" y="3747954"/>
            <a:ext cx="4009464" cy="3004005"/>
          </a:xfrm>
          <a:prstGeom prst="rect">
            <a:avLst/>
          </a:prstGeom>
        </p:spPr>
      </p:pic>
      <p:sp>
        <p:nvSpPr>
          <p:cNvPr id="17" name="내용 개체 틀 8">
            <a:extLst>
              <a:ext uri="{FF2B5EF4-FFF2-40B4-BE49-F238E27FC236}">
                <a16:creationId xmlns:a16="http://schemas.microsoft.com/office/drawing/2014/main" id="{65A7DD58-C23C-4F92-AB57-34BAC111975D}"/>
              </a:ext>
            </a:extLst>
          </p:cNvPr>
          <p:cNvSpPr txBox="1">
            <a:spLocks/>
          </p:cNvSpPr>
          <p:nvPr/>
        </p:nvSpPr>
        <p:spPr>
          <a:xfrm>
            <a:off x="1888251" y="5703097"/>
            <a:ext cx="1931893" cy="7318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>
                <a:ea typeface="맑은 고딕"/>
              </a:rPr>
              <a:t>열로 데이터 받기</a:t>
            </a:r>
          </a:p>
        </p:txBody>
      </p:sp>
      <p:sp>
        <p:nvSpPr>
          <p:cNvPr id="18" name="내용 개체 틀 8">
            <a:extLst>
              <a:ext uri="{FF2B5EF4-FFF2-40B4-BE49-F238E27FC236}">
                <a16:creationId xmlns:a16="http://schemas.microsoft.com/office/drawing/2014/main" id="{6EF1BE49-8340-4D7C-95E3-CD4082BEFA88}"/>
              </a:ext>
            </a:extLst>
          </p:cNvPr>
          <p:cNvSpPr txBox="1">
            <a:spLocks/>
          </p:cNvSpPr>
          <p:nvPr/>
        </p:nvSpPr>
        <p:spPr>
          <a:xfrm>
            <a:off x="5731868" y="6431479"/>
            <a:ext cx="2066363" cy="7318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>
                <a:ea typeface="맑은 고딕"/>
              </a:rPr>
              <a:t>행으로 데이터 받기</a:t>
            </a:r>
          </a:p>
        </p:txBody>
      </p:sp>
    </p:spTree>
    <p:extLst>
      <p:ext uri="{BB962C8B-B14F-4D97-AF65-F5344CB8AC3E}">
        <p14:creationId xmlns:p14="http://schemas.microsoft.com/office/powerpoint/2010/main" val="85623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D63D6-5540-4674-A41B-0A4F8E95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Preprocessing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D344BA3-1390-4FB1-8B6D-6972176BB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919"/>
            <a:ext cx="10515600" cy="6646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>
                <a:ea typeface="맑은 고딕"/>
              </a:rPr>
              <a:t>입력 받는 손의 위치 데이터를 </a:t>
            </a:r>
            <a:r>
              <a:rPr lang="ko-KR" altLang="en-US" sz="2400" err="1">
                <a:ea typeface="맑은 고딕"/>
              </a:rPr>
              <a:t>nomalization</a:t>
            </a:r>
            <a:r>
              <a:rPr lang="ko-KR" altLang="en-US" sz="2400">
                <a:ea typeface="맑은 고딕"/>
              </a:rPr>
              <a:t> 해서 모델에 넘겨 줄 것임.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B346F3E-1ACC-4913-9470-786F76E80A76}"/>
              </a:ext>
            </a:extLst>
          </p:cNvPr>
          <p:cNvSpPr/>
          <p:nvPr/>
        </p:nvSpPr>
        <p:spPr>
          <a:xfrm>
            <a:off x="842682" y="1772770"/>
            <a:ext cx="4000500" cy="8964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ea typeface="맑은 고딕"/>
              </a:rPr>
              <a:t>Data </a:t>
            </a:r>
            <a:r>
              <a:rPr lang="ko-KR" altLang="en-US" sz="2800" err="1">
                <a:solidFill>
                  <a:schemeClr val="tx1"/>
                </a:solidFill>
                <a:ea typeface="맑은 고딕"/>
              </a:rPr>
              <a:t>normalization</a:t>
            </a: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888921E-629A-4890-8116-1D1FF0D42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05" y="3380982"/>
            <a:ext cx="3617258" cy="3368153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208A1EC-E493-4A5E-9695-C96BD7122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16785"/>
              </p:ext>
            </p:extLst>
          </p:nvPr>
        </p:nvGraphicFramePr>
        <p:xfrm>
          <a:off x="4706470" y="4056529"/>
          <a:ext cx="7261749" cy="1763370"/>
        </p:xfrm>
        <a:graphic>
          <a:graphicData uri="http://schemas.openxmlformats.org/drawingml/2006/table">
            <a:tbl>
              <a:tblPr/>
              <a:tblGrid>
                <a:gridCol w="806861">
                  <a:extLst>
                    <a:ext uri="{9D8B030D-6E8A-4147-A177-3AD203B41FA5}">
                      <a16:colId xmlns:a16="http://schemas.microsoft.com/office/drawing/2014/main" val="1468223711"/>
                    </a:ext>
                  </a:extLst>
                </a:gridCol>
                <a:gridCol w="806861">
                  <a:extLst>
                    <a:ext uri="{9D8B030D-6E8A-4147-A177-3AD203B41FA5}">
                      <a16:colId xmlns:a16="http://schemas.microsoft.com/office/drawing/2014/main" val="1854972119"/>
                    </a:ext>
                  </a:extLst>
                </a:gridCol>
                <a:gridCol w="806861">
                  <a:extLst>
                    <a:ext uri="{9D8B030D-6E8A-4147-A177-3AD203B41FA5}">
                      <a16:colId xmlns:a16="http://schemas.microsoft.com/office/drawing/2014/main" val="2200338324"/>
                    </a:ext>
                  </a:extLst>
                </a:gridCol>
                <a:gridCol w="806861">
                  <a:extLst>
                    <a:ext uri="{9D8B030D-6E8A-4147-A177-3AD203B41FA5}">
                      <a16:colId xmlns:a16="http://schemas.microsoft.com/office/drawing/2014/main" val="1397834936"/>
                    </a:ext>
                  </a:extLst>
                </a:gridCol>
                <a:gridCol w="806861">
                  <a:extLst>
                    <a:ext uri="{9D8B030D-6E8A-4147-A177-3AD203B41FA5}">
                      <a16:colId xmlns:a16="http://schemas.microsoft.com/office/drawing/2014/main" val="3625344877"/>
                    </a:ext>
                  </a:extLst>
                </a:gridCol>
                <a:gridCol w="806861">
                  <a:extLst>
                    <a:ext uri="{9D8B030D-6E8A-4147-A177-3AD203B41FA5}">
                      <a16:colId xmlns:a16="http://schemas.microsoft.com/office/drawing/2014/main" val="3896881630"/>
                    </a:ext>
                  </a:extLst>
                </a:gridCol>
                <a:gridCol w="806861">
                  <a:extLst>
                    <a:ext uri="{9D8B030D-6E8A-4147-A177-3AD203B41FA5}">
                      <a16:colId xmlns:a16="http://schemas.microsoft.com/office/drawing/2014/main" val="3971188039"/>
                    </a:ext>
                  </a:extLst>
                </a:gridCol>
                <a:gridCol w="806861">
                  <a:extLst>
                    <a:ext uri="{9D8B030D-6E8A-4147-A177-3AD203B41FA5}">
                      <a16:colId xmlns:a16="http://schemas.microsoft.com/office/drawing/2014/main" val="3988607662"/>
                    </a:ext>
                  </a:extLst>
                </a:gridCol>
                <a:gridCol w="806861">
                  <a:extLst>
                    <a:ext uri="{9D8B030D-6E8A-4147-A177-3AD203B41FA5}">
                      <a16:colId xmlns:a16="http://schemas.microsoft.com/office/drawing/2014/main" val="3383302623"/>
                    </a:ext>
                  </a:extLst>
                </a:gridCol>
              </a:tblGrid>
              <a:tr h="29389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Time​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L0-x​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~​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L21-z​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Lscore​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R0-x​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~​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R21-z​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Rscore​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980548"/>
                  </a:ext>
                </a:extLst>
              </a:tr>
              <a:tr h="29389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0.1987​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-0.0031​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0.555​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0.2234​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0.0036​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0.763​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222705"/>
                  </a:ext>
                </a:extLst>
              </a:tr>
              <a:tr h="29389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0.0983​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0.0038​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0.667​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0.1055​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-0.0021​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0.892​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916054"/>
                  </a:ext>
                </a:extLst>
              </a:tr>
              <a:tr h="29389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0.0083​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-0.0089​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0.223​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0.3450​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0.0109​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0.675​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560683"/>
                  </a:ext>
                </a:extLst>
              </a:tr>
              <a:tr h="29389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0.0072​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-0.0177​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0.099​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0.4245​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0.0002​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0.558​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300869"/>
                  </a:ext>
                </a:extLst>
              </a:tr>
              <a:tr h="29389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0.4440​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0.0084​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0.075​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0.4424​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-0.0342​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0.892​</a:t>
                      </a:r>
                    </a:p>
                  </a:txBody>
                  <a:tcPr anchor="b">
                    <a:lnL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741200"/>
                  </a:ext>
                </a:extLst>
              </a:tr>
            </a:tbl>
          </a:graphicData>
        </a:graphic>
      </p:graphicFrame>
      <p:sp>
        <p:nvSpPr>
          <p:cNvPr id="6" name="내용 개체 틀 8">
            <a:extLst>
              <a:ext uri="{FF2B5EF4-FFF2-40B4-BE49-F238E27FC236}">
                <a16:creationId xmlns:a16="http://schemas.microsoft.com/office/drawing/2014/main" id="{599FBCBF-D055-4562-A1AA-868307E94DA4}"/>
              </a:ext>
            </a:extLst>
          </p:cNvPr>
          <p:cNvSpPr txBox="1">
            <a:spLocks/>
          </p:cNvSpPr>
          <p:nvPr/>
        </p:nvSpPr>
        <p:spPr>
          <a:xfrm>
            <a:off x="4531660" y="3378761"/>
            <a:ext cx="6111686" cy="6533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>
                <a:solidFill>
                  <a:srgbClr val="000000"/>
                </a:solidFill>
                <a:ea typeface="맑은 고딕"/>
              </a:rPr>
              <a:t>(</a:t>
            </a:r>
            <a:r>
              <a:rPr lang="ko-KR" altLang="en-US" sz="1600" err="1">
                <a:solidFill>
                  <a:srgbClr val="000000"/>
                </a:solidFill>
                <a:ea typeface="맑은 고딕"/>
              </a:rPr>
              <a:t>ex</a:t>
            </a:r>
            <a:r>
              <a:rPr lang="ko-KR" altLang="en-US" sz="1600">
                <a:solidFill>
                  <a:srgbClr val="000000"/>
                </a:solidFill>
                <a:ea typeface="맑은 고딕"/>
              </a:rPr>
              <a:t>) 아래와 같은 데이터들을 </a:t>
            </a:r>
            <a:r>
              <a:rPr lang="ko-KR" altLang="en-US" sz="1600" err="1">
                <a:solidFill>
                  <a:srgbClr val="000000"/>
                </a:solidFill>
                <a:ea typeface="맑은 고딕"/>
              </a:rPr>
              <a:t>nomalization</a:t>
            </a:r>
            <a:r>
              <a:rPr lang="ko-KR" altLang="en-US" sz="1600">
                <a:solidFill>
                  <a:srgbClr val="000000"/>
                </a:solidFill>
                <a:ea typeface="맑은 고딕"/>
              </a:rPr>
              <a:t> 할 예정</a:t>
            </a:r>
            <a:endParaRPr lang="ko-KR" altLang="en-US" sz="16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7854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DFB8F-782B-41A1-9B45-7E0C709F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700" y="2158067"/>
            <a:ext cx="5439335" cy="1841033"/>
          </a:xfrm>
        </p:spPr>
        <p:txBody>
          <a:bodyPr/>
          <a:lstStyle/>
          <a:p>
            <a:pPr algn="ctr"/>
            <a:r>
              <a:rPr lang="ko-KR" altLang="en-US" b="1" err="1">
                <a:ea typeface="맑은 고딕"/>
              </a:rPr>
              <a:t>ThanQ</a:t>
            </a:r>
            <a:endParaRPr lang="ko-KR" altLang="en-US" b="1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B8BC8-28BC-48DD-BC20-7AC582FC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8825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D75A0D5B87F05458C9DF5B9F3069055" ma:contentTypeVersion="2" ma:contentTypeDescription="새 문서를 만듭니다." ma:contentTypeScope="" ma:versionID="c7b98800f684c08fb3dac5edeb9c540d">
  <xsd:schema xmlns:xsd="http://www.w3.org/2001/XMLSchema" xmlns:xs="http://www.w3.org/2001/XMLSchema" xmlns:p="http://schemas.microsoft.com/office/2006/metadata/properties" xmlns:ns3="a17d4d66-3db0-4028-8142-fcca3fba725b" targetNamespace="http://schemas.microsoft.com/office/2006/metadata/properties" ma:root="true" ma:fieldsID="bbffe89f0f8ae4405db43a47b4c634fb" ns3:_="">
    <xsd:import namespace="a17d4d66-3db0-4028-8142-fcca3fba72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7d4d66-3db0-4028-8142-fcca3fba72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2B34BC-5200-4E08-9A49-C998145726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7d4d66-3db0-4028-8142-fcca3fba72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0D21A3-52A4-400D-ACB2-246DD3D7E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5E4DA7-39D8-4034-A89A-22C68497D6C9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a17d4d66-3db0-4028-8142-fcca3fba725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266</Words>
  <Application>Microsoft Office PowerPoint</Application>
  <PresentationFormat>와이드스크린</PresentationFormat>
  <Paragraphs>113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Meeting Schedule</vt:lpstr>
      <vt:lpstr>Purchase-webcam</vt:lpstr>
      <vt:lpstr>PowerPoint 프레젠테이션</vt:lpstr>
      <vt:lpstr>Code structure</vt:lpstr>
      <vt:lpstr>Code</vt:lpstr>
      <vt:lpstr>Current Problems</vt:lpstr>
      <vt:lpstr>Preprocessing</vt:lpstr>
      <vt:lpstr>Preprocessing</vt:lpstr>
      <vt:lpstr>ThanQ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82102</dc:creator>
  <cp:lastModifiedBy>황현상</cp:lastModifiedBy>
  <cp:revision>13</cp:revision>
  <dcterms:created xsi:type="dcterms:W3CDTF">2021-05-20T08:34:34Z</dcterms:created>
  <dcterms:modified xsi:type="dcterms:W3CDTF">2021-05-20T13:33:11Z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0x010100AD75A0D5B87F05458C9DF5B9F3069055</vt:lpwstr>
  </property>
</Properties>
</file>