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78" r:id="rId3"/>
    <p:sldId id="273" r:id="rId4"/>
    <p:sldId id="274" r:id="rId5"/>
    <p:sldId id="275" r:id="rId6"/>
    <p:sldId id="276" r:id="rId7"/>
    <p:sldId id="257" r:id="rId8"/>
    <p:sldId id="284" r:id="rId9"/>
    <p:sldId id="283" r:id="rId10"/>
    <p:sldId id="269" r:id="rId11"/>
    <p:sldId id="272" r:id="rId12"/>
    <p:sldId id="279" r:id="rId13"/>
    <p:sldId id="280" r:id="rId14"/>
    <p:sldId id="270" r:id="rId15"/>
    <p:sldId id="277" r:id="rId16"/>
    <p:sldId id="271" r:id="rId17"/>
    <p:sldId id="281" r:id="rId18"/>
    <p:sldId id="282" r:id="rId19"/>
    <p:sldId id="258" r:id="rId20"/>
    <p:sldId id="265" r:id="rId21"/>
    <p:sldId id="266" r:id="rId22"/>
    <p:sldId id="267" r:id="rId23"/>
    <p:sldId id="259" r:id="rId24"/>
    <p:sldId id="260" r:id="rId25"/>
    <p:sldId id="261" r:id="rId26"/>
    <p:sldId id="262" r:id="rId27"/>
    <p:sldId id="264" r:id="rId28"/>
    <p:sldId id="263" r:id="rId29"/>
    <p:sldId id="26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1"/>
    <p:restoredTop sz="70818" autoAdjust="0"/>
  </p:normalViewPr>
  <p:slideViewPr>
    <p:cSldViewPr snapToGrid="0" snapToObjects="1">
      <p:cViewPr>
        <p:scale>
          <a:sx n="66" d="100"/>
          <a:sy n="66" d="100"/>
        </p:scale>
        <p:origin x="1114" y="3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A24CB-83A0-0D4F-B449-B1E0DED8F60E}" type="datetimeFigureOut">
              <a:rPr lang="en-US" smtClean="0"/>
              <a:t>5/27/2020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BB056-1DC7-174A-9773-61DDE2A6E7AB}" type="slidenum">
              <a:rPr lang="en-US" smtClean="0"/>
              <a:t>‹#›</a:t>
            </a:fld>
            <a:endParaRPr lang="en-US"/>
          </a:p>
        </p:txBody>
      </p:sp>
    </p:spTree>
    <p:extLst>
      <p:ext uri="{BB962C8B-B14F-4D97-AF65-F5344CB8AC3E}">
        <p14:creationId xmlns:p14="http://schemas.microsoft.com/office/powerpoint/2010/main" val="1074277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FIGURE 1. Individualized microbial response to dietary fiber intervention or placebo and dietary variation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EBBB056-1DC7-174A-9773-61DDE2A6E7AB}" type="slidenum">
              <a:rPr lang="en-US" smtClean="0"/>
              <a:t>7</a:t>
            </a:fld>
            <a:endParaRPr lang="en-US"/>
          </a:p>
        </p:txBody>
      </p:sp>
    </p:spTree>
    <p:extLst>
      <p:ext uri="{BB962C8B-B14F-4D97-AF65-F5344CB8AC3E}">
        <p14:creationId xmlns:p14="http://schemas.microsoft.com/office/powerpoint/2010/main" val="85085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4 only has 2 participants</a:t>
            </a:r>
          </a:p>
        </p:txBody>
      </p:sp>
      <p:sp>
        <p:nvSpPr>
          <p:cNvPr id="4" name="Slide Number Placeholder 3"/>
          <p:cNvSpPr>
            <a:spLocks noGrp="1"/>
          </p:cNvSpPr>
          <p:nvPr>
            <p:ph type="sldNum" sz="quarter" idx="10"/>
          </p:nvPr>
        </p:nvSpPr>
        <p:spPr/>
        <p:txBody>
          <a:bodyPr/>
          <a:lstStyle/>
          <a:p>
            <a:fld id="{04ABFEAA-9F81-475C-B519-F098BA05D3FC}" type="slidenum">
              <a:rPr lang="en-US" smtClean="0"/>
              <a:t>21</a:t>
            </a:fld>
            <a:endParaRPr lang="en-US"/>
          </a:p>
        </p:txBody>
      </p:sp>
    </p:spTree>
    <p:extLst>
      <p:ext uri="{BB962C8B-B14F-4D97-AF65-F5344CB8AC3E}">
        <p14:creationId xmlns:p14="http://schemas.microsoft.com/office/powerpoint/2010/main" val="95700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ABFEAA-9F81-475C-B519-F098BA05D3FC}" type="slidenum">
              <a:rPr lang="en-US" smtClean="0"/>
              <a:t>29</a:t>
            </a:fld>
            <a:endParaRPr lang="en-US"/>
          </a:p>
        </p:txBody>
      </p:sp>
    </p:spTree>
    <p:extLst>
      <p:ext uri="{BB962C8B-B14F-4D97-AF65-F5344CB8AC3E}">
        <p14:creationId xmlns:p14="http://schemas.microsoft.com/office/powerpoint/2010/main" val="116838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1264C-BA43-1041-A11A-A2F5A45158A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369587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1264C-BA43-1041-A11A-A2F5A45158A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150056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1264C-BA43-1041-A11A-A2F5A45158A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301274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1264C-BA43-1041-A11A-A2F5A45158A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186725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1264C-BA43-1041-A11A-A2F5A45158A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354509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1264C-BA43-1041-A11A-A2F5A45158A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212914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1264C-BA43-1041-A11A-A2F5A45158A3}"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356448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1264C-BA43-1041-A11A-A2F5A45158A3}"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277251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1264C-BA43-1041-A11A-A2F5A45158A3}"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98211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41264C-BA43-1041-A11A-A2F5A45158A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177074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41264C-BA43-1041-A11A-A2F5A45158A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36058-65D7-0C4E-AFCD-E7437EBAD792}" type="slidenum">
              <a:rPr lang="en-US" smtClean="0"/>
              <a:t>‹#›</a:t>
            </a:fld>
            <a:endParaRPr lang="en-US"/>
          </a:p>
        </p:txBody>
      </p:sp>
    </p:spTree>
    <p:extLst>
      <p:ext uri="{BB962C8B-B14F-4D97-AF65-F5344CB8AC3E}">
        <p14:creationId xmlns:p14="http://schemas.microsoft.com/office/powerpoint/2010/main" val="213420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1264C-BA43-1041-A11A-A2F5A45158A3}" type="datetimeFigureOut">
              <a:rPr lang="en-US" smtClean="0"/>
              <a:t>5/27/2020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36058-65D7-0C4E-AFCD-E7437EBAD792}" type="slidenum">
              <a:rPr lang="en-US" smtClean="0"/>
              <a:t>‹#›</a:t>
            </a:fld>
            <a:endParaRPr lang="en-US"/>
          </a:p>
        </p:txBody>
      </p:sp>
    </p:spTree>
    <p:extLst>
      <p:ext uri="{BB962C8B-B14F-4D97-AF65-F5344CB8AC3E}">
        <p14:creationId xmlns:p14="http://schemas.microsoft.com/office/powerpoint/2010/main" val="3290315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B210-0512-F141-A365-21958833D00D}"/>
              </a:ext>
            </a:extLst>
          </p:cNvPr>
          <p:cNvSpPr>
            <a:spLocks noGrp="1"/>
          </p:cNvSpPr>
          <p:nvPr>
            <p:ph type="ctrTitle"/>
          </p:nvPr>
        </p:nvSpPr>
        <p:spPr/>
        <p:txBody>
          <a:bodyPr/>
          <a:lstStyle/>
          <a:p>
            <a:r>
              <a:rPr lang="en-US" dirty="0"/>
              <a:t>Figures</a:t>
            </a:r>
          </a:p>
        </p:txBody>
      </p:sp>
      <p:sp>
        <p:nvSpPr>
          <p:cNvPr id="3" name="Subtitle 2">
            <a:extLst>
              <a:ext uri="{FF2B5EF4-FFF2-40B4-BE49-F238E27FC236}">
                <a16:creationId xmlns:a16="http://schemas.microsoft.com/office/drawing/2014/main" id="{273548BF-DFE0-D14D-B2B7-14ED5FC2E651}"/>
              </a:ext>
            </a:extLst>
          </p:cNvPr>
          <p:cNvSpPr>
            <a:spLocks noGrp="1"/>
          </p:cNvSpPr>
          <p:nvPr>
            <p:ph type="subTitle" idx="1"/>
          </p:nvPr>
        </p:nvSpPr>
        <p:spPr/>
        <p:txBody>
          <a:bodyPr/>
          <a:lstStyle/>
          <a:p>
            <a:r>
              <a:rPr lang="en-US" dirty="0"/>
              <a:t>Fiber-Microbiome Study</a:t>
            </a:r>
          </a:p>
        </p:txBody>
      </p:sp>
    </p:spTree>
    <p:extLst>
      <p:ext uri="{BB962C8B-B14F-4D97-AF65-F5344CB8AC3E}">
        <p14:creationId xmlns:p14="http://schemas.microsoft.com/office/powerpoint/2010/main" val="122124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97B-F7F4-284C-BD16-44D7EA52E5AF}"/>
              </a:ext>
            </a:extLst>
          </p:cNvPr>
          <p:cNvSpPr>
            <a:spLocks noGrp="1"/>
          </p:cNvSpPr>
          <p:nvPr>
            <p:ph type="title"/>
          </p:nvPr>
        </p:nvSpPr>
        <p:spPr/>
        <p:txBody>
          <a:bodyPr/>
          <a:lstStyle/>
          <a:p>
            <a:r>
              <a:rPr lang="en-US" dirty="0"/>
              <a:t>No effect of Prebiotin vs Placebo on change in BMI</a:t>
            </a:r>
          </a:p>
        </p:txBody>
      </p:sp>
      <p:sp>
        <p:nvSpPr>
          <p:cNvPr id="3" name="Content Placeholder 2">
            <a:extLst>
              <a:ext uri="{FF2B5EF4-FFF2-40B4-BE49-F238E27FC236}">
                <a16:creationId xmlns:a16="http://schemas.microsoft.com/office/drawing/2014/main" id="{94A2EBDF-4DF5-C54A-ACBB-2C6875170107}"/>
              </a:ext>
            </a:extLst>
          </p:cNvPr>
          <p:cNvSpPr>
            <a:spLocks noGrp="1"/>
          </p:cNvSpPr>
          <p:nvPr>
            <p:ph idx="1"/>
          </p:nvPr>
        </p:nvSpPr>
        <p:spPr/>
        <p:txBody>
          <a:bodyPr/>
          <a:lstStyle/>
          <a:p>
            <a:r>
              <a:rPr lang="en-US" dirty="0"/>
              <a:t>Would also like to see a line plot with connected dots for each individuals by group, so we can see if there was and significant weight gain or loss</a:t>
            </a:r>
          </a:p>
        </p:txBody>
      </p:sp>
      <p:pic>
        <p:nvPicPr>
          <p:cNvPr id="2050" name="Picture 2">
            <a:extLst>
              <a:ext uri="{FF2B5EF4-FFF2-40B4-BE49-F238E27FC236}">
                <a16:creationId xmlns:a16="http://schemas.microsoft.com/office/drawing/2014/main" id="{3B79C5ED-506F-4A4C-BAA4-294DD837E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297" y="3136685"/>
            <a:ext cx="4855082" cy="346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0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6854-47BD-EC4A-8EDF-C4435BEECF90}"/>
              </a:ext>
            </a:extLst>
          </p:cNvPr>
          <p:cNvSpPr>
            <a:spLocks noGrp="1"/>
          </p:cNvSpPr>
          <p:nvPr>
            <p:ph type="title"/>
          </p:nvPr>
        </p:nvSpPr>
        <p:spPr/>
        <p:txBody>
          <a:bodyPr/>
          <a:lstStyle/>
          <a:p>
            <a:r>
              <a:rPr lang="en-US" dirty="0"/>
              <a:t>No effect of Prebiotin vs Placebo on change in weight (kg)</a:t>
            </a:r>
          </a:p>
        </p:txBody>
      </p:sp>
      <p:sp>
        <p:nvSpPr>
          <p:cNvPr id="3" name="Content Placeholder 2">
            <a:extLst>
              <a:ext uri="{FF2B5EF4-FFF2-40B4-BE49-F238E27FC236}">
                <a16:creationId xmlns:a16="http://schemas.microsoft.com/office/drawing/2014/main" id="{717FC535-9DE6-C842-BABA-552007980628}"/>
              </a:ext>
            </a:extLst>
          </p:cNvPr>
          <p:cNvSpPr>
            <a:spLocks noGrp="1"/>
          </p:cNvSpPr>
          <p:nvPr>
            <p:ph idx="1"/>
          </p:nvPr>
        </p:nvSpPr>
        <p:spPr/>
        <p:txBody>
          <a:bodyPr/>
          <a:lstStyle/>
          <a:p>
            <a:r>
              <a:rPr lang="en-US" dirty="0"/>
              <a:t>Would also like to see a line plot with connected dots for each individuals by group</a:t>
            </a:r>
          </a:p>
          <a:p>
            <a:endParaRPr lang="en-US" dirty="0"/>
          </a:p>
        </p:txBody>
      </p:sp>
      <p:pic>
        <p:nvPicPr>
          <p:cNvPr id="3074" name="Picture 2">
            <a:extLst>
              <a:ext uri="{FF2B5EF4-FFF2-40B4-BE49-F238E27FC236}">
                <a16:creationId xmlns:a16="http://schemas.microsoft.com/office/drawing/2014/main" id="{11CE27A9-0229-9740-A483-577553F44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516" y="2787268"/>
            <a:ext cx="5492548" cy="392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63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FF5EBA6-E616-8A4E-AB82-2C3289249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526" y="90889"/>
            <a:ext cx="4850176" cy="667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1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6904A5A-BB96-C240-B1A5-4C5B444E0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8" y="0"/>
            <a:ext cx="4317923" cy="662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88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4A0-A9A6-7A4D-BC14-F7ACD5C9B9ED}"/>
              </a:ext>
            </a:extLst>
          </p:cNvPr>
          <p:cNvSpPr>
            <a:spLocks noGrp="1"/>
          </p:cNvSpPr>
          <p:nvPr>
            <p:ph type="ctrTitle"/>
          </p:nvPr>
        </p:nvSpPr>
        <p:spPr/>
        <p:txBody>
          <a:bodyPr/>
          <a:lstStyle/>
          <a:p>
            <a:r>
              <a:rPr lang="en-US" dirty="0"/>
              <a:t>Tables</a:t>
            </a:r>
          </a:p>
        </p:txBody>
      </p:sp>
      <p:sp>
        <p:nvSpPr>
          <p:cNvPr id="3" name="Subtitle 2">
            <a:extLst>
              <a:ext uri="{FF2B5EF4-FFF2-40B4-BE49-F238E27FC236}">
                <a16:creationId xmlns:a16="http://schemas.microsoft.com/office/drawing/2014/main" id="{C0F1BB9D-CF48-F944-A502-7AE2F9599A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87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A9C9-42C1-9C4E-8B06-C163B6E75A30}"/>
              </a:ext>
            </a:extLst>
          </p:cNvPr>
          <p:cNvSpPr>
            <a:spLocks noGrp="1"/>
          </p:cNvSpPr>
          <p:nvPr>
            <p:ph type="title"/>
          </p:nvPr>
        </p:nvSpPr>
        <p:spPr/>
        <p:txBody>
          <a:bodyPr/>
          <a:lstStyle/>
          <a:p>
            <a:r>
              <a:rPr lang="en-US" dirty="0"/>
              <a:t>Tables 1 &amp; 2 </a:t>
            </a:r>
          </a:p>
        </p:txBody>
      </p:sp>
      <p:pic>
        <p:nvPicPr>
          <p:cNvPr id="5" name="Picture 4">
            <a:extLst>
              <a:ext uri="{FF2B5EF4-FFF2-40B4-BE49-F238E27FC236}">
                <a16:creationId xmlns:a16="http://schemas.microsoft.com/office/drawing/2014/main" id="{8CE88E9F-C8DA-1243-AFA4-8B7391158206}"/>
              </a:ext>
            </a:extLst>
          </p:cNvPr>
          <p:cNvPicPr>
            <a:picLocks noChangeAspect="1"/>
          </p:cNvPicPr>
          <p:nvPr/>
        </p:nvPicPr>
        <p:blipFill>
          <a:blip r:embed="rId2"/>
          <a:stretch>
            <a:fillRect/>
          </a:stretch>
        </p:blipFill>
        <p:spPr>
          <a:xfrm>
            <a:off x="628650" y="1825625"/>
            <a:ext cx="5943600" cy="4711700"/>
          </a:xfrm>
          <a:prstGeom prst="rect">
            <a:avLst/>
          </a:prstGeom>
        </p:spPr>
      </p:pic>
      <p:graphicFrame>
        <p:nvGraphicFramePr>
          <p:cNvPr id="9" name="Table 8">
            <a:extLst>
              <a:ext uri="{FF2B5EF4-FFF2-40B4-BE49-F238E27FC236}">
                <a16:creationId xmlns:a16="http://schemas.microsoft.com/office/drawing/2014/main" id="{B7804973-B530-DD47-8A82-1BA6C3127E20}"/>
              </a:ext>
            </a:extLst>
          </p:cNvPr>
          <p:cNvGraphicFramePr>
            <a:graphicFrameLocks noGrp="1"/>
          </p:cNvGraphicFramePr>
          <p:nvPr>
            <p:extLst>
              <p:ext uri="{D42A27DB-BD31-4B8C-83A1-F6EECF244321}">
                <p14:modId xmlns:p14="http://schemas.microsoft.com/office/powerpoint/2010/main" val="55704835"/>
              </p:ext>
            </p:extLst>
          </p:nvPr>
        </p:nvGraphicFramePr>
        <p:xfrm>
          <a:off x="4572000" y="1958525"/>
          <a:ext cx="3943350" cy="2940949"/>
        </p:xfrm>
        <a:graphic>
          <a:graphicData uri="http://schemas.openxmlformats.org/drawingml/2006/table">
            <a:tbl>
              <a:tblPr firstRow="1" firstCol="1" bandRow="1">
                <a:tableStyleId>{5C22544A-7EE6-4342-B048-85BDC9FD1C3A}</a:tableStyleId>
              </a:tblPr>
              <a:tblGrid>
                <a:gridCol w="1377043">
                  <a:extLst>
                    <a:ext uri="{9D8B030D-6E8A-4147-A177-3AD203B41FA5}">
                      <a16:colId xmlns:a16="http://schemas.microsoft.com/office/drawing/2014/main" val="1890285332"/>
                    </a:ext>
                  </a:extLst>
                </a:gridCol>
                <a:gridCol w="1439636">
                  <a:extLst>
                    <a:ext uri="{9D8B030D-6E8A-4147-A177-3AD203B41FA5}">
                      <a16:colId xmlns:a16="http://schemas.microsoft.com/office/drawing/2014/main" val="3923402809"/>
                    </a:ext>
                  </a:extLst>
                </a:gridCol>
                <a:gridCol w="1126671">
                  <a:extLst>
                    <a:ext uri="{9D8B030D-6E8A-4147-A177-3AD203B41FA5}">
                      <a16:colId xmlns:a16="http://schemas.microsoft.com/office/drawing/2014/main" val="1369029868"/>
                    </a:ext>
                  </a:extLst>
                </a:gridCol>
              </a:tblGrid>
              <a:tr h="156195">
                <a:tc>
                  <a:txBody>
                    <a:bodyPr/>
                    <a:lstStyle/>
                    <a:p>
                      <a:pPr marL="0" marR="0">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Intervention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Placebo</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0403739"/>
                  </a:ext>
                </a:extLst>
              </a:tr>
              <a:tr h="156195">
                <a:tc>
                  <a:txBody>
                    <a:bodyPr/>
                    <a:lstStyle/>
                    <a:p>
                      <a:pPr marL="0" marR="0">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039479"/>
                  </a:ext>
                </a:extLst>
              </a:tr>
              <a:tr h="156195">
                <a:tc>
                  <a:txBody>
                    <a:bodyPr/>
                    <a:lstStyle/>
                    <a:p>
                      <a:pPr marL="0" marR="0">
                        <a:spcBef>
                          <a:spcPts val="0"/>
                        </a:spcBef>
                        <a:spcAft>
                          <a:spcPts val="0"/>
                        </a:spcAft>
                      </a:pPr>
                      <a:r>
                        <a:rPr lang="en-US" sz="900">
                          <a:effectLst/>
                        </a:rPr>
                        <a:t>ASA24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7839508"/>
                  </a:ext>
                </a:extLst>
              </a:tr>
              <a:tr h="156195">
                <a:tc>
                  <a:txBody>
                    <a:bodyPr/>
                    <a:lstStyle/>
                    <a:p>
                      <a:pPr marL="0" marR="0">
                        <a:spcBef>
                          <a:spcPts val="0"/>
                        </a:spcBef>
                        <a:spcAft>
                          <a:spcPts val="0"/>
                        </a:spcAft>
                      </a:pPr>
                      <a:r>
                        <a:rPr lang="en-US" sz="900">
                          <a:effectLst/>
                        </a:rPr>
                        <a:t>Baseline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1982184"/>
                  </a:ext>
                </a:extLst>
              </a:tr>
              <a:tr h="468585">
                <a:tc>
                  <a:txBody>
                    <a:bodyPr/>
                    <a:lstStyle/>
                    <a:p>
                      <a:pPr marL="0" marR="0">
                        <a:spcBef>
                          <a:spcPts val="0"/>
                        </a:spcBef>
                        <a:spcAft>
                          <a:spcPts val="0"/>
                        </a:spcAft>
                      </a:pPr>
                      <a:r>
                        <a:rPr lang="en-US" sz="900">
                          <a:effectLst/>
                        </a:rPr>
                        <a:t>Week 4</a:t>
                      </a:r>
                      <a:endParaRPr lang="en-US" sz="1200">
                        <a:effectLst/>
                      </a:endParaRPr>
                    </a:p>
                    <a:p>
                      <a:pPr marL="0" marR="0">
                        <a:spcBef>
                          <a:spcPts val="0"/>
                        </a:spcBef>
                        <a:spcAft>
                          <a:spcPts val="0"/>
                        </a:spcAft>
                      </a:pPr>
                      <a:r>
                        <a:rPr lang="en-US" sz="900">
                          <a:effectLst/>
                        </a:rPr>
                        <a:t>Week 8</a:t>
                      </a:r>
                      <a:endParaRPr lang="en-US" sz="1200">
                        <a:effectLst/>
                      </a:endParaRPr>
                    </a:p>
                    <a:p>
                      <a:pPr marL="0" marR="0">
                        <a:spcBef>
                          <a:spcPts val="0"/>
                        </a:spcBef>
                        <a:spcAft>
                          <a:spcPts val="0"/>
                        </a:spcAft>
                      </a:pPr>
                      <a:r>
                        <a:rPr lang="en-US" sz="900">
                          <a:effectLst/>
                        </a:rPr>
                        <a:t>Week 12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2</a:t>
                      </a:r>
                      <a:endParaRPr lang="en-US" sz="1200">
                        <a:effectLst/>
                      </a:endParaRPr>
                    </a:p>
                    <a:p>
                      <a:pPr marL="0" marR="0" algn="ctr">
                        <a:spcBef>
                          <a:spcPts val="0"/>
                        </a:spcBef>
                        <a:spcAft>
                          <a:spcPts val="0"/>
                        </a:spcAft>
                      </a:pPr>
                      <a:r>
                        <a:rPr lang="en-US" sz="900">
                          <a:effectLst/>
                        </a:rPr>
                        <a:t>1</a:t>
                      </a:r>
                      <a:endParaRPr lang="en-US" sz="1200">
                        <a:effectLst/>
                      </a:endParaRPr>
                    </a:p>
                    <a:p>
                      <a:pPr marL="0" marR="0" algn="ctr">
                        <a:spcBef>
                          <a:spcPts val="0"/>
                        </a:spcBef>
                        <a:spcAft>
                          <a:spcPts val="0"/>
                        </a:spcAft>
                      </a:pPr>
                      <a:r>
                        <a:rPr lang="en-US" sz="900">
                          <a:effectLst/>
                        </a:rPr>
                        <a:t>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5</a:t>
                      </a:r>
                      <a:endParaRPr lang="en-US" sz="1200">
                        <a:effectLst/>
                      </a:endParaRPr>
                    </a:p>
                    <a:p>
                      <a:pPr marL="0" marR="0" algn="ctr">
                        <a:spcBef>
                          <a:spcPts val="0"/>
                        </a:spcBef>
                        <a:spcAft>
                          <a:spcPts val="0"/>
                        </a:spcAft>
                      </a:pPr>
                      <a:r>
                        <a:rPr lang="en-US" sz="900">
                          <a:effectLst/>
                        </a:rPr>
                        <a:t>3</a:t>
                      </a:r>
                      <a:endParaRPr lang="en-US" sz="1200">
                        <a:effectLst/>
                      </a:endParaRPr>
                    </a:p>
                    <a:p>
                      <a:pPr marL="0" marR="0" algn="ctr">
                        <a:spcBef>
                          <a:spcPts val="0"/>
                        </a:spcBef>
                        <a:spcAft>
                          <a:spcPts val="0"/>
                        </a:spcAft>
                      </a:pPr>
                      <a:r>
                        <a:rPr lang="en-US" sz="9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8272432"/>
                  </a:ext>
                </a:extLst>
              </a:tr>
              <a:tr h="156195">
                <a:tc>
                  <a:txBody>
                    <a:bodyPr/>
                    <a:lstStyle/>
                    <a:p>
                      <a:pPr marL="0" marR="0">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611504"/>
                  </a:ext>
                </a:extLst>
              </a:tr>
              <a:tr h="156195">
                <a:tc>
                  <a:txBody>
                    <a:bodyPr/>
                    <a:lstStyle/>
                    <a:p>
                      <a:pPr marL="0" marR="0">
                        <a:spcBef>
                          <a:spcPts val="0"/>
                        </a:spcBef>
                        <a:spcAft>
                          <a:spcPts val="0"/>
                        </a:spcAft>
                      </a:pPr>
                      <a:r>
                        <a:rPr lang="en-US" sz="900">
                          <a:effectLst/>
                        </a:rPr>
                        <a:t>FFQ (DHQII)</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406341"/>
                  </a:ext>
                </a:extLst>
              </a:tr>
              <a:tr h="441829">
                <a:tc>
                  <a:txBody>
                    <a:bodyPr/>
                    <a:lstStyle/>
                    <a:p>
                      <a:pPr marL="0" marR="0">
                        <a:spcBef>
                          <a:spcPts val="0"/>
                        </a:spcBef>
                        <a:spcAft>
                          <a:spcPts val="0"/>
                        </a:spcAft>
                      </a:pPr>
                      <a:r>
                        <a:rPr lang="en-US" sz="900">
                          <a:effectLst/>
                        </a:rPr>
                        <a:t>One time only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8046533"/>
                  </a:ext>
                </a:extLst>
              </a:tr>
              <a:tr h="156195">
                <a:tc>
                  <a:txBody>
                    <a:bodyPr/>
                    <a:lstStyle/>
                    <a:p>
                      <a:pPr marL="0" marR="0">
                        <a:spcBef>
                          <a:spcPts val="0"/>
                        </a:spcBef>
                        <a:spcAft>
                          <a:spcPts val="0"/>
                        </a:spcAft>
                      </a:pPr>
                      <a:r>
                        <a:rPr lang="en-US" sz="900">
                          <a:effectLst/>
                        </a:rPr>
                        <a:t>Stool Sample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2266453"/>
                  </a:ext>
                </a:extLst>
              </a:tr>
              <a:tr h="937170">
                <a:tc>
                  <a:txBody>
                    <a:bodyPr/>
                    <a:lstStyle/>
                    <a:p>
                      <a:pPr marL="0" marR="0">
                        <a:spcBef>
                          <a:spcPts val="0"/>
                        </a:spcBef>
                        <a:spcAft>
                          <a:spcPts val="0"/>
                        </a:spcAft>
                      </a:pPr>
                      <a:r>
                        <a:rPr lang="en-US" sz="900">
                          <a:effectLst/>
                        </a:rPr>
                        <a:t>Baseline</a:t>
                      </a:r>
                      <a:endParaRPr lang="en-US" sz="1200">
                        <a:effectLst/>
                      </a:endParaRPr>
                    </a:p>
                    <a:p>
                      <a:pPr marL="0" marR="0">
                        <a:spcBef>
                          <a:spcPts val="0"/>
                        </a:spcBef>
                        <a:spcAft>
                          <a:spcPts val="0"/>
                        </a:spcAft>
                      </a:pPr>
                      <a:r>
                        <a:rPr lang="en-US" sz="900">
                          <a:effectLst/>
                        </a:rPr>
                        <a:t>Week 4</a:t>
                      </a:r>
                      <a:endParaRPr lang="en-US" sz="1200">
                        <a:effectLst/>
                      </a:endParaRPr>
                    </a:p>
                    <a:p>
                      <a:pPr marL="0" marR="0">
                        <a:spcBef>
                          <a:spcPts val="0"/>
                        </a:spcBef>
                        <a:spcAft>
                          <a:spcPts val="0"/>
                        </a:spcAft>
                      </a:pPr>
                      <a:r>
                        <a:rPr lang="en-US" sz="900">
                          <a:effectLst/>
                        </a:rPr>
                        <a:t>Week 8</a:t>
                      </a:r>
                      <a:endParaRPr lang="en-US" sz="1200">
                        <a:effectLst/>
                      </a:endParaRPr>
                    </a:p>
                    <a:p>
                      <a:pPr marL="0" marR="0">
                        <a:spcBef>
                          <a:spcPts val="0"/>
                        </a:spcBef>
                        <a:spcAft>
                          <a:spcPts val="0"/>
                        </a:spcAft>
                      </a:pPr>
                      <a:r>
                        <a:rPr lang="en-US" sz="900">
                          <a:effectLst/>
                        </a:rPr>
                        <a:t>Week 12</a:t>
                      </a:r>
                      <a:endParaRPr lang="en-US" sz="1200">
                        <a:effectLst/>
                      </a:endParaRPr>
                    </a:p>
                    <a:p>
                      <a:pPr marL="0" marR="0">
                        <a:spcBef>
                          <a:spcPts val="0"/>
                        </a:spcBef>
                        <a:spcAft>
                          <a:spcPts val="0"/>
                        </a:spcAft>
                      </a:pPr>
                      <a:r>
                        <a:rPr lang="en-US" sz="900">
                          <a:effectLst/>
                        </a:rPr>
                        <a:t> </a:t>
                      </a:r>
                      <a:endParaRPr lang="en-US" sz="1200">
                        <a:effectLst/>
                      </a:endParaRPr>
                    </a:p>
                    <a:p>
                      <a:pPr marL="0" marR="0">
                        <a:spcBef>
                          <a:spcPts val="0"/>
                        </a:spcBef>
                        <a:spcAft>
                          <a:spcPts val="0"/>
                        </a:spcAft>
                      </a:pPr>
                      <a:r>
                        <a:rPr lang="en-US" sz="9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4</a:t>
                      </a:r>
                      <a:endParaRPr lang="en-US" sz="1200">
                        <a:effectLst/>
                      </a:endParaRPr>
                    </a:p>
                    <a:p>
                      <a:pPr marL="0" marR="0" algn="ctr">
                        <a:spcBef>
                          <a:spcPts val="0"/>
                        </a:spcBef>
                        <a:spcAft>
                          <a:spcPts val="0"/>
                        </a:spcAft>
                      </a:pPr>
                      <a:r>
                        <a:rPr lang="en-US" sz="900">
                          <a:effectLst/>
                        </a:rPr>
                        <a:t>3</a:t>
                      </a:r>
                      <a:endParaRPr lang="en-US" sz="1200">
                        <a:effectLst/>
                      </a:endParaRPr>
                    </a:p>
                    <a:p>
                      <a:pPr marL="0" marR="0" algn="ctr">
                        <a:spcBef>
                          <a:spcPts val="0"/>
                        </a:spcBef>
                        <a:spcAft>
                          <a:spcPts val="0"/>
                        </a:spcAft>
                      </a:pPr>
                      <a:r>
                        <a:rPr lang="en-US" sz="900">
                          <a:effectLst/>
                        </a:rPr>
                        <a:t>3</a:t>
                      </a:r>
                      <a:endParaRPr lang="en-US" sz="1200">
                        <a:effectLst/>
                      </a:endParaRPr>
                    </a:p>
                    <a:p>
                      <a:pPr marL="0" marR="0" algn="ctr">
                        <a:spcBef>
                          <a:spcPts val="0"/>
                        </a:spcBef>
                        <a:spcAft>
                          <a:spcPts val="0"/>
                        </a:spcAft>
                      </a:pPr>
                      <a:r>
                        <a:rPr lang="en-US" sz="9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rPr>
                        <a:t>7</a:t>
                      </a:r>
                      <a:endParaRPr lang="en-US" sz="1200" dirty="0">
                        <a:effectLst/>
                      </a:endParaRPr>
                    </a:p>
                    <a:p>
                      <a:pPr marL="0" marR="0" algn="ctr">
                        <a:spcBef>
                          <a:spcPts val="0"/>
                        </a:spcBef>
                        <a:spcAft>
                          <a:spcPts val="0"/>
                        </a:spcAft>
                      </a:pPr>
                      <a:r>
                        <a:rPr lang="en-US" sz="900" dirty="0">
                          <a:effectLst/>
                        </a:rPr>
                        <a:t>7</a:t>
                      </a:r>
                      <a:endParaRPr lang="en-US" sz="1200" dirty="0">
                        <a:effectLst/>
                      </a:endParaRPr>
                    </a:p>
                    <a:p>
                      <a:pPr marL="0" marR="0" algn="ctr">
                        <a:spcBef>
                          <a:spcPts val="0"/>
                        </a:spcBef>
                        <a:spcAft>
                          <a:spcPts val="0"/>
                        </a:spcAft>
                      </a:pPr>
                      <a:r>
                        <a:rPr lang="en-US" sz="900" dirty="0">
                          <a:effectLst/>
                        </a:rPr>
                        <a:t>4</a:t>
                      </a:r>
                      <a:endParaRPr lang="en-US" sz="1200" dirty="0">
                        <a:effectLst/>
                      </a:endParaRPr>
                    </a:p>
                    <a:p>
                      <a:pPr marL="0" marR="0" algn="ctr">
                        <a:spcBef>
                          <a:spcPts val="0"/>
                        </a:spcBef>
                        <a:spcAft>
                          <a:spcPts val="0"/>
                        </a:spcAft>
                      </a:pPr>
                      <a:r>
                        <a:rPr lang="en-US" sz="900" dirty="0">
                          <a:effectLst/>
                        </a:rPr>
                        <a:t>6</a:t>
                      </a:r>
                      <a:r>
                        <a:rPr lang="en-US" sz="8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5243762"/>
                  </a:ext>
                </a:extLst>
              </a:tr>
            </a:tbl>
          </a:graphicData>
        </a:graphic>
      </p:graphicFrame>
      <p:sp>
        <p:nvSpPr>
          <p:cNvPr id="12" name="TextBox 11">
            <a:extLst>
              <a:ext uri="{FF2B5EF4-FFF2-40B4-BE49-F238E27FC236}">
                <a16:creationId xmlns:a16="http://schemas.microsoft.com/office/drawing/2014/main" id="{137C0C2A-7F37-1B43-BAA4-33B6D83A7E33}"/>
              </a:ext>
            </a:extLst>
          </p:cNvPr>
          <p:cNvSpPr txBox="1"/>
          <p:nvPr/>
        </p:nvSpPr>
        <p:spPr>
          <a:xfrm>
            <a:off x="4572000" y="5759669"/>
            <a:ext cx="2627586" cy="646331"/>
          </a:xfrm>
          <a:prstGeom prst="rect">
            <a:avLst/>
          </a:prstGeom>
          <a:noFill/>
        </p:spPr>
        <p:txBody>
          <a:bodyPr wrap="square" rtlCol="0">
            <a:spAutoFit/>
          </a:bodyPr>
          <a:lstStyle/>
          <a:p>
            <a:r>
              <a:rPr lang="en-US" dirty="0"/>
              <a:t>Add baseline FFQ scores to table 1</a:t>
            </a:r>
          </a:p>
        </p:txBody>
      </p:sp>
    </p:spTree>
    <p:extLst>
      <p:ext uri="{BB962C8B-B14F-4D97-AF65-F5344CB8AC3E}">
        <p14:creationId xmlns:p14="http://schemas.microsoft.com/office/powerpoint/2010/main" val="95578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630A-AD64-A746-A220-B2FC7D5DCF5F}"/>
              </a:ext>
            </a:extLst>
          </p:cNvPr>
          <p:cNvSpPr>
            <a:spLocks noGrp="1"/>
          </p:cNvSpPr>
          <p:nvPr>
            <p:ph type="title"/>
          </p:nvPr>
        </p:nvSpPr>
        <p:spPr/>
        <p:txBody>
          <a:bodyPr>
            <a:normAutofit fontScale="90000"/>
          </a:bodyPr>
          <a:lstStyle/>
          <a:p>
            <a:r>
              <a:rPr lang="en-US" dirty="0"/>
              <a:t>Table 3 – Changes in Anthropometrics and Clinical Biomarkers between groups</a:t>
            </a:r>
          </a:p>
        </p:txBody>
      </p:sp>
      <p:sp>
        <p:nvSpPr>
          <p:cNvPr id="3" name="Content Placeholder 2">
            <a:extLst>
              <a:ext uri="{FF2B5EF4-FFF2-40B4-BE49-F238E27FC236}">
                <a16:creationId xmlns:a16="http://schemas.microsoft.com/office/drawing/2014/main" id="{FD2B973B-ED6F-0548-AF83-8F5472124FF1}"/>
              </a:ext>
            </a:extLst>
          </p:cNvPr>
          <p:cNvSpPr>
            <a:spLocks noGrp="1"/>
          </p:cNvSpPr>
          <p:nvPr>
            <p:ph idx="1"/>
          </p:nvPr>
        </p:nvSpPr>
        <p:spPr>
          <a:xfrm>
            <a:off x="628650" y="2141536"/>
            <a:ext cx="7886700" cy="4351338"/>
          </a:xfrm>
        </p:spPr>
        <p:txBody>
          <a:bodyPr/>
          <a:lstStyle/>
          <a:p>
            <a:r>
              <a:rPr lang="en-US" dirty="0"/>
              <a:t>Need to split up by group (placebo vs. intervention) and apply statistical values</a:t>
            </a:r>
          </a:p>
        </p:txBody>
      </p:sp>
      <p:pic>
        <p:nvPicPr>
          <p:cNvPr id="6" name="Picture 5">
            <a:extLst>
              <a:ext uri="{FF2B5EF4-FFF2-40B4-BE49-F238E27FC236}">
                <a16:creationId xmlns:a16="http://schemas.microsoft.com/office/drawing/2014/main" id="{0E83A4B3-98DE-AC46-93E3-0F29D9DCECE8}"/>
              </a:ext>
            </a:extLst>
          </p:cNvPr>
          <p:cNvPicPr>
            <a:picLocks noChangeAspect="1"/>
          </p:cNvPicPr>
          <p:nvPr/>
        </p:nvPicPr>
        <p:blipFill>
          <a:blip r:embed="rId2"/>
          <a:stretch>
            <a:fillRect/>
          </a:stretch>
        </p:blipFill>
        <p:spPr>
          <a:xfrm>
            <a:off x="390294" y="3289223"/>
            <a:ext cx="8588453" cy="1205658"/>
          </a:xfrm>
          <a:prstGeom prst="rect">
            <a:avLst/>
          </a:prstGeom>
        </p:spPr>
      </p:pic>
      <p:pic>
        <p:nvPicPr>
          <p:cNvPr id="8" name="Picture 7">
            <a:extLst>
              <a:ext uri="{FF2B5EF4-FFF2-40B4-BE49-F238E27FC236}">
                <a16:creationId xmlns:a16="http://schemas.microsoft.com/office/drawing/2014/main" id="{B1874014-89E8-6946-8C3B-E823A57EF44C}"/>
              </a:ext>
            </a:extLst>
          </p:cNvPr>
          <p:cNvPicPr>
            <a:picLocks noChangeAspect="1"/>
          </p:cNvPicPr>
          <p:nvPr/>
        </p:nvPicPr>
        <p:blipFill>
          <a:blip r:embed="rId3"/>
          <a:stretch>
            <a:fillRect/>
          </a:stretch>
        </p:blipFill>
        <p:spPr>
          <a:xfrm>
            <a:off x="390294" y="4613867"/>
            <a:ext cx="8475430" cy="1479547"/>
          </a:xfrm>
          <a:prstGeom prst="rect">
            <a:avLst/>
          </a:prstGeom>
        </p:spPr>
      </p:pic>
      <p:sp>
        <p:nvSpPr>
          <p:cNvPr id="9" name="TextBox 8">
            <a:extLst>
              <a:ext uri="{FF2B5EF4-FFF2-40B4-BE49-F238E27FC236}">
                <a16:creationId xmlns:a16="http://schemas.microsoft.com/office/drawing/2014/main" id="{D4841250-D580-4242-AB26-6732F1229950}"/>
              </a:ext>
            </a:extLst>
          </p:cNvPr>
          <p:cNvSpPr txBox="1"/>
          <p:nvPr/>
        </p:nvSpPr>
        <p:spPr>
          <a:xfrm>
            <a:off x="390294" y="6246564"/>
            <a:ext cx="4468145" cy="646331"/>
          </a:xfrm>
          <a:prstGeom prst="rect">
            <a:avLst/>
          </a:prstGeom>
          <a:noFill/>
        </p:spPr>
        <p:txBody>
          <a:bodyPr wrap="square" rtlCol="0">
            <a:spAutoFit/>
          </a:bodyPr>
          <a:lstStyle/>
          <a:p>
            <a:r>
              <a:rPr lang="en-US" dirty="0"/>
              <a:t>*controlling for age, ethnicity, stress score – </a:t>
            </a:r>
            <a:r>
              <a:rPr lang="en-US" dirty="0">
                <a:solidFill>
                  <a:srgbClr val="FF0000"/>
                </a:solidFill>
              </a:rPr>
              <a:t>need to HEI scores to control vars</a:t>
            </a:r>
          </a:p>
        </p:txBody>
      </p:sp>
    </p:spTree>
    <p:extLst>
      <p:ext uri="{BB962C8B-B14F-4D97-AF65-F5344CB8AC3E}">
        <p14:creationId xmlns:p14="http://schemas.microsoft.com/office/powerpoint/2010/main" val="103236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1386B-F24E-9346-90A1-A3D38ECB6826}"/>
              </a:ext>
            </a:extLst>
          </p:cNvPr>
          <p:cNvPicPr>
            <a:picLocks noChangeAspect="1"/>
          </p:cNvPicPr>
          <p:nvPr/>
        </p:nvPicPr>
        <p:blipFill>
          <a:blip r:embed="rId2"/>
          <a:stretch>
            <a:fillRect/>
          </a:stretch>
        </p:blipFill>
        <p:spPr>
          <a:xfrm>
            <a:off x="1562100" y="178106"/>
            <a:ext cx="5158189" cy="3003502"/>
          </a:xfrm>
          <a:prstGeom prst="rect">
            <a:avLst/>
          </a:prstGeom>
        </p:spPr>
      </p:pic>
      <p:pic>
        <p:nvPicPr>
          <p:cNvPr id="7" name="Picture 6">
            <a:extLst>
              <a:ext uri="{FF2B5EF4-FFF2-40B4-BE49-F238E27FC236}">
                <a16:creationId xmlns:a16="http://schemas.microsoft.com/office/drawing/2014/main" id="{982D60C8-C9AA-F34E-8CC8-D0AEFAF499F9}"/>
              </a:ext>
            </a:extLst>
          </p:cNvPr>
          <p:cNvPicPr>
            <a:picLocks noChangeAspect="1"/>
          </p:cNvPicPr>
          <p:nvPr/>
        </p:nvPicPr>
        <p:blipFill>
          <a:blip r:embed="rId3"/>
          <a:stretch>
            <a:fillRect/>
          </a:stretch>
        </p:blipFill>
        <p:spPr>
          <a:xfrm>
            <a:off x="1562100" y="3352800"/>
            <a:ext cx="5158189" cy="3003502"/>
          </a:xfrm>
          <a:prstGeom prst="rect">
            <a:avLst/>
          </a:prstGeom>
        </p:spPr>
      </p:pic>
    </p:spTree>
    <p:extLst>
      <p:ext uri="{BB962C8B-B14F-4D97-AF65-F5344CB8AC3E}">
        <p14:creationId xmlns:p14="http://schemas.microsoft.com/office/powerpoint/2010/main" val="2602116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32F112B-2EE4-6D44-8C38-09F6AE9272DF}"/>
              </a:ext>
            </a:extLst>
          </p:cNvPr>
          <p:cNvGraphicFramePr>
            <a:graphicFrameLocks noGrp="1"/>
          </p:cNvGraphicFramePr>
          <p:nvPr>
            <p:ph idx="1"/>
            <p:extLst>
              <p:ext uri="{D42A27DB-BD31-4B8C-83A1-F6EECF244321}">
                <p14:modId xmlns:p14="http://schemas.microsoft.com/office/powerpoint/2010/main" val="3410004810"/>
              </p:ext>
            </p:extLst>
          </p:nvPr>
        </p:nvGraphicFramePr>
        <p:xfrm>
          <a:off x="1035815" y="616945"/>
          <a:ext cx="6136165" cy="3542464"/>
        </p:xfrm>
        <a:graphic>
          <a:graphicData uri="http://schemas.openxmlformats.org/drawingml/2006/table">
            <a:tbl>
              <a:tblPr firstRow="1" firstCol="1" bandRow="1">
                <a:tableStyleId>{5C22544A-7EE6-4342-B048-85BDC9FD1C3A}</a:tableStyleId>
              </a:tblPr>
              <a:tblGrid>
                <a:gridCol w="1227233">
                  <a:extLst>
                    <a:ext uri="{9D8B030D-6E8A-4147-A177-3AD203B41FA5}">
                      <a16:colId xmlns:a16="http://schemas.microsoft.com/office/drawing/2014/main" val="569962928"/>
                    </a:ext>
                  </a:extLst>
                </a:gridCol>
                <a:gridCol w="1227233">
                  <a:extLst>
                    <a:ext uri="{9D8B030D-6E8A-4147-A177-3AD203B41FA5}">
                      <a16:colId xmlns:a16="http://schemas.microsoft.com/office/drawing/2014/main" val="3034526394"/>
                    </a:ext>
                  </a:extLst>
                </a:gridCol>
                <a:gridCol w="1227233">
                  <a:extLst>
                    <a:ext uri="{9D8B030D-6E8A-4147-A177-3AD203B41FA5}">
                      <a16:colId xmlns:a16="http://schemas.microsoft.com/office/drawing/2014/main" val="3432006976"/>
                    </a:ext>
                  </a:extLst>
                </a:gridCol>
                <a:gridCol w="1227233">
                  <a:extLst>
                    <a:ext uri="{9D8B030D-6E8A-4147-A177-3AD203B41FA5}">
                      <a16:colId xmlns:a16="http://schemas.microsoft.com/office/drawing/2014/main" val="133343214"/>
                    </a:ext>
                  </a:extLst>
                </a:gridCol>
                <a:gridCol w="1227233">
                  <a:extLst>
                    <a:ext uri="{9D8B030D-6E8A-4147-A177-3AD203B41FA5}">
                      <a16:colId xmlns:a16="http://schemas.microsoft.com/office/drawing/2014/main" val="2322717861"/>
                    </a:ext>
                  </a:extLst>
                </a:gridCol>
              </a:tblGrid>
              <a:tr h="221404">
                <a:tc gridSpan="5">
                  <a:txBody>
                    <a:bodyPr/>
                    <a:lstStyle/>
                    <a:p>
                      <a:pPr marL="0" marR="0" algn="ctr">
                        <a:spcBef>
                          <a:spcPts val="0"/>
                        </a:spcBef>
                        <a:spcAft>
                          <a:spcPts val="0"/>
                        </a:spcAft>
                      </a:pPr>
                      <a:r>
                        <a:rPr lang="en-US" sz="1200" dirty="0">
                          <a:effectLst/>
                        </a:rPr>
                        <a:t>Supplemental Table 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0618847"/>
                  </a:ext>
                </a:extLst>
              </a:tr>
              <a:tr h="221404">
                <a:tc gridSpan="3">
                  <a:txBody>
                    <a:bodyPr/>
                    <a:lstStyle/>
                    <a:p>
                      <a:pPr marL="0" marR="0" algn="ctr">
                        <a:spcBef>
                          <a:spcPts val="0"/>
                        </a:spcBef>
                        <a:spcAft>
                          <a:spcPts val="0"/>
                        </a:spcAft>
                      </a:pPr>
                      <a:r>
                        <a:rPr lang="en-US" sz="1200">
                          <a:effectLst/>
                        </a:rPr>
                        <a:t>Baseline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200">
                          <a:effectLst/>
                        </a:rPr>
                        <a:t>1.5 Year Follow Up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359082816"/>
                  </a:ext>
                </a:extLst>
              </a:tr>
              <a:tr h="442808">
                <a:tc>
                  <a:txBody>
                    <a:bodyPr/>
                    <a:lstStyle/>
                    <a:p>
                      <a:pPr marL="0" marR="0" algn="ctr">
                        <a:spcBef>
                          <a:spcPts val="0"/>
                        </a:spcBef>
                        <a:spcAft>
                          <a:spcPts val="0"/>
                        </a:spcAft>
                      </a:pPr>
                      <a:r>
                        <a:rPr lang="en-US" sz="1200">
                          <a:effectLst/>
                        </a:rPr>
                        <a:t>Variables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Standard Deviation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Standard Deviation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738042"/>
                  </a:ext>
                </a:extLst>
              </a:tr>
              <a:tr h="221404">
                <a:tc>
                  <a:txBody>
                    <a:bodyPr/>
                    <a:lstStyle/>
                    <a:p>
                      <a:pPr marL="0" marR="0" algn="ctr">
                        <a:spcBef>
                          <a:spcPts val="0"/>
                        </a:spcBef>
                        <a:spcAft>
                          <a:spcPts val="0"/>
                        </a:spcAft>
                      </a:pPr>
                      <a:r>
                        <a:rPr lang="en-US" sz="1200">
                          <a:effectLst/>
                        </a:rPr>
                        <a:t>Weight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76.92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17.61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0276838"/>
                  </a:ext>
                </a:extLst>
              </a:tr>
              <a:tr h="221404">
                <a:tc>
                  <a:txBody>
                    <a:bodyPr/>
                    <a:lstStyle/>
                    <a:p>
                      <a:pPr marL="0" marR="0" algn="ctr">
                        <a:spcBef>
                          <a:spcPts val="0"/>
                        </a:spcBef>
                        <a:spcAft>
                          <a:spcPts val="0"/>
                        </a:spcAft>
                      </a:pPr>
                      <a:r>
                        <a:rPr lang="en-US" sz="1200">
                          <a:effectLst/>
                        </a:rPr>
                        <a:t>Waist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34.90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0.87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7551738"/>
                  </a:ext>
                </a:extLst>
              </a:tr>
              <a:tr h="221404">
                <a:tc>
                  <a:txBody>
                    <a:bodyPr/>
                    <a:lstStyle/>
                    <a:p>
                      <a:pPr marL="0" marR="0" algn="ctr">
                        <a:spcBef>
                          <a:spcPts val="0"/>
                        </a:spcBef>
                        <a:spcAft>
                          <a:spcPts val="0"/>
                        </a:spcAft>
                      </a:pPr>
                      <a:r>
                        <a:rPr lang="en-US" sz="1200">
                          <a:effectLst/>
                        </a:rPr>
                        <a:t>DXA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26.33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8.79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0537208"/>
                  </a:ext>
                </a:extLst>
              </a:tr>
              <a:tr h="221404">
                <a:tc>
                  <a:txBody>
                    <a:bodyPr/>
                    <a:lstStyle/>
                    <a:p>
                      <a:pPr marL="0" marR="0" algn="ctr">
                        <a:spcBef>
                          <a:spcPts val="0"/>
                        </a:spcBef>
                        <a:spcAft>
                          <a:spcPts val="0"/>
                        </a:spcAft>
                      </a:pPr>
                      <a:r>
                        <a:rPr lang="en-US" sz="1200">
                          <a:effectLst/>
                        </a:rPr>
                        <a:t>Fat weight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44.69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16.62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9.27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8517739"/>
                  </a:ext>
                </a:extLst>
              </a:tr>
              <a:tr h="221404">
                <a:tc>
                  <a:txBody>
                    <a:bodyPr/>
                    <a:lstStyle/>
                    <a:p>
                      <a:pPr marL="0" marR="0" algn="ctr">
                        <a:spcBef>
                          <a:spcPts val="0"/>
                        </a:spcBef>
                        <a:spcAft>
                          <a:spcPts val="0"/>
                        </a:spcAft>
                      </a:pPr>
                      <a:r>
                        <a:rPr lang="en-US" sz="1200">
                          <a:effectLst/>
                        </a:rPr>
                        <a:t>Lean weight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127.52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32.82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9944644"/>
                  </a:ext>
                </a:extLst>
              </a:tr>
              <a:tr h="221404">
                <a:tc>
                  <a:txBody>
                    <a:bodyPr/>
                    <a:lstStyle/>
                    <a:p>
                      <a:pPr marL="0" marR="0" algn="ctr">
                        <a:spcBef>
                          <a:spcPts val="0"/>
                        </a:spcBef>
                        <a:spcAft>
                          <a:spcPts val="0"/>
                        </a:spcAft>
                      </a:pPr>
                      <a:r>
                        <a:rPr lang="en-US" sz="1200">
                          <a:effectLst/>
                        </a:rPr>
                        <a:t>Visceral fat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328.24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144.84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54.67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3212740"/>
                  </a:ext>
                </a:extLst>
              </a:tr>
              <a:tr h="442808">
                <a:tc>
                  <a:txBody>
                    <a:bodyPr/>
                    <a:lstStyle/>
                    <a:p>
                      <a:pPr marL="0" marR="0" algn="ctr">
                        <a:spcBef>
                          <a:spcPts val="0"/>
                        </a:spcBef>
                        <a:spcAft>
                          <a:spcPts val="0"/>
                        </a:spcAft>
                      </a:pPr>
                      <a:r>
                        <a:rPr lang="en-US" sz="1200">
                          <a:effectLst/>
                        </a:rPr>
                        <a:t>Total cholesterol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183.04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29.28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2340894"/>
                  </a:ext>
                </a:extLst>
              </a:tr>
              <a:tr h="221404">
                <a:tc>
                  <a:txBody>
                    <a:bodyPr/>
                    <a:lstStyle/>
                    <a:p>
                      <a:pPr marL="0" marR="0" algn="ctr">
                        <a:spcBef>
                          <a:spcPts val="0"/>
                        </a:spcBef>
                        <a:spcAft>
                          <a:spcPts val="0"/>
                        </a:spcAft>
                      </a:pPr>
                      <a:r>
                        <a:rPr lang="en-US" sz="1200">
                          <a:effectLst/>
                        </a:rPr>
                        <a:t>LDLC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111.21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24.94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7.60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23.51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3819050"/>
                  </a:ext>
                </a:extLst>
              </a:tr>
              <a:tr h="221404">
                <a:tc>
                  <a:txBody>
                    <a:bodyPr/>
                    <a:lstStyle/>
                    <a:p>
                      <a:pPr marL="0" marR="0" algn="ctr">
                        <a:spcBef>
                          <a:spcPts val="0"/>
                        </a:spcBef>
                        <a:spcAft>
                          <a:spcPts val="0"/>
                        </a:spcAft>
                      </a:pPr>
                      <a:r>
                        <a:rPr lang="en-US" sz="1200">
                          <a:effectLst/>
                        </a:rPr>
                        <a:t>HDLC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2758794"/>
                  </a:ext>
                </a:extLst>
              </a:tr>
              <a:tr h="221404">
                <a:tc>
                  <a:txBody>
                    <a:bodyPr/>
                    <a:lstStyle/>
                    <a:p>
                      <a:pPr marL="0" marR="0" algn="ctr">
                        <a:spcBef>
                          <a:spcPts val="0"/>
                        </a:spcBef>
                        <a:spcAft>
                          <a:spcPts val="0"/>
                        </a:spcAft>
                      </a:pPr>
                      <a:r>
                        <a:rPr lang="en-US" sz="1200">
                          <a:effectLst/>
                        </a:rPr>
                        <a:t>Triglycerides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95.92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59.64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9287009"/>
                  </a:ext>
                </a:extLst>
              </a:tr>
              <a:tr h="221404">
                <a:tc>
                  <a:txBody>
                    <a:bodyPr/>
                    <a:lstStyle/>
                    <a:p>
                      <a:pPr marL="0" marR="0" algn="ctr">
                        <a:spcBef>
                          <a:spcPts val="0"/>
                        </a:spcBef>
                        <a:spcAft>
                          <a:spcPts val="0"/>
                        </a:spcAft>
                      </a:pPr>
                      <a:r>
                        <a:rPr lang="en-US" sz="1200">
                          <a:effectLst/>
                        </a:rPr>
                        <a:t>Glucose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89.92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13.74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1109077"/>
                  </a:ext>
                </a:extLst>
              </a:tr>
            </a:tbl>
          </a:graphicData>
        </a:graphic>
      </p:graphicFrame>
      <p:sp>
        <p:nvSpPr>
          <p:cNvPr id="6" name="TextBox 5">
            <a:extLst>
              <a:ext uri="{FF2B5EF4-FFF2-40B4-BE49-F238E27FC236}">
                <a16:creationId xmlns:a16="http://schemas.microsoft.com/office/drawing/2014/main" id="{9BD13CEA-4A3B-014D-9933-C7CE99CB6EDB}"/>
              </a:ext>
            </a:extLst>
          </p:cNvPr>
          <p:cNvSpPr txBox="1"/>
          <p:nvPr/>
        </p:nvSpPr>
        <p:spPr>
          <a:xfrm>
            <a:off x="870333" y="4340646"/>
            <a:ext cx="6863508" cy="2462213"/>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dirty="0">
                <a:latin typeface="Arial" panose="020B0604020202020204" pitchFamily="34" charset="0"/>
                <a:ea typeface="Times New Roman" panose="02020603050405020304" pitchFamily="18" charset="0"/>
              </a:rPr>
              <a:t>Preliminary Findings: </a:t>
            </a:r>
            <a:r>
              <a:rPr lang="en-US" altLang="en-US" dirty="0">
                <a:latin typeface="Arial" panose="020B0604020202020204" pitchFamily="34" charset="0"/>
                <a:ea typeface="Times New Roman" panose="02020603050405020304" pitchFamily="18" charset="0"/>
              </a:rPr>
              <a:t>Findings from an on-going study by co-investigator, Dr. </a:t>
            </a:r>
            <a:r>
              <a:rPr lang="en-US" altLang="en-US" dirty="0" err="1">
                <a:latin typeface="Arial" panose="020B0604020202020204" pitchFamily="34" charset="0"/>
                <a:ea typeface="Times New Roman" panose="02020603050405020304" pitchFamily="18" charset="0"/>
              </a:rPr>
              <a:t>Grandjean</a:t>
            </a:r>
            <a:r>
              <a:rPr lang="en-US" altLang="en-US" dirty="0">
                <a:latin typeface="Arial" panose="020B0604020202020204" pitchFamily="34" charset="0"/>
                <a:ea typeface="Times New Roman" panose="02020603050405020304" pitchFamily="18" charset="0"/>
              </a:rPr>
              <a:t>, indicate that over a short 18-month period, residents experience an increase in body weight, fat mass, waist circumference and loss of lean mass.  Also of concern is that their lipid profiles change unfavorably and glucose levels increase.  Please see table 1 for details.</a:t>
            </a:r>
            <a:endParaRPr lang="en-US" altLang="en-US" sz="1050" dirty="0">
              <a:latin typeface="Arial" panose="020B0604020202020204" pitchFamily="34" charset="0"/>
            </a:endParaRPr>
          </a:p>
          <a:p>
            <a:pPr lvl="0" defTabSz="914400" eaLnBrk="0" fontAlgn="base" hangingPunct="0">
              <a:spcBef>
                <a:spcPct val="0"/>
              </a:spcBef>
              <a:spcAft>
                <a:spcPct val="0"/>
              </a:spcAft>
            </a:pP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258596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Diet Data Analysis 8/21/19</a:t>
            </a:r>
          </a:p>
        </p:txBody>
      </p:sp>
    </p:spTree>
    <p:extLst>
      <p:ext uri="{BB962C8B-B14F-4D97-AF65-F5344CB8AC3E}">
        <p14:creationId xmlns:p14="http://schemas.microsoft.com/office/powerpoint/2010/main" val="351326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FB94-D840-A54F-A8B1-802B5B70F4DF}"/>
              </a:ext>
            </a:extLst>
          </p:cNvPr>
          <p:cNvSpPr>
            <a:spLocks noGrp="1"/>
          </p:cNvSpPr>
          <p:nvPr>
            <p:ph type="title"/>
          </p:nvPr>
        </p:nvSpPr>
        <p:spPr>
          <a:xfrm>
            <a:off x="628650" y="141890"/>
            <a:ext cx="7886700" cy="1325563"/>
          </a:xfrm>
        </p:spPr>
        <p:txBody>
          <a:bodyPr/>
          <a:lstStyle/>
          <a:p>
            <a:r>
              <a:rPr lang="en-US" dirty="0"/>
              <a:t>Questions to be addressed</a:t>
            </a:r>
          </a:p>
        </p:txBody>
      </p:sp>
      <p:sp>
        <p:nvSpPr>
          <p:cNvPr id="3" name="Content Placeholder 2">
            <a:extLst>
              <a:ext uri="{FF2B5EF4-FFF2-40B4-BE49-F238E27FC236}">
                <a16:creationId xmlns:a16="http://schemas.microsoft.com/office/drawing/2014/main" id="{3E98BF9C-0EE6-F64D-A579-052B667CFBEE}"/>
              </a:ext>
            </a:extLst>
          </p:cNvPr>
          <p:cNvSpPr>
            <a:spLocks noGrp="1"/>
          </p:cNvSpPr>
          <p:nvPr>
            <p:ph idx="1"/>
          </p:nvPr>
        </p:nvSpPr>
        <p:spPr>
          <a:xfrm>
            <a:off x="628650" y="1261242"/>
            <a:ext cx="7886700" cy="5454868"/>
          </a:xfrm>
        </p:spPr>
        <p:txBody>
          <a:bodyPr>
            <a:normAutofit fontScale="77500" lnSpcReduction="20000"/>
          </a:bodyPr>
          <a:lstStyle/>
          <a:p>
            <a:pPr fontAlgn="ctr"/>
            <a:r>
              <a:rPr lang="en-US" dirty="0"/>
              <a:t>What is the effect of Prebiotin vs placebo on the gut microbiome (</a:t>
            </a:r>
            <a:r>
              <a:rPr lang="en-US" dirty="0">
                <a:solidFill>
                  <a:srgbClr val="FF0000"/>
                </a:solidFill>
              </a:rPr>
              <a:t>controlling for</a:t>
            </a:r>
            <a:r>
              <a:rPr lang="en-US" dirty="0"/>
              <a:t>, age, ethnicity)</a:t>
            </a:r>
          </a:p>
          <a:p>
            <a:pPr lvl="1" fontAlgn="ctr"/>
            <a:r>
              <a:rPr lang="en-US" dirty="0"/>
              <a:t>Stability over time - pre vs post intervention (Johnson paper – Fig. 6E)</a:t>
            </a:r>
          </a:p>
          <a:p>
            <a:pPr lvl="1" fontAlgn="ctr"/>
            <a:r>
              <a:rPr lang="en-US" dirty="0"/>
              <a:t>Diversity over time - pre vs post intervention</a:t>
            </a:r>
          </a:p>
          <a:p>
            <a:pPr lvl="2" fontAlgn="ctr"/>
            <a:r>
              <a:rPr lang="en-US" dirty="0"/>
              <a:t>Alpha – </a:t>
            </a:r>
            <a:r>
              <a:rPr lang="en-US" b="1" dirty="0"/>
              <a:t>FIG 1</a:t>
            </a:r>
          </a:p>
          <a:p>
            <a:pPr lvl="2" fontAlgn="ctr"/>
            <a:r>
              <a:rPr lang="en-US" dirty="0"/>
              <a:t>Beta – </a:t>
            </a:r>
            <a:r>
              <a:rPr lang="en-US" b="1" dirty="0"/>
              <a:t>FIG 2/3</a:t>
            </a:r>
          </a:p>
          <a:p>
            <a:pPr lvl="2" fontAlgn="ctr"/>
            <a:r>
              <a:rPr lang="en-US" dirty="0"/>
              <a:t>Phylogenetic  - </a:t>
            </a:r>
            <a:r>
              <a:rPr lang="en-US" b="1" dirty="0"/>
              <a:t>FIG 4</a:t>
            </a:r>
          </a:p>
          <a:p>
            <a:pPr fontAlgn="ctr"/>
            <a:r>
              <a:rPr lang="en-US" dirty="0"/>
              <a:t>What is the effect of Prebiotin vs placebo on anthropometrics (</a:t>
            </a:r>
            <a:r>
              <a:rPr lang="en-US" dirty="0">
                <a:solidFill>
                  <a:srgbClr val="FF0000"/>
                </a:solidFill>
              </a:rPr>
              <a:t>controlling for diet</a:t>
            </a:r>
            <a:r>
              <a:rPr lang="en-US" dirty="0"/>
              <a:t>, age, ethnicity)- Did the intervention mitigate excess weight gain? NO EFFECTS --&gt; </a:t>
            </a:r>
            <a:r>
              <a:rPr lang="en-US" b="1" dirty="0"/>
              <a:t>Table 3</a:t>
            </a:r>
          </a:p>
          <a:p>
            <a:pPr lvl="1" fontAlgn="ctr"/>
            <a:r>
              <a:rPr lang="en-US" dirty="0"/>
              <a:t>BMI</a:t>
            </a:r>
          </a:p>
          <a:p>
            <a:pPr lvl="1" fontAlgn="ctr"/>
            <a:r>
              <a:rPr lang="en-US" dirty="0"/>
              <a:t>Lean mass</a:t>
            </a:r>
          </a:p>
          <a:p>
            <a:pPr lvl="1" fontAlgn="ctr"/>
            <a:r>
              <a:rPr lang="en-US" dirty="0"/>
              <a:t>Fat mass</a:t>
            </a:r>
          </a:p>
          <a:p>
            <a:pPr lvl="1" fontAlgn="ctr"/>
            <a:r>
              <a:rPr lang="en-US" dirty="0"/>
              <a:t>Weight, overall</a:t>
            </a:r>
          </a:p>
          <a:p>
            <a:pPr lvl="1" fontAlgn="ctr"/>
            <a:r>
              <a:rPr lang="en-US" dirty="0"/>
              <a:t>Weight change</a:t>
            </a:r>
          </a:p>
          <a:p>
            <a:pPr fontAlgn="ctr"/>
            <a:r>
              <a:rPr lang="en-US" dirty="0"/>
              <a:t>What is the effect of Prebiotin vs placebo on measures of stress</a:t>
            </a:r>
          </a:p>
          <a:p>
            <a:pPr lvl="1" fontAlgn="ctr"/>
            <a:r>
              <a:rPr lang="en-US" dirty="0"/>
              <a:t>What is the correlation between the microbiome and stress? </a:t>
            </a:r>
            <a:r>
              <a:rPr lang="en-US" b="1" dirty="0"/>
              <a:t>Table 3</a:t>
            </a:r>
          </a:p>
          <a:p>
            <a:pPr fontAlgn="ctr"/>
            <a:r>
              <a:rPr lang="en-US" dirty="0"/>
              <a:t>What is the effect of Prebiotin vs placebo on clinical variables (blood measures - lipids, PYY) </a:t>
            </a:r>
            <a:r>
              <a:rPr lang="en-US" b="1" dirty="0"/>
              <a:t>Table 3</a:t>
            </a:r>
          </a:p>
          <a:p>
            <a:endParaRPr lang="en-US" dirty="0"/>
          </a:p>
        </p:txBody>
      </p:sp>
    </p:spTree>
    <p:extLst>
      <p:ext uri="{BB962C8B-B14F-4D97-AF65-F5344CB8AC3E}">
        <p14:creationId xmlns:p14="http://schemas.microsoft.com/office/powerpoint/2010/main" val="418484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KCAL Intake (ASA24)</a:t>
            </a:r>
          </a:p>
        </p:txBody>
      </p:sp>
      <p:pic>
        <p:nvPicPr>
          <p:cNvPr id="4" name="Picture 3"/>
          <p:cNvPicPr>
            <a:picLocks noChangeAspect="1"/>
          </p:cNvPicPr>
          <p:nvPr/>
        </p:nvPicPr>
        <p:blipFill>
          <a:blip r:embed="rId2"/>
          <a:stretch>
            <a:fillRect/>
          </a:stretch>
        </p:blipFill>
        <p:spPr>
          <a:xfrm>
            <a:off x="1957257" y="1304217"/>
            <a:ext cx="5207218" cy="5188657"/>
          </a:xfrm>
          <a:prstGeom prst="rect">
            <a:avLst/>
          </a:prstGeom>
        </p:spPr>
      </p:pic>
    </p:spTree>
    <p:extLst>
      <p:ext uri="{BB962C8B-B14F-4D97-AF65-F5344CB8AC3E}">
        <p14:creationId xmlns:p14="http://schemas.microsoft.com/office/powerpoint/2010/main" val="322563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Macronutrient Percentages</a:t>
            </a:r>
          </a:p>
        </p:txBody>
      </p:sp>
      <p:pic>
        <p:nvPicPr>
          <p:cNvPr id="4" name="Picture 3"/>
          <p:cNvPicPr>
            <a:picLocks noChangeAspect="1"/>
          </p:cNvPicPr>
          <p:nvPr/>
        </p:nvPicPr>
        <p:blipFill>
          <a:blip r:embed="rId3"/>
          <a:stretch>
            <a:fillRect/>
          </a:stretch>
        </p:blipFill>
        <p:spPr>
          <a:xfrm>
            <a:off x="1822622" y="1984538"/>
            <a:ext cx="5593170" cy="3925396"/>
          </a:xfrm>
          <a:prstGeom prst="rect">
            <a:avLst/>
          </a:prstGeom>
        </p:spPr>
      </p:pic>
    </p:spTree>
    <p:extLst>
      <p:ext uri="{BB962C8B-B14F-4D97-AF65-F5344CB8AC3E}">
        <p14:creationId xmlns:p14="http://schemas.microsoft.com/office/powerpoint/2010/main" val="1009093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Percentages of Each Nutrient</a:t>
            </a:r>
          </a:p>
        </p:txBody>
      </p:sp>
      <p:pic>
        <p:nvPicPr>
          <p:cNvPr id="4" name="Picture 3"/>
          <p:cNvPicPr>
            <a:picLocks noChangeAspect="1"/>
          </p:cNvPicPr>
          <p:nvPr/>
        </p:nvPicPr>
        <p:blipFill>
          <a:blip r:embed="rId2"/>
          <a:stretch>
            <a:fillRect/>
          </a:stretch>
        </p:blipFill>
        <p:spPr>
          <a:xfrm>
            <a:off x="1495168" y="1831086"/>
            <a:ext cx="5886836" cy="4169664"/>
          </a:xfrm>
          <a:prstGeom prst="rect">
            <a:avLst/>
          </a:prstGeom>
        </p:spPr>
      </p:pic>
    </p:spTree>
    <p:extLst>
      <p:ext uri="{BB962C8B-B14F-4D97-AF65-F5344CB8AC3E}">
        <p14:creationId xmlns:p14="http://schemas.microsoft.com/office/powerpoint/2010/main" val="2128976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pic>
        <p:nvPicPr>
          <p:cNvPr id="4" name="Picture 3"/>
          <p:cNvPicPr>
            <a:picLocks noChangeAspect="1"/>
          </p:cNvPicPr>
          <p:nvPr/>
        </p:nvPicPr>
        <p:blipFill>
          <a:blip r:embed="rId2"/>
          <a:stretch>
            <a:fillRect/>
          </a:stretch>
        </p:blipFill>
        <p:spPr>
          <a:xfrm>
            <a:off x="526321" y="2434553"/>
            <a:ext cx="4045679" cy="2865567"/>
          </a:xfrm>
          <a:prstGeom prst="rect">
            <a:avLst/>
          </a:prstGeom>
        </p:spPr>
      </p:pic>
      <p:pic>
        <p:nvPicPr>
          <p:cNvPr id="5" name="Picture 4"/>
          <p:cNvPicPr>
            <a:picLocks noChangeAspect="1"/>
          </p:cNvPicPr>
          <p:nvPr/>
        </p:nvPicPr>
        <p:blipFill>
          <a:blip r:embed="rId3"/>
          <a:stretch>
            <a:fillRect/>
          </a:stretch>
        </p:blipFill>
        <p:spPr>
          <a:xfrm>
            <a:off x="4650484" y="2434554"/>
            <a:ext cx="4048673" cy="2868182"/>
          </a:xfrm>
          <a:prstGeom prst="rect">
            <a:avLst/>
          </a:prstGeom>
        </p:spPr>
      </p:pic>
      <p:sp>
        <p:nvSpPr>
          <p:cNvPr id="6" name="TextBox 5"/>
          <p:cNvSpPr txBox="1"/>
          <p:nvPr/>
        </p:nvSpPr>
        <p:spPr>
          <a:xfrm>
            <a:off x="3750276" y="4020580"/>
            <a:ext cx="1186248" cy="507831"/>
          </a:xfrm>
          <a:prstGeom prst="rect">
            <a:avLst/>
          </a:prstGeom>
          <a:noFill/>
        </p:spPr>
        <p:txBody>
          <a:bodyPr wrap="square" rtlCol="0">
            <a:spAutoFit/>
          </a:bodyPr>
          <a:lstStyle/>
          <a:p>
            <a:r>
              <a:rPr lang="en-US" sz="1350" dirty="0">
                <a:latin typeface="Arial Black" panose="020B0A04020102020204" pitchFamily="34" charset="0"/>
              </a:rPr>
              <a:t>1013 Recall 2</a:t>
            </a:r>
          </a:p>
        </p:txBody>
      </p:sp>
      <p:sp>
        <p:nvSpPr>
          <p:cNvPr id="7" name="TextBox 6"/>
          <p:cNvSpPr txBox="1"/>
          <p:nvPr/>
        </p:nvSpPr>
        <p:spPr>
          <a:xfrm>
            <a:off x="7831190" y="3778205"/>
            <a:ext cx="1186248" cy="507831"/>
          </a:xfrm>
          <a:prstGeom prst="rect">
            <a:avLst/>
          </a:prstGeom>
          <a:noFill/>
        </p:spPr>
        <p:txBody>
          <a:bodyPr wrap="square" rtlCol="0">
            <a:spAutoFit/>
          </a:bodyPr>
          <a:lstStyle/>
          <a:p>
            <a:r>
              <a:rPr lang="en-US" sz="1350" dirty="0">
                <a:latin typeface="Arial Black" panose="020B0A04020102020204" pitchFamily="34" charset="0"/>
              </a:rPr>
              <a:t>1007 Recall 3</a:t>
            </a:r>
          </a:p>
        </p:txBody>
      </p:sp>
    </p:spTree>
    <p:extLst>
      <p:ext uri="{BB962C8B-B14F-4D97-AF65-F5344CB8AC3E}">
        <p14:creationId xmlns:p14="http://schemas.microsoft.com/office/powerpoint/2010/main" val="325872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Cont.</a:t>
            </a:r>
          </a:p>
        </p:txBody>
      </p:sp>
      <p:pic>
        <p:nvPicPr>
          <p:cNvPr id="4" name="Picture 3"/>
          <p:cNvPicPr>
            <a:picLocks noChangeAspect="1"/>
          </p:cNvPicPr>
          <p:nvPr/>
        </p:nvPicPr>
        <p:blipFill>
          <a:blip r:embed="rId2"/>
          <a:stretch>
            <a:fillRect/>
          </a:stretch>
        </p:blipFill>
        <p:spPr>
          <a:xfrm>
            <a:off x="2173100" y="2077922"/>
            <a:ext cx="4797801" cy="3391689"/>
          </a:xfrm>
          <a:prstGeom prst="rect">
            <a:avLst/>
          </a:prstGeom>
        </p:spPr>
      </p:pic>
    </p:spTree>
    <p:extLst>
      <p:ext uri="{BB962C8B-B14F-4D97-AF65-F5344CB8AC3E}">
        <p14:creationId xmlns:p14="http://schemas.microsoft.com/office/powerpoint/2010/main" val="35464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Outliers</a:t>
            </a:r>
          </a:p>
        </p:txBody>
      </p:sp>
      <p:pic>
        <p:nvPicPr>
          <p:cNvPr id="4" name="Picture 3"/>
          <p:cNvPicPr>
            <a:picLocks noChangeAspect="1"/>
          </p:cNvPicPr>
          <p:nvPr/>
        </p:nvPicPr>
        <p:blipFill>
          <a:blip r:embed="rId2"/>
          <a:stretch>
            <a:fillRect/>
          </a:stretch>
        </p:blipFill>
        <p:spPr>
          <a:xfrm>
            <a:off x="1631092" y="2017611"/>
            <a:ext cx="5477423" cy="3872131"/>
          </a:xfrm>
          <a:prstGeom prst="rect">
            <a:avLst/>
          </a:prstGeom>
        </p:spPr>
      </p:pic>
      <p:sp>
        <p:nvSpPr>
          <p:cNvPr id="5" name="TextBox 4"/>
          <p:cNvSpPr txBox="1"/>
          <p:nvPr/>
        </p:nvSpPr>
        <p:spPr>
          <a:xfrm>
            <a:off x="6048633" y="4706380"/>
            <a:ext cx="963827" cy="507831"/>
          </a:xfrm>
          <a:prstGeom prst="rect">
            <a:avLst/>
          </a:prstGeom>
          <a:noFill/>
        </p:spPr>
        <p:txBody>
          <a:bodyPr wrap="square" rtlCol="0">
            <a:spAutoFit/>
          </a:bodyPr>
          <a:lstStyle/>
          <a:p>
            <a:r>
              <a:rPr lang="en-US" sz="1350" dirty="0">
                <a:latin typeface="Arial Black" panose="020B0A04020102020204" pitchFamily="34" charset="0"/>
              </a:rPr>
              <a:t>1002</a:t>
            </a:r>
          </a:p>
          <a:p>
            <a:r>
              <a:rPr lang="en-US" sz="1350" dirty="0">
                <a:latin typeface="Arial Black" panose="020B0A04020102020204" pitchFamily="34" charset="0"/>
              </a:rPr>
              <a:t>Recall 1</a:t>
            </a:r>
          </a:p>
        </p:txBody>
      </p:sp>
    </p:spTree>
    <p:extLst>
      <p:ext uri="{BB962C8B-B14F-4D97-AF65-F5344CB8AC3E}">
        <p14:creationId xmlns:p14="http://schemas.microsoft.com/office/powerpoint/2010/main" val="3330777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Fiber Intake Without Supplement</a:t>
            </a:r>
          </a:p>
        </p:txBody>
      </p:sp>
      <p:pic>
        <p:nvPicPr>
          <p:cNvPr id="4" name="Picture 3"/>
          <p:cNvPicPr>
            <a:picLocks noChangeAspect="1"/>
          </p:cNvPicPr>
          <p:nvPr/>
        </p:nvPicPr>
        <p:blipFill>
          <a:blip r:embed="rId2"/>
          <a:stretch>
            <a:fillRect/>
          </a:stretch>
        </p:blipFill>
        <p:spPr>
          <a:xfrm>
            <a:off x="389237" y="2475986"/>
            <a:ext cx="3992336" cy="2819803"/>
          </a:xfrm>
          <a:prstGeom prst="rect">
            <a:avLst/>
          </a:prstGeom>
        </p:spPr>
      </p:pic>
      <p:pic>
        <p:nvPicPr>
          <p:cNvPr id="5" name="Picture 4"/>
          <p:cNvPicPr>
            <a:picLocks noChangeAspect="1"/>
          </p:cNvPicPr>
          <p:nvPr/>
        </p:nvPicPr>
        <p:blipFill>
          <a:blip r:embed="rId3"/>
          <a:stretch>
            <a:fillRect/>
          </a:stretch>
        </p:blipFill>
        <p:spPr>
          <a:xfrm>
            <a:off x="4533807" y="2475986"/>
            <a:ext cx="3980383" cy="2819803"/>
          </a:xfrm>
          <a:prstGeom prst="rect">
            <a:avLst/>
          </a:prstGeom>
        </p:spPr>
      </p:pic>
    </p:spTree>
    <p:extLst>
      <p:ext uri="{BB962C8B-B14F-4D97-AF65-F5344CB8AC3E}">
        <p14:creationId xmlns:p14="http://schemas.microsoft.com/office/powerpoint/2010/main" val="3394814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Supplement Compliance</a:t>
            </a:r>
          </a:p>
        </p:txBody>
      </p:sp>
      <p:pic>
        <p:nvPicPr>
          <p:cNvPr id="4" name="Picture 3"/>
          <p:cNvPicPr>
            <a:picLocks noChangeAspect="1"/>
          </p:cNvPicPr>
          <p:nvPr/>
        </p:nvPicPr>
        <p:blipFill>
          <a:blip r:embed="rId2"/>
          <a:stretch>
            <a:fillRect/>
          </a:stretch>
        </p:blipFill>
        <p:spPr>
          <a:xfrm>
            <a:off x="2199504" y="1868016"/>
            <a:ext cx="4989331" cy="3545787"/>
          </a:xfrm>
          <a:prstGeom prst="rect">
            <a:avLst/>
          </a:prstGeom>
        </p:spPr>
      </p:pic>
      <p:sp>
        <p:nvSpPr>
          <p:cNvPr id="5" name="TextBox 4"/>
          <p:cNvSpPr txBox="1"/>
          <p:nvPr/>
        </p:nvSpPr>
        <p:spPr>
          <a:xfrm>
            <a:off x="1427205" y="5413804"/>
            <a:ext cx="6122773" cy="507831"/>
          </a:xfrm>
          <a:prstGeom prst="rect">
            <a:avLst/>
          </a:prstGeom>
          <a:noFill/>
        </p:spPr>
        <p:txBody>
          <a:bodyPr wrap="square" rtlCol="0">
            <a:spAutoFit/>
          </a:bodyPr>
          <a:lstStyle/>
          <a:p>
            <a:r>
              <a:rPr lang="en-US" sz="1350" dirty="0"/>
              <a:t>*Note: Only participants that received actual supplements are displayed in this chart. Participants receiving placebo were not included.</a:t>
            </a:r>
          </a:p>
        </p:txBody>
      </p:sp>
    </p:spTree>
    <p:extLst>
      <p:ext uri="{BB962C8B-B14F-4D97-AF65-F5344CB8AC3E}">
        <p14:creationId xmlns:p14="http://schemas.microsoft.com/office/powerpoint/2010/main" val="622993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Fiber With Supplement</a:t>
            </a:r>
          </a:p>
        </p:txBody>
      </p:sp>
      <p:pic>
        <p:nvPicPr>
          <p:cNvPr id="4" name="Picture 3"/>
          <p:cNvPicPr>
            <a:picLocks noChangeAspect="1"/>
          </p:cNvPicPr>
          <p:nvPr/>
        </p:nvPicPr>
        <p:blipFill>
          <a:blip r:embed="rId2"/>
          <a:stretch>
            <a:fillRect/>
          </a:stretch>
        </p:blipFill>
        <p:spPr>
          <a:xfrm>
            <a:off x="365538" y="2438915"/>
            <a:ext cx="4206462" cy="2983117"/>
          </a:xfrm>
          <a:prstGeom prst="rect">
            <a:avLst/>
          </a:prstGeom>
        </p:spPr>
      </p:pic>
      <p:pic>
        <p:nvPicPr>
          <p:cNvPr id="5" name="Picture 4"/>
          <p:cNvPicPr>
            <a:picLocks noChangeAspect="1"/>
          </p:cNvPicPr>
          <p:nvPr/>
        </p:nvPicPr>
        <p:blipFill>
          <a:blip r:embed="rId3"/>
          <a:stretch>
            <a:fillRect/>
          </a:stretch>
        </p:blipFill>
        <p:spPr>
          <a:xfrm>
            <a:off x="4629100" y="2438915"/>
            <a:ext cx="4198269" cy="2983117"/>
          </a:xfrm>
          <a:prstGeom prst="rect">
            <a:avLst/>
          </a:prstGeom>
        </p:spPr>
      </p:pic>
      <p:sp>
        <p:nvSpPr>
          <p:cNvPr id="6" name="TextBox 5"/>
          <p:cNvSpPr txBox="1"/>
          <p:nvPr/>
        </p:nvSpPr>
        <p:spPr>
          <a:xfrm>
            <a:off x="365538" y="5308253"/>
            <a:ext cx="8308905" cy="715581"/>
          </a:xfrm>
          <a:prstGeom prst="rect">
            <a:avLst/>
          </a:prstGeom>
          <a:noFill/>
        </p:spPr>
        <p:txBody>
          <a:bodyPr wrap="square" rtlCol="0">
            <a:spAutoFit/>
          </a:bodyPr>
          <a:lstStyle/>
          <a:p>
            <a:r>
              <a:rPr lang="en-US" sz="1350" dirty="0"/>
              <a:t>*Note: Fiber1002 did not complete ASA_24 after Recall 1, so fiber supplement could not be added. 1007, 1010, and 1015 show supplemental fiber intake. 1003, 1005, 1008, 1009, 1013 received placebo, so no supplemental fiber was added to their data.</a:t>
            </a:r>
          </a:p>
        </p:txBody>
      </p:sp>
    </p:spTree>
    <p:extLst>
      <p:ext uri="{BB962C8B-B14F-4D97-AF65-F5344CB8AC3E}">
        <p14:creationId xmlns:p14="http://schemas.microsoft.com/office/powerpoint/2010/main" val="751984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fontScale="85000" lnSpcReduction="10000"/>
          </a:bodyPr>
          <a:lstStyle/>
          <a:p>
            <a:r>
              <a:rPr lang="en-US" dirty="0"/>
              <a:t>Cookies were not accounted for</a:t>
            </a:r>
          </a:p>
          <a:p>
            <a:pPr lvl="1"/>
            <a:r>
              <a:rPr lang="en-US" dirty="0"/>
              <a:t>Some participants logged the cookies. Others did not</a:t>
            </a:r>
          </a:p>
          <a:p>
            <a:pPr lvl="1"/>
            <a:r>
              <a:rPr lang="en-US" dirty="0"/>
              <a:t>Those that logged the cookies logged them all differently</a:t>
            </a:r>
          </a:p>
          <a:p>
            <a:pPr lvl="1"/>
            <a:r>
              <a:rPr lang="en-US" dirty="0"/>
              <a:t>How would we like to handle this?</a:t>
            </a:r>
          </a:p>
          <a:p>
            <a:r>
              <a:rPr lang="en-US" dirty="0"/>
              <a:t>Most participants given supplement were very compliant with the exception of 1007 over the last 4 weeks</a:t>
            </a:r>
          </a:p>
          <a:p>
            <a:r>
              <a:rPr lang="en-US" dirty="0"/>
              <a:t>Most of placebo group appeared to be fairly noncompliant during the last 4 weeks with the exception of 1003</a:t>
            </a:r>
          </a:p>
          <a:p>
            <a:r>
              <a:rPr lang="en-US" dirty="0"/>
              <a:t>Supplement did appear to make a difference in overall fiber consumption in test participants with the exception of 1007, who was noncompliant during the last 4 weeks, and 1002, who did not complete enough ASA_24 to analyze.</a:t>
            </a:r>
          </a:p>
        </p:txBody>
      </p:sp>
    </p:spTree>
    <p:extLst>
      <p:ext uri="{BB962C8B-B14F-4D97-AF65-F5344CB8AC3E}">
        <p14:creationId xmlns:p14="http://schemas.microsoft.com/office/powerpoint/2010/main" val="311553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A90F-792A-724B-A141-8041DFA72C0F}"/>
              </a:ext>
            </a:extLst>
          </p:cNvPr>
          <p:cNvSpPr>
            <a:spLocks noGrp="1"/>
          </p:cNvSpPr>
          <p:nvPr>
            <p:ph type="title"/>
          </p:nvPr>
        </p:nvSpPr>
        <p:spPr/>
        <p:txBody>
          <a:bodyPr>
            <a:normAutofit fontScale="90000"/>
          </a:bodyPr>
          <a:lstStyle/>
          <a:p>
            <a:r>
              <a:rPr lang="en-US" dirty="0"/>
              <a:t>Fig. 1 Change in alpha diversity is not affected by dietary fiber intervention</a:t>
            </a:r>
            <a:br>
              <a:rPr lang="en-US" dirty="0"/>
            </a:br>
            <a:endParaRPr lang="en-US" dirty="0"/>
          </a:p>
        </p:txBody>
      </p:sp>
      <p:pic>
        <p:nvPicPr>
          <p:cNvPr id="4" name="Picture 3">
            <a:extLst>
              <a:ext uri="{FF2B5EF4-FFF2-40B4-BE49-F238E27FC236}">
                <a16:creationId xmlns:a16="http://schemas.microsoft.com/office/drawing/2014/main" id="{442AE6B5-9F0B-2A48-A86E-AABEE81E9931}"/>
              </a:ext>
            </a:extLst>
          </p:cNvPr>
          <p:cNvPicPr>
            <a:picLocks noChangeAspect="1"/>
          </p:cNvPicPr>
          <p:nvPr/>
        </p:nvPicPr>
        <p:blipFill>
          <a:blip r:embed="rId2"/>
          <a:stretch>
            <a:fillRect/>
          </a:stretch>
        </p:blipFill>
        <p:spPr>
          <a:xfrm>
            <a:off x="512284" y="1522261"/>
            <a:ext cx="3943350" cy="2816678"/>
          </a:xfrm>
          <a:prstGeom prst="rect">
            <a:avLst/>
          </a:prstGeom>
        </p:spPr>
      </p:pic>
      <p:pic>
        <p:nvPicPr>
          <p:cNvPr id="4098" name="Picture 2">
            <a:extLst>
              <a:ext uri="{FF2B5EF4-FFF2-40B4-BE49-F238E27FC236}">
                <a16:creationId xmlns:a16="http://schemas.microsoft.com/office/drawing/2014/main" id="{7388C468-797C-A144-BB8A-BD973DD6F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522261"/>
            <a:ext cx="3943350" cy="28164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C84961F-225F-EE42-B85E-ADF40E6C8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505" y="4338744"/>
            <a:ext cx="3472990" cy="248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4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8FAF6-DC00-0D43-9DCE-C940EF87F764}"/>
              </a:ext>
            </a:extLst>
          </p:cNvPr>
          <p:cNvSpPr>
            <a:spLocks noGrp="1"/>
          </p:cNvSpPr>
          <p:nvPr>
            <p:ph idx="1"/>
          </p:nvPr>
        </p:nvSpPr>
        <p:spPr>
          <a:xfrm>
            <a:off x="507465" y="6070293"/>
            <a:ext cx="7886700" cy="668529"/>
          </a:xfrm>
        </p:spPr>
        <p:txBody>
          <a:bodyPr>
            <a:normAutofit fontScale="92500" lnSpcReduction="20000"/>
          </a:bodyPr>
          <a:lstStyle/>
          <a:p>
            <a:r>
              <a:rPr lang="en-US" dirty="0"/>
              <a:t>Need corresponding line plots for each alpha div. measure like for Observed</a:t>
            </a:r>
          </a:p>
        </p:txBody>
      </p:sp>
      <p:pic>
        <p:nvPicPr>
          <p:cNvPr id="5122" name="Picture 2">
            <a:extLst>
              <a:ext uri="{FF2B5EF4-FFF2-40B4-BE49-F238E27FC236}">
                <a16:creationId xmlns:a16="http://schemas.microsoft.com/office/drawing/2014/main" id="{B9D59A56-84FC-7341-9C28-5F7A40F61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36" y="365125"/>
            <a:ext cx="3776851" cy="26975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C866E2B-15FF-9C4E-9F8D-F9A43EAB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86" y="341907"/>
            <a:ext cx="3776850" cy="26975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1DB86C1-B513-074C-8888-2B005A70F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51" y="3039470"/>
            <a:ext cx="4026619" cy="287595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A69FA05-2F56-8B40-976F-AC243FE3B2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91" y="3008052"/>
            <a:ext cx="4070607" cy="290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597ADF-5137-EC42-A8F9-32ECCD6662B4}"/>
              </a:ext>
            </a:extLst>
          </p:cNvPr>
          <p:cNvSpPr txBox="1"/>
          <p:nvPr/>
        </p:nvSpPr>
        <p:spPr>
          <a:xfrm>
            <a:off x="7807336" y="365125"/>
            <a:ext cx="1115947" cy="600164"/>
          </a:xfrm>
          <a:prstGeom prst="rect">
            <a:avLst/>
          </a:prstGeom>
          <a:noFill/>
        </p:spPr>
        <p:txBody>
          <a:bodyPr wrap="square" rtlCol="0">
            <a:spAutoFit/>
          </a:bodyPr>
          <a:lstStyle/>
          <a:p>
            <a:r>
              <a:rPr lang="en-US" sz="1100" dirty="0"/>
              <a:t>This should be two boxes by intervention</a:t>
            </a:r>
          </a:p>
        </p:txBody>
      </p:sp>
    </p:spTree>
    <p:extLst>
      <p:ext uri="{BB962C8B-B14F-4D97-AF65-F5344CB8AC3E}">
        <p14:creationId xmlns:p14="http://schemas.microsoft.com/office/powerpoint/2010/main" val="19968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1ED9-49A8-274B-AB48-7A3027B4E0E0}"/>
              </a:ext>
            </a:extLst>
          </p:cNvPr>
          <p:cNvSpPr>
            <a:spLocks noGrp="1"/>
          </p:cNvSpPr>
          <p:nvPr>
            <p:ph type="title"/>
          </p:nvPr>
        </p:nvSpPr>
        <p:spPr/>
        <p:txBody>
          <a:bodyPr>
            <a:normAutofit fontScale="90000"/>
          </a:bodyPr>
          <a:lstStyle/>
          <a:p>
            <a:r>
              <a:rPr lang="en-US" sz="3100" dirty="0"/>
              <a:t>FIGURE 2. Individualized beta-diversity over the duration of the study</a:t>
            </a:r>
            <a:br>
              <a:rPr lang="en-US" dirty="0"/>
            </a:br>
            <a:endParaRPr lang="en-US" dirty="0"/>
          </a:p>
        </p:txBody>
      </p:sp>
      <p:sp>
        <p:nvSpPr>
          <p:cNvPr id="3" name="Content Placeholder 2">
            <a:extLst>
              <a:ext uri="{FF2B5EF4-FFF2-40B4-BE49-F238E27FC236}">
                <a16:creationId xmlns:a16="http://schemas.microsoft.com/office/drawing/2014/main" id="{6DF363A5-7475-EE42-84CC-B22337C3E84C}"/>
              </a:ext>
            </a:extLst>
          </p:cNvPr>
          <p:cNvSpPr>
            <a:spLocks noGrp="1"/>
          </p:cNvSpPr>
          <p:nvPr>
            <p:ph idx="1"/>
          </p:nvPr>
        </p:nvSpPr>
        <p:spPr/>
        <p:txBody>
          <a:bodyPr/>
          <a:lstStyle/>
          <a:p>
            <a:r>
              <a:rPr lang="en-US" dirty="0"/>
              <a:t>NOT ACTUAL FIG – place holder</a:t>
            </a:r>
          </a:p>
        </p:txBody>
      </p:sp>
      <p:pic>
        <p:nvPicPr>
          <p:cNvPr id="4" name="Picture 3">
            <a:extLst>
              <a:ext uri="{FF2B5EF4-FFF2-40B4-BE49-F238E27FC236}">
                <a16:creationId xmlns:a16="http://schemas.microsoft.com/office/drawing/2014/main" id="{2A2F7CD5-ED0D-FA49-A449-98658A2C761C}"/>
              </a:ext>
            </a:extLst>
          </p:cNvPr>
          <p:cNvPicPr>
            <a:picLocks noChangeAspect="1"/>
          </p:cNvPicPr>
          <p:nvPr/>
        </p:nvPicPr>
        <p:blipFill>
          <a:blip r:embed="rId2"/>
          <a:stretch>
            <a:fillRect/>
          </a:stretch>
        </p:blipFill>
        <p:spPr>
          <a:xfrm>
            <a:off x="1116146" y="2945635"/>
            <a:ext cx="6515100" cy="2971800"/>
          </a:xfrm>
          <a:prstGeom prst="rect">
            <a:avLst/>
          </a:prstGeom>
        </p:spPr>
      </p:pic>
      <p:pic>
        <p:nvPicPr>
          <p:cNvPr id="5122" name="Picture 2">
            <a:extLst>
              <a:ext uri="{FF2B5EF4-FFF2-40B4-BE49-F238E27FC236}">
                <a16:creationId xmlns:a16="http://schemas.microsoft.com/office/drawing/2014/main" id="{E8399F8E-21BD-E948-9E13-5FE6EA9CB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513"/>
            <a:ext cx="9144000" cy="653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7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ED56-C5A0-914F-A5D2-A6B23A2976CC}"/>
              </a:ext>
            </a:extLst>
          </p:cNvPr>
          <p:cNvSpPr>
            <a:spLocks noGrp="1"/>
          </p:cNvSpPr>
          <p:nvPr>
            <p:ph type="title"/>
          </p:nvPr>
        </p:nvSpPr>
        <p:spPr/>
        <p:txBody>
          <a:bodyPr>
            <a:normAutofit fontScale="90000"/>
          </a:bodyPr>
          <a:lstStyle/>
          <a:p>
            <a:r>
              <a:rPr lang="en-US" sz="3100" dirty="0"/>
              <a:t>FIGURE 3?. No effect of intervention on beta diversity during the study period</a:t>
            </a:r>
            <a:br>
              <a:rPr lang="en-US" dirty="0"/>
            </a:br>
            <a:endParaRPr lang="en-US" dirty="0"/>
          </a:p>
        </p:txBody>
      </p:sp>
      <p:pic>
        <p:nvPicPr>
          <p:cNvPr id="4" name="Picture 3">
            <a:extLst>
              <a:ext uri="{FF2B5EF4-FFF2-40B4-BE49-F238E27FC236}">
                <a16:creationId xmlns:a16="http://schemas.microsoft.com/office/drawing/2014/main" id="{4C29E3C7-42A2-4A41-B337-63AC8181B830}"/>
              </a:ext>
            </a:extLst>
          </p:cNvPr>
          <p:cNvPicPr>
            <a:picLocks noChangeAspect="1"/>
          </p:cNvPicPr>
          <p:nvPr/>
        </p:nvPicPr>
        <p:blipFill>
          <a:blip r:embed="rId2"/>
          <a:stretch>
            <a:fillRect/>
          </a:stretch>
        </p:blipFill>
        <p:spPr>
          <a:xfrm>
            <a:off x="1678696" y="1324195"/>
            <a:ext cx="2677099" cy="5354198"/>
          </a:xfrm>
          <a:prstGeom prst="rect">
            <a:avLst/>
          </a:prstGeom>
        </p:spPr>
      </p:pic>
      <p:pic>
        <p:nvPicPr>
          <p:cNvPr id="5" name="Picture 4">
            <a:extLst>
              <a:ext uri="{FF2B5EF4-FFF2-40B4-BE49-F238E27FC236}">
                <a16:creationId xmlns:a16="http://schemas.microsoft.com/office/drawing/2014/main" id="{5877B0B3-CE70-B544-BD4D-50878F7DCE16}"/>
              </a:ext>
            </a:extLst>
          </p:cNvPr>
          <p:cNvPicPr>
            <a:picLocks noChangeAspect="1"/>
          </p:cNvPicPr>
          <p:nvPr/>
        </p:nvPicPr>
        <p:blipFill>
          <a:blip r:embed="rId3"/>
          <a:stretch>
            <a:fillRect/>
          </a:stretch>
        </p:blipFill>
        <p:spPr>
          <a:xfrm>
            <a:off x="4572000" y="1324195"/>
            <a:ext cx="2677099" cy="5354198"/>
          </a:xfrm>
          <a:prstGeom prst="rect">
            <a:avLst/>
          </a:prstGeom>
        </p:spPr>
      </p:pic>
    </p:spTree>
    <p:extLst>
      <p:ext uri="{BB962C8B-B14F-4D97-AF65-F5344CB8AC3E}">
        <p14:creationId xmlns:p14="http://schemas.microsoft.com/office/powerpoint/2010/main" val="312266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4586-3F9B-7540-9CCA-A3FE22901E8B}"/>
              </a:ext>
            </a:extLst>
          </p:cNvPr>
          <p:cNvSpPr>
            <a:spLocks noGrp="1"/>
          </p:cNvSpPr>
          <p:nvPr>
            <p:ph type="title"/>
          </p:nvPr>
        </p:nvSpPr>
        <p:spPr>
          <a:xfrm>
            <a:off x="80389" y="33529"/>
            <a:ext cx="7886700" cy="1325563"/>
          </a:xfrm>
        </p:spPr>
        <p:txBody>
          <a:bodyPr/>
          <a:lstStyle/>
          <a:p>
            <a:r>
              <a:rPr lang="en-US" dirty="0"/>
              <a:t>Fig 4</a:t>
            </a:r>
          </a:p>
        </p:txBody>
      </p:sp>
    </p:spTree>
    <p:extLst>
      <p:ext uri="{BB962C8B-B14F-4D97-AF65-F5344CB8AC3E}">
        <p14:creationId xmlns:p14="http://schemas.microsoft.com/office/powerpoint/2010/main" val="78977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6C14-5994-4777-85A5-9FABCDB8A4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45DD58-518C-4768-A560-7E45A7C0CB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711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02DA-1A9A-4396-80C9-4A483A29325E}"/>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63AEE127-C576-4AE7-9DB6-71591C166C6F}"/>
              </a:ext>
            </a:extLst>
          </p:cNvPr>
          <p:cNvPicPr>
            <a:picLocks noGrp="1" noChangeAspect="1"/>
          </p:cNvPicPr>
          <p:nvPr>
            <p:ph idx="1"/>
          </p:nvPr>
        </p:nvPicPr>
        <p:blipFill>
          <a:blip r:embed="rId2"/>
          <a:stretch>
            <a:fillRect/>
          </a:stretch>
        </p:blipFill>
        <p:spPr>
          <a:xfrm>
            <a:off x="628650" y="365126"/>
            <a:ext cx="7367851" cy="5029200"/>
          </a:xfrm>
        </p:spPr>
      </p:pic>
    </p:spTree>
    <p:extLst>
      <p:ext uri="{BB962C8B-B14F-4D97-AF65-F5344CB8AC3E}">
        <p14:creationId xmlns:p14="http://schemas.microsoft.com/office/powerpoint/2010/main" val="1912805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802</Words>
  <Application>Microsoft Office PowerPoint</Application>
  <PresentationFormat>On-screen Show (4:3)</PresentationFormat>
  <Paragraphs>177</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Calibri Light</vt:lpstr>
      <vt:lpstr>Times New Roman</vt:lpstr>
      <vt:lpstr>Office Theme</vt:lpstr>
      <vt:lpstr>Figures</vt:lpstr>
      <vt:lpstr>Questions to be addressed</vt:lpstr>
      <vt:lpstr>Fig. 1 Change in alpha diversity is not affected by dietary fiber intervention </vt:lpstr>
      <vt:lpstr>PowerPoint Presentation</vt:lpstr>
      <vt:lpstr>FIGURE 2. Individualized beta-diversity over the duration of the study </vt:lpstr>
      <vt:lpstr>FIGURE 3?. No effect of intervention on beta diversity during the study period </vt:lpstr>
      <vt:lpstr>Fig 4</vt:lpstr>
      <vt:lpstr>PowerPoint Presentation</vt:lpstr>
      <vt:lpstr>PowerPoint Presentation</vt:lpstr>
      <vt:lpstr>No effect of Prebiotin vs Placebo on change in BMI</vt:lpstr>
      <vt:lpstr>No effect of Prebiotin vs Placebo on change in weight (kg)</vt:lpstr>
      <vt:lpstr>PowerPoint Presentation</vt:lpstr>
      <vt:lpstr>PowerPoint Presentation</vt:lpstr>
      <vt:lpstr>Tables</vt:lpstr>
      <vt:lpstr>Tables 1 &amp; 2 </vt:lpstr>
      <vt:lpstr>Table 3 – Changes in Anthropometrics and Clinical Biomarkers between groups</vt:lpstr>
      <vt:lpstr>PowerPoint Presentation</vt:lpstr>
      <vt:lpstr>PowerPoint Presentation</vt:lpstr>
      <vt:lpstr>Diet Data Analysis 8/21/19</vt:lpstr>
      <vt:lpstr>Total KCAL Intake (ASA24)</vt:lpstr>
      <vt:lpstr>Overall Macronutrient Percentages</vt:lpstr>
      <vt:lpstr>Individual Percentages of Each Nutrient</vt:lpstr>
      <vt:lpstr>Outliers</vt:lpstr>
      <vt:lpstr>Outliers Cont.</vt:lpstr>
      <vt:lpstr>Fiber Outliers</vt:lpstr>
      <vt:lpstr>Individual Fiber Intake Without Supplement</vt:lpstr>
      <vt:lpstr>Fiber Supplement Compliance</vt:lpstr>
      <vt:lpstr>Individual Fiber With Supplement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Leigh Greathouse</dc:creator>
  <cp:lastModifiedBy>Noah Padgett</cp:lastModifiedBy>
  <cp:revision>32</cp:revision>
  <dcterms:created xsi:type="dcterms:W3CDTF">2020-04-16T14:28:30Z</dcterms:created>
  <dcterms:modified xsi:type="dcterms:W3CDTF">2020-06-01T16:34:16Z</dcterms:modified>
</cp:coreProperties>
</file>