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57" r:id="rId4"/>
    <p:sldId id="258" r:id="rId5"/>
    <p:sldId id="259" r:id="rId6"/>
    <p:sldId id="260" r:id="rId7"/>
    <p:sldId id="261" r:id="rId8"/>
    <p:sldId id="262" r:id="rId9"/>
    <p:sldId id="264"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81BBE-C2DE-446E-A25D-4594C0C3E907}" type="datetimeFigureOut">
              <a:rPr lang="en-US" smtClean="0"/>
              <a:t>8/21/2019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BFEAA-9F81-475C-B519-F098BA05D3FC}" type="slidenum">
              <a:rPr lang="en-US" smtClean="0"/>
              <a:t>‹#›</a:t>
            </a:fld>
            <a:endParaRPr lang="en-US"/>
          </a:p>
        </p:txBody>
      </p:sp>
    </p:spTree>
    <p:extLst>
      <p:ext uri="{BB962C8B-B14F-4D97-AF65-F5344CB8AC3E}">
        <p14:creationId xmlns:p14="http://schemas.microsoft.com/office/powerpoint/2010/main" val="145849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4 only has 2 participants</a:t>
            </a:r>
            <a:endParaRPr lang="en-US" dirty="0"/>
          </a:p>
        </p:txBody>
      </p:sp>
      <p:sp>
        <p:nvSpPr>
          <p:cNvPr id="4" name="Slide Number Placeholder 3"/>
          <p:cNvSpPr>
            <a:spLocks noGrp="1"/>
          </p:cNvSpPr>
          <p:nvPr>
            <p:ph type="sldNum" sz="quarter" idx="10"/>
          </p:nvPr>
        </p:nvSpPr>
        <p:spPr/>
        <p:txBody>
          <a:bodyPr/>
          <a:lstStyle/>
          <a:p>
            <a:fld id="{04ABFEAA-9F81-475C-B519-F098BA05D3FC}" type="slidenum">
              <a:rPr lang="en-US" smtClean="0"/>
              <a:t>3</a:t>
            </a:fld>
            <a:endParaRPr lang="en-US"/>
          </a:p>
        </p:txBody>
      </p:sp>
    </p:spTree>
    <p:extLst>
      <p:ext uri="{BB962C8B-B14F-4D97-AF65-F5344CB8AC3E}">
        <p14:creationId xmlns:p14="http://schemas.microsoft.com/office/powerpoint/2010/main" val="190623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ABFEAA-9F81-475C-B519-F098BA05D3FC}" type="slidenum">
              <a:rPr lang="en-US" smtClean="0"/>
              <a:t>11</a:t>
            </a:fld>
            <a:endParaRPr lang="en-US"/>
          </a:p>
        </p:txBody>
      </p:sp>
    </p:spTree>
    <p:extLst>
      <p:ext uri="{BB962C8B-B14F-4D97-AF65-F5344CB8AC3E}">
        <p14:creationId xmlns:p14="http://schemas.microsoft.com/office/powerpoint/2010/main" val="413175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3918246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342965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287065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48695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141567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120935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172885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47683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313539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274558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B88CD-DD77-47B2-9A91-CC81EDE46E89}" type="datetimeFigureOut">
              <a:rPr lang="en-US" smtClean="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0FAFAA-48EF-49B9-BDC1-9974ED9C381B}" type="slidenum">
              <a:rPr lang="en-US" smtClean="0"/>
              <a:t>‹#›</a:t>
            </a:fld>
            <a:endParaRPr lang="en-US" dirty="0"/>
          </a:p>
        </p:txBody>
      </p:sp>
    </p:spTree>
    <p:extLst>
      <p:ext uri="{BB962C8B-B14F-4D97-AF65-F5344CB8AC3E}">
        <p14:creationId xmlns:p14="http://schemas.microsoft.com/office/powerpoint/2010/main" val="424879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B88CD-DD77-47B2-9A91-CC81EDE46E89}" type="datetimeFigureOut">
              <a:rPr lang="en-US" smtClean="0"/>
              <a:t>8/20/2019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FAFAA-48EF-49B9-BDC1-9974ED9C381B}" type="slidenum">
              <a:rPr lang="en-US" smtClean="0"/>
              <a:t>‹#›</a:t>
            </a:fld>
            <a:endParaRPr lang="en-US" dirty="0"/>
          </a:p>
        </p:txBody>
      </p:sp>
    </p:spTree>
    <p:extLst>
      <p:ext uri="{BB962C8B-B14F-4D97-AF65-F5344CB8AC3E}">
        <p14:creationId xmlns:p14="http://schemas.microsoft.com/office/powerpoint/2010/main" val="3193809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Diet Data Analysis 8/21/19</a:t>
            </a:r>
            <a:endParaRPr lang="en-US" dirty="0"/>
          </a:p>
        </p:txBody>
      </p:sp>
    </p:spTree>
    <p:extLst>
      <p:ext uri="{BB962C8B-B14F-4D97-AF65-F5344CB8AC3E}">
        <p14:creationId xmlns:p14="http://schemas.microsoft.com/office/powerpoint/2010/main" val="414640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Fiber With Supplement</a:t>
            </a:r>
            <a:endParaRPr lang="en-US" dirty="0"/>
          </a:p>
        </p:txBody>
      </p:sp>
      <p:pic>
        <p:nvPicPr>
          <p:cNvPr id="4" name="Picture 3"/>
          <p:cNvPicPr>
            <a:picLocks noChangeAspect="1"/>
          </p:cNvPicPr>
          <p:nvPr/>
        </p:nvPicPr>
        <p:blipFill>
          <a:blip r:embed="rId2"/>
          <a:stretch>
            <a:fillRect/>
          </a:stretch>
        </p:blipFill>
        <p:spPr>
          <a:xfrm>
            <a:off x="487384" y="2108886"/>
            <a:ext cx="5608616" cy="3977489"/>
          </a:xfrm>
          <a:prstGeom prst="rect">
            <a:avLst/>
          </a:prstGeom>
        </p:spPr>
      </p:pic>
      <p:pic>
        <p:nvPicPr>
          <p:cNvPr id="5" name="Picture 4"/>
          <p:cNvPicPr>
            <a:picLocks noChangeAspect="1"/>
          </p:cNvPicPr>
          <p:nvPr/>
        </p:nvPicPr>
        <p:blipFill>
          <a:blip r:embed="rId3"/>
          <a:stretch>
            <a:fillRect/>
          </a:stretch>
        </p:blipFill>
        <p:spPr>
          <a:xfrm>
            <a:off x="6172133" y="2108886"/>
            <a:ext cx="5597692" cy="3977489"/>
          </a:xfrm>
          <a:prstGeom prst="rect">
            <a:avLst/>
          </a:prstGeom>
        </p:spPr>
      </p:pic>
      <p:sp>
        <p:nvSpPr>
          <p:cNvPr id="6" name="TextBox 5"/>
          <p:cNvSpPr txBox="1"/>
          <p:nvPr/>
        </p:nvSpPr>
        <p:spPr>
          <a:xfrm>
            <a:off x="487384" y="5934670"/>
            <a:ext cx="11078540" cy="923330"/>
          </a:xfrm>
          <a:prstGeom prst="rect">
            <a:avLst/>
          </a:prstGeom>
          <a:noFill/>
        </p:spPr>
        <p:txBody>
          <a:bodyPr wrap="square" rtlCol="0">
            <a:spAutoFit/>
          </a:bodyPr>
          <a:lstStyle/>
          <a:p>
            <a:r>
              <a:rPr lang="en-US" dirty="0" smtClean="0"/>
              <a:t>*Note: Fiber1002 did not complete ASA_24 after Recall 1, so fiber supplement could not be added. 1007, 1010, and 1015 show supplemental fiber intake. 1003, 1005, 1008, 1009, 1013 received placebo, so no supplemental fiber was added to their data.</a:t>
            </a:r>
            <a:endParaRPr lang="en-US" dirty="0"/>
          </a:p>
        </p:txBody>
      </p:sp>
    </p:spTree>
    <p:extLst>
      <p:ext uri="{BB962C8B-B14F-4D97-AF65-F5344CB8AC3E}">
        <p14:creationId xmlns:p14="http://schemas.microsoft.com/office/powerpoint/2010/main" val="119665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Cookies were not accounted for</a:t>
            </a:r>
          </a:p>
          <a:p>
            <a:pPr lvl="1"/>
            <a:r>
              <a:rPr lang="en-US" dirty="0" smtClean="0"/>
              <a:t>Some participants logged the cookies. Others did not</a:t>
            </a:r>
          </a:p>
          <a:p>
            <a:pPr lvl="1"/>
            <a:r>
              <a:rPr lang="en-US" dirty="0" smtClean="0"/>
              <a:t>Those that logged the cookies logged them all differently</a:t>
            </a:r>
          </a:p>
          <a:p>
            <a:pPr lvl="1"/>
            <a:r>
              <a:rPr lang="en-US" dirty="0" smtClean="0"/>
              <a:t>How would we like to handle this?</a:t>
            </a:r>
          </a:p>
          <a:p>
            <a:r>
              <a:rPr lang="en-US" dirty="0" smtClean="0"/>
              <a:t>Most participants given supplement were very compliant with the exception of 1007 over the last 4 weeks</a:t>
            </a:r>
          </a:p>
          <a:p>
            <a:r>
              <a:rPr lang="en-US" dirty="0" smtClean="0"/>
              <a:t>Most of placebo group appeared to be fairly noncompliant during the last 4 weeks with the exception of 1003</a:t>
            </a:r>
          </a:p>
          <a:p>
            <a:r>
              <a:rPr lang="en-US" dirty="0" smtClean="0"/>
              <a:t>Supplement did appear to make a difference in overall fiber consumption in test participants with the exception of 1007, who was noncompliant during the last 4 weeks, and 1002, who did not complete enough ASA_24 to analyze.</a:t>
            </a:r>
          </a:p>
        </p:txBody>
      </p:sp>
    </p:spTree>
    <p:extLst>
      <p:ext uri="{BB962C8B-B14F-4D97-AF65-F5344CB8AC3E}">
        <p14:creationId xmlns:p14="http://schemas.microsoft.com/office/powerpoint/2010/main" val="89476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KCAL Intake</a:t>
            </a:r>
            <a:endParaRPr lang="en-US" dirty="0"/>
          </a:p>
        </p:txBody>
      </p:sp>
      <p:pic>
        <p:nvPicPr>
          <p:cNvPr id="4" name="Picture 3"/>
          <p:cNvPicPr>
            <a:picLocks noChangeAspect="1"/>
          </p:cNvPicPr>
          <p:nvPr/>
        </p:nvPicPr>
        <p:blipFill>
          <a:blip r:embed="rId2"/>
          <a:stretch>
            <a:fillRect/>
          </a:stretch>
        </p:blipFill>
        <p:spPr>
          <a:xfrm>
            <a:off x="3426941" y="1376059"/>
            <a:ext cx="5214937" cy="5196348"/>
          </a:xfrm>
          <a:prstGeom prst="rect">
            <a:avLst/>
          </a:prstGeom>
        </p:spPr>
      </p:pic>
    </p:spTree>
    <p:extLst>
      <p:ext uri="{BB962C8B-B14F-4D97-AF65-F5344CB8AC3E}">
        <p14:creationId xmlns:p14="http://schemas.microsoft.com/office/powerpoint/2010/main" val="6220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Macronutrient Percentages</a:t>
            </a:r>
            <a:endParaRPr lang="en-US" dirty="0"/>
          </a:p>
        </p:txBody>
      </p:sp>
      <p:pic>
        <p:nvPicPr>
          <p:cNvPr id="4" name="Picture 3"/>
          <p:cNvPicPr>
            <a:picLocks noChangeAspect="1"/>
          </p:cNvPicPr>
          <p:nvPr/>
        </p:nvPicPr>
        <p:blipFill>
          <a:blip r:embed="rId3"/>
          <a:stretch>
            <a:fillRect/>
          </a:stretch>
        </p:blipFill>
        <p:spPr>
          <a:xfrm>
            <a:off x="2430162" y="1503050"/>
            <a:ext cx="7457560" cy="5233861"/>
          </a:xfrm>
          <a:prstGeom prst="rect">
            <a:avLst/>
          </a:prstGeom>
        </p:spPr>
      </p:pic>
    </p:spTree>
    <p:extLst>
      <p:ext uri="{BB962C8B-B14F-4D97-AF65-F5344CB8AC3E}">
        <p14:creationId xmlns:p14="http://schemas.microsoft.com/office/powerpoint/2010/main" val="401293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Percentages of Each Nutrient</a:t>
            </a:r>
            <a:endParaRPr lang="en-US" dirty="0"/>
          </a:p>
        </p:txBody>
      </p:sp>
      <p:pic>
        <p:nvPicPr>
          <p:cNvPr id="4" name="Picture 3"/>
          <p:cNvPicPr>
            <a:picLocks noChangeAspect="1"/>
          </p:cNvPicPr>
          <p:nvPr/>
        </p:nvPicPr>
        <p:blipFill>
          <a:blip r:embed="rId2"/>
          <a:stretch>
            <a:fillRect/>
          </a:stretch>
        </p:blipFill>
        <p:spPr>
          <a:xfrm>
            <a:off x="1993557" y="1298448"/>
            <a:ext cx="7849115" cy="5559552"/>
          </a:xfrm>
          <a:prstGeom prst="rect">
            <a:avLst/>
          </a:prstGeom>
        </p:spPr>
      </p:pic>
    </p:spTree>
    <p:extLst>
      <p:ext uri="{BB962C8B-B14F-4D97-AF65-F5344CB8AC3E}">
        <p14:creationId xmlns:p14="http://schemas.microsoft.com/office/powerpoint/2010/main" val="1815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pic>
        <p:nvPicPr>
          <p:cNvPr id="4" name="Picture 3"/>
          <p:cNvPicPr>
            <a:picLocks noChangeAspect="1"/>
          </p:cNvPicPr>
          <p:nvPr/>
        </p:nvPicPr>
        <p:blipFill>
          <a:blip r:embed="rId2"/>
          <a:stretch>
            <a:fillRect/>
          </a:stretch>
        </p:blipFill>
        <p:spPr>
          <a:xfrm>
            <a:off x="701761" y="2103071"/>
            <a:ext cx="5394239" cy="3820756"/>
          </a:xfrm>
          <a:prstGeom prst="rect">
            <a:avLst/>
          </a:prstGeom>
        </p:spPr>
      </p:pic>
      <p:pic>
        <p:nvPicPr>
          <p:cNvPr id="5" name="Picture 4"/>
          <p:cNvPicPr>
            <a:picLocks noChangeAspect="1"/>
          </p:cNvPicPr>
          <p:nvPr/>
        </p:nvPicPr>
        <p:blipFill>
          <a:blip r:embed="rId3"/>
          <a:stretch>
            <a:fillRect/>
          </a:stretch>
        </p:blipFill>
        <p:spPr>
          <a:xfrm>
            <a:off x="6200645" y="2103072"/>
            <a:ext cx="5398231" cy="3824242"/>
          </a:xfrm>
          <a:prstGeom prst="rect">
            <a:avLst/>
          </a:prstGeom>
        </p:spPr>
      </p:pic>
      <p:sp>
        <p:nvSpPr>
          <p:cNvPr id="6" name="TextBox 5"/>
          <p:cNvSpPr txBox="1"/>
          <p:nvPr/>
        </p:nvSpPr>
        <p:spPr>
          <a:xfrm>
            <a:off x="5000368" y="4217773"/>
            <a:ext cx="1581664" cy="646331"/>
          </a:xfrm>
          <a:prstGeom prst="rect">
            <a:avLst/>
          </a:prstGeom>
          <a:noFill/>
        </p:spPr>
        <p:txBody>
          <a:bodyPr wrap="square" rtlCol="0">
            <a:spAutoFit/>
          </a:bodyPr>
          <a:lstStyle/>
          <a:p>
            <a:r>
              <a:rPr lang="en-US" dirty="0" smtClean="0">
                <a:latin typeface="Arial Black" panose="020B0A04020102020204" pitchFamily="34" charset="0"/>
              </a:rPr>
              <a:t>1013 Recall 2</a:t>
            </a:r>
            <a:endParaRPr lang="en-US" dirty="0">
              <a:latin typeface="Arial Black" panose="020B0A04020102020204" pitchFamily="34" charset="0"/>
            </a:endParaRPr>
          </a:p>
        </p:txBody>
      </p:sp>
      <p:sp>
        <p:nvSpPr>
          <p:cNvPr id="7" name="TextBox 6"/>
          <p:cNvSpPr txBox="1"/>
          <p:nvPr/>
        </p:nvSpPr>
        <p:spPr>
          <a:xfrm>
            <a:off x="10441587" y="3894607"/>
            <a:ext cx="1581664" cy="646331"/>
          </a:xfrm>
          <a:prstGeom prst="rect">
            <a:avLst/>
          </a:prstGeom>
          <a:noFill/>
        </p:spPr>
        <p:txBody>
          <a:bodyPr wrap="square" rtlCol="0">
            <a:spAutoFit/>
          </a:bodyPr>
          <a:lstStyle/>
          <a:p>
            <a:r>
              <a:rPr lang="en-US" dirty="0" smtClean="0">
                <a:latin typeface="Arial Black" panose="020B0A04020102020204" pitchFamily="34" charset="0"/>
              </a:rPr>
              <a:t>1007 Recall 3</a:t>
            </a:r>
            <a:endParaRPr lang="en-US" dirty="0">
              <a:latin typeface="Arial Black" panose="020B0A04020102020204" pitchFamily="34" charset="0"/>
            </a:endParaRPr>
          </a:p>
        </p:txBody>
      </p:sp>
    </p:spTree>
    <p:extLst>
      <p:ext uri="{BB962C8B-B14F-4D97-AF65-F5344CB8AC3E}">
        <p14:creationId xmlns:p14="http://schemas.microsoft.com/office/powerpoint/2010/main" val="280265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Cont.</a:t>
            </a:r>
            <a:endParaRPr lang="en-US" dirty="0"/>
          </a:p>
        </p:txBody>
      </p:sp>
      <p:pic>
        <p:nvPicPr>
          <p:cNvPr id="4" name="Picture 3"/>
          <p:cNvPicPr>
            <a:picLocks noChangeAspect="1"/>
          </p:cNvPicPr>
          <p:nvPr/>
        </p:nvPicPr>
        <p:blipFill>
          <a:blip r:embed="rId2"/>
          <a:stretch>
            <a:fillRect/>
          </a:stretch>
        </p:blipFill>
        <p:spPr>
          <a:xfrm>
            <a:off x="2897466" y="1627563"/>
            <a:ext cx="6397068" cy="4522252"/>
          </a:xfrm>
          <a:prstGeom prst="rect">
            <a:avLst/>
          </a:prstGeom>
        </p:spPr>
      </p:pic>
    </p:spTree>
    <p:extLst>
      <p:ext uri="{BB962C8B-B14F-4D97-AF65-F5344CB8AC3E}">
        <p14:creationId xmlns:p14="http://schemas.microsoft.com/office/powerpoint/2010/main" val="104783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 Outliers</a:t>
            </a:r>
            <a:endParaRPr lang="en-US" dirty="0"/>
          </a:p>
        </p:txBody>
      </p:sp>
      <p:pic>
        <p:nvPicPr>
          <p:cNvPr id="4" name="Picture 3"/>
          <p:cNvPicPr>
            <a:picLocks noChangeAspect="1"/>
          </p:cNvPicPr>
          <p:nvPr/>
        </p:nvPicPr>
        <p:blipFill>
          <a:blip r:embed="rId2"/>
          <a:stretch>
            <a:fillRect/>
          </a:stretch>
        </p:blipFill>
        <p:spPr>
          <a:xfrm>
            <a:off x="2174789" y="1547148"/>
            <a:ext cx="7303230" cy="5162841"/>
          </a:xfrm>
          <a:prstGeom prst="rect">
            <a:avLst/>
          </a:prstGeom>
        </p:spPr>
      </p:pic>
      <p:sp>
        <p:nvSpPr>
          <p:cNvPr id="5" name="TextBox 4"/>
          <p:cNvSpPr txBox="1"/>
          <p:nvPr/>
        </p:nvSpPr>
        <p:spPr>
          <a:xfrm>
            <a:off x="8064844" y="5132172"/>
            <a:ext cx="1285102" cy="646331"/>
          </a:xfrm>
          <a:prstGeom prst="rect">
            <a:avLst/>
          </a:prstGeom>
          <a:noFill/>
        </p:spPr>
        <p:txBody>
          <a:bodyPr wrap="square" rtlCol="0">
            <a:spAutoFit/>
          </a:bodyPr>
          <a:lstStyle/>
          <a:p>
            <a:r>
              <a:rPr lang="en-US" dirty="0" smtClean="0">
                <a:latin typeface="Arial Black" panose="020B0A04020102020204" pitchFamily="34" charset="0"/>
              </a:rPr>
              <a:t>1002</a:t>
            </a:r>
          </a:p>
          <a:p>
            <a:r>
              <a:rPr lang="en-US" dirty="0" smtClean="0">
                <a:latin typeface="Arial Black" panose="020B0A04020102020204" pitchFamily="34" charset="0"/>
              </a:rPr>
              <a:t>Recall 1</a:t>
            </a:r>
            <a:endParaRPr lang="en-US" dirty="0">
              <a:latin typeface="Arial Black" panose="020B0A04020102020204" pitchFamily="34" charset="0"/>
            </a:endParaRPr>
          </a:p>
        </p:txBody>
      </p:sp>
    </p:spTree>
    <p:extLst>
      <p:ext uri="{BB962C8B-B14F-4D97-AF65-F5344CB8AC3E}">
        <p14:creationId xmlns:p14="http://schemas.microsoft.com/office/powerpoint/2010/main" val="13425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Fiber Without Supplement</a:t>
            </a:r>
            <a:endParaRPr lang="en-US" dirty="0"/>
          </a:p>
        </p:txBody>
      </p:sp>
      <p:pic>
        <p:nvPicPr>
          <p:cNvPr id="4" name="Picture 3"/>
          <p:cNvPicPr>
            <a:picLocks noChangeAspect="1"/>
          </p:cNvPicPr>
          <p:nvPr/>
        </p:nvPicPr>
        <p:blipFill>
          <a:blip r:embed="rId2"/>
          <a:stretch>
            <a:fillRect/>
          </a:stretch>
        </p:blipFill>
        <p:spPr>
          <a:xfrm>
            <a:off x="518982" y="2158314"/>
            <a:ext cx="5323115" cy="3759737"/>
          </a:xfrm>
          <a:prstGeom prst="rect">
            <a:avLst/>
          </a:prstGeom>
        </p:spPr>
      </p:pic>
      <p:pic>
        <p:nvPicPr>
          <p:cNvPr id="5" name="Picture 4"/>
          <p:cNvPicPr>
            <a:picLocks noChangeAspect="1"/>
          </p:cNvPicPr>
          <p:nvPr/>
        </p:nvPicPr>
        <p:blipFill>
          <a:blip r:embed="rId3"/>
          <a:stretch>
            <a:fillRect/>
          </a:stretch>
        </p:blipFill>
        <p:spPr>
          <a:xfrm>
            <a:off x="6045076" y="2158314"/>
            <a:ext cx="5307177" cy="3759737"/>
          </a:xfrm>
          <a:prstGeom prst="rect">
            <a:avLst/>
          </a:prstGeom>
        </p:spPr>
      </p:pic>
    </p:spTree>
    <p:extLst>
      <p:ext uri="{BB962C8B-B14F-4D97-AF65-F5344CB8AC3E}">
        <p14:creationId xmlns:p14="http://schemas.microsoft.com/office/powerpoint/2010/main" val="45152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 Supplement Compliance</a:t>
            </a:r>
            <a:endParaRPr lang="en-US" dirty="0"/>
          </a:p>
        </p:txBody>
      </p:sp>
      <p:pic>
        <p:nvPicPr>
          <p:cNvPr id="4" name="Picture 3"/>
          <p:cNvPicPr>
            <a:picLocks noChangeAspect="1"/>
          </p:cNvPicPr>
          <p:nvPr/>
        </p:nvPicPr>
        <p:blipFill>
          <a:blip r:embed="rId2"/>
          <a:stretch>
            <a:fillRect/>
          </a:stretch>
        </p:blipFill>
        <p:spPr>
          <a:xfrm>
            <a:off x="2932671" y="1347688"/>
            <a:ext cx="6652441" cy="4727716"/>
          </a:xfrm>
          <a:prstGeom prst="rect">
            <a:avLst/>
          </a:prstGeom>
        </p:spPr>
      </p:pic>
      <p:sp>
        <p:nvSpPr>
          <p:cNvPr id="5" name="TextBox 4"/>
          <p:cNvSpPr txBox="1"/>
          <p:nvPr/>
        </p:nvSpPr>
        <p:spPr>
          <a:xfrm>
            <a:off x="1902940" y="6075404"/>
            <a:ext cx="8163697" cy="646331"/>
          </a:xfrm>
          <a:prstGeom prst="rect">
            <a:avLst/>
          </a:prstGeom>
          <a:noFill/>
        </p:spPr>
        <p:txBody>
          <a:bodyPr wrap="square" rtlCol="0">
            <a:spAutoFit/>
          </a:bodyPr>
          <a:lstStyle/>
          <a:p>
            <a:r>
              <a:rPr lang="en-US" dirty="0" smtClean="0"/>
              <a:t>*Note: Only participants that received actual supplements are displayed in this chart. Participants receiving placebo were not included.</a:t>
            </a:r>
            <a:endParaRPr lang="en-US" dirty="0"/>
          </a:p>
        </p:txBody>
      </p:sp>
    </p:spTree>
    <p:extLst>
      <p:ext uri="{BB962C8B-B14F-4D97-AF65-F5344CB8AC3E}">
        <p14:creationId xmlns:p14="http://schemas.microsoft.com/office/powerpoint/2010/main" val="352606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234</Words>
  <Application>Microsoft Office PowerPoint</Application>
  <PresentationFormat>Widescreen</PresentationFormat>
  <Paragraphs>27</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Calibri Light</vt:lpstr>
      <vt:lpstr>Office Theme</vt:lpstr>
      <vt:lpstr>Diet Data Analysis 8/21/19</vt:lpstr>
      <vt:lpstr>Total KCAL Intake</vt:lpstr>
      <vt:lpstr>Overall Macronutrient Percentages</vt:lpstr>
      <vt:lpstr>Individual Percentages of Each Nutrient</vt:lpstr>
      <vt:lpstr>Outliers</vt:lpstr>
      <vt:lpstr>Outliers Cont.</vt:lpstr>
      <vt:lpstr>Fiber Outliers</vt:lpstr>
      <vt:lpstr>Individual Fiber Without Supplement</vt:lpstr>
      <vt:lpstr>Fiber Supplement Compliance</vt:lpstr>
      <vt:lpstr>Individual Fiber With Supplement</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Diet Data Analysis 8/21/19</dc:title>
  <dc:creator>Jordan Mattke</dc:creator>
  <cp:lastModifiedBy>Jordan Mattke</cp:lastModifiedBy>
  <cp:revision>8</cp:revision>
  <dcterms:created xsi:type="dcterms:W3CDTF">2019-08-20T18:26:58Z</dcterms:created>
  <dcterms:modified xsi:type="dcterms:W3CDTF">2019-08-21T19:22:18Z</dcterms:modified>
</cp:coreProperties>
</file>