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4" r:id="rId9"/>
    <p:sldId id="267" r:id="rId10"/>
    <p:sldId id="263" r:id="rId11"/>
    <p:sldId id="268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7B54AA-EDD5-2147-B86C-49C07D729CE3}">
          <p14:sldIdLst>
            <p14:sldId id="256"/>
            <p14:sldId id="257"/>
            <p14:sldId id="258"/>
            <p14:sldId id="259"/>
            <p14:sldId id="261"/>
            <p14:sldId id="262"/>
            <p14:sldId id="266"/>
            <p14:sldId id="264"/>
            <p14:sldId id="267"/>
            <p14:sldId id="263"/>
            <p14:sldId id="268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6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83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23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A3A-53D0-444E-989B-894D1B43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0743-B431-3E4F-873A-0D44F9A8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B3CC-4298-5E4D-AAD2-4D7B9377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F283-DDF9-CD4E-AC3A-AA5A5A72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517D-8D10-6B46-B2A4-1DD84B4C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35B2-0645-5F47-8411-48468E39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719" y="751303"/>
            <a:ext cx="8791575" cy="2387600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BSDS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Assignment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4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762BC-9270-B94A-A640-92280F0B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330" y="3602039"/>
            <a:ext cx="8925339" cy="165576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Group</a:t>
            </a:r>
            <a:r>
              <a:rPr lang="zh-CN" altLang="en-US" sz="2400" dirty="0"/>
              <a:t> </a:t>
            </a:r>
            <a:r>
              <a:rPr lang="en-US" altLang="zh-CN" sz="2400" dirty="0"/>
              <a:t>members:</a:t>
            </a:r>
            <a:r>
              <a:rPr lang="zh-CN" altLang="en-US" sz="2400" dirty="0"/>
              <a:t> </a:t>
            </a:r>
            <a:r>
              <a:rPr lang="en-US" altLang="zh-CN" sz="2400" dirty="0"/>
              <a:t>Shujian</a:t>
            </a:r>
            <a:r>
              <a:rPr lang="zh-CN" altLang="en-US" sz="2400" dirty="0"/>
              <a:t> </a:t>
            </a:r>
            <a:r>
              <a:rPr lang="en-US" altLang="zh-CN" sz="2400" dirty="0"/>
              <a:t>Wen,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Wenbo</a:t>
            </a:r>
            <a:r>
              <a:rPr lang="zh-CN" altLang="en-US" sz="2400" dirty="0"/>
              <a:t> </a:t>
            </a:r>
            <a:r>
              <a:rPr lang="en-US" altLang="zh-CN" sz="2400" dirty="0"/>
              <a:t>wang,</a:t>
            </a:r>
            <a:r>
              <a:rPr lang="zh-CN" altLang="en-US" sz="2400" dirty="0"/>
              <a:t> </a:t>
            </a:r>
            <a:r>
              <a:rPr lang="en-US" altLang="zh-CN" sz="2400" dirty="0"/>
              <a:t>Liang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</a:p>
          <a:p>
            <a:r>
              <a:rPr lang="en-US" altLang="zh-CN" sz="2400" dirty="0"/>
              <a:t>Group</a:t>
            </a:r>
            <a:r>
              <a:rPr lang="zh-CN" altLang="en-US" sz="2400" dirty="0"/>
              <a:t> </a:t>
            </a:r>
            <a:r>
              <a:rPr lang="en-US" altLang="zh-CN" sz="2400" dirty="0"/>
              <a:t>name:</a:t>
            </a:r>
            <a:r>
              <a:rPr lang="zh-CN" altLang="en-US" sz="2400" dirty="0"/>
              <a:t> </a:t>
            </a:r>
            <a:r>
              <a:rPr lang="en-US" altLang="zh-CN" sz="2400" dirty="0"/>
              <a:t>6666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6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BAB-7AF1-344D-8FED-26D22EA3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dirty="0"/>
              <a:t>post/get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sz="2200" dirty="0"/>
              <a:t>with:</a:t>
            </a:r>
            <a:br>
              <a:rPr lang="en-US" altLang="zh-CN" sz="2200" dirty="0"/>
            </a:br>
            <a:r>
              <a:rPr lang="zh-CN" altLang="en-US" sz="2200" dirty="0"/>
              <a:t> </a:t>
            </a:r>
            <a:r>
              <a:rPr lang="en-US" altLang="zh-CN" sz="2200" dirty="0"/>
              <a:t>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clusters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2</a:t>
            </a:r>
            <a:br>
              <a:rPr lang="en-US" altLang="zh-CN" sz="2200" dirty="0"/>
            </a:br>
            <a:r>
              <a:rPr lang="en-US" altLang="zh-CN" sz="2200" dirty="0"/>
              <a:t>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nodes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10</a:t>
            </a:r>
            <a:endParaRPr lang="en-US" sz="22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47E51F-994D-1F41-9676-AC87B87DC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76933"/>
              </p:ext>
            </p:extLst>
          </p:nvPr>
        </p:nvGraphicFramePr>
        <p:xfrm>
          <a:off x="815005" y="1596177"/>
          <a:ext cx="10463222" cy="504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46">
                  <a:extLst>
                    <a:ext uri="{9D8B030D-6E8A-4147-A177-3AD203B41FA5}">
                      <a16:colId xmlns:a16="http://schemas.microsoft.com/office/drawing/2014/main" val="2490916739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428365561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50990407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132043199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254173598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852562552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325625117"/>
                    </a:ext>
                  </a:extLst>
                </a:gridCol>
              </a:tblGrid>
              <a:tr h="10088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POST/GET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Percentage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10408"/>
                  </a:ext>
                </a:extLst>
              </a:tr>
              <a:tr h="100889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4988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80627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96272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4892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1E09233-7B79-C84B-A154-9710D212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7" y="4595551"/>
            <a:ext cx="1365598" cy="1024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7F3F2-4284-5D4C-BA8F-60157234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96" y="3606304"/>
            <a:ext cx="1365601" cy="1024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A73B3-D2EF-5545-B317-B0B40C64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95" y="5614771"/>
            <a:ext cx="1365601" cy="1024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4A6531-CAC5-3749-9C95-740264BA5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99" y="4595549"/>
            <a:ext cx="1365602" cy="102420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9226E99-211E-D449-A82A-AEE6779F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912622" y="3571347"/>
            <a:ext cx="1365603" cy="102420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614A3E-73D7-EB4F-B0EC-825A9C5B6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622" y="5614770"/>
            <a:ext cx="1365602" cy="10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B2C0-9050-7449-B5CD-0985502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AA48-267A-D04B-8A60-0170E759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1418-24A5-9E4B-AA7C-B403D68D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299"/>
            <a:ext cx="2743200" cy="2057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368E9-9DC1-AD49-A37F-5D582CED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99" y="377127"/>
            <a:ext cx="2743200" cy="2057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E9CA5-8974-3D4A-9C58-06095717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6" y="4457700"/>
            <a:ext cx="2743200" cy="2057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F9690-4E80-7B45-93D9-E36C952C7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6" y="2400298"/>
            <a:ext cx="2743200" cy="2057401"/>
          </a:xfrm>
          <a:prstGeom prst="rect">
            <a:avLst/>
          </a:prstGeom>
        </p:spPr>
      </p:pic>
      <p:pic>
        <p:nvPicPr>
          <p:cNvPr id="8" name="Content Placeholder 19">
            <a:extLst>
              <a:ext uri="{FF2B5EF4-FFF2-40B4-BE49-F238E27FC236}">
                <a16:creationId xmlns:a16="http://schemas.microsoft.com/office/drawing/2014/main" id="{094C55BD-A46A-2A4B-B14C-84DCE0410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4" y="361110"/>
            <a:ext cx="2743200" cy="2057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2E28D-D6C7-0349-81B3-C697D04A2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57700"/>
            <a:ext cx="274320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ABF3-33C2-E44E-B973-8E7384A0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095E-CC8F-0B42-9989-5276A2D7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3"/>
            <a:ext cx="10840903" cy="342410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above</a:t>
            </a:r>
            <a:r>
              <a:rPr lang="zh-CN" altLang="en-US" sz="2400" dirty="0"/>
              <a:t> </a:t>
            </a:r>
            <a:r>
              <a:rPr lang="en-US" altLang="zh-CN" sz="2400" dirty="0"/>
              <a:t>three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effects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holding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clients</a:t>
            </a:r>
          </a:p>
          <a:p>
            <a:pPr lvl="2"/>
            <a:r>
              <a:rPr lang="en-US" altLang="zh-CN" sz="2200" dirty="0"/>
              <a:t>Maximum</a:t>
            </a:r>
            <a:r>
              <a:rPr lang="zh-CN" altLang="en-US" sz="2200" dirty="0"/>
              <a:t> </a:t>
            </a:r>
            <a:r>
              <a:rPr lang="en-US" altLang="zh-CN" sz="2200" dirty="0"/>
              <a:t>256</a:t>
            </a:r>
            <a:r>
              <a:rPr lang="zh-CN" altLang="en-US" sz="2200" dirty="0"/>
              <a:t> </a:t>
            </a:r>
            <a:r>
              <a:rPr lang="en-US" altLang="zh-CN" sz="2200" dirty="0"/>
              <a:t>clients,</a:t>
            </a:r>
            <a:r>
              <a:rPr lang="zh-CN" altLang="en-US" sz="2200" dirty="0"/>
              <a:t> </a:t>
            </a:r>
            <a:r>
              <a:rPr lang="en-US" altLang="zh-CN" sz="2200" dirty="0"/>
              <a:t>reaching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throughput</a:t>
            </a:r>
            <a:r>
              <a:rPr lang="zh-CN" altLang="en-US" sz="2200" dirty="0"/>
              <a:t> </a:t>
            </a:r>
            <a:r>
              <a:rPr lang="en-US" altLang="zh-CN" sz="2200" dirty="0"/>
              <a:t>limit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2500</a:t>
            </a:r>
          </a:p>
          <a:p>
            <a:pPr lvl="2"/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limit</a:t>
            </a:r>
            <a:r>
              <a:rPr lang="zh-CN" altLang="en-US" sz="2200" dirty="0"/>
              <a:t> </a:t>
            </a:r>
            <a:r>
              <a:rPr lang="en-US" altLang="zh-CN" sz="2200" dirty="0"/>
              <a:t>may</a:t>
            </a:r>
            <a:r>
              <a:rPr lang="zh-CN" altLang="en-US" sz="2200" dirty="0"/>
              <a:t> </a:t>
            </a:r>
            <a:r>
              <a:rPr lang="en-US" altLang="zh-CN" sz="2200" dirty="0"/>
              <a:t>due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network</a:t>
            </a:r>
            <a:r>
              <a:rPr lang="zh-CN" altLang="en-US" sz="2200" dirty="0"/>
              <a:t> </a:t>
            </a:r>
            <a:r>
              <a:rPr lang="en-US" altLang="zh-CN" sz="2200" dirty="0"/>
              <a:t>speed</a:t>
            </a:r>
          </a:p>
          <a:p>
            <a:pPr lvl="2"/>
            <a:r>
              <a:rPr lang="en-US" altLang="zh-CN" sz="2200" dirty="0"/>
              <a:t>May</a:t>
            </a:r>
            <a:r>
              <a:rPr lang="zh-CN" altLang="en-US" sz="2200" dirty="0"/>
              <a:t> </a:t>
            </a:r>
            <a:r>
              <a:rPr lang="en-US" altLang="zh-CN" sz="2200" dirty="0"/>
              <a:t>run</a:t>
            </a:r>
            <a:r>
              <a:rPr lang="zh-CN" altLang="en-US" sz="2200" dirty="0"/>
              <a:t> </a:t>
            </a:r>
            <a:r>
              <a:rPr lang="en-US" altLang="zh-CN" sz="2200" dirty="0"/>
              <a:t>client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aws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future</a:t>
            </a:r>
            <a:r>
              <a:rPr lang="zh-CN" altLang="en-US" sz="2200" dirty="0"/>
              <a:t> </a:t>
            </a:r>
            <a:r>
              <a:rPr lang="en-US" altLang="zh-CN" sz="2200" dirty="0"/>
              <a:t>work</a:t>
            </a:r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total</a:t>
            </a:r>
            <a:r>
              <a:rPr lang="zh-CN" altLang="en-US" sz="2400" dirty="0"/>
              <a:t> </a:t>
            </a:r>
            <a:r>
              <a:rPr lang="en-US" altLang="zh-CN" sz="2400" dirty="0"/>
              <a:t>running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</a:p>
          <a:p>
            <a:pPr lvl="2"/>
            <a:r>
              <a:rPr lang="en-US" altLang="zh-CN" sz="2200" dirty="0"/>
              <a:t>Increasing</a:t>
            </a:r>
            <a:r>
              <a:rPr lang="zh-CN" altLang="en-US" sz="2200" dirty="0"/>
              <a:t> </a:t>
            </a:r>
            <a:r>
              <a:rPr lang="en-US" altLang="zh-CN" sz="2200" dirty="0"/>
              <a:t>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clusters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no</a:t>
            </a:r>
            <a:r>
              <a:rPr lang="zh-CN" altLang="en-US" sz="2200" dirty="0"/>
              <a:t> </a:t>
            </a:r>
            <a:r>
              <a:rPr lang="en-US" altLang="zh-CN" sz="2200" dirty="0"/>
              <a:t>effect</a:t>
            </a:r>
          </a:p>
          <a:p>
            <a:pPr lvl="2"/>
            <a:r>
              <a:rPr lang="en-US" altLang="zh-CN" sz="2200" dirty="0"/>
              <a:t>Increasing 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nodes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each</a:t>
            </a:r>
            <a:r>
              <a:rPr lang="zh-CN" altLang="en-US" sz="2200" dirty="0"/>
              <a:t> </a:t>
            </a:r>
            <a:r>
              <a:rPr lang="en-US" altLang="zh-CN" sz="2200" dirty="0"/>
              <a:t>cluster</a:t>
            </a:r>
            <a:r>
              <a:rPr lang="zh-CN" altLang="en-US" sz="2200" dirty="0"/>
              <a:t> </a:t>
            </a:r>
            <a:r>
              <a:rPr lang="en-US" altLang="zh-CN" sz="2200" dirty="0"/>
              <a:t>shortens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10%</a:t>
            </a:r>
          </a:p>
          <a:p>
            <a:pPr lvl="2"/>
            <a:r>
              <a:rPr lang="en-US" altLang="zh-CN" sz="2200" dirty="0"/>
              <a:t>Increasing post/get</a:t>
            </a:r>
            <a:r>
              <a:rPr lang="zh-CN" altLang="en-US" sz="2200" dirty="0"/>
              <a:t> </a:t>
            </a:r>
            <a:r>
              <a:rPr lang="en-US" altLang="zh-CN" sz="2200" dirty="0"/>
              <a:t>Percentage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1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5</a:t>
            </a:r>
            <a:r>
              <a:rPr lang="zh-CN" altLang="en-US" sz="2200" dirty="0"/>
              <a:t> </a:t>
            </a:r>
            <a:r>
              <a:rPr lang="en-US" altLang="zh-CN" sz="2200" dirty="0"/>
              <a:t>shortens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5509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F2EC-9F7E-9640-A605-1F2D5916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834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Thanks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!</a:t>
            </a:r>
            <a:endParaRPr 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4E5BD-F514-8744-B08A-A5EAEC6A156B}"/>
              </a:ext>
            </a:extLst>
          </p:cNvPr>
          <p:cNvSpPr txBox="1"/>
          <p:nvPr/>
        </p:nvSpPr>
        <p:spPr>
          <a:xfrm>
            <a:off x="2301861" y="1695979"/>
            <a:ext cx="874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Greatjian</a:t>
            </a:r>
            <a:r>
              <a:rPr lang="en-US" sz="2800" dirty="0"/>
              <a:t>/CS_6650_distributed_system</a:t>
            </a:r>
          </a:p>
        </p:txBody>
      </p:sp>
    </p:spTree>
    <p:extLst>
      <p:ext uri="{BB962C8B-B14F-4D97-AF65-F5344CB8AC3E}">
        <p14:creationId xmlns:p14="http://schemas.microsoft.com/office/powerpoint/2010/main" val="68508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1258-D1F4-E342-A656-F5C20A3A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3AE7-2071-F14E-A84F-32D80DAF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Kafka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achieve</a:t>
            </a:r>
            <a:r>
              <a:rPr lang="zh-CN" altLang="en-US" sz="2800" dirty="0"/>
              <a:t> </a:t>
            </a:r>
            <a:r>
              <a:rPr lang="en-US" sz="2800" dirty="0"/>
              <a:t>asynchronous</a:t>
            </a:r>
            <a:r>
              <a:rPr lang="zh-CN" altLang="en-US" sz="2800" dirty="0"/>
              <a:t> </a:t>
            </a:r>
            <a:r>
              <a:rPr lang="en-US" altLang="zh-CN" sz="2800" dirty="0"/>
              <a:t>application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</a:p>
          <a:p>
            <a:r>
              <a:rPr lang="en-US" altLang="zh-CN" sz="2800" dirty="0"/>
              <a:t>Presumably</a:t>
            </a:r>
            <a:r>
              <a:rPr lang="zh-CN" altLang="en-US" sz="2800" dirty="0"/>
              <a:t> </a:t>
            </a:r>
            <a:r>
              <a:rPr lang="en-US" altLang="zh-CN" sz="2800" dirty="0"/>
              <a:t>higher</a:t>
            </a:r>
            <a:r>
              <a:rPr lang="zh-CN" altLang="en-US" sz="2800" dirty="0"/>
              <a:t> </a:t>
            </a:r>
            <a:r>
              <a:rPr lang="en-US" altLang="zh-CN" sz="2800" dirty="0"/>
              <a:t>client</a:t>
            </a:r>
            <a:r>
              <a:rPr lang="zh-CN" altLang="en-US" sz="2800" dirty="0"/>
              <a:t> </a:t>
            </a:r>
            <a:r>
              <a:rPr lang="en-US" altLang="zh-CN" sz="2800" dirty="0"/>
              <a:t>loads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faster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  <a:r>
              <a:rPr lang="zh-CN" altLang="en-US" sz="2800" dirty="0"/>
              <a:t> </a:t>
            </a:r>
            <a:r>
              <a:rPr lang="en-US" altLang="zh-CN" sz="2800" dirty="0"/>
              <a:t>time</a:t>
            </a:r>
          </a:p>
          <a:p>
            <a:pPr lvl="1"/>
            <a:r>
              <a:rPr lang="en-US" altLang="zh-CN" sz="2800" dirty="0"/>
              <a:t>Scalable</a:t>
            </a:r>
            <a:r>
              <a:rPr lang="zh-CN" altLang="en-US" sz="2800" dirty="0"/>
              <a:t> </a:t>
            </a:r>
            <a:r>
              <a:rPr lang="en-US" altLang="zh-CN" sz="2800" dirty="0"/>
              <a:t>architecture</a:t>
            </a:r>
          </a:p>
          <a:p>
            <a:pPr lvl="1"/>
            <a:r>
              <a:rPr lang="en-US" altLang="zh-CN" sz="2800" dirty="0"/>
              <a:t>Streaming</a:t>
            </a:r>
            <a:r>
              <a:rPr lang="zh-CN" altLang="en-US" sz="2800" dirty="0"/>
              <a:t> </a:t>
            </a:r>
            <a:r>
              <a:rPr lang="en-US" altLang="zh-CN" sz="2800" dirty="0"/>
              <a:t>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FEB3E-202A-C941-B15C-CC30A822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1" y="3839634"/>
            <a:ext cx="381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A0C6-3623-E548-9938-E8D8FE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Kafka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architecture</a:t>
            </a:r>
            <a:endParaRPr lang="en-US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1C05E-44D2-F64B-A739-5C810172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2" y="2162173"/>
            <a:ext cx="539750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829D6-9A58-8B4E-A14E-1775B8EA1894}"/>
              </a:ext>
            </a:extLst>
          </p:cNvPr>
          <p:cNvSpPr txBox="1"/>
          <p:nvPr/>
        </p:nvSpPr>
        <p:spPr>
          <a:xfrm>
            <a:off x="6492348" y="2606444"/>
            <a:ext cx="5444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Producer:</a:t>
            </a:r>
            <a:r>
              <a:rPr lang="zh-CN" altLang="en-US" sz="2800" dirty="0"/>
              <a:t> </a:t>
            </a:r>
            <a:r>
              <a:rPr lang="en-US" altLang="zh-CN" sz="2800" dirty="0"/>
              <a:t>clients</a:t>
            </a:r>
            <a:r>
              <a:rPr lang="zh-CN" altLang="en-US" sz="2800" dirty="0"/>
              <a:t> </a:t>
            </a:r>
            <a:r>
              <a:rPr lang="en-US" altLang="zh-CN" sz="2800" dirty="0"/>
              <a:t>POST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</a:p>
          <a:p>
            <a:r>
              <a:rPr lang="en-US" altLang="zh-CN" sz="2800" dirty="0"/>
              <a:t>Consumer:</a:t>
            </a:r>
            <a:r>
              <a:rPr lang="zh-CN" altLang="en-US" sz="2800" dirty="0"/>
              <a:t> </a:t>
            </a:r>
            <a:r>
              <a:rPr lang="en-US" altLang="zh-CN" sz="2800" dirty="0"/>
              <a:t>database</a:t>
            </a:r>
            <a:r>
              <a:rPr lang="zh-CN" altLang="en-US" sz="2800" dirty="0"/>
              <a:t> </a:t>
            </a:r>
            <a:r>
              <a:rPr lang="en-US" altLang="zh-CN" sz="2800" dirty="0"/>
              <a:t>insertion</a:t>
            </a:r>
          </a:p>
          <a:p>
            <a:r>
              <a:rPr lang="en-US" altLang="zh-CN" sz="2800" dirty="0"/>
              <a:t>Broker:</a:t>
            </a:r>
            <a:r>
              <a:rPr lang="zh-CN" altLang="en-US" sz="2800" dirty="0"/>
              <a:t> </a:t>
            </a:r>
            <a:r>
              <a:rPr lang="en-US" altLang="zh-CN" sz="2800" dirty="0"/>
              <a:t>topic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partitions</a:t>
            </a:r>
          </a:p>
          <a:p>
            <a:r>
              <a:rPr lang="en-US" altLang="zh-CN" sz="2800" dirty="0"/>
              <a:t>Zookeeper:</a:t>
            </a:r>
            <a:r>
              <a:rPr lang="zh-CN" altLang="en-US" sz="2800" dirty="0"/>
              <a:t> </a:t>
            </a:r>
            <a:r>
              <a:rPr lang="en-US" altLang="zh-CN" sz="2800" dirty="0"/>
              <a:t>coordination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brokers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			(Kafka</a:t>
            </a:r>
            <a:r>
              <a:rPr lang="zh-CN" altLang="en-US" sz="2800" dirty="0"/>
              <a:t> </a:t>
            </a:r>
            <a:r>
              <a:rPr lang="en-US" altLang="zh-CN" sz="2800" dirty="0"/>
              <a:t>cluster)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72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2950-506D-B840-A18F-BC3C8FE8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Measurements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A170-6A03-C341-B13A-68F1E385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many</a:t>
            </a:r>
            <a:r>
              <a:rPr lang="zh-CN" altLang="en-US" sz="3200" dirty="0"/>
              <a:t> </a:t>
            </a:r>
            <a:r>
              <a:rPr lang="en-US" altLang="zh-CN" sz="3200" dirty="0"/>
              <a:t>clients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hold</a:t>
            </a:r>
            <a:r>
              <a:rPr lang="zh-CN" altLang="en-US" sz="3200" dirty="0"/>
              <a:t> </a:t>
            </a:r>
            <a:r>
              <a:rPr lang="en-US" altLang="zh-CN" sz="3200" dirty="0"/>
              <a:t>(32,</a:t>
            </a:r>
            <a:r>
              <a:rPr lang="zh-CN" altLang="en-US" sz="3200" dirty="0"/>
              <a:t> </a:t>
            </a:r>
            <a:r>
              <a:rPr lang="en-US" altLang="zh-CN" sz="3200" dirty="0"/>
              <a:t>64,</a:t>
            </a:r>
            <a:r>
              <a:rPr lang="zh-CN" altLang="en-US" sz="3200" dirty="0"/>
              <a:t> </a:t>
            </a:r>
            <a:r>
              <a:rPr lang="en-US" altLang="zh-CN" sz="3200" dirty="0"/>
              <a:t>128,</a:t>
            </a:r>
            <a:r>
              <a:rPr lang="zh-CN" altLang="en-US" sz="3200" dirty="0"/>
              <a:t> </a:t>
            </a:r>
            <a:r>
              <a:rPr lang="en-US" altLang="zh-CN" sz="3200" dirty="0"/>
              <a:t>256,</a:t>
            </a:r>
            <a:r>
              <a:rPr lang="zh-CN" altLang="en-US" sz="3200" dirty="0"/>
              <a:t> </a:t>
            </a:r>
            <a:r>
              <a:rPr lang="en-US" altLang="zh-CN" sz="3200" dirty="0"/>
              <a:t>512…)</a:t>
            </a:r>
          </a:p>
          <a:p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client,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fast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process</a:t>
            </a:r>
            <a:r>
              <a:rPr lang="zh-CN" altLang="en-US" sz="3200" dirty="0"/>
              <a:t> </a:t>
            </a:r>
            <a:r>
              <a:rPr lang="en-US" altLang="zh-CN" sz="3200" dirty="0"/>
              <a:t>(compare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AWS,</a:t>
            </a:r>
            <a:r>
              <a:rPr lang="zh-CN" altLang="en-US" sz="3200" dirty="0"/>
              <a:t> </a:t>
            </a:r>
            <a:r>
              <a:rPr lang="en-US" altLang="zh-CN" sz="3200" dirty="0"/>
              <a:t>GCP,</a:t>
            </a:r>
            <a:r>
              <a:rPr lang="zh-CN" altLang="en-US" sz="3200" dirty="0"/>
              <a:t> </a:t>
            </a:r>
            <a:r>
              <a:rPr lang="en-US" altLang="zh-CN" sz="3200" dirty="0"/>
              <a:t>Lambda)</a:t>
            </a:r>
          </a:p>
          <a:p>
            <a:r>
              <a:rPr lang="en-US" sz="3200" dirty="0"/>
              <a:t>more posts (with/without </a:t>
            </a:r>
            <a:r>
              <a:rPr lang="en-US" sz="3200" dirty="0" err="1"/>
              <a:t>kafka</a:t>
            </a:r>
            <a:r>
              <a:rPr lang="en-US" sz="3200"/>
              <a:t>), more server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04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F4DF-4C4C-DB4B-A7A4-F4B9320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B71D-6BF6-4642-A513-90F19F07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44" y="2214694"/>
            <a:ext cx="10364452" cy="34241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Parameters:</a:t>
            </a:r>
          </a:p>
          <a:p>
            <a:pPr lvl="1"/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clusters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kafka</a:t>
            </a:r>
            <a:r>
              <a:rPr lang="zh-CN" altLang="en-US" sz="2400" dirty="0"/>
              <a:t> </a:t>
            </a:r>
            <a:r>
              <a:rPr lang="en-US" altLang="zh-CN" sz="2400" dirty="0"/>
              <a:t>(cluster)</a:t>
            </a:r>
          </a:p>
          <a:p>
            <a:pPr lvl="2"/>
            <a:r>
              <a:rPr lang="en-US" altLang="zh-CN" sz="2200" dirty="0"/>
              <a:t>0,</a:t>
            </a:r>
            <a:r>
              <a:rPr lang="zh-CN" altLang="en-US" sz="2200" dirty="0"/>
              <a:t> </a:t>
            </a:r>
            <a:r>
              <a:rPr lang="en-US" altLang="zh-CN" sz="2200" dirty="0"/>
              <a:t>2,</a:t>
            </a:r>
            <a:r>
              <a:rPr lang="zh-CN" altLang="en-US" sz="2200" dirty="0"/>
              <a:t> </a:t>
            </a:r>
            <a:r>
              <a:rPr lang="en-US" altLang="zh-CN" sz="2200" dirty="0"/>
              <a:t>4</a:t>
            </a:r>
          </a:p>
          <a:p>
            <a:pPr lvl="1"/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nodes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cluster</a:t>
            </a:r>
            <a:r>
              <a:rPr lang="zh-CN" altLang="en-US" sz="2400" dirty="0"/>
              <a:t> </a:t>
            </a:r>
            <a:r>
              <a:rPr lang="en-US" altLang="zh-CN" sz="2400" dirty="0"/>
              <a:t>(nodes)</a:t>
            </a:r>
          </a:p>
          <a:p>
            <a:pPr lvl="2"/>
            <a:r>
              <a:rPr lang="en-US" altLang="zh-CN" sz="2200" dirty="0"/>
              <a:t>5,</a:t>
            </a:r>
            <a:r>
              <a:rPr lang="zh-CN" altLang="en-US" sz="2200" dirty="0"/>
              <a:t> </a:t>
            </a:r>
            <a:r>
              <a:rPr lang="en-US" altLang="zh-CN" sz="2200" dirty="0"/>
              <a:t>10,</a:t>
            </a:r>
            <a:r>
              <a:rPr lang="zh-CN" altLang="en-US" sz="2200" dirty="0"/>
              <a:t> </a:t>
            </a:r>
            <a:r>
              <a:rPr lang="en-US" altLang="zh-CN" sz="2200" dirty="0"/>
              <a:t>15</a:t>
            </a:r>
          </a:p>
          <a:p>
            <a:pPr lvl="1"/>
            <a:r>
              <a:rPr lang="en-US" altLang="zh-CN" sz="2400" dirty="0"/>
              <a:t>post/get</a:t>
            </a:r>
            <a:r>
              <a:rPr lang="zh-CN" altLang="en-US" sz="2400" dirty="0"/>
              <a:t> </a:t>
            </a:r>
            <a:r>
              <a:rPr lang="en-US" altLang="zh-CN" sz="2400" dirty="0"/>
              <a:t>Percentage</a:t>
            </a:r>
            <a:r>
              <a:rPr lang="zh-CN" altLang="en-US" sz="2400" dirty="0"/>
              <a:t> </a:t>
            </a:r>
            <a:r>
              <a:rPr lang="en-US" altLang="zh-CN" sz="2400" dirty="0"/>
              <a:t>(producer)</a:t>
            </a:r>
          </a:p>
          <a:p>
            <a:pPr lvl="2"/>
            <a:r>
              <a:rPr lang="en-US" altLang="zh-CN" sz="2200" dirty="0"/>
              <a:t>1/5,</a:t>
            </a:r>
            <a:r>
              <a:rPr lang="zh-CN" altLang="en-US" sz="2200" dirty="0"/>
              <a:t> </a:t>
            </a:r>
            <a:r>
              <a:rPr lang="en-US" altLang="zh-CN" sz="2200" dirty="0"/>
              <a:t>1,</a:t>
            </a:r>
            <a:r>
              <a:rPr lang="zh-CN" altLang="en-US" sz="2200" dirty="0"/>
              <a:t> </a:t>
            </a:r>
            <a:r>
              <a:rPr lang="en-US" altLang="zh-CN" sz="2200" dirty="0"/>
              <a:t>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608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4F9-5E80-1E44-8342-DB77668E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br>
              <a:rPr lang="en-US" altLang="zh-CN" dirty="0"/>
            </a:br>
            <a:r>
              <a:rPr lang="en-US" altLang="zh-CN" sz="2000" dirty="0"/>
              <a:t>with:</a:t>
            </a:r>
            <a:br>
              <a:rPr lang="en-US" altLang="zh-CN" sz="2000" dirty="0"/>
            </a:b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10</a:t>
            </a:r>
            <a:br>
              <a:rPr lang="en-US" altLang="zh-CN" sz="2000" dirty="0"/>
            </a:br>
            <a:r>
              <a:rPr lang="en-US" altLang="zh-CN" sz="2000" dirty="0"/>
              <a:t>post/get</a:t>
            </a:r>
            <a:r>
              <a:rPr lang="zh-CN" altLang="en-US" sz="2000" dirty="0"/>
              <a:t> </a:t>
            </a:r>
            <a:r>
              <a:rPr lang="en-US" altLang="zh-CN" sz="2000" dirty="0"/>
              <a:t>percentage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7F87EF-AD61-E949-9085-BC50A86E8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744851"/>
              </p:ext>
            </p:extLst>
          </p:nvPr>
        </p:nvGraphicFramePr>
        <p:xfrm>
          <a:off x="815005" y="1596177"/>
          <a:ext cx="10463222" cy="504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46">
                  <a:extLst>
                    <a:ext uri="{9D8B030D-6E8A-4147-A177-3AD203B41FA5}">
                      <a16:colId xmlns:a16="http://schemas.microsoft.com/office/drawing/2014/main" val="2490916739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428365561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50990407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132043199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254173598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852562552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325625117"/>
                    </a:ext>
                  </a:extLst>
                </a:gridCol>
              </a:tblGrid>
              <a:tr h="10088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10408"/>
                  </a:ext>
                </a:extLst>
              </a:tr>
              <a:tr h="100889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4988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80627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96272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4892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4B9CD7-F7FC-094C-AFDC-6E3C9EA9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7" y="4595551"/>
            <a:ext cx="1365598" cy="1024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26780-BD37-8D44-A6DC-F686FAF5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01" y="3571351"/>
            <a:ext cx="1365599" cy="1024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D5D0B-A8F7-8E4E-B37C-69687B95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200" y="5619750"/>
            <a:ext cx="1365600" cy="1024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858D87-D1FD-8B4E-A37B-3DE38E6B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624" y="3606303"/>
            <a:ext cx="1365602" cy="10242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B9516B-9D8A-5140-99A2-854FA0335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199" y="4595549"/>
            <a:ext cx="1365602" cy="10242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C23EED-1EB5-BC47-BD6F-25EE7A4A8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622" y="5618090"/>
            <a:ext cx="1365603" cy="10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F591-7B81-DF4E-B349-ACDC2155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B95-C19E-8A44-9309-394A70DC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9F9F7-59B8-0540-A9CE-1CF61D82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299"/>
            <a:ext cx="2743200" cy="2057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78B6A-4A60-5945-8A5E-B094848C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42899"/>
            <a:ext cx="27432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556D2-A76E-2544-9AA3-9275138F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4424494"/>
            <a:ext cx="27432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52E66-E378-EA43-B006-4344D6371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367093"/>
            <a:ext cx="2743200" cy="2057401"/>
          </a:xfrm>
          <a:prstGeom prst="rect">
            <a:avLst/>
          </a:prstGeo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05248E57-3880-AA40-A8AD-B5446949B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24494"/>
            <a:ext cx="27432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0B4257-5403-CF48-8012-E4B829DCA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7905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14BF63-90DB-8D4F-BF29-C73599746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88046"/>
              </p:ext>
            </p:extLst>
          </p:nvPr>
        </p:nvGraphicFramePr>
        <p:xfrm>
          <a:off x="815005" y="1596177"/>
          <a:ext cx="10463222" cy="504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46">
                  <a:extLst>
                    <a:ext uri="{9D8B030D-6E8A-4147-A177-3AD203B41FA5}">
                      <a16:colId xmlns:a16="http://schemas.microsoft.com/office/drawing/2014/main" val="2490916739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428365561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50990407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1320431990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254173598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2852562552"/>
                    </a:ext>
                  </a:extLst>
                </a:gridCol>
                <a:gridCol w="1494746">
                  <a:extLst>
                    <a:ext uri="{9D8B030D-6E8A-4147-A177-3AD203B41FA5}">
                      <a16:colId xmlns:a16="http://schemas.microsoft.com/office/drawing/2014/main" val="325625117"/>
                    </a:ext>
                  </a:extLst>
                </a:gridCol>
              </a:tblGrid>
              <a:tr h="10088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10408"/>
                  </a:ext>
                </a:extLst>
              </a:tr>
              <a:tr h="100889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4988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80627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96272"/>
                  </a:ext>
                </a:extLst>
              </a:tr>
              <a:tr h="1008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489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561E60-AD98-C640-85D0-2455149B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17368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Number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nodes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each</a:t>
            </a:r>
            <a:r>
              <a:rPr lang="zh-CN" altLang="en-US" sz="4000" dirty="0"/>
              <a:t> </a:t>
            </a:r>
            <a:r>
              <a:rPr lang="en-US" altLang="zh-CN" sz="4000" dirty="0"/>
              <a:t>cluster</a:t>
            </a:r>
            <a:br>
              <a:rPr lang="en-US" altLang="zh-CN" dirty="0"/>
            </a:br>
            <a:r>
              <a:rPr lang="en-US" altLang="zh-CN" sz="2200" dirty="0"/>
              <a:t>with:</a:t>
            </a:r>
            <a:br>
              <a:rPr lang="en-US" altLang="zh-CN" sz="2200" dirty="0"/>
            </a:br>
            <a:r>
              <a:rPr lang="zh-CN" altLang="en-US" sz="2200" dirty="0"/>
              <a:t> </a:t>
            </a:r>
            <a:r>
              <a:rPr lang="en-US" altLang="zh-CN" sz="2200" dirty="0"/>
              <a:t>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clusters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2</a:t>
            </a:r>
            <a:br>
              <a:rPr lang="en-US" altLang="zh-CN" sz="2200" dirty="0"/>
            </a:br>
            <a:r>
              <a:rPr lang="en-US" altLang="zh-CN" sz="2200" dirty="0"/>
              <a:t>post/get</a:t>
            </a:r>
            <a:r>
              <a:rPr lang="zh-CN" altLang="en-US" sz="2200" dirty="0"/>
              <a:t> </a:t>
            </a:r>
            <a:r>
              <a:rPr lang="en-US" altLang="zh-CN" sz="2200" dirty="0"/>
              <a:t>percentage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1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C1314A-7802-C04E-BF9F-AD998AE3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199" y="3586071"/>
            <a:ext cx="1365598" cy="1024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7BD9D-7D5A-E145-AB77-8ACC1BDB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27" y="4595551"/>
            <a:ext cx="1365598" cy="1024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B3A679-907D-444C-B233-8994DD50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98" y="5645495"/>
            <a:ext cx="1365601" cy="10242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6F6FFA-6CC2-2748-8880-5E6CF3202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99" y="4595549"/>
            <a:ext cx="1365602" cy="10242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CAE674-CAFD-F045-AC65-9498A2831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622" y="3605575"/>
            <a:ext cx="1365602" cy="1024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7EC2C0-86D2-D649-A992-74BB538BA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622" y="5645495"/>
            <a:ext cx="1365602" cy="10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793-5D98-E448-BEC9-8C8AA26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47495658-6199-FC4C-8D00-A6ADA7E8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6" y="342898"/>
            <a:ext cx="2743200" cy="2057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A15FF-EB98-6543-8CBA-BD7D8518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0299"/>
            <a:ext cx="2743200" cy="2057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0549F-FF1A-E546-BFD0-7DF69B90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4457700"/>
            <a:ext cx="2743200" cy="2057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2050A-7577-1444-BCF6-1580231B6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433505"/>
            <a:ext cx="2743200" cy="205740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CCAE45D-87F7-C547-8A06-14FC6615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5757B6-911B-6742-99F5-6704CCAE6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897"/>
            <a:ext cx="2743200" cy="2057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3A94D5-B5E1-5843-BDC5-78C704D49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57700"/>
            <a:ext cx="274320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07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{9085E463-1039-E642-BE06-50A48EC400CB}tf10001073</Template>
  <TotalTime>1120</TotalTime>
  <Words>332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BSDS Assignment 4</vt:lpstr>
      <vt:lpstr>hypothesis</vt:lpstr>
      <vt:lpstr>Kafka architecture</vt:lpstr>
      <vt:lpstr>Measurements</vt:lpstr>
      <vt:lpstr>Methods</vt:lpstr>
      <vt:lpstr>Number of clusters in kafka with:  number of nodes = 10 post/get percentage = 1</vt:lpstr>
      <vt:lpstr>PowerPoint Presentation</vt:lpstr>
      <vt:lpstr>Number of nodes in each cluster with:  number of clusters = 2 post/get percentage = 1 </vt:lpstr>
      <vt:lpstr>PowerPoint Presentation</vt:lpstr>
      <vt:lpstr>post/get percentage  with:  number of clusters = 2 Number of nodes = 10</vt:lpstr>
      <vt:lpstr>PowerPoint Presentation</vt:lpstr>
      <vt:lpstr>conclusion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BSDS Assignment 4</dc:title>
  <dc:creator>Shujian Wen</dc:creator>
  <cp:lastModifiedBy>Shujian Wen</cp:lastModifiedBy>
  <cp:revision>54</cp:revision>
  <dcterms:created xsi:type="dcterms:W3CDTF">2018-12-04T08:30:34Z</dcterms:created>
  <dcterms:modified xsi:type="dcterms:W3CDTF">2018-12-14T15:00:13Z</dcterms:modified>
</cp:coreProperties>
</file>