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40" r:id="rId2"/>
    <p:sldId id="8428" r:id="rId3"/>
    <p:sldId id="8463" r:id="rId4"/>
    <p:sldId id="8464" r:id="rId5"/>
    <p:sldId id="8466" r:id="rId6"/>
    <p:sldId id="8467" r:id="rId7"/>
    <p:sldId id="8468" r:id="rId8"/>
    <p:sldId id="8471" r:id="rId9"/>
    <p:sldId id="8461" r:id="rId10"/>
    <p:sldId id="8455" r:id="rId11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">
          <p15:clr>
            <a:srgbClr val="A4A3A4"/>
          </p15:clr>
        </p15:guide>
        <p15:guide id="2" pos="4120">
          <p15:clr>
            <a:srgbClr val="A4A3A4"/>
          </p15:clr>
        </p15:guide>
        <p15:guide id="3" pos="611">
          <p15:clr>
            <a:srgbClr val="A4A3A4"/>
          </p15:clr>
        </p15:guide>
        <p15:guide id="4" orient="horz" pos="4211">
          <p15:clr>
            <a:srgbClr val="A4A3A4"/>
          </p15:clr>
        </p15:guide>
        <p15:guide id="5" pos="7566">
          <p15:clr>
            <a:srgbClr val="A4A3A4"/>
          </p15:clr>
        </p15:guide>
        <p15:guide id="6" pos="69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490"/>
    <a:srgbClr val="BABABA"/>
    <a:srgbClr val="1A284D"/>
    <a:srgbClr val="AACD06"/>
    <a:srgbClr val="EE7C18"/>
    <a:srgbClr val="953423"/>
    <a:srgbClr val="622115"/>
    <a:srgbClr val="F4C73A"/>
    <a:srgbClr val="00A1E1"/>
    <a:srgbClr val="13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5338" autoAdjust="0"/>
  </p:normalViewPr>
  <p:slideViewPr>
    <p:cSldViewPr>
      <p:cViewPr varScale="1">
        <p:scale>
          <a:sx n="79" d="100"/>
          <a:sy n="79" d="100"/>
        </p:scale>
        <p:origin x="806" y="72"/>
      </p:cViewPr>
      <p:guideLst>
        <p:guide orient="horz" pos="331"/>
        <p:guide pos="4120"/>
        <p:guide pos="611"/>
        <p:guide orient="horz" pos="4211"/>
        <p:guide pos="7566"/>
        <p:guide pos="6913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印品黑体" panose="00000500000000000000" pitchFamily="2" charset="-122"/>
              </a:rPr>
              <a:t>2023/10/9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418F03C3-53C1-4F10-8DAF-D1F318E96C6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4" y="4098501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84A00-30C6-466E-9EE6-88B0CF2978B7}" type="datetimeFigureOut">
              <a:rPr lang="zh-CN" altLang="en-US"/>
              <a:t>2023/10/9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24DE-58E6-4814-984F-6415033193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3B085A59-86F2-4C02-8690-E4DB74BCA7EF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393407" y="6703596"/>
            <a:ext cx="4071937" cy="38507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  <a:prstGeom prst="rect">
            <a:avLst/>
          </a:prstGeom>
        </p:spPr>
        <p:txBody>
          <a:bodyPr/>
          <a:lstStyle/>
          <a:p>
            <a:fld id="{1987E667-AB9D-401A-9E25-1A5C32FE2F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2BF82D2-7A68-459D-A996-9BDDA2518FA4}" type="datetimeFigureOut">
              <a:rPr lang="zh-CN" altLang="en-US" smtClean="0"/>
              <a:t>2023/10/9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64565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41300" indent="-241300" algn="l" defTabSz="964565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72326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2052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8783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16979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6517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4565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45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wmf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image" Target="../media/image2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6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png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9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2166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局部路径规划</a:t>
            </a:r>
            <a:endParaRPr lang="zh-CN" altLang="en-US" sz="64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——DWA</a:t>
            </a:r>
            <a:r>
              <a:rPr lang="zh-CN" altLang="en-US" sz="64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  <a:sym typeface="+mn-ea"/>
              </a:rPr>
              <a:t>算法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53035" cy="7233285"/>
          </a:xfrm>
          <a:prstGeom prst="rect">
            <a:avLst/>
          </a:prstGeom>
        </p:spPr>
      </p:pic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421263" y="2960702"/>
            <a:ext cx="772581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6400" b="1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20204" pitchFamily="34" charset="0"/>
              </a:rPr>
              <a:t>THANK YOU</a:t>
            </a:r>
            <a:endParaRPr lang="zh-CN" altLang="en-US" sz="6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5433690" y="4048373"/>
            <a:ext cx="72521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spc="-15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感谢聆听，批评指导</a:t>
            </a:r>
            <a:endParaRPr lang="zh-CN" altLang="en-US" sz="2800" spc="-15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0165" y="0"/>
            <a:ext cx="12959080" cy="7249160"/>
            <a:chOff x="-78" y="0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8" y="0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15925" y="1936750"/>
            <a:ext cx="12127865" cy="4961255"/>
            <a:chOff x="655" y="3050"/>
            <a:chExt cx="19099" cy="7813"/>
          </a:xfrm>
        </p:grpSpPr>
        <p:pic>
          <p:nvPicPr>
            <p:cNvPr id="10" name="图片 9" descr="overview_t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5" y="3050"/>
              <a:ext cx="19099" cy="78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 10"/>
            <p:cNvSpPr/>
            <p:nvPr/>
          </p:nvSpPr>
          <p:spPr>
            <a:xfrm>
              <a:off x="7144" y="6884"/>
              <a:ext cx="3415" cy="1462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B549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1615" y="1058545"/>
            <a:ext cx="10863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/>
              <a:t>局部路径规划之DWA——</a:t>
            </a:r>
            <a:r>
              <a:rPr lang="en-US" altLang="zh-CN" sz="2800" b="1"/>
              <a:t>D</a:t>
            </a:r>
            <a:r>
              <a:rPr lang="zh-CN" altLang="en-US" sz="2800" b="1"/>
              <a:t>ynamic </a:t>
            </a:r>
            <a:r>
              <a:rPr lang="en-US" altLang="zh-CN" sz="2800" b="1"/>
              <a:t>W</a:t>
            </a:r>
            <a:r>
              <a:rPr lang="zh-CN" altLang="en-US" sz="2800" b="1"/>
              <a:t>indow </a:t>
            </a:r>
            <a:r>
              <a:rPr lang="en-US" altLang="zh-CN" sz="2800" b="1"/>
              <a:t>A</a:t>
            </a:r>
            <a:r>
              <a:rPr lang="zh-CN" altLang="en-US" sz="2800" b="1"/>
              <a:t>pproach动态窗口法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329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state sampling：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48780" y="771525"/>
            <a:ext cx="3295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action sampling：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21615" y="2032635"/>
            <a:ext cx="5161915" cy="4033520"/>
            <a:chOff x="600" y="3201"/>
            <a:chExt cx="8129" cy="6352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" y="3201"/>
              <a:ext cx="8129" cy="6352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1215" y="8621"/>
              <a:ext cx="119" cy="1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365" y="2336800"/>
            <a:ext cx="3762375" cy="2476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21615" y="1400810"/>
            <a:ext cx="3295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假如小车在</a:t>
            </a:r>
            <a:r>
              <a:rPr lang="en-US" altLang="zh-CN" sz="2400"/>
              <a:t>xxx</a:t>
            </a:r>
            <a:r>
              <a:rPr lang="zh-CN" altLang="en-US" sz="2400"/>
              <a:t>位置</a:t>
            </a:r>
            <a:r>
              <a:rPr lang="en-US" altLang="zh-CN" sz="2400"/>
              <a:t>……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48780" y="1416685"/>
            <a:ext cx="4309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假如小车速度</a:t>
            </a:r>
            <a:r>
              <a:rPr lang="en-US" altLang="zh-CN" sz="2400"/>
              <a:t>(v,w)</a:t>
            </a:r>
            <a:r>
              <a:rPr lang="zh-CN" altLang="en-US" sz="2400"/>
              <a:t>是</a:t>
            </a:r>
            <a:r>
              <a:rPr lang="en-US" altLang="zh-CN" sz="2400"/>
              <a:t>……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04000" y="5201285"/>
            <a:ext cx="43091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小车速度</a:t>
            </a:r>
            <a:r>
              <a:rPr lang="en-US" altLang="zh-CN" sz="2400"/>
              <a:t>(v,w)——</a:t>
            </a:r>
            <a:r>
              <a:rPr lang="zh-CN" altLang="en-US" sz="2400"/>
              <a:t>小车状态？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小车的运动模型：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模型</a:t>
            </a:r>
            <a:r>
              <a:rPr lang="en-US" altLang="zh-CN" sz="2400"/>
              <a:t>1</a:t>
            </a:r>
            <a:r>
              <a:rPr lang="zh-CN" altLang="en-US" sz="2400"/>
              <a:t>：小车不是全向移动的，只能前进</a:t>
            </a:r>
            <a:r>
              <a:rPr lang="en-US" altLang="zh-CN" sz="2400"/>
              <a:t>(x</a:t>
            </a:r>
            <a:r>
              <a:rPr lang="zh-CN" altLang="en-US" sz="2400">
                <a:sym typeface="+mn-ea"/>
              </a:rPr>
              <a:t>轴</a:t>
            </a:r>
            <a:r>
              <a:rPr lang="zh-CN" altLang="en-US" sz="2400"/>
              <a:t>线速度</a:t>
            </a:r>
            <a:r>
              <a:rPr lang="en-US" altLang="zh-CN" sz="2400"/>
              <a:t>v)</a:t>
            </a:r>
            <a:r>
              <a:rPr lang="zh-CN" altLang="en-US" sz="2400"/>
              <a:t>，和旋转</a:t>
            </a:r>
            <a:r>
              <a:rPr lang="en-US" altLang="zh-CN" sz="2400"/>
              <a:t>(z</a:t>
            </a:r>
            <a:r>
              <a:rPr lang="zh-CN" altLang="en-US" sz="2400"/>
              <a:t>轴角速度</a:t>
            </a:r>
            <a:r>
              <a:rPr lang="en-US" altLang="zh-CN" sz="2400"/>
              <a:t>w)</a:t>
            </a:r>
            <a:r>
              <a:rPr lang="zh-CN" altLang="en-US" sz="2400"/>
              <a:t>，如差速车</a:t>
            </a:r>
          </a:p>
          <a:p>
            <a:r>
              <a:rPr lang="zh-CN" altLang="en-US" sz="2400"/>
              <a:t>小车相邻时刻内（ms级），运动距离短，可将相邻两点之间的</a:t>
            </a:r>
            <a:r>
              <a:rPr lang="zh-CN" altLang="en-US" sz="2400" b="1"/>
              <a:t>运动轨迹，看成直线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510" y="2997835"/>
            <a:ext cx="4404360" cy="289877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82865" y="3752850"/>
          <a:ext cx="2350770" cy="105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16000" imgH="457200" progId="Equation.KSEE3">
                  <p:embed/>
                </p:oleObj>
              </mc:Choice>
              <mc:Fallback>
                <p:oleObj r:id="rId6" imgW="1016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82865" y="3752850"/>
                        <a:ext cx="2350770" cy="105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 flipV="1">
            <a:off x="4394835" y="4204335"/>
            <a:ext cx="0" cy="57600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89325" y="4161155"/>
          <a:ext cx="4191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3200" imgH="177165" progId="Equation.KSEE3">
                  <p:embed/>
                </p:oleObj>
              </mc:Choice>
              <mc:Fallback>
                <p:oleObj r:id="rId8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9325" y="4161155"/>
                        <a:ext cx="4191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03503" y="2795905"/>
          <a:ext cx="1702435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73100" imgH="177165" progId="Equation.KSEE3">
                  <p:embed/>
                </p:oleObj>
              </mc:Choice>
              <mc:Fallback>
                <p:oleObj r:id="rId10" imgW="6731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03503" y="2795905"/>
                        <a:ext cx="1702435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518400" y="2407285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小车走了多远：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518400" y="3305810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变换成小车的</a:t>
            </a:r>
            <a:r>
              <a:rPr lang="en-US" altLang="zh-CN" sz="2400"/>
              <a:t>x,y</a:t>
            </a:r>
            <a:r>
              <a:rPr lang="zh-CN" altLang="en-US" sz="2400"/>
              <a:t>坐标：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518400" y="4868545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小车下个状态的位置：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17790" y="5265420"/>
          <a:ext cx="2646680" cy="158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0" imgH="685800" progId="Equation.KSEE3">
                  <p:embed/>
                </p:oleObj>
              </mc:Choice>
              <mc:Fallback>
                <p:oleObj r:id="rId12" imgW="1143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17790" y="5265420"/>
                        <a:ext cx="2646680" cy="158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小车的运动模型：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模型</a:t>
            </a:r>
            <a:r>
              <a:rPr lang="en-US" altLang="zh-CN" sz="2400"/>
              <a:t>2</a:t>
            </a:r>
            <a:r>
              <a:rPr lang="zh-CN" altLang="en-US" sz="2400"/>
              <a:t>：全向移动的，有                和      ，如麦轮车</a:t>
            </a:r>
          </a:p>
          <a:p>
            <a:r>
              <a:rPr lang="zh-CN" altLang="en-US" sz="2400"/>
              <a:t>小车相邻时刻内（ms级），运动距离短，可将相邻两点之间的</a:t>
            </a:r>
            <a:r>
              <a:rPr lang="zh-CN" altLang="en-US" sz="2400" b="1"/>
              <a:t>运动轨迹，看成直线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510" y="2997835"/>
            <a:ext cx="4404360" cy="289877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85865" y="2861945"/>
          <a:ext cx="2705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68400" imgH="482600" progId="Equation.KSEE3">
                  <p:embed/>
                </p:oleObj>
              </mc:Choice>
              <mc:Fallback>
                <p:oleObj r:id="rId6" imgW="1168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5865" y="2861945"/>
                        <a:ext cx="27051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98565" y="2444750"/>
            <a:ext cx="550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由 </a:t>
            </a:r>
            <a:r>
              <a:rPr lang="en-US" altLang="zh-CN" sz="2400"/>
              <a:t>y</a:t>
            </a:r>
            <a:r>
              <a:rPr lang="zh-CN" altLang="en-US" sz="2400"/>
              <a:t>方向速度 产生小车的</a:t>
            </a:r>
            <a:r>
              <a:rPr lang="en-US" altLang="zh-CN" sz="2400"/>
              <a:t>x,y</a:t>
            </a:r>
            <a:r>
              <a:rPr lang="zh-CN" altLang="en-US" sz="2400"/>
              <a:t>坐标变化：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298565" y="3935730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小车下个状态的位置：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86195" y="4374515"/>
          <a:ext cx="473583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44700" imgH="711200" progId="Equation.KSEE3">
                  <p:embed/>
                </p:oleObj>
              </mc:Choice>
              <mc:Fallback>
                <p:oleObj r:id="rId8" imgW="20447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6195" y="4374515"/>
                        <a:ext cx="4735830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94100" y="1416685"/>
          <a:ext cx="98361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71500" imgH="241300" progId="Equation.KSEE3">
                  <p:embed/>
                </p:oleObj>
              </mc:Choice>
              <mc:Fallback>
                <p:oleObj r:id="rId10" imgW="5715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4100" y="1416685"/>
                        <a:ext cx="98361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42840" y="1487170"/>
          <a:ext cx="302260" cy="276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2400" imgH="139700" progId="Equation.KSEE3">
                  <p:embed/>
                </p:oleObj>
              </mc:Choice>
              <mc:Fallback>
                <p:oleObj r:id="rId12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42840" y="1487170"/>
                        <a:ext cx="302260" cy="276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1615" y="6426200"/>
            <a:ext cx="4496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其他模型：</a:t>
            </a:r>
            <a:r>
              <a:rPr lang="zh-CN" altLang="en-US" sz="2400" b="1">
                <a:sym typeface="+mn-ea"/>
              </a:rPr>
              <a:t>运动轨迹看成弧线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32315" y="3479165"/>
          <a:ext cx="18573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43000" imgH="457200" progId="Equation.KSEE3">
                  <p:embed/>
                </p:oleObj>
              </mc:Choice>
              <mc:Fallback>
                <p:oleObj r:id="rId14" imgW="1143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632315" y="3479165"/>
                        <a:ext cx="185737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速度采样：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有了运动模型，根据速度就可以推算出轨迹</a:t>
            </a:r>
          </a:p>
          <a:p>
            <a:r>
              <a:rPr lang="zh-CN" altLang="en-US" sz="2400"/>
              <a:t>因此只需采样很多速度，推算轨迹，然后评价这些轨迹好不好，选择当中的最优解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975" y="2976245"/>
            <a:ext cx="4222750" cy="27800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75055" y="2661920"/>
            <a:ext cx="55098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速度如何采样：</a:t>
            </a:r>
          </a:p>
          <a:p>
            <a:r>
              <a:rPr lang="zh-CN" altLang="en-US" sz="2400"/>
              <a:t>速度范围？</a:t>
            </a:r>
          </a:p>
          <a:p>
            <a:r>
              <a:rPr lang="zh-CN" altLang="en-US" sz="2400"/>
              <a:t>限制？</a:t>
            </a:r>
          </a:p>
          <a:p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小车速度最大值、最小值</a:t>
            </a:r>
          </a:p>
          <a:p>
            <a:r>
              <a:rPr lang="en-US" altLang="zh-CN" sz="2400"/>
              <a:t>2.</a:t>
            </a:r>
            <a:r>
              <a:rPr lang="zh-CN" altLang="en-US" sz="2400"/>
              <a:t>电机性能影响加速度</a:t>
            </a:r>
          </a:p>
          <a:p>
            <a:r>
              <a:rPr lang="en-US" altLang="zh-CN" sz="2400"/>
              <a:t>*3.</a:t>
            </a:r>
            <a:r>
              <a:rPr lang="zh-CN" altLang="en-US" sz="2400"/>
              <a:t>预留刹车距离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850" y="2976245"/>
            <a:ext cx="3590290" cy="257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4936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速度采样：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1615" y="1400810"/>
            <a:ext cx="12637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确定速度范围，如何采样</a:t>
            </a:r>
            <a:r>
              <a:rPr lang="en-US" altLang="zh-CN" sz="2400"/>
              <a:t>——</a:t>
            </a:r>
            <a:r>
              <a:rPr lang="zh-CN" altLang="en-US" sz="2400"/>
              <a:t>速度分辨率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885" y="1149985"/>
            <a:ext cx="4991100" cy="3648075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45970" y="2655253"/>
          <a:ext cx="1753235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85800" imgH="431800" progId="Equation.KSEE3">
                  <p:embed/>
                </p:oleObj>
              </mc:Choice>
              <mc:Fallback>
                <p:oleObj r:id="rId7" imgW="6858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5970" y="2655253"/>
                        <a:ext cx="1753235" cy="110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44220" y="4337685"/>
            <a:ext cx="550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无数组？速度分辨率，离散化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4220" y="5044758"/>
          <a:ext cx="3990975" cy="10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62100" imgH="405765" progId="Equation.KSEE3">
                  <p:embed/>
                </p:oleObj>
              </mc:Choice>
              <mc:Fallback>
                <p:oleObj r:id="rId9" imgW="15621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220" y="5044758"/>
                        <a:ext cx="3990975" cy="103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3315" y="4847590"/>
            <a:ext cx="2980690" cy="19875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4714240" y="4820285"/>
          <a:ext cx="30365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5.1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0.20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5.1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900">
                          <a:solidFill>
                            <a:schemeClr val="tx1"/>
                          </a:solidFill>
                          <a:sym typeface="+mn-ea"/>
                        </a:rPr>
                        <a:t>5.1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sym typeface="+mn-ea"/>
                        </a:rPr>
                        <a:t>……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……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5715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11252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如何判断轨迹好坏</a:t>
            </a:r>
            <a:r>
              <a:rPr lang="en-US" altLang="zh-CN" sz="3600" b="1"/>
              <a:t>——</a:t>
            </a:r>
            <a:r>
              <a:rPr lang="zh-CN" altLang="en-US" sz="3600" b="1"/>
              <a:t>评价函数：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" y="1603375"/>
            <a:ext cx="3900170" cy="2851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1722120"/>
            <a:ext cx="8115300" cy="5619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3310" y="2470150"/>
            <a:ext cx="7965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heading(v,w)</a:t>
            </a:r>
            <a:r>
              <a:rPr lang="zh-CN" altLang="en-US" sz="2000"/>
              <a:t>：方位角评价函数，小车与目标之间的角度差</a:t>
            </a:r>
          </a:p>
          <a:p>
            <a:r>
              <a:rPr lang="en-US" altLang="zh-CN" sz="2000"/>
              <a:t>		</a:t>
            </a:r>
            <a:r>
              <a:rPr lang="zh-CN" altLang="en-US" sz="2000"/>
              <a:t>原文用</a:t>
            </a:r>
            <a:r>
              <a:rPr lang="en-US" altLang="zh-CN" sz="2000"/>
              <a:t>180-θ</a:t>
            </a:r>
            <a:r>
              <a:rPr lang="zh-CN" altLang="en-US" sz="2000"/>
              <a:t>评价</a:t>
            </a:r>
          </a:p>
          <a:p>
            <a:r>
              <a:rPr lang="en-US" altLang="zh-CN" sz="2000"/>
              <a:t>dist(v,w)</a:t>
            </a:r>
            <a:r>
              <a:rPr lang="zh-CN" altLang="en-US" sz="2000"/>
              <a:t>：小车与最近障碍物之间的距离</a:t>
            </a:r>
          </a:p>
          <a:p>
            <a:r>
              <a:rPr lang="en-US" altLang="zh-CN" sz="2000"/>
              <a:t>velocity(v,w)</a:t>
            </a:r>
            <a:r>
              <a:rPr lang="zh-CN" altLang="en-US" sz="2000"/>
              <a:t>：轨迹对应的速度大小</a:t>
            </a:r>
          </a:p>
          <a:p>
            <a:endParaRPr lang="zh-CN" altLang="en-US" sz="2000"/>
          </a:p>
          <a:p>
            <a:r>
              <a:rPr lang="zh-CN" altLang="en-US" sz="2000"/>
              <a:t>物理意义：使小车避开障碍物、朝着目标、以较快的速度行驶。</a:t>
            </a:r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归一化：每一项除以每一项的总和。</a:t>
            </a:r>
          </a:p>
          <a:p>
            <a:endParaRPr lang="zh-CN" altLang="en-US" sz="2000"/>
          </a:p>
          <a:p>
            <a:r>
              <a:rPr lang="zh-CN" altLang="en-US" sz="2000"/>
              <a:t>三个部分的权重：影响小车选取路径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125" y="4747260"/>
            <a:ext cx="2740025" cy="127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80010"/>
            <a:ext cx="12959080" cy="7249160"/>
            <a:chOff x="0" y="-13"/>
            <a:chExt cx="20408" cy="11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3"/>
              <a:ext cx="20409" cy="1141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" y="169"/>
              <a:ext cx="2740" cy="832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221615" y="771525"/>
            <a:ext cx="2868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算法流程：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0820" y="1688465"/>
            <a:ext cx="742886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初始化</a:t>
            </a:r>
            <a:r>
              <a:rPr lang="en-US" altLang="zh-CN" sz="2000"/>
              <a:t>——</a:t>
            </a:r>
            <a:r>
              <a:rPr lang="zh-CN" altLang="en-US" sz="2000"/>
              <a:t>小车最大最小速度、加速度，</a:t>
            </a:r>
            <a:r>
              <a:rPr lang="zh-CN" altLang="en-US" sz="2000">
                <a:sym typeface="+mn-ea"/>
              </a:rPr>
              <a:t>评价函数权重等</a:t>
            </a:r>
            <a:endParaRPr lang="zh-CN" altLang="en-US" sz="2000"/>
          </a:p>
          <a:p>
            <a:r>
              <a:rPr lang="zh-CN" altLang="en-US" sz="2000"/>
              <a:t>循环</a:t>
            </a:r>
          </a:p>
          <a:p>
            <a:r>
              <a:rPr lang="en-US" altLang="zh-CN" sz="2000"/>
              <a:t>{	</a:t>
            </a:r>
            <a:r>
              <a:rPr sz="2000"/>
              <a:t>判断是否到达目的地</a:t>
            </a:r>
          </a:p>
          <a:p>
            <a:endParaRPr sz="2000"/>
          </a:p>
          <a:p>
            <a:r>
              <a:rPr lang="en-US" altLang="zh-CN" sz="2000"/>
              <a:t>	</a:t>
            </a:r>
            <a:r>
              <a:rPr sz="2000"/>
              <a:t>计算当前</a:t>
            </a:r>
            <a:r>
              <a:rPr lang="zh-CN" sz="2000"/>
              <a:t>采样的速度</a:t>
            </a:r>
            <a:r>
              <a:rPr sz="2000"/>
              <a:t>范围</a:t>
            </a:r>
            <a:r>
              <a:rPr lang="zh-CN" sz="2000"/>
              <a:t>（动态窗口）</a:t>
            </a:r>
            <a:endParaRPr sz="2000"/>
          </a:p>
          <a:p>
            <a:endParaRPr sz="2000"/>
          </a:p>
          <a:p>
            <a:r>
              <a:rPr lang="en-US" altLang="zh-CN" sz="2000"/>
              <a:t>	</a:t>
            </a:r>
            <a:r>
              <a:rPr sz="2000"/>
              <a:t>遍历所有速度v &amp; w，根据模型模拟</a:t>
            </a:r>
            <a:r>
              <a:rPr lang="zh-CN" sz="2000"/>
              <a:t>一段</a:t>
            </a:r>
            <a:r>
              <a:rPr sz="2000"/>
              <a:t>时间的路径</a:t>
            </a:r>
          </a:p>
          <a:p>
            <a:endParaRPr lang="en-US" altLang="zh-CN" sz="2000"/>
          </a:p>
          <a:p>
            <a:r>
              <a:rPr lang="en-US" altLang="zh-CN" sz="2000"/>
              <a:t>	根据评价函数打分（包括评价函数、归一化、权重）</a:t>
            </a:r>
          </a:p>
          <a:p>
            <a:br>
              <a:rPr lang="en-US" altLang="zh-CN" sz="2000"/>
            </a:br>
            <a:r>
              <a:rPr lang="en-US" altLang="zh-CN" sz="2000"/>
              <a:t>	</a:t>
            </a:r>
            <a:r>
              <a:rPr sz="2000"/>
              <a:t>选取最优解——v &amp; w，下发给运动底盘</a:t>
            </a:r>
          </a:p>
          <a:p>
            <a:endParaRPr sz="2000"/>
          </a:p>
          <a:p>
            <a:r>
              <a:rPr lang="en-US" altLang="zh-CN" sz="2000"/>
              <a:t>	</a:t>
            </a:r>
            <a:r>
              <a:rPr sz="2000"/>
              <a:t>小车继续移动</a:t>
            </a:r>
          </a:p>
          <a:p>
            <a:r>
              <a:rPr lang="en-US" altLang="zh-CN" sz="200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d6bfc2-c5ff-4e14-bf7a-905e1d6386cc}"/>
  <p:tag name="TABLE_ENDDRAG_ORIGIN_RECT" val="239*209"/>
  <p:tag name="TABLE_ENDDRAG_RECT" val="402*353*239*209"/>
</p:tagLst>
</file>

<file path=ppt/theme/theme1.xml><?xml version="1.0" encoding="utf-8"?>
<a:theme xmlns:a="http://schemas.openxmlformats.org/drawingml/2006/main" name="Office Theme">
  <a:themeElements>
    <a:clrScheme name="自定义 293">
      <a:dk1>
        <a:sysClr val="windowText" lastClr="000000"/>
      </a:dk1>
      <a:lt1>
        <a:sysClr val="window" lastClr="FFFFFF"/>
      </a:lt1>
      <a:dk2>
        <a:srgbClr val="E56B00"/>
      </a:dk2>
      <a:lt2>
        <a:srgbClr val="E7E6E6"/>
      </a:lt2>
      <a:accent1>
        <a:srgbClr val="E56B00"/>
      </a:accent1>
      <a:accent2>
        <a:srgbClr val="BFBFBF"/>
      </a:accent2>
      <a:accent3>
        <a:srgbClr val="E56B00"/>
      </a:accent3>
      <a:accent4>
        <a:srgbClr val="BFBFBF"/>
      </a:accent4>
      <a:accent5>
        <a:srgbClr val="E56B00"/>
      </a:accent5>
      <a:accent6>
        <a:srgbClr val="BFBFBF"/>
      </a:accent6>
      <a:hlink>
        <a:srgbClr val="E56B00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B549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474</Words>
  <Application>Microsoft Office PowerPoint</Application>
  <PresentationFormat>自定义</PresentationFormat>
  <Paragraphs>84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思源黑体 CN Medium</vt:lpstr>
      <vt:lpstr>印品黑体</vt:lpstr>
      <vt:lpstr>Arial</vt:lpstr>
      <vt:lpstr>Calibri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bt1137</dc:title>
  <dc:creator/>
  <cp:lastModifiedBy/>
  <cp:revision>67</cp:revision>
  <dcterms:created xsi:type="dcterms:W3CDTF">2017-02-19T09:39:00Z</dcterms:created>
  <dcterms:modified xsi:type="dcterms:W3CDTF">2023-10-09T15:50:16Z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