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15" r:id="rId5"/>
    <p:sldId id="346" r:id="rId6"/>
    <p:sldId id="296" r:id="rId7"/>
    <p:sldId id="294" r:id="rId8"/>
    <p:sldId id="298" r:id="rId9"/>
    <p:sldId id="297" r:id="rId10"/>
    <p:sldId id="332" r:id="rId11"/>
    <p:sldId id="304" r:id="rId12"/>
    <p:sldId id="333" r:id="rId13"/>
    <p:sldId id="306" r:id="rId14"/>
    <p:sldId id="343" r:id="rId15"/>
    <p:sldId id="358" r:id="rId16"/>
    <p:sldId id="345" r:id="rId17"/>
    <p:sldId id="331"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9F3"/>
    <a:srgbClr val="EA0000"/>
    <a:srgbClr val="0067B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44" y="-606"/>
      </p:cViewPr>
      <p:guideLst>
        <p:guide orient="horz" pos="1595"/>
        <p:guide pos="2880"/>
        <p:guide pos="559"/>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5.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3" name="组合 1"/>
          <p:cNvGrpSpPr/>
          <p:nvPr userDrawn="1"/>
        </p:nvGrpSpPr>
        <p:grpSpPr bwMode="auto">
          <a:xfrm>
            <a:off x="253769" y="-19938"/>
            <a:ext cx="674786" cy="646331"/>
            <a:chOff x="2506532" y="465192"/>
            <a:chExt cx="675190" cy="646231"/>
          </a:xfrm>
        </p:grpSpPr>
        <p:sp>
          <p:nvSpPr>
            <p:cNvPr id="4" name="文本框 2"/>
            <p:cNvSpPr txBox="1">
              <a:spLocks noChangeArrowheads="1"/>
            </p:cNvSpPr>
            <p:nvPr/>
          </p:nvSpPr>
          <p:spPr bwMode="auto">
            <a:xfrm>
              <a:off x="2506532" y="465192"/>
              <a:ext cx="236653" cy="646231"/>
            </a:xfrm>
            <a:prstGeom prst="rect">
              <a:avLst/>
            </a:prstGeom>
            <a:noFill/>
            <a:ln w="9525">
              <a:noFill/>
              <a:miter lim="800000"/>
            </a:ln>
          </p:spPr>
          <p:txBody>
            <a:bodyPr>
              <a:spAutoFit/>
            </a:bodyPr>
            <a:lstStyle/>
            <a:p>
              <a:r>
                <a:rPr lang="en-US" altLang="zh-CN" sz="3600" dirty="0">
                  <a:solidFill>
                    <a:srgbClr val="005292"/>
                  </a:solidFill>
                  <a:latin typeface="Impact" panose="020B0806030902050204" pitchFamily="34" charset="0"/>
                </a:rPr>
                <a:t>5</a:t>
              </a:r>
              <a:endParaRPr lang="zh-CN" altLang="en-US" sz="3600" dirty="0">
                <a:solidFill>
                  <a:srgbClr val="005292"/>
                </a:solidFill>
                <a:latin typeface="Impact" panose="020B0806030902050204"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572146"/>
            <a:ext cx="9138050" cy="3428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algn="ctr" fontAlgn="auto">
              <a:spcBef>
                <a:spcPts val="0"/>
              </a:spcBef>
              <a:spcAft>
                <a:spcPts val="0"/>
              </a:spcAft>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oleObject" Target="../embeddings/oleObject12.bin"/><Relationship Id="rId7" Type="http://schemas.openxmlformats.org/officeDocument/2006/relationships/image" Target="../media/image31.png"/><Relationship Id="rId6" Type="http://schemas.openxmlformats.org/officeDocument/2006/relationships/image" Target="../media/image30.wmf"/><Relationship Id="rId5" Type="http://schemas.openxmlformats.org/officeDocument/2006/relationships/oleObject" Target="../embeddings/oleObject11.bin"/><Relationship Id="rId4" Type="http://schemas.openxmlformats.org/officeDocument/2006/relationships/image" Target="../media/image29.wmf"/><Relationship Id="rId3" Type="http://schemas.openxmlformats.org/officeDocument/2006/relationships/oleObject" Target="../embeddings/oleObject10.bin"/><Relationship Id="rId2" Type="http://schemas.openxmlformats.org/officeDocument/2006/relationships/image" Target="../media/image4.png"/><Relationship Id="rId14" Type="http://schemas.openxmlformats.org/officeDocument/2006/relationships/notesSlide" Target="../notesSlides/notesSlide11.xml"/><Relationship Id="rId13" Type="http://schemas.openxmlformats.org/officeDocument/2006/relationships/vmlDrawing" Target="../drawings/vmlDrawing6.vml"/><Relationship Id="rId12" Type="http://schemas.openxmlformats.org/officeDocument/2006/relationships/slideLayout" Target="../slideLayouts/slideLayout2.xml"/><Relationship Id="rId11" Type="http://schemas.openxmlformats.org/officeDocument/2006/relationships/image" Target="../media/image33.wmf"/><Relationship Id="rId10" Type="http://schemas.openxmlformats.org/officeDocument/2006/relationships/oleObject" Target="../embeddings/oleObject13.bin"/><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37.emf"/><Relationship Id="rId3" Type="http://schemas.openxmlformats.org/officeDocument/2006/relationships/oleObject" Target="../embeddings/oleObject14.bin"/><Relationship Id="rId2" Type="http://schemas.openxmlformats.org/officeDocument/2006/relationships/image" Target="../media/image4.pn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1.bin"/><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wmf"/><Relationship Id="rId7" Type="http://schemas.openxmlformats.org/officeDocument/2006/relationships/oleObject" Target="../embeddings/oleObject4.bin"/><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4" Type="http://schemas.openxmlformats.org/officeDocument/2006/relationships/notesSlide" Target="../notesSlides/notesSlide5.xml"/><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image" Target="../media/image17.wmf"/><Relationship Id="rId10" Type="http://schemas.openxmlformats.org/officeDocument/2006/relationships/oleObject" Target="../embeddings/oleObject5.bin"/><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24.wmf"/><Relationship Id="rId7" Type="http://schemas.openxmlformats.org/officeDocument/2006/relationships/oleObject" Target="../embeddings/oleObject8.bin"/><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23.wmf"/><Relationship Id="rId3" Type="http://schemas.openxmlformats.org/officeDocument/2006/relationships/oleObject" Target="../embeddings/oleObject6.bin"/><Relationship Id="rId2" Type="http://schemas.openxmlformats.org/officeDocument/2006/relationships/image" Target="../media/image4.png"/><Relationship Id="rId12" Type="http://schemas.openxmlformats.org/officeDocument/2006/relationships/notesSlide" Target="../notesSlides/notesSlide7.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image" Target="../media/image10.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1649640" y="3791088"/>
            <a:ext cx="7503886" cy="712649"/>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1991995" y="3855780"/>
            <a:ext cx="68199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2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局部避障的动态窗口法（</a:t>
            </a:r>
            <a:r>
              <a:rPr lang="en-US" altLang="zh-CN" sz="32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DWA</a:t>
            </a:r>
            <a:r>
              <a:rPr lang="zh-CN" altLang="en-US" sz="32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）报告</a:t>
            </a:r>
            <a:endParaRPr lang="zh-CN" altLang="en-US" sz="32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7514590" y="3422650"/>
            <a:ext cx="1583055" cy="368300"/>
          </a:xfrm>
          <a:prstGeom prst="rect">
            <a:avLst/>
          </a:prstGeom>
          <a:noFill/>
        </p:spPr>
        <p:txBody>
          <a:bodyPr wrap="square" rtlCol="0">
            <a:spAutoFit/>
          </a:bodyPr>
          <a:p>
            <a:r>
              <a:rPr lang="zh-CN" altLang="en-US" b="1"/>
              <a:t>作者：李锦涛</a:t>
            </a:r>
            <a:endParaRPr lang="zh-CN" altLang="en-US" b="1"/>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7"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2"/>
          <a:srcRect b="59642"/>
          <a:stretch>
            <a:fillRect/>
          </a:stretch>
        </p:blipFill>
        <p:spPr>
          <a:xfrm>
            <a:off x="1308735" y="321945"/>
            <a:ext cx="6138545" cy="1832610"/>
          </a:xfrm>
          <a:prstGeom prst="rect">
            <a:avLst/>
          </a:prstGeom>
        </p:spPr>
      </p:pic>
      <p:sp>
        <p:nvSpPr>
          <p:cNvPr id="30" name="文本框 29"/>
          <p:cNvSpPr txBox="1"/>
          <p:nvPr/>
        </p:nvSpPr>
        <p:spPr>
          <a:xfrm>
            <a:off x="1092200" y="262255"/>
            <a:ext cx="353060" cy="368300"/>
          </a:xfrm>
          <a:prstGeom prst="rect">
            <a:avLst/>
          </a:prstGeom>
          <a:noFill/>
        </p:spPr>
        <p:txBody>
          <a:bodyPr wrap="square" rtlCol="0">
            <a:spAutoFit/>
          </a:bodyPr>
          <a:p>
            <a:r>
              <a:rPr lang="en-US" altLang="zh-CN"/>
              <a:t>3.</a:t>
            </a:r>
            <a:endParaRPr lang="en-US" altLang="zh-CN"/>
          </a:p>
        </p:txBody>
      </p:sp>
      <p:pic>
        <p:nvPicPr>
          <p:cNvPr id="3" name="图片 2"/>
          <p:cNvPicPr>
            <a:picLocks noChangeAspect="1"/>
          </p:cNvPicPr>
          <p:nvPr/>
        </p:nvPicPr>
        <p:blipFill>
          <a:blip r:embed="rId3"/>
          <a:stretch>
            <a:fillRect/>
          </a:stretch>
        </p:blipFill>
        <p:spPr>
          <a:xfrm>
            <a:off x="288290" y="2252980"/>
            <a:ext cx="3079750" cy="2477135"/>
          </a:xfrm>
          <a:prstGeom prst="rect">
            <a:avLst/>
          </a:prstGeom>
        </p:spPr>
      </p:pic>
      <p:sp>
        <p:nvSpPr>
          <p:cNvPr id="4" name="文本框 3"/>
          <p:cNvSpPr txBox="1"/>
          <p:nvPr/>
        </p:nvSpPr>
        <p:spPr>
          <a:xfrm>
            <a:off x="3687445" y="2060575"/>
            <a:ext cx="5102860" cy="2584450"/>
          </a:xfrm>
          <a:prstGeom prst="rect">
            <a:avLst/>
          </a:prstGeom>
          <a:noFill/>
        </p:spPr>
        <p:txBody>
          <a:bodyPr wrap="square" rtlCol="0">
            <a:spAutoFit/>
          </a:bodyPr>
          <a:p>
            <a:r>
              <a:rPr lang="zh-CN" altLang="en-US" b="1">
                <a:solidFill>
                  <a:srgbClr val="FF0000"/>
                </a:solidFill>
              </a:rPr>
              <a:t>注意：</a:t>
            </a:r>
            <a:endParaRPr lang="zh-CN" altLang="en-US" b="1">
              <a:solidFill>
                <a:srgbClr val="FF0000"/>
              </a:solidFill>
            </a:endParaRPr>
          </a:p>
          <a:p>
            <a:r>
              <a:rPr lang="zh-CN" altLang="en-US" b="1">
                <a:solidFill>
                  <a:srgbClr val="FF0000"/>
                </a:solidFill>
              </a:rPr>
              <a:t>①</a:t>
            </a:r>
            <a:r>
              <a:rPr lang="zh-CN" altLang="en-US"/>
              <a:t>这个条件并不是在采样一开始就能得到的。需要我们模拟出来</a:t>
            </a:r>
            <a:r>
              <a:rPr lang="en-US" altLang="zh-CN"/>
              <a:t>robot</a:t>
            </a:r>
            <a:r>
              <a:rPr lang="zh-CN" altLang="en-US"/>
              <a:t>轨迹以后，找到障碍物位置，计算出</a:t>
            </a:r>
            <a:r>
              <a:rPr lang="en-US" altLang="zh-CN"/>
              <a:t>robot</a:t>
            </a:r>
            <a:r>
              <a:rPr lang="zh-CN" altLang="en-US"/>
              <a:t>到障碍物之间的距离，然后看当前采样的这对速度能否在碰到障碍物之前停下来，</a:t>
            </a:r>
            <a:r>
              <a:rPr lang="en-US" altLang="zh-CN"/>
              <a:t>yes</a:t>
            </a:r>
            <a:r>
              <a:rPr lang="zh-CN" altLang="en-US"/>
              <a:t>，接受；</a:t>
            </a:r>
            <a:r>
              <a:rPr lang="en-US" altLang="zh-CN"/>
              <a:t>no</a:t>
            </a:r>
            <a:r>
              <a:rPr lang="zh-CN" altLang="en-US"/>
              <a:t>，抛弃。</a:t>
            </a:r>
            <a:endParaRPr lang="zh-CN" altLang="en-US"/>
          </a:p>
          <a:p>
            <a:r>
              <a:rPr lang="zh-CN" altLang="en-US" b="1">
                <a:solidFill>
                  <a:srgbClr val="FF0000"/>
                </a:solidFill>
              </a:rPr>
              <a:t>②</a:t>
            </a:r>
            <a:r>
              <a:rPr lang="zh-CN" altLang="en-US"/>
              <a:t>为了简化每组速度对应的轨迹的计算，该算法假设</a:t>
            </a:r>
            <a:r>
              <a:rPr lang="en-US" altLang="zh-CN"/>
              <a:t>robot</a:t>
            </a:r>
            <a:r>
              <a:rPr lang="zh-CN" altLang="en-US"/>
              <a:t>在前向模拟轨迹的这段时间</a:t>
            </a:r>
            <a:r>
              <a:rPr lang="en-US" altLang="zh-CN"/>
              <a:t>(sim_period)</a:t>
            </a:r>
            <a:r>
              <a:rPr lang="zh-CN" altLang="en-US"/>
              <a:t>内速度不变，直到下一时刻采样给定新的速度。</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down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endParaRPr>
          </a:p>
        </p:txBody>
      </p:sp>
      <p:sp>
        <p:nvSpPr>
          <p:cNvPr id="69" name="矩形 6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3"/>
          <p:cNvSpPr>
            <a:spLocks noChangeArrowheads="1"/>
          </p:cNvSpPr>
          <p:nvPr/>
        </p:nvSpPr>
        <p:spPr bwMode="auto">
          <a:xfrm>
            <a:off x="630397" y="253159"/>
            <a:ext cx="1151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评价函数</a:t>
            </a:r>
            <a:endParaRPr lang="zh-CN" altLang="en-US" sz="20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954405" y="628015"/>
            <a:ext cx="6820535" cy="645160"/>
          </a:xfrm>
          <a:prstGeom prst="rect">
            <a:avLst/>
          </a:prstGeom>
          <a:noFill/>
        </p:spPr>
        <p:txBody>
          <a:bodyPr wrap="square" rtlCol="0">
            <a:spAutoFit/>
          </a:bodyPr>
          <a:p>
            <a:r>
              <a:rPr lang="zh-CN" altLang="en-US"/>
              <a:t>在采样的速度组中，有若干组轨迹是可行的，因此采用评价函数的方式为每条轨迹进行评价。</a:t>
            </a:r>
            <a:endParaRPr lang="zh-CN" altLang="en-US"/>
          </a:p>
        </p:txBody>
      </p:sp>
      <p:graphicFrame>
        <p:nvGraphicFramePr>
          <p:cNvPr id="5" name="对象 4">
            <a:hlinkClick r:id="" action="ppaction://ole?verb="/>
          </p:cNvPr>
          <p:cNvGraphicFramePr>
            <a:graphicFrameLocks noChangeAspect="1"/>
          </p:cNvGraphicFramePr>
          <p:nvPr/>
        </p:nvGraphicFramePr>
        <p:xfrm>
          <a:off x="890588" y="1273175"/>
          <a:ext cx="7765415" cy="444500"/>
        </p:xfrm>
        <a:graphic>
          <a:graphicData uri="http://schemas.openxmlformats.org/presentationml/2006/ole">
            <mc:AlternateContent xmlns:mc="http://schemas.openxmlformats.org/markup-compatibility/2006">
              <mc:Choice xmlns:v="urn:schemas-microsoft-com:vml" Requires="v">
                <p:oleObj spid="_x0000_s6145" name="" r:id="rId3" imgW="3771900" imgH="215900" progId="Equation.KSEE3">
                  <p:embed/>
                </p:oleObj>
              </mc:Choice>
              <mc:Fallback>
                <p:oleObj name="" r:id="rId3" imgW="3771900" imgH="215900" progId="Equation.KSEE3">
                  <p:embed/>
                  <p:pic>
                    <p:nvPicPr>
                      <p:cNvPr id="0" name="图片 6144"/>
                      <p:cNvPicPr/>
                      <p:nvPr/>
                    </p:nvPicPr>
                    <p:blipFill>
                      <a:blip r:embed="rId4"/>
                      <a:stretch>
                        <a:fillRect/>
                      </a:stretch>
                    </p:blipFill>
                    <p:spPr>
                      <a:xfrm>
                        <a:off x="890588" y="1273175"/>
                        <a:ext cx="7765415" cy="444500"/>
                      </a:xfrm>
                      <a:prstGeom prst="rect">
                        <a:avLst/>
                      </a:prstGeom>
                    </p:spPr>
                  </p:pic>
                </p:oleObj>
              </mc:Fallback>
            </mc:AlternateContent>
          </a:graphicData>
        </a:graphic>
      </p:graphicFrame>
      <p:sp>
        <p:nvSpPr>
          <p:cNvPr id="8" name="文本框 7"/>
          <p:cNvSpPr txBox="1"/>
          <p:nvPr/>
        </p:nvSpPr>
        <p:spPr>
          <a:xfrm>
            <a:off x="467995" y="1867535"/>
            <a:ext cx="7214235" cy="2306955"/>
          </a:xfrm>
          <a:prstGeom prst="rect">
            <a:avLst/>
          </a:prstGeom>
          <a:noFill/>
        </p:spPr>
        <p:txBody>
          <a:bodyPr wrap="square" rtlCol="0">
            <a:spAutoFit/>
          </a:bodyPr>
          <a:p>
            <a:r>
              <a:rPr lang="en-US" altLang="zh-CN" b="1">
                <a:solidFill>
                  <a:schemeClr val="tx1"/>
                </a:solidFill>
              </a:rPr>
              <a:t>1.</a:t>
            </a:r>
            <a:r>
              <a:rPr lang="zh-CN" altLang="en-US" b="1">
                <a:solidFill>
                  <a:schemeClr val="tx1"/>
                </a:solidFill>
              </a:rPr>
              <a:t>方位角评价函数</a:t>
            </a:r>
            <a:endParaRPr lang="zh-CN" altLang="en-US"/>
          </a:p>
          <a:p>
            <a:r>
              <a:rPr lang="zh-CN" altLang="en-US"/>
              <a:t>                               是用来评价</a:t>
            </a:r>
            <a:r>
              <a:rPr lang="en-US" altLang="zh-CN"/>
              <a:t>robot</a:t>
            </a:r>
            <a:r>
              <a:rPr lang="zh-CN" altLang="en-US"/>
              <a:t>在当前设定的采样速度下，达到模拟轨迹末端是的朝向和目标之间的角度差距。</a:t>
            </a:r>
            <a:endParaRPr lang="zh-CN" altLang="en-US"/>
          </a:p>
          <a:p>
            <a:r>
              <a:rPr lang="en-US" altLang="zh-CN" b="1"/>
              <a:t>2.</a:t>
            </a:r>
            <a:r>
              <a:rPr lang="zh-CN" altLang="en-US" b="1"/>
              <a:t>空隙</a:t>
            </a:r>
            <a:endParaRPr lang="zh-CN" altLang="en-US"/>
          </a:p>
          <a:p>
            <a:r>
              <a:rPr lang="zh-CN" altLang="en-US"/>
              <a:t>                  代表</a:t>
            </a:r>
            <a:r>
              <a:rPr lang="en-US" altLang="zh-CN"/>
              <a:t>robot</a:t>
            </a:r>
            <a:r>
              <a:rPr lang="zh-CN" altLang="en-US"/>
              <a:t>在当前轨迹上与最近的障碍物之间的距离。</a:t>
            </a:r>
            <a:endParaRPr lang="zh-CN" altLang="en-US"/>
          </a:p>
          <a:p>
            <a:r>
              <a:rPr lang="en-US" altLang="zh-CN"/>
              <a:t>if</a:t>
            </a:r>
            <a:r>
              <a:rPr lang="zh-CN" altLang="en-US"/>
              <a:t>这条轨迹没有障碍物，则</a:t>
            </a:r>
            <a:r>
              <a:rPr lang="zh-CN" altLang="en-US" b="1">
                <a:solidFill>
                  <a:schemeClr val="tx2">
                    <a:lumMod val="60000"/>
                    <a:lumOff val="40000"/>
                  </a:schemeClr>
                </a:solidFill>
              </a:rPr>
              <a:t>设定一个常数</a:t>
            </a:r>
            <a:r>
              <a:rPr lang="zh-CN" altLang="en-US"/>
              <a:t>代替。</a:t>
            </a:r>
            <a:endParaRPr lang="zh-CN" altLang="en-US"/>
          </a:p>
          <a:p>
            <a:r>
              <a:rPr lang="en-US" altLang="zh-CN" b="1"/>
              <a:t>3.</a:t>
            </a:r>
            <a:r>
              <a:rPr lang="zh-CN" altLang="en-US" b="1"/>
              <a:t>速度</a:t>
            </a:r>
            <a:endParaRPr lang="zh-CN" altLang="en-US"/>
          </a:p>
          <a:p>
            <a:r>
              <a:rPr lang="zh-CN" altLang="en-US"/>
              <a:t>                    用来评价当前轨迹的速度大小。</a:t>
            </a:r>
            <a:endParaRPr lang="zh-CN" altLang="en-US"/>
          </a:p>
        </p:txBody>
      </p:sp>
      <p:graphicFrame>
        <p:nvGraphicFramePr>
          <p:cNvPr id="11" name="对象 10"/>
          <p:cNvGraphicFramePr/>
          <p:nvPr/>
        </p:nvGraphicFramePr>
        <p:xfrm>
          <a:off x="630555" y="2133600"/>
          <a:ext cx="1508125" cy="318135"/>
        </p:xfrm>
        <a:graphic>
          <a:graphicData uri="http://schemas.openxmlformats.org/presentationml/2006/ole">
            <mc:AlternateContent xmlns:mc="http://schemas.openxmlformats.org/markup-compatibility/2006">
              <mc:Choice xmlns:v="urn:schemas-microsoft-com:vml" Requires="v">
                <p:oleObj spid="_x0000_s12" name="" r:id="rId5" imgW="1101090" imgH="224155" progId="Equation.KSEE3">
                  <p:embed/>
                </p:oleObj>
              </mc:Choice>
              <mc:Fallback>
                <p:oleObj name="" r:id="rId5" imgW="1101090" imgH="224155" progId="Equation.KSEE3">
                  <p:embed/>
                  <p:pic>
                    <p:nvPicPr>
                      <p:cNvPr id="0" name="图片 11"/>
                      <p:cNvPicPr/>
                      <p:nvPr/>
                    </p:nvPicPr>
                    <p:blipFill>
                      <a:blip r:embed="rId6"/>
                      <a:stretch>
                        <a:fillRect/>
                      </a:stretch>
                    </p:blipFill>
                    <p:spPr>
                      <a:xfrm>
                        <a:off x="630555" y="2133600"/>
                        <a:ext cx="1508125" cy="318135"/>
                      </a:xfrm>
                      <a:prstGeom prst="rect">
                        <a:avLst/>
                      </a:prstGeom>
                    </p:spPr>
                  </p:pic>
                </p:oleObj>
              </mc:Fallback>
            </mc:AlternateContent>
          </a:graphicData>
        </a:graphic>
      </p:graphicFrame>
      <p:pic>
        <p:nvPicPr>
          <p:cNvPr id="13" name="图片 12"/>
          <p:cNvPicPr>
            <a:picLocks noChangeAspect="1"/>
          </p:cNvPicPr>
          <p:nvPr/>
        </p:nvPicPr>
        <p:blipFill>
          <a:blip r:embed="rId7"/>
          <a:stretch>
            <a:fillRect/>
          </a:stretch>
        </p:blipFill>
        <p:spPr>
          <a:xfrm>
            <a:off x="6797040" y="2808605"/>
            <a:ext cx="2199640" cy="2068830"/>
          </a:xfrm>
          <a:prstGeom prst="rect">
            <a:avLst/>
          </a:prstGeom>
        </p:spPr>
      </p:pic>
      <p:graphicFrame>
        <p:nvGraphicFramePr>
          <p:cNvPr id="16" name="对象 15"/>
          <p:cNvGraphicFramePr/>
          <p:nvPr/>
        </p:nvGraphicFramePr>
        <p:xfrm>
          <a:off x="513080" y="2970213"/>
          <a:ext cx="1012190" cy="356870"/>
        </p:xfrm>
        <a:graphic>
          <a:graphicData uri="http://schemas.openxmlformats.org/presentationml/2006/ole">
            <mc:AlternateContent xmlns:mc="http://schemas.openxmlformats.org/markup-compatibility/2006">
              <mc:Choice xmlns:v="urn:schemas-microsoft-com:vml" Requires="v">
                <p:oleObj spid="_x0000_s17" name="" r:id="rId8" imgW="777240" imgH="277495" progId="Equation.KSEE3">
                  <p:embed/>
                </p:oleObj>
              </mc:Choice>
              <mc:Fallback>
                <p:oleObj name="" r:id="rId8" imgW="777240" imgH="277495" progId="Equation.KSEE3">
                  <p:embed/>
                  <p:pic>
                    <p:nvPicPr>
                      <p:cNvPr id="0" name="图片 16"/>
                      <p:cNvPicPr/>
                      <p:nvPr/>
                    </p:nvPicPr>
                    <p:blipFill>
                      <a:blip r:embed="rId9"/>
                      <a:stretch>
                        <a:fillRect/>
                      </a:stretch>
                    </p:blipFill>
                    <p:spPr>
                      <a:xfrm>
                        <a:off x="513080" y="2970213"/>
                        <a:ext cx="1012190" cy="356870"/>
                      </a:xfrm>
                      <a:prstGeom prst="rect">
                        <a:avLst/>
                      </a:prstGeom>
                    </p:spPr>
                  </p:pic>
                </p:oleObj>
              </mc:Fallback>
            </mc:AlternateContent>
          </a:graphicData>
        </a:graphic>
      </p:graphicFrame>
      <p:graphicFrame>
        <p:nvGraphicFramePr>
          <p:cNvPr id="18" name="对象 17"/>
          <p:cNvGraphicFramePr/>
          <p:nvPr/>
        </p:nvGraphicFramePr>
        <p:xfrm>
          <a:off x="401638" y="3771583"/>
          <a:ext cx="1243965" cy="335915"/>
        </p:xfrm>
        <a:graphic>
          <a:graphicData uri="http://schemas.openxmlformats.org/presentationml/2006/ole">
            <mc:AlternateContent xmlns:mc="http://schemas.openxmlformats.org/markup-compatibility/2006">
              <mc:Choice xmlns:v="urn:schemas-microsoft-com:vml" Requires="v">
                <p:oleObj spid="_x0000_s19" name="" r:id="rId10" imgW="1021080" imgH="269240" progId="Equation.KSEE3">
                  <p:embed/>
                </p:oleObj>
              </mc:Choice>
              <mc:Fallback>
                <p:oleObj name="" r:id="rId10" imgW="1021080" imgH="269240" progId="Equation.KSEE3">
                  <p:embed/>
                  <p:pic>
                    <p:nvPicPr>
                      <p:cNvPr id="0" name="图片 18"/>
                      <p:cNvPicPr/>
                      <p:nvPr/>
                    </p:nvPicPr>
                    <p:blipFill>
                      <a:blip r:embed="rId11"/>
                      <a:stretch>
                        <a:fillRect/>
                      </a:stretch>
                    </p:blipFill>
                    <p:spPr>
                      <a:xfrm>
                        <a:off x="401638" y="3771583"/>
                        <a:ext cx="1243965" cy="33591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Left)">
                                      <p:cBhvr>
                                        <p:cTn id="7" dur="500"/>
                                        <p:tgtEl>
                                          <p:spTgt spid="7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endParaRPr>
          </a:p>
        </p:txBody>
      </p:sp>
      <p:sp>
        <p:nvSpPr>
          <p:cNvPr id="69" name="矩形 6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989330" y="785495"/>
            <a:ext cx="5867400" cy="2705100"/>
          </a:xfrm>
          <a:prstGeom prst="rect">
            <a:avLst/>
          </a:prstGeom>
        </p:spPr>
      </p:pic>
      <p:sp>
        <p:nvSpPr>
          <p:cNvPr id="3" name="文本框 2"/>
          <p:cNvSpPr txBox="1"/>
          <p:nvPr/>
        </p:nvSpPr>
        <p:spPr>
          <a:xfrm>
            <a:off x="818515" y="417195"/>
            <a:ext cx="3110865" cy="368300"/>
          </a:xfrm>
          <a:prstGeom prst="rect">
            <a:avLst/>
          </a:prstGeom>
          <a:noFill/>
        </p:spPr>
        <p:txBody>
          <a:bodyPr wrap="square" rtlCol="0">
            <a:spAutoFit/>
          </a:bodyPr>
          <a:p>
            <a:r>
              <a:rPr lang="en-US" altLang="zh-CN" b="1"/>
              <a:t>4.</a:t>
            </a:r>
            <a:r>
              <a:rPr lang="zh-CN" altLang="en-US" b="1"/>
              <a:t>归一化（平滑处理）</a:t>
            </a:r>
            <a:endParaRPr lang="zh-CN" altLang="en-US" b="1"/>
          </a:p>
        </p:txBody>
      </p:sp>
      <p:pic>
        <p:nvPicPr>
          <p:cNvPr id="4" name="图片 3"/>
          <p:cNvPicPr>
            <a:picLocks noChangeAspect="1"/>
          </p:cNvPicPr>
          <p:nvPr/>
        </p:nvPicPr>
        <p:blipFill>
          <a:blip r:embed="rId4"/>
          <a:stretch>
            <a:fillRect/>
          </a:stretch>
        </p:blipFill>
        <p:spPr>
          <a:xfrm>
            <a:off x="818515" y="730250"/>
            <a:ext cx="7229475" cy="3400425"/>
          </a:xfrm>
          <a:prstGeom prst="rect">
            <a:avLst/>
          </a:prstGeom>
        </p:spPr>
      </p:pic>
      <p:grpSp>
        <p:nvGrpSpPr>
          <p:cNvPr id="8" name="组合 7"/>
          <p:cNvGrpSpPr/>
          <p:nvPr/>
        </p:nvGrpSpPr>
        <p:grpSpPr>
          <a:xfrm>
            <a:off x="993140" y="4185920"/>
            <a:ext cx="7810500" cy="675640"/>
            <a:chOff x="1564" y="6592"/>
            <a:chExt cx="12300" cy="1064"/>
          </a:xfrm>
        </p:grpSpPr>
        <p:pic>
          <p:nvPicPr>
            <p:cNvPr id="5" name="图片 4"/>
            <p:cNvPicPr>
              <a:picLocks noChangeAspect="1"/>
            </p:cNvPicPr>
            <p:nvPr/>
          </p:nvPicPr>
          <p:blipFill>
            <a:blip r:embed="rId5"/>
            <a:stretch>
              <a:fillRect/>
            </a:stretch>
          </p:blipFill>
          <p:spPr>
            <a:xfrm>
              <a:off x="1564" y="6592"/>
              <a:ext cx="12300" cy="1065"/>
            </a:xfrm>
            <a:prstGeom prst="rect">
              <a:avLst/>
            </a:prstGeom>
          </p:spPr>
        </p:pic>
        <p:sp>
          <p:nvSpPr>
            <p:cNvPr id="7" name="椭圆 6"/>
            <p:cNvSpPr/>
            <p:nvPr/>
          </p:nvSpPr>
          <p:spPr>
            <a:xfrm>
              <a:off x="1648" y="6783"/>
              <a:ext cx="212" cy="211"/>
            </a:xfrm>
            <a:prstGeom prst="ellips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endParaRPr>
          </a:p>
        </p:txBody>
      </p:sp>
      <p:sp>
        <p:nvSpPr>
          <p:cNvPr id="69" name="矩形 6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709930" y="1020445"/>
            <a:ext cx="7517765" cy="2861310"/>
          </a:xfrm>
          <a:prstGeom prst="rect">
            <a:avLst/>
          </a:prstGeom>
          <a:noFill/>
        </p:spPr>
        <p:txBody>
          <a:bodyPr wrap="square" rtlCol="0">
            <a:spAutoFit/>
          </a:bodyPr>
          <a:p>
            <a:r>
              <a:rPr b="1"/>
              <a:t>动态窗口方法（DWA）算法的基本思想如下：</a:t>
            </a:r>
            <a:endParaRPr b="1"/>
          </a:p>
          <a:p>
            <a:endParaRPr b="1"/>
          </a:p>
          <a:p>
            <a:r>
              <a:rPr lang="en-US" b="1"/>
              <a:t>1.</a:t>
            </a:r>
            <a:r>
              <a:rPr b="1"/>
              <a:t>在机器人的控制空间（dx，dy，dtheta）中进行离散采样</a:t>
            </a:r>
            <a:endParaRPr b="1"/>
          </a:p>
          <a:p>
            <a:r>
              <a:rPr lang="en-US" b="1"/>
              <a:t>2.</a:t>
            </a:r>
            <a:r>
              <a:rPr b="1"/>
              <a:t>对于每个采样速度，从机器人的当前状态执行</a:t>
            </a:r>
            <a:r>
              <a:rPr lang="zh-CN" b="1"/>
              <a:t>前</a:t>
            </a:r>
            <a:r>
              <a:rPr b="1"/>
              <a:t>向模拟，以预测如果采样速度在某个（短）时间段内应用会发生什么。</a:t>
            </a:r>
            <a:endParaRPr b="1"/>
          </a:p>
          <a:p>
            <a:r>
              <a:rPr lang="en-US" b="1"/>
              <a:t>3.</a:t>
            </a:r>
            <a:r>
              <a:rPr b="1"/>
              <a:t>评估（得分）由前向模拟产生的每个轨迹，使用包含以下特征的度量：接近障碍物，接近目标，接近全局路径和速度。丢弃非法轨迹（与障碍物碰撞的轨迹）。</a:t>
            </a:r>
            <a:endParaRPr b="1"/>
          </a:p>
          <a:p>
            <a:r>
              <a:rPr lang="en-US" b="1"/>
              <a:t>4.</a:t>
            </a:r>
            <a:r>
              <a:rPr b="1"/>
              <a:t>选择得分最高的轨迹并将相关的速度发送到移动底盘。</a:t>
            </a:r>
            <a:endParaRPr b="1"/>
          </a:p>
          <a:p>
            <a:r>
              <a:rPr lang="en-US" b="1"/>
              <a:t>5.</a:t>
            </a:r>
            <a:r>
              <a:rPr b="1"/>
              <a:t>冲洗并重复</a:t>
            </a:r>
            <a:r>
              <a:rPr lang="zh-CN" b="1"/>
              <a:t>。</a:t>
            </a:r>
            <a:endParaRPr lang="zh-CN"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endParaRPr>
          </a:p>
        </p:txBody>
      </p:sp>
      <p:sp>
        <p:nvSpPr>
          <p:cNvPr id="69" name="矩形 6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4" name="对象 3"/>
          <p:cNvGraphicFramePr/>
          <p:nvPr/>
        </p:nvGraphicFramePr>
        <p:xfrm>
          <a:off x="488950" y="104775"/>
          <a:ext cx="7174230" cy="4856480"/>
        </p:xfrm>
        <a:graphic>
          <a:graphicData uri="http://schemas.openxmlformats.org/presentationml/2006/ole">
            <mc:AlternateContent xmlns:mc="http://schemas.openxmlformats.org/markup-compatibility/2006">
              <mc:Choice xmlns:v="urn:schemas-microsoft-com:vml" Requires="v">
                <p:oleObj spid="_x0000_s5" name="" r:id="rId3" imgW="6032500" imgH="4089400" progId="Visio.Drawing.15">
                  <p:embed/>
                </p:oleObj>
              </mc:Choice>
              <mc:Fallback>
                <p:oleObj name="" r:id="rId3" imgW="6032500" imgH="4089400" progId="Visio.Drawing.15">
                  <p:embed/>
                  <p:pic>
                    <p:nvPicPr>
                      <p:cNvPr id="0" name="图片 4"/>
                      <p:cNvPicPr/>
                      <p:nvPr/>
                    </p:nvPicPr>
                    <p:blipFill>
                      <a:blip r:embed="rId4"/>
                      <a:stretch>
                        <a:fillRect/>
                      </a:stretch>
                    </p:blipFill>
                    <p:spPr>
                      <a:xfrm>
                        <a:off x="488950" y="104775"/>
                        <a:ext cx="7174230" cy="48564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274445" y="1355725"/>
            <a:ext cx="5960110" cy="2763520"/>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vert="horz" wrap="square" lIns="68580" tIns="34290" rIns="68580" bIns="34290" numCol="1" anchor="t" anchorCtr="0" compatLnSpc="1"/>
          <a:lstStyle/>
          <a:p>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282065" y="1299210"/>
            <a:ext cx="5952490" cy="2820035"/>
          </a:xfrm>
          <a:prstGeom prst="rect">
            <a:avLst/>
          </a:prstGeom>
          <a:solidFill>
            <a:srgbClr val="F9F9F9"/>
          </a:solidFill>
          <a:ln>
            <a:noFill/>
          </a:ln>
          <a:effectLst>
            <a:outerShdw blurRad="50800" dist="38100" dir="5400000" algn="t" rotWithShape="0">
              <a:prstClr val="black">
                <a:alpha val="20000"/>
              </a:prstClr>
            </a:outerShdw>
          </a:effectLst>
        </p:spPr>
        <p:txBody>
          <a:bodyPr vert="horz" wrap="square" lIns="68580" tIns="34290" rIns="68580" bIns="34290" numCol="1" anchor="t" anchorCtr="0" compatLnSpc="1"/>
          <a:lstStyle/>
          <a:p>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813099" y="716789"/>
            <a:ext cx="994410" cy="582295"/>
          </a:xfrm>
          <a:prstGeom prst="rect">
            <a:avLst/>
          </a:prstGeom>
          <a:noFill/>
          <a:ln w="9525">
            <a:noFill/>
            <a:bevel/>
          </a:ln>
        </p:spPr>
        <p:txBody>
          <a:bodyPr wrap="none" lIns="91419" tIns="45709" rIns="91419" bIns="45709">
            <a:spAutoFit/>
          </a:bodyPr>
          <a:lstStyle/>
          <a:p>
            <a:pPr defTabSz="913765" fontAlgn="auto">
              <a:spcBef>
                <a:spcPts val="0"/>
              </a:spcBef>
              <a:spcAft>
                <a:spcPts val="0"/>
              </a:spcAft>
              <a:defRPr/>
            </a:pPr>
            <a:r>
              <a:rPr lang="zh-CN" altLang="en-US" sz="3200" kern="0" dirty="0" smtClean="0">
                <a:solidFill>
                  <a:srgbClr val="03A9F5"/>
                </a:solidFill>
                <a:latin typeface="Arial" panose="020B0604020202020204" pitchFamily="34" charset="0"/>
                <a:ea typeface="微软雅黑" panose="020B0503020204020204" pitchFamily="34" charset="-122"/>
                <a:sym typeface="Arial" panose="020B0604020202020204" pitchFamily="34" charset="0"/>
              </a:rPr>
              <a:t>概述</a:t>
            </a:r>
            <a:endParaRPr lang="zh-CN" altLang="en-US" sz="3200" kern="0" dirty="0">
              <a:solidFill>
                <a:srgbClr val="03A9F5"/>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1273810" y="1355725"/>
            <a:ext cx="5960745" cy="2763520"/>
          </a:xfrm>
          <a:prstGeom prst="rect">
            <a:avLst/>
          </a:prstGeom>
          <a:noFill/>
          <a:ln w="19050">
            <a:solidFill>
              <a:srgbClr val="0089D2"/>
            </a:solidFill>
            <a:bevel/>
          </a:ln>
        </p:spPr>
        <p:txBody>
          <a:bodyPr lIns="68568" tIns="34285" rIns="68568" bIns="34285" anchor="ctr"/>
          <a:lstStyle/>
          <a:p>
            <a:pPr algn="ctr"/>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6013237" y="3982547"/>
            <a:ext cx="1145954" cy="812764"/>
          </a:xfrm>
          <a:prstGeom prst="rect">
            <a:avLst/>
          </a:prstGeom>
          <a:solidFill>
            <a:srgbClr val="FFFFFF">
              <a:shade val="85000"/>
            </a:srgbClr>
          </a:solidFill>
          <a:ln w="1143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6350" h="19050"/>
            <a:contourClr>
              <a:srgbClr val="969696"/>
            </a:contourClr>
          </a:sp3d>
        </p:spPr>
      </p:pic>
      <p:pic>
        <p:nvPicPr>
          <p:cNvPr id="18"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rot="854817">
            <a:off x="7420641" y="3994911"/>
            <a:ext cx="1243851" cy="788039"/>
          </a:xfrm>
          <a:prstGeom prst="rect">
            <a:avLst/>
          </a:prstGeom>
          <a:solidFill>
            <a:srgbClr val="FFFFFF">
              <a:shade val="85000"/>
            </a:srgbClr>
          </a:solidFill>
          <a:ln w="1143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1282065" y="1299210"/>
            <a:ext cx="6060440" cy="2656840"/>
            <a:chOff x="2019" y="2046"/>
            <a:chExt cx="9544" cy="4184"/>
          </a:xfrm>
        </p:grpSpPr>
        <p:sp>
          <p:nvSpPr>
            <p:cNvPr id="16" name="Rectangle 11"/>
            <p:cNvSpPr>
              <a:spLocks noChangeArrowheads="1"/>
            </p:cNvSpPr>
            <p:nvPr/>
          </p:nvSpPr>
          <p:spPr bwMode="auto">
            <a:xfrm>
              <a:off x="2019" y="2046"/>
              <a:ext cx="9545" cy="418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50000"/>
                </a:lnSpc>
              </a:pPr>
              <a:r>
                <a:rPr lang="zh-CN" altLang="en-US" sz="1200" dirty="0" smtClean="0">
                  <a:solidFill>
                    <a:schemeClr val="tx1">
                      <a:lumMod val="75000"/>
                      <a:lumOff val="25000"/>
                    </a:schemeClr>
                  </a:solidFill>
                  <a:ea typeface="微软雅黑" panose="020B0503020204020204" pitchFamily="34" charset="-122"/>
                  <a:sym typeface="Arial" panose="020B0604020202020204" pitchFamily="34" charset="0"/>
                </a:rPr>
                <a:t>        </a:t>
              </a:r>
              <a:r>
                <a:rPr lang="en-US" altLang="zh-CN" sz="1600" dirty="0" smtClean="0">
                  <a:solidFill>
                    <a:schemeClr val="tx1"/>
                  </a:solidFill>
                  <a:ea typeface="微软雅黑" panose="020B0503020204020204" pitchFamily="34" charset="-122"/>
                  <a:sym typeface="Arial" panose="020B0604020202020204" pitchFamily="34" charset="0"/>
                </a:rPr>
                <a:t>DWA</a:t>
              </a:r>
              <a:r>
                <a:rPr lang="zh-CN" altLang="en-US" sz="1600" dirty="0" smtClean="0">
                  <a:solidFill>
                    <a:schemeClr val="tx1"/>
                  </a:solidFill>
                  <a:ea typeface="微软雅黑" panose="020B0503020204020204" pitchFamily="34" charset="-122"/>
                  <a:sym typeface="Arial" panose="020B0604020202020204" pitchFamily="34" charset="0"/>
                </a:rPr>
                <a:t>主要是在速度（</a:t>
              </a:r>
              <a:r>
                <a:rPr lang="en-US" altLang="zh-CN" sz="1600" dirty="0" smtClean="0">
                  <a:solidFill>
                    <a:schemeClr val="tx1"/>
                  </a:solidFill>
                  <a:ea typeface="微软雅黑" panose="020B0503020204020204" pitchFamily="34" charset="-122"/>
                  <a:sym typeface="Arial" panose="020B0604020202020204" pitchFamily="34" charset="0"/>
                </a:rPr>
                <a:t>v,  </a:t>
              </a:r>
              <a:r>
                <a:rPr lang="zh-CN" altLang="en-US" sz="1600" dirty="0" smtClean="0">
                  <a:solidFill>
                    <a:schemeClr val="tx1"/>
                  </a:solidFill>
                  <a:ea typeface="微软雅黑" panose="020B0503020204020204" pitchFamily="34" charset="-122"/>
                  <a:sym typeface="Arial" panose="020B0604020202020204" pitchFamily="34" charset="0"/>
                </a:rPr>
                <a:t>）空间中采样多组速度，并模拟</a:t>
              </a:r>
              <a:r>
                <a:rPr lang="en-US" altLang="zh-CN" sz="1600" dirty="0" smtClean="0">
                  <a:solidFill>
                    <a:schemeClr val="tx1"/>
                  </a:solidFill>
                  <a:ea typeface="微软雅黑" panose="020B0503020204020204" pitchFamily="34" charset="-122"/>
                  <a:sym typeface="Arial" panose="020B0604020202020204" pitchFamily="34" charset="0"/>
                </a:rPr>
                <a:t>robot</a:t>
              </a:r>
              <a:r>
                <a:rPr lang="zh-CN" altLang="en-US" sz="1600" dirty="0" smtClean="0">
                  <a:solidFill>
                    <a:schemeClr val="tx1"/>
                  </a:solidFill>
                  <a:ea typeface="微软雅黑" panose="020B0503020204020204" pitchFamily="34" charset="-122"/>
                  <a:sym typeface="Arial" panose="020B0604020202020204" pitchFamily="34" charset="0"/>
                </a:rPr>
                <a:t>在这些速度下一定时间（</a:t>
              </a:r>
              <a:r>
                <a:rPr lang="en-US" altLang="zh-CN" sz="1600" dirty="0" smtClean="0">
                  <a:solidFill>
                    <a:schemeClr val="tx1"/>
                  </a:solidFill>
                  <a:ea typeface="微软雅黑" panose="020B0503020204020204" pitchFamily="34" charset="-122"/>
                  <a:sym typeface="Arial" panose="020B0604020202020204" pitchFamily="34" charset="0"/>
                </a:rPr>
                <a:t>sim_period</a:t>
              </a:r>
              <a:r>
                <a:rPr lang="zh-CN" altLang="en-US" sz="1600" dirty="0" smtClean="0">
                  <a:solidFill>
                    <a:schemeClr val="tx1"/>
                  </a:solidFill>
                  <a:ea typeface="微软雅黑" panose="020B0503020204020204" pitchFamily="34" charset="-122"/>
                  <a:sym typeface="Arial" panose="020B0604020202020204" pitchFamily="34" charset="0"/>
                </a:rPr>
                <a:t>）内的轨迹。在得到多组轨迹以后，对这些轨迹进行评价，选取最优轨迹所对应的速度来驱动</a:t>
              </a:r>
              <a:r>
                <a:rPr lang="en-US" altLang="zh-CN" sz="1600" dirty="0" smtClean="0">
                  <a:solidFill>
                    <a:schemeClr val="tx1"/>
                  </a:solidFill>
                  <a:ea typeface="微软雅黑" panose="020B0503020204020204" pitchFamily="34" charset="-122"/>
                  <a:sym typeface="Arial" panose="020B0604020202020204" pitchFamily="34" charset="0"/>
                </a:rPr>
                <a:t>robot</a:t>
              </a:r>
              <a:r>
                <a:rPr lang="zh-CN" altLang="en-US" sz="1600" dirty="0" smtClean="0">
                  <a:solidFill>
                    <a:schemeClr val="tx1"/>
                  </a:solidFill>
                  <a:ea typeface="微软雅黑" panose="020B0503020204020204" pitchFamily="34" charset="-122"/>
                  <a:sym typeface="Arial" panose="020B0604020202020204" pitchFamily="34" charset="0"/>
                </a:rPr>
                <a:t>运动。</a:t>
              </a:r>
              <a:endParaRPr lang="zh-CN" altLang="en-US" sz="1600" dirty="0" smtClean="0">
                <a:solidFill>
                  <a:schemeClr val="tx1"/>
                </a:solidFill>
                <a:ea typeface="微软雅黑" panose="020B0503020204020204" pitchFamily="34" charset="-122"/>
                <a:sym typeface="Arial" panose="020B0604020202020204" pitchFamily="34" charset="0"/>
              </a:endParaRPr>
            </a:p>
            <a:p>
              <a:pPr eaLnBrk="0" hangingPunct="0">
                <a:lnSpc>
                  <a:spcPct val="150000"/>
                </a:lnSpc>
              </a:pPr>
              <a:endParaRPr lang="zh-CN" altLang="en-US" sz="1600" dirty="0" smtClean="0">
                <a:solidFill>
                  <a:schemeClr val="tx1"/>
                </a:solidFill>
                <a:ea typeface="微软雅黑" panose="020B0503020204020204" pitchFamily="34" charset="-122"/>
                <a:sym typeface="Arial" panose="020B0604020202020204" pitchFamily="34" charset="0"/>
              </a:endParaRPr>
            </a:p>
            <a:p>
              <a:pPr eaLnBrk="0" hangingPunct="0">
                <a:lnSpc>
                  <a:spcPct val="150000"/>
                </a:lnSpc>
              </a:pPr>
              <a:r>
                <a:rPr lang="zh-CN" altLang="en-US" sz="1600" dirty="0" smtClean="0">
                  <a:solidFill>
                    <a:schemeClr val="tx1"/>
                  </a:solidFill>
                  <a:ea typeface="微软雅黑" panose="020B0503020204020204" pitchFamily="34" charset="-122"/>
                  <a:sym typeface="Arial" panose="020B0604020202020204" pitchFamily="34" charset="0"/>
                </a:rPr>
                <a:t>       该算法特点在于</a:t>
              </a:r>
              <a:r>
                <a:rPr lang="en-US" altLang="zh-CN" sz="1600" dirty="0" smtClean="0">
                  <a:solidFill>
                    <a:schemeClr val="tx1"/>
                  </a:solidFill>
                  <a:ea typeface="微软雅黑" panose="020B0503020204020204" pitchFamily="34" charset="-122"/>
                  <a:sym typeface="Arial" panose="020B0604020202020204" pitchFamily="34" charset="0"/>
                </a:rPr>
                <a:t>dynamic window</a:t>
              </a:r>
              <a:r>
                <a:rPr lang="zh-CN" altLang="en-US" sz="1600" dirty="0" smtClean="0">
                  <a:solidFill>
                    <a:schemeClr val="tx1"/>
                  </a:solidFill>
                  <a:ea typeface="微软雅黑" panose="020B0503020204020204" pitchFamily="34" charset="-122"/>
                  <a:sym typeface="Arial" panose="020B0604020202020204" pitchFamily="34" charset="0"/>
                </a:rPr>
                <a:t>，它的含义是依据移动机器人的加减速性能限定速度采样空间在一个可行的动态范围内。</a:t>
              </a:r>
              <a:endParaRPr lang="zh-CN" altLang="en-US" sz="1600" dirty="0" smtClean="0">
                <a:solidFill>
                  <a:schemeClr val="tx1"/>
                </a:solidFill>
                <a:ea typeface="微软雅黑" panose="020B0503020204020204" pitchFamily="34" charset="-122"/>
                <a:sym typeface="Arial" panose="020B0604020202020204" pitchFamily="34" charset="0"/>
              </a:endParaRPr>
            </a:p>
          </p:txBody>
        </p:sp>
        <p:graphicFrame>
          <p:nvGraphicFramePr>
            <p:cNvPr id="2" name="对象 1">
              <a:hlinkClick r:id="" action="ppaction://ole?verb="/>
            </p:cNvPr>
            <p:cNvGraphicFramePr>
              <a:graphicFrameLocks noChangeAspect="1"/>
            </p:cNvGraphicFramePr>
            <p:nvPr/>
          </p:nvGraphicFramePr>
          <p:xfrm>
            <a:off x="5877" y="2355"/>
            <a:ext cx="327" cy="300"/>
          </p:xfrm>
          <a:graphic>
            <a:graphicData uri="http://schemas.openxmlformats.org/presentationml/2006/ole">
              <mc:AlternateContent xmlns:mc="http://schemas.openxmlformats.org/markup-compatibility/2006">
                <mc:Choice xmlns:v="urn:schemas-microsoft-com:vml" Requires="v">
                  <p:oleObj spid="_x0000_s1025" name="" r:id="rId4" imgW="152400" imgH="139700" progId="Equation.KSEE3">
                    <p:embed/>
                  </p:oleObj>
                </mc:Choice>
                <mc:Fallback>
                  <p:oleObj name="" r:id="rId4" imgW="152400" imgH="139700" progId="Equation.KSEE3">
                    <p:embed/>
                    <p:pic>
                      <p:nvPicPr>
                        <p:cNvPr id="0" name="图片 1024"/>
                        <p:cNvPicPr/>
                        <p:nvPr/>
                      </p:nvPicPr>
                      <p:blipFill>
                        <a:blip r:embed="rId5"/>
                        <a:stretch>
                          <a:fillRect/>
                        </a:stretch>
                      </p:blipFill>
                      <p:spPr>
                        <a:xfrm>
                          <a:off x="5877" y="2355"/>
                          <a:ext cx="327" cy="300"/>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16" presetClass="entr" presetSubtype="37" fill="hold" grpId="0" nodeType="withEffect">
                                  <p:stCondLst>
                                    <p:cond delay="400"/>
                                  </p:stCondLst>
                                  <p:childTnLst>
                                    <p:set>
                                      <p:cBhvr>
                                        <p:cTn id="15" dur="1" fill="hold">
                                          <p:stCondLst>
                                            <p:cond delay="0"/>
                                          </p:stCondLst>
                                        </p:cTn>
                                        <p:tgtEl>
                                          <p:spTgt spid="15"/>
                                        </p:tgtEl>
                                        <p:attrNameLst>
                                          <p:attrName>style.visibility</p:attrName>
                                        </p:attrNameLst>
                                      </p:cBhvr>
                                      <p:to>
                                        <p:strVal val="visible"/>
                                      </p:to>
                                    </p:set>
                                    <p:animEffect transition="in" filter="barn(outVertical)">
                                      <p:cBhvr>
                                        <p:cTn id="16" dur="500"/>
                                        <p:tgtEl>
                                          <p:spTgt spid="15"/>
                                        </p:tgtEl>
                                      </p:cBhvr>
                                    </p:animEffect>
                                  </p:childTnLst>
                                </p:cTn>
                              </p:par>
                            </p:childTnLst>
                          </p:cTn>
                        </p:par>
                        <p:par>
                          <p:cTn id="17" fill="hold">
                            <p:stCondLst>
                              <p:cond delay="1500"/>
                            </p:stCondLst>
                            <p:childTnLst>
                              <p:par>
                                <p:cTn id="18" presetID="52"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Scale>
                                      <p:cBhvr>
                                        <p:cTn id="20"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500" decel="50000" fill="hold">
                                          <p:stCondLst>
                                            <p:cond delay="0"/>
                                          </p:stCondLst>
                                        </p:cTn>
                                        <p:tgtEl>
                                          <p:spTgt spid="17"/>
                                        </p:tgtEl>
                                        <p:attrNameLst>
                                          <p:attrName>ppt_x</p:attrName>
                                          <p:attrName>ppt_y</p:attrName>
                                        </p:attrNameLst>
                                      </p:cBhvr>
                                    </p:animMotion>
                                    <p:animEffect transition="in" filter="fade">
                                      <p:cBhvr>
                                        <p:cTn id="22" dur="500"/>
                                        <p:tgtEl>
                                          <p:spTgt spid="17"/>
                                        </p:tgtEl>
                                      </p:cBhvr>
                                    </p:animEffect>
                                  </p:childTnLst>
                                </p:cTn>
                              </p:par>
                              <p:par>
                                <p:cTn id="23" presetID="52" presetClass="entr" presetSubtype="0" fill="hold" nodeType="withEffect">
                                  <p:stCondLst>
                                    <p:cond delay="500"/>
                                  </p:stCondLst>
                                  <p:childTnLst>
                                    <p:set>
                                      <p:cBhvr>
                                        <p:cTn id="24" dur="1" fill="hold">
                                          <p:stCondLst>
                                            <p:cond delay="0"/>
                                          </p:stCondLst>
                                        </p:cTn>
                                        <p:tgtEl>
                                          <p:spTgt spid="18"/>
                                        </p:tgtEl>
                                        <p:attrNameLst>
                                          <p:attrName>style.visibility</p:attrName>
                                        </p:attrNameLst>
                                      </p:cBhvr>
                                      <p:to>
                                        <p:strVal val="visible"/>
                                      </p:to>
                                    </p:set>
                                    <p:animScale>
                                      <p:cBhvr>
                                        <p:cTn id="25" dur="5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18"/>
                                        </p:tgtEl>
                                        <p:attrNameLst>
                                          <p:attrName>ppt_x</p:attrName>
                                          <p:attrName>ppt_y</p:attrName>
                                        </p:attrNameLst>
                                      </p:cBhvr>
                                    </p:animMotion>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endParaRPr>
          </a:p>
        </p:txBody>
      </p:sp>
      <p:sp>
        <p:nvSpPr>
          <p:cNvPr id="69" name="矩形 6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2992755" y="1778000"/>
            <a:ext cx="2181860" cy="1476375"/>
          </a:xfrm>
          <a:prstGeom prst="rect">
            <a:avLst/>
          </a:prstGeom>
          <a:noFill/>
        </p:spPr>
        <p:txBody>
          <a:bodyPr wrap="square" rtlCol="0">
            <a:spAutoFit/>
          </a:bodyPr>
          <a:p>
            <a:r>
              <a:rPr lang="en-US" altLang="zh-CN" b="1"/>
              <a:t>1.</a:t>
            </a:r>
            <a:r>
              <a:rPr lang="zh-CN" altLang="en-US" b="1"/>
              <a:t>运动模型的建立</a:t>
            </a:r>
            <a:endParaRPr lang="zh-CN" altLang="en-US" b="1"/>
          </a:p>
          <a:p>
            <a:endParaRPr lang="zh-CN" altLang="en-US" b="1"/>
          </a:p>
          <a:p>
            <a:r>
              <a:rPr lang="en-US" altLang="zh-CN" b="1"/>
              <a:t>2.</a:t>
            </a:r>
            <a:r>
              <a:rPr lang="zh-CN" altLang="en-US" b="1"/>
              <a:t>速度采样（离散）</a:t>
            </a:r>
            <a:endParaRPr lang="zh-CN" altLang="en-US" b="1"/>
          </a:p>
          <a:p>
            <a:endParaRPr lang="zh-CN" altLang="en-US" b="1"/>
          </a:p>
          <a:p>
            <a:r>
              <a:rPr lang="en-US" altLang="zh-CN" b="1"/>
              <a:t>3.</a:t>
            </a:r>
            <a:r>
              <a:rPr lang="zh-CN" altLang="en-US" b="1"/>
              <a:t>评价函数</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443707" y="588439"/>
            <a:ext cx="18002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robot</a:t>
            </a:r>
            <a:r>
              <a:rPr lang="zh-CN" altLang="en-US" sz="20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运动模型</a:t>
            </a:r>
            <a:endParaRPr lang="zh-CN" altLang="en-US" sz="20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6877" y="-756153"/>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2"/>
          <a:stretch>
            <a:fillRect/>
          </a:stretch>
        </p:blipFill>
        <p:spPr>
          <a:xfrm>
            <a:off x="790575" y="1134110"/>
            <a:ext cx="4358640" cy="3009265"/>
          </a:xfrm>
          <a:prstGeom prst="rect">
            <a:avLst/>
          </a:prstGeom>
        </p:spPr>
      </p:pic>
      <p:sp>
        <p:nvSpPr>
          <p:cNvPr id="3" name="文本框 2"/>
          <p:cNvSpPr txBox="1"/>
          <p:nvPr/>
        </p:nvSpPr>
        <p:spPr>
          <a:xfrm rot="600000">
            <a:off x="730250" y="3775075"/>
            <a:ext cx="774065" cy="368300"/>
          </a:xfrm>
          <a:prstGeom prst="rect">
            <a:avLst/>
          </a:prstGeom>
          <a:noFill/>
        </p:spPr>
        <p:txBody>
          <a:bodyPr wrap="square" rtlCol="0">
            <a:spAutoFit/>
          </a:bodyPr>
          <a:p>
            <a:r>
              <a:rPr lang="en-US" altLang="zh-CN"/>
              <a:t>world</a:t>
            </a:r>
            <a:endParaRPr lang="en-US" altLang="zh-CN"/>
          </a:p>
        </p:txBody>
      </p:sp>
      <p:graphicFrame>
        <p:nvGraphicFramePr>
          <p:cNvPr id="4" name="对象 3">
            <a:hlinkClick r:id="" action="ppaction://ole?verb="/>
          </p:cNvPr>
          <p:cNvGraphicFramePr>
            <a:graphicFrameLocks noChangeAspect="1"/>
          </p:cNvGraphicFramePr>
          <p:nvPr/>
        </p:nvGraphicFramePr>
        <p:xfrm>
          <a:off x="5360670" y="514985"/>
          <a:ext cx="2021840" cy="1289050"/>
        </p:xfrm>
        <a:graphic>
          <a:graphicData uri="http://schemas.openxmlformats.org/presentationml/2006/ole">
            <mc:AlternateContent xmlns:mc="http://schemas.openxmlformats.org/markup-compatibility/2006">
              <mc:Choice xmlns:v="urn:schemas-microsoft-com:vml" Requires="v">
                <p:oleObj spid="_x0000_s2049" name="" r:id="rId3" imgW="1016000" imgH="647700" progId="Equation.KSEE3">
                  <p:embed/>
                </p:oleObj>
              </mc:Choice>
              <mc:Fallback>
                <p:oleObj name="" r:id="rId3" imgW="1016000" imgH="647700" progId="Equation.KSEE3">
                  <p:embed/>
                  <p:pic>
                    <p:nvPicPr>
                      <p:cNvPr id="0" name="图片 2048"/>
                      <p:cNvPicPr/>
                      <p:nvPr/>
                    </p:nvPicPr>
                    <p:blipFill>
                      <a:blip r:embed="rId4"/>
                      <a:stretch>
                        <a:fillRect/>
                      </a:stretch>
                    </p:blipFill>
                    <p:spPr>
                      <a:xfrm>
                        <a:off x="5360670" y="514985"/>
                        <a:ext cx="2021840" cy="128905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360670" y="2598420"/>
          <a:ext cx="1845945" cy="1631315"/>
        </p:xfrm>
        <a:graphic>
          <a:graphicData uri="http://schemas.openxmlformats.org/presentationml/2006/ole">
            <mc:AlternateContent xmlns:mc="http://schemas.openxmlformats.org/markup-compatibility/2006">
              <mc:Choice xmlns:v="urn:schemas-microsoft-com:vml" Requires="v">
                <p:oleObj spid="_x0000_s2050" name="" r:id="rId5" imgW="762000" imgH="673100" progId="Equation.KSEE3">
                  <p:embed/>
                </p:oleObj>
              </mc:Choice>
              <mc:Fallback>
                <p:oleObj name="" r:id="rId5" imgW="762000" imgH="673100" progId="Equation.KSEE3">
                  <p:embed/>
                  <p:pic>
                    <p:nvPicPr>
                      <p:cNvPr id="0" name="图片 2049"/>
                      <p:cNvPicPr/>
                      <p:nvPr/>
                    </p:nvPicPr>
                    <p:blipFill>
                      <a:blip r:embed="rId6"/>
                      <a:stretch>
                        <a:fillRect/>
                      </a:stretch>
                    </p:blipFill>
                    <p:spPr>
                      <a:xfrm>
                        <a:off x="5360670" y="2598420"/>
                        <a:ext cx="1845945" cy="163131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a:picLocks noChangeAspect="1"/>
          </p:cNvPicPr>
          <p:nvPr/>
        </p:nvPicPr>
        <p:blipFill>
          <a:blip r:embed="rId2"/>
          <a:stretch>
            <a:fillRect/>
          </a:stretch>
        </p:blipFill>
        <p:spPr>
          <a:xfrm>
            <a:off x="382905" y="706120"/>
            <a:ext cx="4036695" cy="2487930"/>
          </a:xfrm>
          <a:prstGeom prst="rect">
            <a:avLst/>
          </a:prstGeom>
        </p:spPr>
      </p:pic>
      <p:sp>
        <p:nvSpPr>
          <p:cNvPr id="10" name="文本框 9"/>
          <p:cNvSpPr txBox="1"/>
          <p:nvPr/>
        </p:nvSpPr>
        <p:spPr>
          <a:xfrm rot="600000">
            <a:off x="265430" y="3025775"/>
            <a:ext cx="774065" cy="368300"/>
          </a:xfrm>
          <a:prstGeom prst="rect">
            <a:avLst/>
          </a:prstGeom>
          <a:noFill/>
        </p:spPr>
        <p:txBody>
          <a:bodyPr wrap="square" rtlCol="0">
            <a:spAutoFit/>
          </a:bodyPr>
          <a:p>
            <a:r>
              <a:rPr lang="en-US" altLang="zh-CN"/>
              <a:t>world</a:t>
            </a:r>
            <a:endParaRPr lang="en-US" altLang="zh-CN"/>
          </a:p>
        </p:txBody>
      </p:sp>
      <p:pic>
        <p:nvPicPr>
          <p:cNvPr id="11" name="图片 10"/>
          <p:cNvPicPr>
            <a:picLocks noChangeAspect="1"/>
          </p:cNvPicPr>
          <p:nvPr/>
        </p:nvPicPr>
        <p:blipFill>
          <a:blip r:embed="rId3"/>
          <a:stretch>
            <a:fillRect/>
          </a:stretch>
        </p:blipFill>
        <p:spPr>
          <a:xfrm>
            <a:off x="5196840" y="706120"/>
            <a:ext cx="3364230" cy="2487930"/>
          </a:xfrm>
          <a:prstGeom prst="rect">
            <a:avLst/>
          </a:prstGeom>
        </p:spPr>
      </p:pic>
      <p:grpSp>
        <p:nvGrpSpPr>
          <p:cNvPr id="2" name="组合 1"/>
          <p:cNvGrpSpPr/>
          <p:nvPr/>
        </p:nvGrpSpPr>
        <p:grpSpPr>
          <a:xfrm>
            <a:off x="998220" y="101600"/>
            <a:ext cx="1844040" cy="1245870"/>
            <a:chOff x="1572" y="160"/>
            <a:chExt cx="2904" cy="1962"/>
          </a:xfrm>
        </p:grpSpPr>
        <p:pic>
          <p:nvPicPr>
            <p:cNvPr id="12" name="图片 11"/>
            <p:cNvPicPr>
              <a:picLocks noChangeAspect="1"/>
            </p:cNvPicPr>
            <p:nvPr/>
          </p:nvPicPr>
          <p:blipFill>
            <a:blip r:embed="rId4"/>
            <a:stretch>
              <a:fillRect/>
            </a:stretch>
          </p:blipFill>
          <p:spPr>
            <a:xfrm>
              <a:off x="1572" y="160"/>
              <a:ext cx="2051" cy="746"/>
            </a:xfrm>
            <a:prstGeom prst="rect">
              <a:avLst/>
            </a:prstGeom>
          </p:spPr>
        </p:pic>
        <p:pic>
          <p:nvPicPr>
            <p:cNvPr id="13" name="图片 12"/>
            <p:cNvPicPr>
              <a:picLocks noChangeAspect="1"/>
            </p:cNvPicPr>
            <p:nvPr/>
          </p:nvPicPr>
          <p:blipFill>
            <a:blip r:embed="rId5"/>
            <a:stretch>
              <a:fillRect/>
            </a:stretch>
          </p:blipFill>
          <p:spPr>
            <a:xfrm>
              <a:off x="1572" y="906"/>
              <a:ext cx="2904" cy="546"/>
            </a:xfrm>
            <a:prstGeom prst="rect">
              <a:avLst/>
            </a:prstGeom>
          </p:spPr>
        </p:pic>
        <p:pic>
          <p:nvPicPr>
            <p:cNvPr id="14" name="图片 13"/>
            <p:cNvPicPr>
              <a:picLocks noChangeAspect="1"/>
            </p:cNvPicPr>
            <p:nvPr/>
          </p:nvPicPr>
          <p:blipFill>
            <a:blip r:embed="rId6"/>
            <a:stretch>
              <a:fillRect/>
            </a:stretch>
          </p:blipFill>
          <p:spPr>
            <a:xfrm>
              <a:off x="1572" y="1586"/>
              <a:ext cx="2519" cy="537"/>
            </a:xfrm>
            <a:prstGeom prst="rect">
              <a:avLst/>
            </a:prstGeom>
          </p:spPr>
        </p:pic>
      </p:grpSp>
      <p:graphicFrame>
        <p:nvGraphicFramePr>
          <p:cNvPr id="15" name="对象 14">
            <a:hlinkClick r:id="" action="ppaction://ole?verb="/>
          </p:cNvPr>
          <p:cNvGraphicFramePr>
            <a:graphicFrameLocks noChangeAspect="1"/>
          </p:cNvGraphicFramePr>
          <p:nvPr/>
        </p:nvGraphicFramePr>
        <p:xfrm>
          <a:off x="3392805" y="31750"/>
          <a:ext cx="3676015" cy="825500"/>
        </p:xfrm>
        <a:graphic>
          <a:graphicData uri="http://schemas.openxmlformats.org/presentationml/2006/ole">
            <mc:AlternateContent xmlns:mc="http://schemas.openxmlformats.org/markup-compatibility/2006">
              <mc:Choice xmlns:v="urn:schemas-microsoft-com:vml" Requires="v">
                <p:oleObj spid="_x0000_s3073" name="" r:id="rId7" imgW="1752600" imgH="393700" progId="Equation.KSEE3">
                  <p:embed/>
                </p:oleObj>
              </mc:Choice>
              <mc:Fallback>
                <p:oleObj name="" r:id="rId7" imgW="1752600" imgH="393700" progId="Equation.KSEE3">
                  <p:embed/>
                  <p:pic>
                    <p:nvPicPr>
                      <p:cNvPr id="0" name="图片 3072"/>
                      <p:cNvPicPr/>
                      <p:nvPr/>
                    </p:nvPicPr>
                    <p:blipFill>
                      <a:blip r:embed="rId8"/>
                      <a:stretch>
                        <a:fillRect/>
                      </a:stretch>
                    </p:blipFill>
                    <p:spPr>
                      <a:xfrm>
                        <a:off x="3392805" y="31750"/>
                        <a:ext cx="3676015" cy="825500"/>
                      </a:xfrm>
                      <a:prstGeom prst="rect">
                        <a:avLst/>
                      </a:prstGeom>
                    </p:spPr>
                  </p:pic>
                </p:oleObj>
              </mc:Fallback>
            </mc:AlternateContent>
          </a:graphicData>
        </a:graphic>
      </p:graphicFrame>
      <p:pic>
        <p:nvPicPr>
          <p:cNvPr id="16" name="图片 15"/>
          <p:cNvPicPr>
            <a:picLocks noChangeAspect="1"/>
          </p:cNvPicPr>
          <p:nvPr/>
        </p:nvPicPr>
        <p:blipFill>
          <a:blip r:embed="rId9"/>
          <a:stretch>
            <a:fillRect/>
          </a:stretch>
        </p:blipFill>
        <p:spPr>
          <a:xfrm>
            <a:off x="885190" y="3458845"/>
            <a:ext cx="3032125" cy="1004570"/>
          </a:xfrm>
          <a:prstGeom prst="rect">
            <a:avLst/>
          </a:prstGeom>
        </p:spPr>
      </p:pic>
      <p:graphicFrame>
        <p:nvGraphicFramePr>
          <p:cNvPr id="17" name="对象 16">
            <a:hlinkClick r:id="" action="ppaction://ole?verb="/>
          </p:cNvPr>
          <p:cNvGraphicFramePr>
            <a:graphicFrameLocks noChangeAspect="1"/>
          </p:cNvGraphicFramePr>
          <p:nvPr/>
        </p:nvGraphicFramePr>
        <p:xfrm>
          <a:off x="4745990" y="3577273"/>
          <a:ext cx="3585845" cy="695325"/>
        </p:xfrm>
        <a:graphic>
          <a:graphicData uri="http://schemas.openxmlformats.org/presentationml/2006/ole">
            <mc:AlternateContent xmlns:mc="http://schemas.openxmlformats.org/markup-compatibility/2006">
              <mc:Choice xmlns:v="urn:schemas-microsoft-com:vml" Requires="v">
                <p:oleObj spid="_x0000_s3074" name="" r:id="rId10" imgW="2032000" imgH="393700" progId="Equation.KSEE3">
                  <p:embed/>
                </p:oleObj>
              </mc:Choice>
              <mc:Fallback>
                <p:oleObj name="" r:id="rId10" imgW="2032000" imgH="393700" progId="Equation.KSEE3">
                  <p:embed/>
                  <p:pic>
                    <p:nvPicPr>
                      <p:cNvPr id="0" name="图片 3073"/>
                      <p:cNvPicPr/>
                      <p:nvPr/>
                    </p:nvPicPr>
                    <p:blipFill>
                      <a:blip r:embed="rId11"/>
                      <a:stretch>
                        <a:fillRect/>
                      </a:stretch>
                    </p:blipFill>
                    <p:spPr>
                      <a:xfrm>
                        <a:off x="4745990" y="3577273"/>
                        <a:ext cx="3585845" cy="695325"/>
                      </a:xfrm>
                      <a:prstGeom prst="rect">
                        <a:avLst/>
                      </a:prstGeom>
                    </p:spPr>
                  </p:pic>
                </p:oleObj>
              </mc:Fallback>
            </mc:AlternateContent>
          </a:graphicData>
        </a:graphic>
      </p:graphicFrame>
      <p:sp>
        <p:nvSpPr>
          <p:cNvPr id="18" name="右箭头 17"/>
          <p:cNvSpPr/>
          <p:nvPr/>
        </p:nvSpPr>
        <p:spPr>
          <a:xfrm>
            <a:off x="3877310" y="3887470"/>
            <a:ext cx="77406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trips(down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92" decel="100000"/>
                                        <p:tgtEl>
                                          <p:spTgt spid="2"/>
                                        </p:tgtEl>
                                      </p:cBhvr>
                                    </p:animEffect>
                                    <p:animScale>
                                      <p:cBhvr>
                                        <p:cTn id="13" dur="192" decel="100000"/>
                                        <p:tgtEl>
                                          <p:spTgt spid="2"/>
                                        </p:tgtEl>
                                      </p:cBhvr>
                                      <p:from x="10000" y="10000"/>
                                      <p:to x="200000" y="450000"/>
                                    </p:animScale>
                                    <p:animScale>
                                      <p:cBhvr>
                                        <p:cTn id="14" dur="308" accel="100000" fill="hold">
                                          <p:stCondLst>
                                            <p:cond delay="192"/>
                                          </p:stCondLst>
                                        </p:cTn>
                                        <p:tgtEl>
                                          <p:spTgt spid="2"/>
                                        </p:tgtEl>
                                      </p:cBhvr>
                                      <p:from x="200000" y="450000"/>
                                      <p:to x="100000" y="100000"/>
                                    </p:animScale>
                                    <p:set>
                                      <p:cBhvr>
                                        <p:cTn id="15" dur="192" fill="hold"/>
                                        <p:tgtEl>
                                          <p:spTgt spid="2"/>
                                        </p:tgtEl>
                                        <p:attrNameLst>
                                          <p:attrName>ppt_x</p:attrName>
                                        </p:attrNameLst>
                                      </p:cBhvr>
                                      <p:to>
                                        <p:strVal val="(0.5)"/>
                                      </p:to>
                                    </p:set>
                                    <p:anim from="(0.5)" to="(#ppt_x)" calcmode="lin" valueType="num">
                                      <p:cBhvr>
                                        <p:cTn id="16" dur="308" accel="100000" fill="hold">
                                          <p:stCondLst>
                                            <p:cond delay="192"/>
                                          </p:stCondLst>
                                        </p:cTn>
                                        <p:tgtEl>
                                          <p:spTgt spid="2"/>
                                        </p:tgtEl>
                                        <p:attrNameLst>
                                          <p:attrName>ppt_x</p:attrName>
                                        </p:attrNameLst>
                                      </p:cBhvr>
                                    </p:anim>
                                    <p:set>
                                      <p:cBhvr>
                                        <p:cTn id="17" dur="192" fill="hold"/>
                                        <p:tgtEl>
                                          <p:spTgt spid="2"/>
                                        </p:tgtEl>
                                        <p:attrNameLst>
                                          <p:attrName>ppt_y</p:attrName>
                                        </p:attrNameLst>
                                      </p:cBhvr>
                                      <p:to>
                                        <p:strVal val="(#ppt_y+0.4)"/>
                                      </p:to>
                                    </p:set>
                                    <p:anim from="(#ppt_y+0.4)" to="(#ppt_y)" calcmode="lin" valueType="num">
                                      <p:cBhvr>
                                        <p:cTn id="18" dur="308" accel="100000" fill="hold">
                                          <p:stCondLst>
                                            <p:cond delay="192"/>
                                          </p:stCondLst>
                                        </p:cTn>
                                        <p:tgtEl>
                                          <p:spTgt spid="2"/>
                                        </p:tgtEl>
                                        <p:attrNameLst>
                                          <p:attrName>ppt_y</p:attrName>
                                        </p:attrNameLst>
                                      </p:cBhvr>
                                    </p:anim>
                                  </p:childTnLst>
                                </p:cTn>
                              </p:par>
                            </p:childTnLst>
                          </p:cTn>
                        </p:par>
                      </p:childTnLst>
                    </p:cTn>
                  </p:par>
                  <p:par>
                    <p:cTn id="19" fill="hold">
                      <p:stCondLst>
                        <p:cond delay="indefinite"/>
                      </p:stCondLst>
                      <p:childTnLst>
                        <p:par>
                          <p:cTn id="20" fill="hold">
                            <p:stCondLst>
                              <p:cond delay="0"/>
                            </p:stCondLst>
                            <p:childTnLst>
                              <p:par>
                                <p:cTn id="21" presetID="5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92" decel="100000"/>
                                        <p:tgtEl>
                                          <p:spTgt spid="15"/>
                                        </p:tgtEl>
                                      </p:cBhvr>
                                    </p:animEffect>
                                    <p:animScale>
                                      <p:cBhvr>
                                        <p:cTn id="24" dur="192" decel="100000"/>
                                        <p:tgtEl>
                                          <p:spTgt spid="15"/>
                                        </p:tgtEl>
                                      </p:cBhvr>
                                      <p:from x="10000" y="10000"/>
                                      <p:to x="200000" y="450000"/>
                                    </p:animScale>
                                    <p:animScale>
                                      <p:cBhvr>
                                        <p:cTn id="25" dur="308" accel="100000" fill="hold">
                                          <p:stCondLst>
                                            <p:cond delay="192"/>
                                          </p:stCondLst>
                                        </p:cTn>
                                        <p:tgtEl>
                                          <p:spTgt spid="15"/>
                                        </p:tgtEl>
                                      </p:cBhvr>
                                      <p:from x="200000" y="450000"/>
                                      <p:to x="100000" y="100000"/>
                                    </p:animScale>
                                    <p:set>
                                      <p:cBhvr>
                                        <p:cTn id="26" dur="192" fill="hold"/>
                                        <p:tgtEl>
                                          <p:spTgt spid="15"/>
                                        </p:tgtEl>
                                        <p:attrNameLst>
                                          <p:attrName>ppt_x</p:attrName>
                                        </p:attrNameLst>
                                      </p:cBhvr>
                                      <p:to>
                                        <p:strVal val="(0.5)"/>
                                      </p:to>
                                    </p:set>
                                    <p:anim from="(0.5)" to="(#ppt_x)" calcmode="lin" valueType="num">
                                      <p:cBhvr>
                                        <p:cTn id="27" dur="308" accel="100000" fill="hold">
                                          <p:stCondLst>
                                            <p:cond delay="192"/>
                                          </p:stCondLst>
                                        </p:cTn>
                                        <p:tgtEl>
                                          <p:spTgt spid="15"/>
                                        </p:tgtEl>
                                        <p:attrNameLst>
                                          <p:attrName>ppt_x</p:attrName>
                                        </p:attrNameLst>
                                      </p:cBhvr>
                                    </p:anim>
                                    <p:set>
                                      <p:cBhvr>
                                        <p:cTn id="28" dur="192" fill="hold"/>
                                        <p:tgtEl>
                                          <p:spTgt spid="15"/>
                                        </p:tgtEl>
                                        <p:attrNameLst>
                                          <p:attrName>ppt_y</p:attrName>
                                        </p:attrNameLst>
                                      </p:cBhvr>
                                      <p:to>
                                        <p:strVal val="(#ppt_y+0.4)"/>
                                      </p:to>
                                    </p:set>
                                    <p:anim from="(#ppt_y+0.4)" to="(#ppt_y)" calcmode="lin" valueType="num">
                                      <p:cBhvr>
                                        <p:cTn id="29" dur="308" accel="100000" fill="hold">
                                          <p:stCondLst>
                                            <p:cond delay="192"/>
                                          </p:stCondLst>
                                        </p:cTn>
                                        <p:tgtEl>
                                          <p:spTgt spid="15"/>
                                        </p:tgtEl>
                                        <p:attrNameLst>
                                          <p:attrName>ppt_y</p:attrName>
                                        </p:attrNameLst>
                                      </p:cBhvr>
                                    </p:anim>
                                  </p:childTnLst>
                                </p:cTn>
                              </p:par>
                            </p:childTnLst>
                          </p:cTn>
                        </p:par>
                      </p:childTnLst>
                    </p:cTn>
                  </p:par>
                  <p:par>
                    <p:cTn id="30" fill="hold">
                      <p:stCondLst>
                        <p:cond delay="indefinite"/>
                      </p:stCondLst>
                      <p:childTnLst>
                        <p:par>
                          <p:cTn id="31" fill="hold">
                            <p:stCondLst>
                              <p:cond delay="0"/>
                            </p:stCondLst>
                            <p:childTnLst>
                              <p:par>
                                <p:cTn id="32" presetID="51"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92" decel="100000"/>
                                        <p:tgtEl>
                                          <p:spTgt spid="16"/>
                                        </p:tgtEl>
                                      </p:cBhvr>
                                    </p:animEffect>
                                    <p:animScale>
                                      <p:cBhvr>
                                        <p:cTn id="35" dur="192" decel="100000"/>
                                        <p:tgtEl>
                                          <p:spTgt spid="16"/>
                                        </p:tgtEl>
                                      </p:cBhvr>
                                      <p:from x="10000" y="10000"/>
                                      <p:to x="200000" y="450000"/>
                                    </p:animScale>
                                    <p:animScale>
                                      <p:cBhvr>
                                        <p:cTn id="36" dur="308" accel="100000" fill="hold">
                                          <p:stCondLst>
                                            <p:cond delay="192"/>
                                          </p:stCondLst>
                                        </p:cTn>
                                        <p:tgtEl>
                                          <p:spTgt spid="16"/>
                                        </p:tgtEl>
                                      </p:cBhvr>
                                      <p:from x="200000" y="450000"/>
                                      <p:to x="100000" y="100000"/>
                                    </p:animScale>
                                    <p:set>
                                      <p:cBhvr>
                                        <p:cTn id="37" dur="192" fill="hold"/>
                                        <p:tgtEl>
                                          <p:spTgt spid="16"/>
                                        </p:tgtEl>
                                        <p:attrNameLst>
                                          <p:attrName>ppt_x</p:attrName>
                                        </p:attrNameLst>
                                      </p:cBhvr>
                                      <p:to>
                                        <p:strVal val="(0.5)"/>
                                      </p:to>
                                    </p:set>
                                    <p:anim from="(0.5)" to="(#ppt_x)" calcmode="lin" valueType="num">
                                      <p:cBhvr>
                                        <p:cTn id="38" dur="308" accel="100000" fill="hold">
                                          <p:stCondLst>
                                            <p:cond delay="192"/>
                                          </p:stCondLst>
                                        </p:cTn>
                                        <p:tgtEl>
                                          <p:spTgt spid="16"/>
                                        </p:tgtEl>
                                        <p:attrNameLst>
                                          <p:attrName>ppt_x</p:attrName>
                                        </p:attrNameLst>
                                      </p:cBhvr>
                                    </p:anim>
                                    <p:set>
                                      <p:cBhvr>
                                        <p:cTn id="39" dur="192" fill="hold"/>
                                        <p:tgtEl>
                                          <p:spTgt spid="16"/>
                                        </p:tgtEl>
                                        <p:attrNameLst>
                                          <p:attrName>ppt_y</p:attrName>
                                        </p:attrNameLst>
                                      </p:cBhvr>
                                      <p:to>
                                        <p:strVal val="(#ppt_y+0.4)"/>
                                      </p:to>
                                    </p:set>
                                    <p:anim from="(#ppt_y+0.4)" to="(#ppt_y)" calcmode="lin" valueType="num">
                                      <p:cBhvr>
                                        <p:cTn id="40" dur="308" accel="100000" fill="hold">
                                          <p:stCondLst>
                                            <p:cond delay="192"/>
                                          </p:stCondLst>
                                        </p:cTn>
                                        <p:tgtEl>
                                          <p:spTgt spid="16"/>
                                        </p:tgtEl>
                                        <p:attrNameLst>
                                          <p:attrName>ppt_y</p:attrName>
                                        </p:attrNameLst>
                                      </p:cBhvr>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92" decel="100000"/>
                                        <p:tgtEl>
                                          <p:spTgt spid="17"/>
                                        </p:tgtEl>
                                      </p:cBhvr>
                                    </p:animEffect>
                                    <p:animScale>
                                      <p:cBhvr>
                                        <p:cTn id="52" dur="192" decel="100000"/>
                                        <p:tgtEl>
                                          <p:spTgt spid="17"/>
                                        </p:tgtEl>
                                      </p:cBhvr>
                                      <p:from x="10000" y="10000"/>
                                      <p:to x="200000" y="450000"/>
                                    </p:animScale>
                                    <p:animScale>
                                      <p:cBhvr>
                                        <p:cTn id="53" dur="308" accel="100000" fill="hold">
                                          <p:stCondLst>
                                            <p:cond delay="192"/>
                                          </p:stCondLst>
                                        </p:cTn>
                                        <p:tgtEl>
                                          <p:spTgt spid="17"/>
                                        </p:tgtEl>
                                      </p:cBhvr>
                                      <p:from x="200000" y="450000"/>
                                      <p:to x="100000" y="100000"/>
                                    </p:animScale>
                                    <p:set>
                                      <p:cBhvr>
                                        <p:cTn id="54" dur="192" fill="hold"/>
                                        <p:tgtEl>
                                          <p:spTgt spid="17"/>
                                        </p:tgtEl>
                                        <p:attrNameLst>
                                          <p:attrName>ppt_x</p:attrName>
                                        </p:attrNameLst>
                                      </p:cBhvr>
                                      <p:to>
                                        <p:strVal val="(0.5)"/>
                                      </p:to>
                                    </p:set>
                                    <p:anim from="(0.5)" to="(#ppt_x)" calcmode="lin" valueType="num">
                                      <p:cBhvr>
                                        <p:cTn id="55" dur="308" accel="100000" fill="hold">
                                          <p:stCondLst>
                                            <p:cond delay="192"/>
                                          </p:stCondLst>
                                        </p:cTn>
                                        <p:tgtEl>
                                          <p:spTgt spid="17"/>
                                        </p:tgtEl>
                                        <p:attrNameLst>
                                          <p:attrName>ppt_x</p:attrName>
                                        </p:attrNameLst>
                                      </p:cBhvr>
                                    </p:anim>
                                    <p:set>
                                      <p:cBhvr>
                                        <p:cTn id="56" dur="192" fill="hold"/>
                                        <p:tgtEl>
                                          <p:spTgt spid="17"/>
                                        </p:tgtEl>
                                        <p:attrNameLst>
                                          <p:attrName>ppt_y</p:attrName>
                                        </p:attrNameLst>
                                      </p:cBhvr>
                                      <p:to>
                                        <p:strVal val="(#ppt_y+0.4)"/>
                                      </p:to>
                                    </p:set>
                                    <p:anim from="(#ppt_y+0.4)" to="(#ppt_y)" calcmode="lin" valueType="num">
                                      <p:cBhvr>
                                        <p:cTn id="57" dur="308" accel="100000" fill="hold">
                                          <p:stCondLst>
                                            <p:cond delay="192"/>
                                          </p:stCondLst>
                                        </p:cTn>
                                        <p:tgtEl>
                                          <p:spTgt spid="1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2"/>
          <a:stretch>
            <a:fillRect/>
          </a:stretch>
        </p:blipFill>
        <p:spPr>
          <a:xfrm>
            <a:off x="709930" y="296545"/>
            <a:ext cx="4744720" cy="2142490"/>
          </a:xfrm>
          <a:prstGeom prst="rect">
            <a:avLst/>
          </a:prstGeom>
        </p:spPr>
      </p:pic>
      <p:pic>
        <p:nvPicPr>
          <p:cNvPr id="4" name="图片 3"/>
          <p:cNvPicPr>
            <a:picLocks noChangeAspect="1"/>
          </p:cNvPicPr>
          <p:nvPr/>
        </p:nvPicPr>
        <p:blipFill>
          <a:blip r:embed="rId3"/>
          <a:stretch>
            <a:fillRect/>
          </a:stretch>
        </p:blipFill>
        <p:spPr>
          <a:xfrm>
            <a:off x="3782695" y="2611120"/>
            <a:ext cx="5320030" cy="2412365"/>
          </a:xfrm>
          <a:prstGeom prst="rect">
            <a:avLst/>
          </a:prstGeom>
        </p:spPr>
      </p:pic>
      <p:pic>
        <p:nvPicPr>
          <p:cNvPr id="5" name="图片 4"/>
          <p:cNvPicPr>
            <a:picLocks noChangeAspect="1"/>
          </p:cNvPicPr>
          <p:nvPr/>
        </p:nvPicPr>
        <p:blipFill>
          <a:blip r:embed="rId4"/>
          <a:stretch>
            <a:fillRect/>
          </a:stretch>
        </p:blipFill>
        <p:spPr>
          <a:xfrm>
            <a:off x="5516245" y="841375"/>
            <a:ext cx="3586480" cy="1052195"/>
          </a:xfrm>
          <a:prstGeom prst="rect">
            <a:avLst/>
          </a:prstGeom>
        </p:spPr>
      </p:pic>
      <p:pic>
        <p:nvPicPr>
          <p:cNvPr id="6" name="图片 5"/>
          <p:cNvPicPr>
            <a:picLocks noChangeAspect="1"/>
          </p:cNvPicPr>
          <p:nvPr/>
        </p:nvPicPr>
        <p:blipFill>
          <a:blip r:embed="rId5"/>
          <a:stretch>
            <a:fillRect/>
          </a:stretch>
        </p:blipFill>
        <p:spPr>
          <a:xfrm>
            <a:off x="501650" y="3340100"/>
            <a:ext cx="3281045" cy="955040"/>
          </a:xfrm>
          <a:prstGeom prst="rect">
            <a:avLst/>
          </a:prstGeom>
        </p:spPr>
      </p:pic>
      <p:pic>
        <p:nvPicPr>
          <p:cNvPr id="8" name="图片 7"/>
          <p:cNvPicPr>
            <a:picLocks noChangeAspect="1"/>
          </p:cNvPicPr>
          <p:nvPr/>
        </p:nvPicPr>
        <p:blipFill>
          <a:blip r:embed="rId6"/>
          <a:stretch>
            <a:fillRect/>
          </a:stretch>
        </p:blipFill>
        <p:spPr>
          <a:xfrm>
            <a:off x="3601720" y="2330450"/>
            <a:ext cx="1515110" cy="481965"/>
          </a:xfrm>
          <a:prstGeom prst="rect">
            <a:avLst/>
          </a:prstGeom>
        </p:spPr>
      </p:pic>
      <p:sp>
        <p:nvSpPr>
          <p:cNvPr id="10" name="左箭头 9"/>
          <p:cNvSpPr/>
          <p:nvPr/>
        </p:nvSpPr>
        <p:spPr>
          <a:xfrm rot="19920000">
            <a:off x="5010150" y="2100580"/>
            <a:ext cx="937895" cy="227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箭头 10"/>
          <p:cNvSpPr/>
          <p:nvPr/>
        </p:nvSpPr>
        <p:spPr>
          <a:xfrm rot="19920000">
            <a:off x="2846070" y="2905760"/>
            <a:ext cx="937895" cy="227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trips(down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1" name="矩形 7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7" name="对象 6">
            <a:hlinkClick r:id="" action="ppaction://ole?verb="/>
          </p:cNvPr>
          <p:cNvGraphicFramePr>
            <a:graphicFrameLocks noChangeAspect="1"/>
          </p:cNvGraphicFramePr>
          <p:nvPr/>
        </p:nvGraphicFramePr>
        <p:xfrm>
          <a:off x="890905" y="630555"/>
          <a:ext cx="7141845" cy="1289685"/>
        </p:xfrm>
        <a:graphic>
          <a:graphicData uri="http://schemas.openxmlformats.org/presentationml/2006/ole">
            <mc:AlternateContent xmlns:mc="http://schemas.openxmlformats.org/markup-compatibility/2006">
              <mc:Choice xmlns:v="urn:schemas-microsoft-com:vml" Requires="v">
                <p:oleObj spid="_x0000_s4097" name="" r:id="rId3" imgW="3657600" imgH="660400" progId="Equation.KSEE3">
                  <p:embed/>
                </p:oleObj>
              </mc:Choice>
              <mc:Fallback>
                <p:oleObj name="" r:id="rId3" imgW="3657600" imgH="660400" progId="Equation.KSEE3">
                  <p:embed/>
                  <p:pic>
                    <p:nvPicPr>
                      <p:cNvPr id="0" name="图片 4096"/>
                      <p:cNvPicPr/>
                      <p:nvPr/>
                    </p:nvPicPr>
                    <p:blipFill>
                      <a:blip r:embed="rId4"/>
                      <a:stretch>
                        <a:fillRect/>
                      </a:stretch>
                    </p:blipFill>
                    <p:spPr>
                      <a:xfrm>
                        <a:off x="890905" y="630555"/>
                        <a:ext cx="7141845" cy="1289685"/>
                      </a:xfrm>
                      <a:prstGeom prst="rect">
                        <a:avLst/>
                      </a:prstGeom>
                    </p:spPr>
                  </p:pic>
                </p:oleObj>
              </mc:Fallback>
            </mc:AlternateContent>
          </a:graphicData>
        </a:graphic>
      </p:graphicFrame>
      <p:grpSp>
        <p:nvGrpSpPr>
          <p:cNvPr id="19" name="组合 18"/>
          <p:cNvGrpSpPr/>
          <p:nvPr/>
        </p:nvGrpSpPr>
        <p:grpSpPr>
          <a:xfrm>
            <a:off x="59690" y="1743710"/>
            <a:ext cx="4018280" cy="2086610"/>
            <a:chOff x="165" y="2297"/>
            <a:chExt cx="6328" cy="3286"/>
          </a:xfrm>
        </p:grpSpPr>
        <p:sp>
          <p:nvSpPr>
            <p:cNvPr id="11" name="矩形 10"/>
            <p:cNvSpPr/>
            <p:nvPr/>
          </p:nvSpPr>
          <p:spPr>
            <a:xfrm>
              <a:off x="165" y="2297"/>
              <a:ext cx="6328" cy="3286"/>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3" name="对象 12">
              <a:hlinkClick r:id="" action="ppaction://ole?verb="/>
            </p:cNvPr>
            <p:cNvGraphicFramePr>
              <a:graphicFrameLocks noChangeAspect="1"/>
            </p:cNvGraphicFramePr>
            <p:nvPr/>
          </p:nvGraphicFramePr>
          <p:xfrm>
            <a:off x="566" y="2575"/>
            <a:ext cx="5789" cy="1300"/>
          </p:xfrm>
          <a:graphic>
            <a:graphicData uri="http://schemas.openxmlformats.org/presentationml/2006/ole">
              <mc:AlternateContent xmlns:mc="http://schemas.openxmlformats.org/markup-compatibility/2006">
                <mc:Choice xmlns:v="urn:schemas-microsoft-com:vml" Requires="v">
                  <p:oleObj spid="_x0000_s14" name="" r:id="rId5" imgW="1752600" imgH="393700" progId="Equation.KSEE3">
                    <p:embed/>
                  </p:oleObj>
                </mc:Choice>
                <mc:Fallback>
                  <p:oleObj name="" r:id="rId5" imgW="1752600" imgH="393700" progId="Equation.KSEE3">
                    <p:embed/>
                    <p:pic>
                      <p:nvPicPr>
                        <p:cNvPr id="0" name="图片 3072"/>
                        <p:cNvPicPr/>
                        <p:nvPr/>
                      </p:nvPicPr>
                      <p:blipFill>
                        <a:blip r:embed="rId6"/>
                        <a:stretch>
                          <a:fillRect/>
                        </a:stretch>
                      </p:blipFill>
                      <p:spPr>
                        <a:xfrm>
                          <a:off x="566" y="2575"/>
                          <a:ext cx="5789" cy="13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637" y="4171"/>
            <a:ext cx="5647" cy="1095"/>
          </p:xfrm>
          <a:graphic>
            <a:graphicData uri="http://schemas.openxmlformats.org/presentationml/2006/ole">
              <mc:AlternateContent xmlns:mc="http://schemas.openxmlformats.org/markup-compatibility/2006">
                <mc:Choice xmlns:v="urn:schemas-microsoft-com:vml" Requires="v">
                  <p:oleObj spid="_x0000_s18" name="" r:id="rId7" imgW="2032000" imgH="393700" progId="Equation.KSEE3">
                    <p:embed/>
                  </p:oleObj>
                </mc:Choice>
                <mc:Fallback>
                  <p:oleObj name="" r:id="rId7" imgW="2032000" imgH="393700" progId="Equation.KSEE3">
                    <p:embed/>
                    <p:pic>
                      <p:nvPicPr>
                        <p:cNvPr id="0" name="图片 3073"/>
                        <p:cNvPicPr/>
                        <p:nvPr/>
                      </p:nvPicPr>
                      <p:blipFill>
                        <a:blip r:embed="rId8"/>
                        <a:stretch>
                          <a:fillRect/>
                        </a:stretch>
                      </p:blipFill>
                      <p:spPr>
                        <a:xfrm>
                          <a:off x="637" y="4171"/>
                          <a:ext cx="5647" cy="1095"/>
                        </a:xfrm>
                        <a:prstGeom prst="rect">
                          <a:avLst/>
                        </a:prstGeom>
                      </p:spPr>
                    </p:pic>
                  </p:oleObj>
                </mc:Fallback>
              </mc:AlternateContent>
            </a:graphicData>
          </a:graphic>
        </p:graphicFrame>
      </p:grpSp>
      <p:sp>
        <p:nvSpPr>
          <p:cNvPr id="12" name="下弧形箭头 11"/>
          <p:cNvSpPr/>
          <p:nvPr/>
        </p:nvSpPr>
        <p:spPr>
          <a:xfrm rot="19080000">
            <a:off x="3935730" y="1771650"/>
            <a:ext cx="2352040" cy="7404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21" name="图片 20"/>
          <p:cNvPicPr>
            <a:picLocks noChangeAspect="1"/>
          </p:cNvPicPr>
          <p:nvPr/>
        </p:nvPicPr>
        <p:blipFill>
          <a:blip r:embed="rId9"/>
          <a:stretch>
            <a:fillRect/>
          </a:stretch>
        </p:blipFill>
        <p:spPr>
          <a:xfrm>
            <a:off x="5448300" y="2296160"/>
            <a:ext cx="3364230" cy="2487930"/>
          </a:xfrm>
          <a:prstGeom prst="rect">
            <a:avLst/>
          </a:prstGeom>
        </p:spPr>
      </p:pic>
      <p:cxnSp>
        <p:nvCxnSpPr>
          <p:cNvPr id="22" name="直接连接符 21"/>
          <p:cNvCxnSpPr/>
          <p:nvPr/>
        </p:nvCxnSpPr>
        <p:spPr>
          <a:xfrm flipV="1">
            <a:off x="6998970" y="3816985"/>
            <a:ext cx="1304290" cy="36639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直接连接符 22"/>
          <p:cNvCxnSpPr/>
          <p:nvPr/>
        </p:nvCxnSpPr>
        <p:spPr>
          <a:xfrm>
            <a:off x="6998970" y="2366010"/>
            <a:ext cx="880110" cy="213550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矩形 13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71"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180340" y="2176780"/>
            <a:ext cx="4133215" cy="2698115"/>
            <a:chOff x="840" y="0"/>
            <a:chExt cx="6509" cy="4249"/>
          </a:xfrm>
        </p:grpSpPr>
        <p:pic>
          <p:nvPicPr>
            <p:cNvPr id="8" name="图片 7"/>
            <p:cNvPicPr>
              <a:picLocks noChangeAspect="1"/>
            </p:cNvPicPr>
            <p:nvPr/>
          </p:nvPicPr>
          <p:blipFill>
            <a:blip r:embed="rId2"/>
            <a:stretch>
              <a:fillRect/>
            </a:stretch>
          </p:blipFill>
          <p:spPr>
            <a:xfrm>
              <a:off x="993" y="0"/>
              <a:ext cx="6357" cy="3918"/>
            </a:xfrm>
            <a:prstGeom prst="rect">
              <a:avLst/>
            </a:prstGeom>
          </p:spPr>
        </p:pic>
        <p:sp>
          <p:nvSpPr>
            <p:cNvPr id="10" name="文本框 9"/>
            <p:cNvSpPr txBox="1"/>
            <p:nvPr/>
          </p:nvSpPr>
          <p:spPr>
            <a:xfrm rot="600000">
              <a:off x="840" y="3669"/>
              <a:ext cx="1219" cy="580"/>
            </a:xfrm>
            <a:prstGeom prst="rect">
              <a:avLst/>
            </a:prstGeom>
            <a:noFill/>
          </p:spPr>
          <p:txBody>
            <a:bodyPr wrap="square" rtlCol="0">
              <a:spAutoFit/>
            </a:bodyPr>
            <a:p>
              <a:r>
                <a:rPr lang="en-US" altLang="zh-CN"/>
                <a:t>world</a:t>
              </a:r>
              <a:endParaRPr lang="en-US" altLang="zh-CN"/>
            </a:p>
          </p:txBody>
        </p:sp>
      </p:grpSp>
      <p:graphicFrame>
        <p:nvGraphicFramePr>
          <p:cNvPr id="2" name="对象 1">
            <a:hlinkClick r:id="" action="ppaction://ole?verb="/>
          </p:cNvPr>
          <p:cNvGraphicFramePr>
            <a:graphicFrameLocks noChangeAspect="1"/>
          </p:cNvGraphicFramePr>
          <p:nvPr/>
        </p:nvGraphicFramePr>
        <p:xfrm>
          <a:off x="2119630" y="785495"/>
          <a:ext cx="6008370" cy="2170430"/>
        </p:xfrm>
        <a:graphic>
          <a:graphicData uri="http://schemas.openxmlformats.org/presentationml/2006/ole">
            <mc:AlternateContent xmlns:mc="http://schemas.openxmlformats.org/markup-compatibility/2006">
              <mc:Choice xmlns:v="urn:schemas-microsoft-com:vml" Requires="v">
                <p:oleObj spid="_x0000_s5121" name="" r:id="rId3" imgW="3797300" imgH="1371600" progId="Equation.KSEE3">
                  <p:embed/>
                </p:oleObj>
              </mc:Choice>
              <mc:Fallback>
                <p:oleObj name="" r:id="rId3" imgW="3797300" imgH="1371600" progId="Equation.KSEE3">
                  <p:embed/>
                  <p:pic>
                    <p:nvPicPr>
                      <p:cNvPr id="0" name="图片 5120"/>
                      <p:cNvPicPr/>
                      <p:nvPr/>
                    </p:nvPicPr>
                    <p:blipFill>
                      <a:blip r:embed="rId4"/>
                      <a:stretch>
                        <a:fillRect/>
                      </a:stretch>
                    </p:blipFill>
                    <p:spPr>
                      <a:xfrm>
                        <a:off x="2119630" y="785495"/>
                        <a:ext cx="6008370" cy="2170430"/>
                      </a:xfrm>
                      <a:prstGeom prst="rect">
                        <a:avLst/>
                      </a:prstGeom>
                    </p:spPr>
                  </p:pic>
                </p:oleObj>
              </mc:Fallback>
            </mc:AlternateContent>
          </a:graphicData>
        </a:graphic>
      </p:graphicFrame>
      <p:sp>
        <p:nvSpPr>
          <p:cNvPr id="5" name="文本框 4"/>
          <p:cNvSpPr txBox="1"/>
          <p:nvPr/>
        </p:nvSpPr>
        <p:spPr>
          <a:xfrm>
            <a:off x="5565775" y="3867150"/>
            <a:ext cx="2695575" cy="368300"/>
          </a:xfrm>
          <a:prstGeom prst="rect">
            <a:avLst/>
          </a:prstGeom>
          <a:noFill/>
        </p:spPr>
        <p:txBody>
          <a:bodyPr wrap="square" rtlCol="0">
            <a:spAutoFit/>
          </a:bodyPr>
          <a:p>
            <a:r>
              <a:rPr lang="zh-CN" altLang="en-US" b="1">
                <a:solidFill>
                  <a:srgbClr val="FF0000"/>
                </a:solidFill>
              </a:rPr>
              <a:t>注：</a:t>
            </a:r>
            <a:r>
              <a:rPr lang="en-US" altLang="zh-CN" b="1">
                <a:solidFill>
                  <a:srgbClr val="FF0000"/>
                </a:solidFill>
              </a:rPr>
              <a:t>L</a:t>
            </a:r>
            <a:r>
              <a:rPr lang="zh-CN" altLang="en-US" b="1">
                <a:solidFill>
                  <a:srgbClr val="FF0000"/>
                </a:solidFill>
              </a:rPr>
              <a:t>为</a:t>
            </a:r>
            <a:r>
              <a:rPr lang="en-US" altLang="zh-CN" b="1">
                <a:solidFill>
                  <a:srgbClr val="FF0000"/>
                </a:solidFill>
              </a:rPr>
              <a:t>robot</a:t>
            </a:r>
            <a:r>
              <a:rPr lang="zh-CN" altLang="en-US" b="1">
                <a:solidFill>
                  <a:srgbClr val="FF0000"/>
                </a:solidFill>
              </a:rPr>
              <a:t>轮轴距半径</a:t>
            </a:r>
            <a:endParaRPr lang="en-US" altLang="zh-CN"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strips(downLeft)">
                                      <p:cBhvr>
                                        <p:cTn id="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任意多边形 4"/>
          <p:cNvSpPr>
            <a:spLocks noChangeArrowheads="1"/>
          </p:cNvSpPr>
          <p:nvPr/>
        </p:nvSpPr>
        <p:spPr bwMode="auto">
          <a:xfrm>
            <a:off x="8743950" y="4622006"/>
            <a:ext cx="476250" cy="300038"/>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anose="020B0604020202020204" charset="-122"/>
              <a:sym typeface="Arial" panose="020B0604020202020204" pitchFamily="34" charset="0"/>
            </a:endParaRPr>
          </a:p>
        </p:txBody>
      </p:sp>
      <p:sp>
        <p:nvSpPr>
          <p:cNvPr id="61" name="矩形 6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3"/>
          <p:cNvSpPr>
            <a:spLocks noChangeArrowheads="1"/>
          </p:cNvSpPr>
          <p:nvPr/>
        </p:nvSpPr>
        <p:spPr bwMode="auto">
          <a:xfrm>
            <a:off x="630397" y="253159"/>
            <a:ext cx="1151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速度采样</a:t>
            </a:r>
            <a:endParaRPr lang="zh-CN" altLang="en-US" sz="2000" b="1"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3" name="组合 32"/>
          <p:cNvGrpSpPr/>
          <p:nvPr/>
        </p:nvGrpSpPr>
        <p:grpSpPr>
          <a:xfrm>
            <a:off x="630629" y="630852"/>
            <a:ext cx="7585636" cy="3657938"/>
            <a:chOff x="1000" y="1016"/>
            <a:chExt cx="10302" cy="4654"/>
          </a:xfrm>
        </p:grpSpPr>
        <p:pic>
          <p:nvPicPr>
            <p:cNvPr id="3" name="图片 2"/>
            <p:cNvPicPr>
              <a:picLocks noChangeAspect="1"/>
            </p:cNvPicPr>
            <p:nvPr/>
          </p:nvPicPr>
          <p:blipFill>
            <a:blip r:embed="rId3"/>
            <a:srcRect l="6032"/>
            <a:stretch>
              <a:fillRect/>
            </a:stretch>
          </p:blipFill>
          <p:spPr>
            <a:xfrm>
              <a:off x="1403" y="1112"/>
              <a:ext cx="9899" cy="4558"/>
            </a:xfrm>
            <a:prstGeom prst="rect">
              <a:avLst/>
            </a:prstGeom>
          </p:spPr>
        </p:pic>
        <p:sp>
          <p:nvSpPr>
            <p:cNvPr id="4" name="文本框 3"/>
            <p:cNvSpPr txBox="1"/>
            <p:nvPr/>
          </p:nvSpPr>
          <p:spPr>
            <a:xfrm>
              <a:off x="1000" y="1016"/>
              <a:ext cx="556" cy="469"/>
            </a:xfrm>
            <a:prstGeom prst="rect">
              <a:avLst/>
            </a:prstGeom>
            <a:noFill/>
          </p:spPr>
          <p:txBody>
            <a:bodyPr wrap="square" rtlCol="0">
              <a:spAutoFit/>
            </a:bodyPr>
            <a:p>
              <a:r>
                <a:rPr lang="en-US" altLang="zh-CN"/>
                <a:t>1.</a:t>
              </a:r>
              <a:endParaRPr lang="en-US" altLang="zh-CN"/>
            </a:p>
          </p:txBody>
        </p:sp>
        <p:sp>
          <p:nvSpPr>
            <p:cNvPr id="28" name="文本框 27"/>
            <p:cNvSpPr txBox="1"/>
            <p:nvPr/>
          </p:nvSpPr>
          <p:spPr>
            <a:xfrm>
              <a:off x="1000" y="1889"/>
              <a:ext cx="556" cy="469"/>
            </a:xfrm>
            <a:prstGeom prst="rect">
              <a:avLst/>
            </a:prstGeom>
            <a:noFill/>
          </p:spPr>
          <p:txBody>
            <a:bodyPr wrap="square" rtlCol="0">
              <a:spAutoFit/>
            </a:bodyPr>
            <a:p>
              <a:r>
                <a:rPr lang="en-US" altLang="zh-CN"/>
                <a:t>2.</a:t>
              </a:r>
              <a:endParaRPr lang="en-US" altLang="zh-CN"/>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trips(downLeft)">
                                      <p:cBhvr>
                                        <p:cTn id="7" dur="500"/>
                                        <p:tgtEl>
                                          <p:spTgt spid="6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Words>
  <Application>WPS 演示</Application>
  <PresentationFormat>全屏显示(16:9)</PresentationFormat>
  <Paragraphs>76</Paragraphs>
  <Slides>15</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14</vt:i4>
      </vt:variant>
      <vt:variant>
        <vt:lpstr>幻灯片标题</vt:lpstr>
      </vt:variant>
      <vt:variant>
        <vt:i4>15</vt:i4>
      </vt:variant>
    </vt:vector>
  </HeadingPairs>
  <TitlesOfParts>
    <vt:vector size="41" baseType="lpstr">
      <vt:lpstr>Arial</vt:lpstr>
      <vt:lpstr>宋体</vt:lpstr>
      <vt:lpstr>Wingdings</vt:lpstr>
      <vt:lpstr>Yuanti SC Regular</vt:lpstr>
      <vt:lpstr>微软雅黑</vt:lpstr>
      <vt:lpstr>Impact</vt:lpstr>
      <vt:lpstr>方正兰亭黑_GBK</vt:lpstr>
      <vt:lpstr>Calibri</vt:lpstr>
      <vt:lpstr>Arial Unicode MS</vt:lpstr>
      <vt:lpstr>AMGDT</vt:lpstr>
      <vt:lpstr>黑体</vt:lpstr>
      <vt:lpstr>Office 主题​​</vt:lpstr>
      <vt:lpstr>Equation.KSEE3</vt:lpstr>
      <vt:lpstr>Equation.KSEE3</vt:lpstr>
      <vt:lpstr>Equation.KSEE3</vt:lpstr>
      <vt:lpstr>Equation.KSEE3</vt:lpstr>
      <vt:lpstr>Equation.KSEE3</vt:lpstr>
      <vt:lpstr>Visio.Drawing.15</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Li jintao</cp:lastModifiedBy>
  <cp:revision>171</cp:revision>
  <dcterms:created xsi:type="dcterms:W3CDTF">2015-01-22T11:01:00Z</dcterms:created>
  <dcterms:modified xsi:type="dcterms:W3CDTF">2019-01-28T11:08:02Z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