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7"/>
  </p:notesMasterIdLst>
  <p:sldIdLst>
    <p:sldId id="259" r:id="rId3"/>
    <p:sldId id="342" r:id="rId4"/>
    <p:sldId id="258" r:id="rId5"/>
    <p:sldId id="263" r:id="rId6"/>
    <p:sldId id="346" r:id="rId7"/>
    <p:sldId id="265" r:id="rId8"/>
    <p:sldId id="345" r:id="rId9"/>
    <p:sldId id="294" r:id="rId10"/>
    <p:sldId id="264" r:id="rId11"/>
    <p:sldId id="261" r:id="rId12"/>
    <p:sldId id="267" r:id="rId13"/>
    <p:sldId id="277" r:id="rId14"/>
    <p:sldId id="271" r:id="rId15"/>
    <p:sldId id="305" r:id="rId16"/>
    <p:sldId id="270" r:id="rId17"/>
    <p:sldId id="306" r:id="rId18"/>
    <p:sldId id="308" r:id="rId19"/>
    <p:sldId id="269" r:id="rId20"/>
    <p:sldId id="309" r:id="rId21"/>
    <p:sldId id="310" r:id="rId22"/>
    <p:sldId id="341" r:id="rId23"/>
    <p:sldId id="311" r:id="rId24"/>
    <p:sldId id="312" r:id="rId25"/>
    <p:sldId id="313" r:id="rId26"/>
    <p:sldId id="314" r:id="rId27"/>
    <p:sldId id="315" r:id="rId28"/>
    <p:sldId id="296" r:id="rId29"/>
    <p:sldId id="318" r:id="rId30"/>
    <p:sldId id="317" r:id="rId31"/>
    <p:sldId id="301" r:id="rId32"/>
    <p:sldId id="302" r:id="rId33"/>
    <p:sldId id="319" r:id="rId34"/>
    <p:sldId id="324" r:id="rId35"/>
    <p:sldId id="325" r:id="rId36"/>
    <p:sldId id="326" r:id="rId37"/>
    <p:sldId id="330" r:id="rId38"/>
    <p:sldId id="328" r:id="rId39"/>
    <p:sldId id="327" r:id="rId40"/>
    <p:sldId id="335" r:id="rId41"/>
    <p:sldId id="337" r:id="rId42"/>
    <p:sldId id="338" r:id="rId43"/>
    <p:sldId id="339" r:id="rId44"/>
    <p:sldId id="340" r:id="rId45"/>
    <p:sldId id="26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0AF98-F10B-4E8E-92A9-9B03D4B73581}"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5A9EA-BD3A-4BA3-AFFC-BD0F524CDDC4}" type="slidenum">
              <a:rPr lang="zh-CN" altLang="en-US" smtClean="0"/>
              <a:t>‹#›</a:t>
            </a:fld>
            <a:endParaRPr lang="zh-CN" altLang="en-US"/>
          </a:p>
        </p:txBody>
      </p:sp>
    </p:spTree>
    <p:extLst>
      <p:ext uri="{BB962C8B-B14F-4D97-AF65-F5344CB8AC3E}">
        <p14:creationId xmlns:p14="http://schemas.microsoft.com/office/powerpoint/2010/main" val="9477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371299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680235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348648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6760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82328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694848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124342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79135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947783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615894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41468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1223696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527171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2148509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822772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922006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283989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10828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857256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41215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47279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24397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85339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322921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426896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01485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921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1"/>
          </p:nvPr>
        </p:nvSpPr>
        <p:spPr>
          <a:xfrm>
            <a:off x="3155230"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7"/>
          <p:cNvSpPr>
            <a:spLocks noGrp="1"/>
          </p:cNvSpPr>
          <p:nvPr>
            <p:ph type="body" sz="quarter" idx="12"/>
          </p:nvPr>
        </p:nvSpPr>
        <p:spPr>
          <a:xfrm>
            <a:off x="6742690"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8" name="文本占位符 7"/>
          <p:cNvSpPr>
            <a:spLocks noGrp="1"/>
          </p:cNvSpPr>
          <p:nvPr>
            <p:ph type="body" sz="quarter" idx="13"/>
          </p:nvPr>
        </p:nvSpPr>
        <p:spPr>
          <a:xfrm>
            <a:off x="3155230" y="4448647"/>
            <a:ext cx="5881540" cy="508364"/>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endParaRPr kumimoji="1" lang="zh-CN" altLang="en-US" dirty="0"/>
          </a:p>
        </p:txBody>
      </p:sp>
      <p:sp>
        <p:nvSpPr>
          <p:cNvPr id="10" name="文本占位符 7"/>
          <p:cNvSpPr>
            <a:spLocks noGrp="1"/>
          </p:cNvSpPr>
          <p:nvPr>
            <p:ph type="body" sz="quarter" idx="14"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343534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2028304498"/>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extLst>
      <p:ext uri="{BB962C8B-B14F-4D97-AF65-F5344CB8AC3E}">
        <p14:creationId xmlns:p14="http://schemas.microsoft.com/office/powerpoint/2010/main" val="1958571672"/>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672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87876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450837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4"/>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4"/>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9693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9"/>
            <a:ext cx="4873575"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5"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5614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027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73059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83681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0"/>
            <a:ext cx="6172200" cy="540385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4165349" cy="3811588"/>
          </a:xfrm>
        </p:spPr>
        <p:txBody>
          <a:bodyPr/>
          <a:lstStyle>
            <a:lvl1pPr marL="0" indent="0">
              <a:buNone/>
              <a:defRPr sz="2000"/>
            </a:lvl1pPr>
            <a:lvl2pPr marL="457189" indent="0">
              <a:buNone/>
              <a:defRPr sz="1867"/>
            </a:lvl2pPr>
            <a:lvl3pPr marL="914377" indent="0">
              <a:buNone/>
              <a:defRPr sz="1600"/>
            </a:lvl3pPr>
            <a:lvl4pPr marL="1371566" indent="0">
              <a:buNone/>
              <a:defRPr sz="1467"/>
            </a:lvl4pPr>
            <a:lvl5pPr marL="1828754" indent="0">
              <a:buNone/>
              <a:defRPr sz="1467"/>
            </a:lvl5pPr>
            <a:lvl6pPr marL="2285943" indent="0">
              <a:buNone/>
              <a:defRPr sz="1467"/>
            </a:lvl6pPr>
            <a:lvl7pPr marL="2743131" indent="0">
              <a:buNone/>
              <a:defRPr sz="1467"/>
            </a:lvl7pPr>
            <a:lvl8pPr marL="3200320" indent="0">
              <a:buNone/>
              <a:defRPr sz="1467"/>
            </a:lvl8pPr>
            <a:lvl9pPr marL="3657509" indent="0">
              <a:buNone/>
              <a:defRPr sz="146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7718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3658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191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49"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65199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4"/>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4"/>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1598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9"/>
            <a:ext cx="4873575"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5"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9"/>
            <a:ext cx="4897576" cy="823912"/>
          </a:xfrm>
        </p:spPr>
        <p:txBody>
          <a:bodyPr anchor="ctr" anchorCtr="0"/>
          <a:lstStyle>
            <a:lvl1pPr marL="0" indent="0">
              <a:buNone/>
              <a:defRPr sz="2800"/>
            </a:lvl1pPr>
            <a:lvl2pPr marL="457189" indent="0">
              <a:buNone/>
              <a:defRPr sz="2400"/>
            </a:lvl2pPr>
            <a:lvl3pPr marL="914377" indent="0">
              <a:buNone/>
              <a:defRPr sz="2000"/>
            </a:lvl3pPr>
            <a:lvl4pPr marL="1371566" indent="0">
              <a:buNone/>
              <a:defRPr sz="1867"/>
            </a:lvl4pPr>
            <a:lvl5pPr marL="1828754" indent="0">
              <a:buNone/>
              <a:defRPr sz="1867"/>
            </a:lvl5pPr>
            <a:lvl6pPr marL="2285943" indent="0">
              <a:buNone/>
              <a:defRPr sz="1867"/>
            </a:lvl6pPr>
            <a:lvl7pPr marL="2743131" indent="0">
              <a:buNone/>
              <a:defRPr sz="1867"/>
            </a:lvl7pPr>
            <a:lvl8pPr marL="3200320" indent="0">
              <a:buNone/>
              <a:defRPr sz="1867"/>
            </a:lvl8pPr>
            <a:lvl9pPr marL="3657509" indent="0">
              <a:buNone/>
              <a:defRPr sz="1867"/>
            </a:lvl9pPr>
          </a:lstStyle>
          <a:p>
            <a:pPr lvl="0"/>
            <a:r>
              <a:rPr lang="zh-CN" altLang="en-US" smtClean="0"/>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5036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11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661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0"/>
            <a:ext cx="6172200" cy="5403851"/>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1"/>
            <a:ext cx="4165349" cy="3811588"/>
          </a:xfrm>
        </p:spPr>
        <p:txBody>
          <a:bodyPr/>
          <a:lstStyle>
            <a:lvl1pPr marL="0" indent="0">
              <a:buNone/>
              <a:defRPr sz="2000"/>
            </a:lvl1pPr>
            <a:lvl2pPr marL="457189" indent="0">
              <a:buNone/>
              <a:defRPr sz="1867"/>
            </a:lvl2pPr>
            <a:lvl3pPr marL="914377" indent="0">
              <a:buNone/>
              <a:defRPr sz="1600"/>
            </a:lvl3pPr>
            <a:lvl4pPr marL="1371566" indent="0">
              <a:buNone/>
              <a:defRPr sz="1467"/>
            </a:lvl4pPr>
            <a:lvl5pPr marL="1828754" indent="0">
              <a:buNone/>
              <a:defRPr sz="1467"/>
            </a:lvl5pPr>
            <a:lvl6pPr marL="2285943" indent="0">
              <a:buNone/>
              <a:defRPr sz="1467"/>
            </a:lvl6pPr>
            <a:lvl7pPr marL="2743131" indent="0">
              <a:buNone/>
              <a:defRPr sz="1467"/>
            </a:lvl7pPr>
            <a:lvl8pPr marL="3200320" indent="0">
              <a:buNone/>
              <a:defRPr sz="1467"/>
            </a:lvl8pPr>
            <a:lvl9pPr marL="3657509" indent="0">
              <a:buNone/>
              <a:defRPr sz="1467"/>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731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792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4"/>
            <a:ext cx="10515600" cy="4351339"/>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pPr defTabSz="914377"/>
            <a:fld id="{82F288E0-7875-42C4-84C8-98DBBD3BF4D2}" type="datetimeFigureOut">
              <a:rPr lang="zh-CN" altLang="en-US" smtClean="0">
                <a:solidFill>
                  <a:prstClr val="black">
                    <a:tint val="75000"/>
                  </a:prstClr>
                </a:solidFill>
              </a:rPr>
              <a:pPr defTabSz="914377"/>
              <a:t>2019/1/2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pPr defTabSz="914377"/>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pPr defTabSz="914377"/>
            <a:fld id="{7D9BB5D0-35E4-459D-AEF3-FE4D7C45CC19}" type="slidenum">
              <a:rPr lang="zh-CN" altLang="en-US" smtClean="0">
                <a:solidFill>
                  <a:prstClr val="black">
                    <a:tint val="75000"/>
                  </a:prstClr>
                </a:solidFill>
              </a:rPr>
              <a:pPr defTabSz="914377"/>
              <a:t>‹#›</a:t>
            </a:fld>
            <a:endParaRPr lang="zh-CN" altLang="en-US">
              <a:solidFill>
                <a:prstClr val="black">
                  <a:tint val="75000"/>
                </a:prstClr>
              </a:solidFill>
            </a:endParaRPr>
          </a:p>
        </p:txBody>
      </p:sp>
    </p:spTree>
    <p:extLst>
      <p:ext uri="{BB962C8B-B14F-4D97-AF65-F5344CB8AC3E}">
        <p14:creationId xmlns:p14="http://schemas.microsoft.com/office/powerpoint/2010/main" val="314668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3" r:id="rId12"/>
    <p:sldLayoutId id="2147483684" r:id="rId13"/>
  </p:sldLayoutIdLst>
  <p:timing>
    <p:tnLst>
      <p:par>
        <p:cTn id="1" dur="indefinite" restart="never" nodeType="tmRoot"/>
      </p:par>
    </p:tnLst>
  </p:timing>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4"/>
            <a:ext cx="10515600" cy="4351339"/>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pPr defTabSz="914377"/>
            <a:fld id="{82F288E0-7875-42C4-84C8-98DBBD3BF4D2}" type="datetimeFigureOut">
              <a:rPr lang="zh-CN" altLang="en-US" smtClean="0">
                <a:solidFill>
                  <a:prstClr val="black">
                    <a:tint val="75000"/>
                  </a:prstClr>
                </a:solidFill>
              </a:rPr>
              <a:pPr defTabSz="914377"/>
              <a:t>2019/1/2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pPr defTabSz="914377"/>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pPr defTabSz="914377"/>
            <a:fld id="{7D9BB5D0-35E4-459D-AEF3-FE4D7C45CC19}" type="slidenum">
              <a:rPr lang="zh-CN" altLang="en-US" smtClean="0">
                <a:solidFill>
                  <a:prstClr val="black">
                    <a:tint val="75000"/>
                  </a:prstClr>
                </a:solidFill>
              </a:rPr>
              <a:pPr defTabSz="914377"/>
              <a:t>‹#›</a:t>
            </a:fld>
            <a:endParaRPr lang="zh-CN" altLang="en-US">
              <a:solidFill>
                <a:prstClr val="black">
                  <a:tint val="75000"/>
                </a:prstClr>
              </a:solidFill>
            </a:endParaRPr>
          </a:p>
        </p:txBody>
      </p:sp>
    </p:spTree>
    <p:extLst>
      <p:ext uri="{BB962C8B-B14F-4D97-AF65-F5344CB8AC3E}">
        <p14:creationId xmlns:p14="http://schemas.microsoft.com/office/powerpoint/2010/main" val="38256864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iming>
    <p:tnLst>
      <p:par>
        <p:cTn id="1" dur="indefinite" restart="never" nodeType="tmRoot"/>
      </p:par>
    </p:tnLst>
  </p:timing>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itchFamily="34" charset="0"/>
        <a:buChar char="•"/>
        <a:defRPr sz="1867" kern="1200">
          <a:solidFill>
            <a:schemeClr val="tx1"/>
          </a:solidFill>
          <a:latin typeface="+mn-lt"/>
          <a:ea typeface="+mn-ea"/>
          <a:cs typeface="+mn-cs"/>
        </a:defRPr>
      </a:lvl9pPr>
    </p:bodyStyle>
    <p:otherStyle>
      <a:defPPr>
        <a:defRPr lang="zh-CN"/>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3"/>
          <p:cNvGrpSpPr>
            <a:grpSpLocks/>
          </p:cNvGrpSpPr>
          <p:nvPr/>
        </p:nvGrpSpPr>
        <p:grpSpPr bwMode="auto">
          <a:xfrm>
            <a:off x="130468" y="69035"/>
            <a:ext cx="2193924" cy="1318890"/>
            <a:chOff x="899592" y="881100"/>
            <a:chExt cx="2808312" cy="1635435"/>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268760"/>
              <a:ext cx="23241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FF00"/>
                  </a:solidFill>
                  <a:miter lim="800000"/>
                  <a:headEnd/>
                  <a:tailEnd/>
                </a14:hiddenLine>
              </a:ext>
            </a:extLst>
          </p:spPr>
        </p:pic>
        <p:sp>
          <p:nvSpPr>
            <p:cNvPr id="12" name="椭圆 11"/>
            <p:cNvSpPr/>
            <p:nvPr/>
          </p:nvSpPr>
          <p:spPr bwMode="auto">
            <a:xfrm>
              <a:off x="899592" y="981132"/>
              <a:ext cx="431471" cy="503332"/>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sp>
          <p:nvSpPr>
            <p:cNvPr id="13" name="椭圆 12"/>
            <p:cNvSpPr/>
            <p:nvPr/>
          </p:nvSpPr>
          <p:spPr bwMode="auto">
            <a:xfrm>
              <a:off x="3276433" y="881100"/>
              <a:ext cx="431471" cy="503333"/>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grpSp>
      <p:sp>
        <p:nvSpPr>
          <p:cNvPr id="14" name="TextBox 7"/>
          <p:cNvSpPr txBox="1"/>
          <p:nvPr/>
        </p:nvSpPr>
        <p:spPr>
          <a:xfrm>
            <a:off x="258782" y="1339110"/>
            <a:ext cx="5802287"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1" i="1" u="none" strike="noStrike" kern="1200" cap="all" spc="0" normalizeH="0" baseline="0" noProof="0" dirty="0">
                <a:ln>
                  <a:noFill/>
                </a:ln>
                <a:solidFill>
                  <a:srgbClr val="0099FF"/>
                </a:solidFill>
                <a:effectLst/>
                <a:uLnTx/>
                <a:uFillTx/>
                <a:latin typeface="Arial" charset="0"/>
                <a:ea typeface="SimHei" pitchFamily="2" charset="-122"/>
                <a:cs typeface="+mn-cs"/>
              </a:rPr>
              <a:t>HUAZHONG UNIVERSITY OF SCIENCE &amp;TECHNOLOGY</a:t>
            </a:r>
            <a:endParaRPr kumimoji="1" lang="zh-CN" altLang="en-US" sz="1600" b="1" i="1" u="none" strike="noStrike" kern="1200" cap="none" spc="0" normalizeH="0" baseline="0" noProof="0" dirty="0">
              <a:ln>
                <a:noFill/>
              </a:ln>
              <a:solidFill>
                <a:srgbClr val="0099FF"/>
              </a:solidFill>
              <a:effectLst/>
              <a:uLnTx/>
              <a:uFillTx/>
              <a:latin typeface="Arial" charset="0"/>
              <a:ea typeface="SimHei" pitchFamily="2" charset="-122"/>
              <a:cs typeface="+mn-cs"/>
            </a:endParaRPr>
          </a:p>
        </p:txBody>
      </p:sp>
      <p:cxnSp>
        <p:nvCxnSpPr>
          <p:cNvPr id="15" name="直接连接符 9"/>
          <p:cNvCxnSpPr>
            <a:cxnSpLocks noChangeShapeType="1"/>
          </p:cNvCxnSpPr>
          <p:nvPr/>
        </p:nvCxnSpPr>
        <p:spPr bwMode="auto">
          <a:xfrm>
            <a:off x="319114" y="1385544"/>
            <a:ext cx="5453923" cy="2381"/>
          </a:xfrm>
          <a:prstGeom prst="line">
            <a:avLst/>
          </a:prstGeom>
          <a:ln>
            <a:headEnd/>
            <a:tailEnd/>
          </a:ln>
          <a:extLst/>
        </p:spPr>
        <p:style>
          <a:lnRef idx="2">
            <a:schemeClr val="dk1"/>
          </a:lnRef>
          <a:fillRef idx="0">
            <a:schemeClr val="dk1"/>
          </a:fillRef>
          <a:effectRef idx="1">
            <a:schemeClr val="dk1"/>
          </a:effectRef>
          <a:fontRef idx="minor">
            <a:schemeClr val="tx1"/>
          </a:fontRef>
        </p:style>
      </p:cxnSp>
      <p:sp>
        <p:nvSpPr>
          <p:cNvPr id="4" name="矩形 3"/>
          <p:cNvSpPr/>
          <p:nvPr/>
        </p:nvSpPr>
        <p:spPr>
          <a:xfrm>
            <a:off x="1183799" y="803878"/>
            <a:ext cx="4743813" cy="523220"/>
          </a:xfrm>
          <a:prstGeom prst="rect">
            <a:avLst/>
          </a:prstGeom>
        </p:spPr>
        <p:txBody>
          <a:bodyPr wrap="square">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5B9BD5"/>
                </a:solidFill>
                <a:effectLst/>
                <a:uLnTx/>
                <a:uFillTx/>
                <a:latin typeface="Segoe UI"/>
                <a:ea typeface="微软雅黑"/>
                <a:cs typeface="+mn-cs"/>
              </a:rPr>
              <a:t>华中科技</a:t>
            </a:r>
            <a:r>
              <a:rPr kumimoji="0" lang="zh-CN" altLang="en-US" sz="2800" b="1" i="0" u="none" strike="noStrike" kern="1200" cap="none" spc="0" normalizeH="0" baseline="0" noProof="0" dirty="0" smtClean="0">
                <a:ln>
                  <a:noFill/>
                </a:ln>
                <a:solidFill>
                  <a:srgbClr val="5B9BD5"/>
                </a:solidFill>
                <a:effectLst/>
                <a:uLnTx/>
                <a:uFillTx/>
                <a:latin typeface="Segoe UI"/>
                <a:ea typeface="微软雅黑"/>
                <a:cs typeface="+mn-cs"/>
              </a:rPr>
              <a:t>大学机械工程系</a:t>
            </a:r>
            <a:endParaRPr kumimoji="0" lang="zh-CN" altLang="en-US" sz="2800" b="1" i="0" u="none" strike="noStrike" kern="1200" cap="none" spc="0" normalizeH="0" baseline="0" noProof="0" dirty="0">
              <a:ln>
                <a:noFill/>
              </a:ln>
              <a:solidFill>
                <a:srgbClr val="5B9BD5"/>
              </a:solidFill>
              <a:effectLst/>
              <a:uLnTx/>
              <a:uFillTx/>
              <a:latin typeface="Segoe UI"/>
              <a:ea typeface="微软雅黑"/>
              <a:cs typeface="+mn-cs"/>
            </a:endParaRPr>
          </a:p>
        </p:txBody>
      </p:sp>
      <p:sp>
        <p:nvSpPr>
          <p:cNvPr id="9" name="文本框 8"/>
          <p:cNvSpPr txBox="1"/>
          <p:nvPr/>
        </p:nvSpPr>
        <p:spPr>
          <a:xfrm>
            <a:off x="2322838" y="1816779"/>
            <a:ext cx="2353931" cy="954107"/>
          </a:xfrm>
          <a:prstGeom prst="rect">
            <a:avLst/>
          </a:prstGeom>
          <a:noFill/>
        </p:spPr>
        <p:txBody>
          <a:bodyPr wrap="square" lIns="91440" tIns="45720" rIns="91440" bIns="45720" rtlCol="0">
            <a:spAutoFit/>
          </a:bodyPr>
          <a:lstStyle/>
          <a:p>
            <a:pPr defTabSz="914377"/>
            <a:r>
              <a:rPr lang="zh-CN" altLang="en-US" sz="5600" b="1" dirty="0">
                <a:solidFill>
                  <a:srgbClr val="5B9BD5"/>
                </a:solidFill>
                <a:latin typeface="Segoe UI"/>
                <a:ea typeface="微软雅黑"/>
                <a:sym typeface="+mn-lt"/>
              </a:rPr>
              <a:t>运筹学</a:t>
            </a:r>
          </a:p>
        </p:txBody>
      </p:sp>
      <p:sp>
        <p:nvSpPr>
          <p:cNvPr id="16" name="文本框 15"/>
          <p:cNvSpPr txBox="1"/>
          <p:nvPr/>
        </p:nvSpPr>
        <p:spPr>
          <a:xfrm>
            <a:off x="3046075" y="2873452"/>
            <a:ext cx="5882025" cy="584775"/>
          </a:xfrm>
          <a:prstGeom prst="rect">
            <a:avLst/>
          </a:prstGeom>
          <a:noFill/>
        </p:spPr>
        <p:txBody>
          <a:bodyPr wrap="square" lIns="91440" tIns="45720" rIns="91440" bIns="45720" rtlCol="0">
            <a:spAutoFit/>
          </a:bodyPr>
          <a:lstStyle/>
          <a:p>
            <a:pPr defTabSz="914377" eaLnBrk="0" hangingPunct="0"/>
            <a:r>
              <a:rPr lang="en-US" altLang="zh-CN" sz="3200" b="1" dirty="0" smtClean="0">
                <a:solidFill>
                  <a:srgbClr val="5B9BD5"/>
                </a:solidFill>
                <a:latin typeface="Segoe UI"/>
                <a:ea typeface="微软雅黑"/>
                <a:sym typeface="+mn-lt"/>
              </a:rPr>
              <a:t>——</a:t>
            </a:r>
            <a:r>
              <a:rPr lang="zh-CN" altLang="en-US" sz="3200" b="1" dirty="0" smtClean="0">
                <a:solidFill>
                  <a:srgbClr val="5B9BD5"/>
                </a:solidFill>
                <a:latin typeface="Segoe UI"/>
                <a:ea typeface="微软雅黑"/>
                <a:sym typeface="+mn-lt"/>
              </a:rPr>
              <a:t>机械故障</a:t>
            </a:r>
            <a:r>
              <a:rPr lang="zh-CN" altLang="en-US" sz="3200" b="1" dirty="0">
                <a:solidFill>
                  <a:srgbClr val="5B9BD5"/>
                </a:solidFill>
                <a:latin typeface="Segoe UI"/>
                <a:ea typeface="微软雅黑"/>
                <a:sym typeface="+mn-lt"/>
              </a:rPr>
              <a:t>诊断方法文献综述</a:t>
            </a:r>
            <a:endParaRPr lang="en-US" altLang="zh-CN" sz="3200" b="1" dirty="0">
              <a:solidFill>
                <a:srgbClr val="5B9BD5"/>
              </a:solidFill>
              <a:latin typeface="Segoe UI"/>
              <a:ea typeface="微软雅黑"/>
              <a:sym typeface="+mn-lt"/>
            </a:endParaRPr>
          </a:p>
        </p:txBody>
      </p:sp>
      <p:sp>
        <p:nvSpPr>
          <p:cNvPr id="17" name="TextBox 120"/>
          <p:cNvSpPr txBox="1"/>
          <p:nvPr/>
        </p:nvSpPr>
        <p:spPr>
          <a:xfrm>
            <a:off x="4114409" y="4267412"/>
            <a:ext cx="3963183" cy="1328023"/>
          </a:xfrm>
          <a:prstGeom prst="roundRect">
            <a:avLst/>
          </a:prstGeom>
          <a:solidFill>
            <a:schemeClr val="accent1"/>
          </a:solidFill>
        </p:spPr>
        <p:txBody>
          <a:bodyPr wrap="square" rtlCol="0">
            <a:spAutoFit/>
          </a:bodyPr>
          <a:lstStyle/>
          <a:p>
            <a:pPr defTabSz="914377"/>
            <a:r>
              <a:rPr lang="zh-CN" altLang="en-US" sz="2400" dirty="0">
                <a:solidFill>
                  <a:prstClr val="white"/>
                </a:solidFill>
                <a:cs typeface="+mn-ea"/>
                <a:sym typeface="+mn-lt"/>
              </a:rPr>
              <a:t>班级：机硕</a:t>
            </a:r>
            <a:r>
              <a:rPr lang="en-US" altLang="zh-CN" sz="2400" dirty="0" smtClean="0">
                <a:solidFill>
                  <a:prstClr val="white"/>
                </a:solidFill>
                <a:cs typeface="+mn-ea"/>
                <a:sym typeface="+mn-lt"/>
              </a:rPr>
              <a:t>1808</a:t>
            </a:r>
            <a:r>
              <a:rPr lang="zh-CN" altLang="en-US" sz="2400" dirty="0" smtClean="0">
                <a:solidFill>
                  <a:prstClr val="white"/>
                </a:solidFill>
                <a:cs typeface="+mn-ea"/>
                <a:sym typeface="+mn-lt"/>
              </a:rPr>
              <a:t>班       </a:t>
            </a:r>
            <a:endParaRPr lang="en-US" altLang="zh-CN" sz="2400" dirty="0" smtClean="0">
              <a:solidFill>
                <a:prstClr val="white"/>
              </a:solidFill>
              <a:cs typeface="+mn-ea"/>
              <a:sym typeface="+mn-lt"/>
            </a:endParaRPr>
          </a:p>
          <a:p>
            <a:pPr defTabSz="914377"/>
            <a:r>
              <a:rPr lang="zh-CN" altLang="en-US" sz="2400" dirty="0" smtClean="0">
                <a:solidFill>
                  <a:prstClr val="white"/>
                </a:solidFill>
                <a:cs typeface="+mn-ea"/>
                <a:sym typeface="+mn-lt"/>
              </a:rPr>
              <a:t>姓名：</a:t>
            </a:r>
            <a:r>
              <a:rPr lang="zh-CN" altLang="en-US" sz="2400" dirty="0">
                <a:solidFill>
                  <a:prstClr val="white"/>
                </a:solidFill>
                <a:cs typeface="+mn-ea"/>
                <a:sym typeface="+mn-lt"/>
              </a:rPr>
              <a:t>尹常攀</a:t>
            </a:r>
            <a:r>
              <a:rPr lang="zh-CN" altLang="en-US" sz="2400" dirty="0" smtClean="0">
                <a:solidFill>
                  <a:prstClr val="white"/>
                </a:solidFill>
                <a:cs typeface="+mn-ea"/>
                <a:sym typeface="+mn-lt"/>
              </a:rPr>
              <a:t>       </a:t>
            </a:r>
            <a:endParaRPr lang="en-US" altLang="zh-CN" sz="2400" dirty="0">
              <a:solidFill>
                <a:prstClr val="white"/>
              </a:solidFill>
              <a:cs typeface="+mn-ea"/>
              <a:sym typeface="+mn-lt"/>
            </a:endParaRPr>
          </a:p>
          <a:p>
            <a:pPr defTabSz="914377"/>
            <a:r>
              <a:rPr lang="zh-CN" altLang="en-US" sz="2400" dirty="0">
                <a:solidFill>
                  <a:prstClr val="white"/>
                </a:solidFill>
                <a:cs typeface="+mn-ea"/>
                <a:sym typeface="+mn-lt"/>
              </a:rPr>
              <a:t>学号：</a:t>
            </a:r>
            <a:r>
              <a:rPr lang="en-US" altLang="zh-CN" sz="2400" dirty="0" err="1" smtClean="0">
                <a:solidFill>
                  <a:prstClr val="white"/>
                </a:solidFill>
                <a:cs typeface="+mn-ea"/>
                <a:sym typeface="+mn-lt"/>
              </a:rPr>
              <a:t>M201870482</a:t>
            </a:r>
            <a:endParaRPr lang="zh-CN" altLang="en-US" sz="2400" dirty="0">
              <a:solidFill>
                <a:prstClr val="white"/>
              </a:solidFill>
              <a:cs typeface="+mn-ea"/>
              <a:sym typeface="+mn-lt"/>
            </a:endParaRPr>
          </a:p>
        </p:txBody>
      </p:sp>
    </p:spTree>
    <p:extLst>
      <p:ext uri="{BB962C8B-B14F-4D97-AF65-F5344CB8AC3E}">
        <p14:creationId xmlns:p14="http://schemas.microsoft.com/office/powerpoint/2010/main" val="33040806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4185761"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lgn="l"/>
            <a:r>
              <a:rPr lang="zh-CN" altLang="en-US" sz="2400" b="1" dirty="0">
                <a:solidFill>
                  <a:srgbClr val="1B4367"/>
                </a:solidFill>
                <a:cs typeface="+mn-ea"/>
                <a:sym typeface="+mn-lt"/>
              </a:rPr>
              <a:t>基于系统模型的故障诊断方法</a:t>
            </a:r>
          </a:p>
        </p:txBody>
      </p:sp>
      <p:sp>
        <p:nvSpPr>
          <p:cNvPr id="8" name="矩形 7"/>
          <p:cNvSpPr/>
          <p:nvPr/>
        </p:nvSpPr>
        <p:spPr>
          <a:xfrm>
            <a:off x="738254" y="1584091"/>
            <a:ext cx="10395051" cy="1323439"/>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该</a:t>
            </a:r>
            <a:r>
              <a:rPr lang="zh-CN" altLang="zh-CN" dirty="0">
                <a:solidFill>
                  <a:srgbClr val="333333"/>
                </a:solidFill>
                <a:latin typeface="宋体" panose="02010600030101010101" pitchFamily="2" charset="-122"/>
                <a:ea typeface="宋体" panose="02010600030101010101" pitchFamily="2" charset="-122"/>
              </a:rPr>
              <a:t>方法可以深入系统本质的动态性质，与控制系统紧密结合，从而实现实时诊断、容错控制、系统修复与重构等故障，但系统模型难获得，易出现鲁棒性问题。主要分为状态估计诊断法和参数估计法。</a:t>
            </a:r>
            <a:endParaRPr lang="zh-CN" altLang="en-US" dirty="0">
              <a:solidFill>
                <a:srgbClr val="333333"/>
              </a:solidFill>
              <a:latin typeface="宋体" panose="02010600030101010101" pitchFamily="2" charset="-122"/>
              <a:ea typeface="宋体" panose="02010600030101010101" pitchFamily="2" charset="-122"/>
            </a:endParaRPr>
          </a:p>
        </p:txBody>
      </p:sp>
      <p:sp>
        <p:nvSpPr>
          <p:cNvPr id="24" name="TextBox 1210"/>
          <p:cNvSpPr/>
          <p:nvPr/>
        </p:nvSpPr>
        <p:spPr>
          <a:xfrm>
            <a:off x="658368" y="2993924"/>
            <a:ext cx="2836033"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dirty="0" smtClean="0">
                <a:cs typeface="+mn-ea"/>
              </a:rPr>
              <a:t>1</a:t>
            </a:r>
            <a:r>
              <a:rPr lang="zh-CN" altLang="en-US" sz="2400" dirty="0" smtClean="0">
                <a:cs typeface="+mn-ea"/>
              </a:rPr>
              <a:t>、</a:t>
            </a:r>
            <a:r>
              <a:rPr lang="zh-CN" altLang="zh-CN" sz="2400" dirty="0" smtClean="0">
                <a:cs typeface="+mn-ea"/>
              </a:rPr>
              <a:t>状态估计</a:t>
            </a:r>
            <a:r>
              <a:rPr lang="zh-CN" altLang="zh-CN" sz="2400" dirty="0">
                <a:cs typeface="+mn-ea"/>
              </a:rPr>
              <a:t>诊断</a:t>
            </a:r>
            <a:r>
              <a:rPr lang="zh-CN" altLang="zh-CN" sz="2400" dirty="0" smtClean="0">
                <a:cs typeface="+mn-ea"/>
              </a:rPr>
              <a:t>法</a:t>
            </a:r>
            <a:endParaRPr lang="zh-CN" altLang="en-US" sz="2400" dirty="0">
              <a:cs typeface="+mn-ea"/>
              <a:sym typeface="+mn-lt"/>
            </a:endParaRPr>
          </a:p>
        </p:txBody>
      </p:sp>
      <p:sp>
        <p:nvSpPr>
          <p:cNvPr id="2" name="矩形 1"/>
          <p:cNvSpPr/>
          <p:nvPr/>
        </p:nvSpPr>
        <p:spPr>
          <a:xfrm>
            <a:off x="738254" y="3597896"/>
            <a:ext cx="10395051" cy="2554545"/>
          </a:xfrm>
          <a:prstGeom prst="rect">
            <a:avLst/>
          </a:prstGeom>
        </p:spPr>
        <p:txBody>
          <a:bodyPr wrap="square">
            <a:spAutoFit/>
          </a:bodyPr>
          <a:lstStyle/>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状态估计诊断法是通过被控过程的状态反映系统运行状态，再结合适当模型诊断故障的方法。当系统可观和部分可观时，重构被控过程的状态，将估计值与测量值进行比较，构成残差序列，以检测和分离系统故障。综合利用了系统的结构、功能、行为信息，算法</a:t>
            </a:r>
            <a:r>
              <a:rPr lang="zh-CN" altLang="zh-CN" dirty="0" smtClean="0">
                <a:solidFill>
                  <a:srgbClr val="333333"/>
                </a:solidFill>
                <a:latin typeface="宋体" panose="02010600030101010101" pitchFamily="2" charset="-122"/>
                <a:ea typeface="宋体" panose="02010600030101010101" pitchFamily="2" charset="-122"/>
              </a:rPr>
              <a:t>简单</a:t>
            </a:r>
            <a:r>
              <a:rPr lang="zh-CN" altLang="en-US" dirty="0">
                <a:solidFill>
                  <a:srgbClr val="333333"/>
                </a:solidFill>
                <a:latin typeface="宋体" panose="02010600030101010101" pitchFamily="2" charset="-122"/>
                <a:ea typeface="宋体" panose="02010600030101010101" pitchFamily="2" charset="-122"/>
              </a:rPr>
              <a:t>、</a:t>
            </a:r>
            <a:r>
              <a:rPr lang="zh-CN" altLang="zh-CN" dirty="0" smtClean="0">
                <a:solidFill>
                  <a:srgbClr val="333333"/>
                </a:solidFill>
                <a:latin typeface="宋体" panose="02010600030101010101" pitchFamily="2" charset="-122"/>
                <a:ea typeface="宋体" panose="02010600030101010101" pitchFamily="2" charset="-122"/>
              </a:rPr>
              <a:t>有效</a:t>
            </a:r>
            <a:r>
              <a:rPr lang="zh-CN" altLang="zh-CN" dirty="0">
                <a:solidFill>
                  <a:srgbClr val="333333"/>
                </a:solidFill>
                <a:latin typeface="宋体" panose="02010600030101010101" pitchFamily="2" charset="-122"/>
                <a:ea typeface="宋体" panose="02010600030101010101" pitchFamily="2" charset="-122"/>
              </a:rPr>
              <a:t>，但一些非线性系统难建立模型，使其受到了一定的限制</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刘春生等</a:t>
            </a:r>
            <a:r>
              <a:rPr lang="en-US" altLang="zh-CN" dirty="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提出了一种可以解决状态不可测时故障的状态估计器设计方法，可以用于报警和故障容错控制。随着故障对象复杂性的增加，对故障状态估计精确性需求会越来越高。</a:t>
            </a:r>
            <a:endParaRPr lang="zh-CN" altLang="en-US" dirty="0">
              <a:solidFill>
                <a:srgbClr val="333333"/>
              </a:solidFill>
              <a:latin typeface="宋体" panose="02010600030101010101" pitchFamily="2" charset="-122"/>
              <a:ea typeface="宋体" panose="02010600030101010101" pitchFamily="2" charset="-122"/>
            </a:endParaRPr>
          </a:p>
        </p:txBody>
      </p:sp>
      <p:sp>
        <p:nvSpPr>
          <p:cNvPr id="18"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a:t>
            </a:r>
            <a:r>
              <a:rPr lang="zh-CN" altLang="en-US" sz="3117" b="1" kern="0" dirty="0" smtClean="0">
                <a:solidFill>
                  <a:srgbClr val="0066FF"/>
                </a:solidFill>
              </a:rPr>
              <a:t>分类</a:t>
            </a:r>
            <a:r>
              <a:rPr lang="en-US" altLang="zh-CN" sz="3117" b="1" kern="0" dirty="0" smtClean="0">
                <a:solidFill>
                  <a:srgbClr val="0066FF"/>
                </a:solidFill>
              </a:rPr>
              <a:t>——</a:t>
            </a:r>
            <a:r>
              <a:rPr lang="zh-CN" altLang="en-US" sz="3117" b="1" kern="0" dirty="0" smtClean="0">
                <a:solidFill>
                  <a:srgbClr val="0066FF"/>
                </a:solidFill>
              </a:rPr>
              <a:t>基于</a:t>
            </a:r>
            <a:r>
              <a:rPr lang="zh-CN" altLang="en-US" sz="3117" b="1" kern="0" dirty="0" smtClean="0">
                <a:solidFill>
                  <a:srgbClr val="0066FF"/>
                </a:solidFill>
                <a:sym typeface="+mn-lt"/>
              </a:rPr>
              <a:t>系统模型的方法</a:t>
            </a:r>
            <a:endParaRPr lang="zh-CN" altLang="en-US" sz="3117" b="1" kern="0" dirty="0">
              <a:solidFill>
                <a:srgbClr val="0066FF"/>
              </a:solidFill>
              <a:sym typeface="+mn-lt"/>
            </a:endParaRPr>
          </a:p>
        </p:txBody>
      </p:sp>
      <p:cxnSp>
        <p:nvCxnSpPr>
          <p:cNvPr id="19" name="直接连接符 44"/>
          <p:cNvCxnSpPr>
            <a:endCxn id="20"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20"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21" name="组合 75"/>
          <p:cNvGrpSpPr/>
          <p:nvPr/>
        </p:nvGrpSpPr>
        <p:grpSpPr>
          <a:xfrm>
            <a:off x="650339" y="229001"/>
            <a:ext cx="391052" cy="413871"/>
            <a:chOff x="1827622" y="1278741"/>
            <a:chExt cx="2304000" cy="2369178"/>
          </a:xfrm>
          <a:solidFill>
            <a:srgbClr val="FE6934"/>
          </a:solidFill>
        </p:grpSpPr>
        <p:sp>
          <p:nvSpPr>
            <p:cNvPr id="22"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23"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二</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Tree>
    <p:extLst>
      <p:ext uri="{BB962C8B-B14F-4D97-AF65-F5344CB8AC3E}">
        <p14:creationId xmlns:p14="http://schemas.microsoft.com/office/powerpoint/2010/main" val="322164539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4185761"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r>
              <a:rPr lang="zh-CN" altLang="en-US" sz="2400" b="1" dirty="0">
                <a:solidFill>
                  <a:srgbClr val="1B4367"/>
                </a:solidFill>
                <a:cs typeface="+mn-ea"/>
                <a:sym typeface="+mn-lt"/>
              </a:rPr>
              <a:t>基于系统模型的故障诊断方法</a:t>
            </a:r>
          </a:p>
        </p:txBody>
      </p:sp>
      <p:sp>
        <p:nvSpPr>
          <p:cNvPr id="8" name="矩形 7"/>
          <p:cNvSpPr/>
          <p:nvPr/>
        </p:nvSpPr>
        <p:spPr>
          <a:xfrm>
            <a:off x="738254" y="1584091"/>
            <a:ext cx="10395051" cy="1323439"/>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该</a:t>
            </a:r>
            <a:r>
              <a:rPr lang="zh-CN" altLang="zh-CN" dirty="0">
                <a:solidFill>
                  <a:srgbClr val="333333"/>
                </a:solidFill>
                <a:latin typeface="宋体" panose="02010600030101010101" pitchFamily="2" charset="-122"/>
                <a:ea typeface="宋体" panose="02010600030101010101" pitchFamily="2" charset="-122"/>
              </a:rPr>
              <a:t>方法可以深入系统本质的动态性质，与控制系统紧密结合，从而实现实时诊断、容错控制、系统修复与重构等故障，但系统模型难获得，易出现鲁棒性问题。主要分为状态估计诊断法和参数估计法。</a:t>
            </a:r>
            <a:endParaRPr lang="zh-CN" altLang="en-US" dirty="0">
              <a:solidFill>
                <a:srgbClr val="333333"/>
              </a:solidFill>
              <a:latin typeface="宋体" panose="02010600030101010101" pitchFamily="2" charset="-122"/>
              <a:ea typeface="宋体" panose="02010600030101010101" pitchFamily="2" charset="-122"/>
            </a:endParaRPr>
          </a:p>
        </p:txBody>
      </p:sp>
      <p:sp>
        <p:nvSpPr>
          <p:cNvPr id="9" name="TextBox 1210"/>
          <p:cNvSpPr/>
          <p:nvPr/>
        </p:nvSpPr>
        <p:spPr>
          <a:xfrm>
            <a:off x="658368" y="2993924"/>
            <a:ext cx="2220480"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dirty="0" smtClean="0">
                <a:cs typeface="+mn-ea"/>
              </a:rPr>
              <a:t>2</a:t>
            </a:r>
            <a:r>
              <a:rPr lang="zh-CN" altLang="en-US" sz="2400" dirty="0" smtClean="0">
                <a:cs typeface="+mn-ea"/>
              </a:rPr>
              <a:t>、</a:t>
            </a:r>
            <a:r>
              <a:rPr lang="zh-CN" altLang="zh-CN" sz="2400" dirty="0" smtClean="0">
                <a:cs typeface="+mn-ea"/>
              </a:rPr>
              <a:t>参数估计</a:t>
            </a:r>
            <a:r>
              <a:rPr lang="zh-CN" altLang="zh-CN" sz="2400" dirty="0">
                <a:cs typeface="+mn-ea"/>
              </a:rPr>
              <a:t>法</a:t>
            </a:r>
            <a:endParaRPr lang="zh-CN" altLang="en-US" sz="2400" dirty="0">
              <a:cs typeface="+mn-ea"/>
              <a:sym typeface="+mn-lt"/>
            </a:endParaRPr>
          </a:p>
        </p:txBody>
      </p:sp>
      <p:sp>
        <p:nvSpPr>
          <p:cNvPr id="10" name="矩形 9"/>
          <p:cNvSpPr/>
          <p:nvPr/>
        </p:nvSpPr>
        <p:spPr>
          <a:xfrm>
            <a:off x="738254" y="3597896"/>
            <a:ext cx="10395051" cy="2554545"/>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参数估计</a:t>
            </a:r>
            <a:r>
              <a:rPr lang="zh-CN" altLang="zh-CN" dirty="0">
                <a:solidFill>
                  <a:srgbClr val="333333"/>
                </a:solidFill>
                <a:latin typeface="宋体" panose="02010600030101010101" pitchFamily="2" charset="-122"/>
                <a:ea typeface="宋体" panose="02010600030101010101" pitchFamily="2" charset="-122"/>
              </a:rPr>
              <a:t>法的基本思想是由模型参数序列计算过程参数序列并确定过程参数的变化量序列，基于此变化序列进行故障诊断。这种方法不需要计算残差序列，比状态估计诊断法更有利于故障的分离。目前较多的研究是将参数估计法与其他方法相结合</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3200"/>
              </a:lnSpc>
            </a:pPr>
            <a:r>
              <a:rPr lang="en-US" altLang="zh-CN" dirty="0" err="1">
                <a:solidFill>
                  <a:srgbClr val="333333"/>
                </a:solidFill>
                <a:latin typeface="宋体" panose="02010600030101010101" pitchFamily="2" charset="-122"/>
                <a:ea typeface="宋体" panose="02010600030101010101" pitchFamily="2" charset="-122"/>
              </a:rPr>
              <a:t>BELLALIB</a:t>
            </a:r>
            <a:r>
              <a:rPr lang="zh-CN" altLang="zh-CN" dirty="0">
                <a:solidFill>
                  <a:srgbClr val="333333"/>
                </a:solidFill>
                <a:latin typeface="宋体" panose="02010600030101010101" pitchFamily="2" charset="-122"/>
                <a:ea typeface="宋体" panose="02010600030101010101" pitchFamily="2" charset="-122"/>
              </a:rPr>
              <a:t>等</a:t>
            </a:r>
            <a:r>
              <a:rPr lang="en-US" altLang="zh-CN" dirty="0">
                <a:solidFill>
                  <a:srgbClr val="333333"/>
                </a:solidFill>
                <a:latin typeface="宋体" panose="02010600030101010101" pitchFamily="2" charset="-122"/>
                <a:ea typeface="宋体" panose="02010600030101010101" pitchFamily="2" charset="-122"/>
              </a:rPr>
              <a:t>[2]</a:t>
            </a:r>
            <a:r>
              <a:rPr lang="zh-CN" altLang="zh-CN" dirty="0">
                <a:solidFill>
                  <a:srgbClr val="333333"/>
                </a:solidFill>
                <a:latin typeface="宋体" panose="02010600030101010101" pitchFamily="2" charset="-122"/>
                <a:ea typeface="宋体" panose="02010600030101010101" pitchFamily="2" charset="-122"/>
              </a:rPr>
              <a:t>将参数估计法与神经模糊推理系统方法结合，提出了一种新的有效的自适应神经模糊推理系统方法，用于卫星姿态控制系统（</a:t>
            </a:r>
            <a:r>
              <a:rPr lang="en-US" altLang="zh-CN" dirty="0">
                <a:solidFill>
                  <a:srgbClr val="333333"/>
                </a:solidFill>
                <a:latin typeface="宋体" panose="02010600030101010101" pitchFamily="2" charset="-122"/>
                <a:ea typeface="宋体" panose="02010600030101010101" pitchFamily="2" charset="-122"/>
              </a:rPr>
              <a:t>ACS</a:t>
            </a:r>
            <a:r>
              <a:rPr lang="zh-CN" altLang="zh-CN" dirty="0">
                <a:solidFill>
                  <a:srgbClr val="333333"/>
                </a:solidFill>
                <a:latin typeface="宋体" panose="02010600030101010101" pitchFamily="2" charset="-122"/>
                <a:ea typeface="宋体" panose="02010600030101010101" pitchFamily="2" charset="-122"/>
              </a:rPr>
              <a:t>）故障诊断，这对解决复杂分布模型的参数估计问题有着重大意义</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cxnSp>
        <p:nvCxnSpPr>
          <p:cNvPr id="18" name="直接连接符 44"/>
          <p:cNvCxnSpPr>
            <a:endCxn id="19"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9"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sp>
        <p:nvSpPr>
          <p:cNvPr id="23"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a:t>
            </a:r>
            <a:r>
              <a:rPr lang="zh-CN" altLang="en-US" sz="3117" b="1" kern="0" dirty="0" smtClean="0">
                <a:solidFill>
                  <a:srgbClr val="0066FF"/>
                </a:solidFill>
              </a:rPr>
              <a:t>分类</a:t>
            </a:r>
            <a:r>
              <a:rPr lang="en-US" altLang="zh-CN" sz="3117" b="1" kern="0" dirty="0" smtClean="0">
                <a:solidFill>
                  <a:srgbClr val="0066FF"/>
                </a:solidFill>
              </a:rPr>
              <a:t>——</a:t>
            </a:r>
            <a:r>
              <a:rPr lang="zh-CN" altLang="en-US" sz="3117" b="1" kern="0" dirty="0">
                <a:solidFill>
                  <a:srgbClr val="0066FF"/>
                </a:solidFill>
              </a:rPr>
              <a:t>基于</a:t>
            </a:r>
            <a:r>
              <a:rPr lang="zh-CN" altLang="en-US" sz="3117" b="1" kern="0" dirty="0">
                <a:solidFill>
                  <a:srgbClr val="0066FF"/>
                </a:solidFill>
                <a:sym typeface="+mn-lt"/>
              </a:rPr>
              <a:t>系统模型的方法</a:t>
            </a:r>
          </a:p>
        </p:txBody>
      </p:sp>
      <p:grpSp>
        <p:nvGrpSpPr>
          <p:cNvPr id="25" name="组合 75"/>
          <p:cNvGrpSpPr/>
          <p:nvPr/>
        </p:nvGrpSpPr>
        <p:grpSpPr>
          <a:xfrm>
            <a:off x="650339" y="229001"/>
            <a:ext cx="391052" cy="413871"/>
            <a:chOff x="1827622" y="1278741"/>
            <a:chExt cx="2304000" cy="2369178"/>
          </a:xfrm>
          <a:solidFill>
            <a:srgbClr val="FE6934"/>
          </a:solidFill>
        </p:grpSpPr>
        <p:sp>
          <p:nvSpPr>
            <p:cNvPr id="26"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2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二</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Tree>
    <p:extLst>
      <p:ext uri="{BB962C8B-B14F-4D97-AF65-F5344CB8AC3E}">
        <p14:creationId xmlns:p14="http://schemas.microsoft.com/office/powerpoint/2010/main" val="3455303777"/>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smtClean="0">
                <a:solidFill>
                  <a:srgbClr val="0066FF"/>
                </a:solidFill>
              </a:rPr>
              <a:t>基于</a:t>
            </a:r>
            <a:r>
              <a:rPr lang="zh-CN" altLang="zh-CN" sz="3117" b="1" kern="0" dirty="0" smtClean="0">
                <a:solidFill>
                  <a:srgbClr val="0066FF"/>
                </a:solidFill>
              </a:rPr>
              <a:t>信号</a:t>
            </a:r>
            <a:r>
              <a:rPr lang="zh-CN" altLang="en-US" sz="3117" b="1" kern="0" dirty="0" smtClean="0">
                <a:solidFill>
                  <a:srgbClr val="0066FF"/>
                </a:solidFill>
              </a:rPr>
              <a:t>分析的方</a:t>
            </a:r>
            <a:r>
              <a:rPr lang="zh-CN" altLang="zh-CN" sz="3117" b="1" kern="0" dirty="0" smtClean="0">
                <a:solidFill>
                  <a:srgbClr val="0066FF"/>
                </a:solidFill>
              </a:rPr>
              <a:t>法</a:t>
            </a:r>
            <a:endParaRPr lang="zh-CN" altLang="en-US" sz="3117" b="1" kern="0" dirty="0">
              <a:solidFill>
                <a:srgbClr val="0066FF"/>
              </a:solidFill>
              <a:sym typeface="+mn-lt"/>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
        <p:nvSpPr>
          <p:cNvPr id="20" name="TextBox 1210"/>
          <p:cNvSpPr/>
          <p:nvPr/>
        </p:nvSpPr>
        <p:spPr>
          <a:xfrm>
            <a:off x="623099" y="1102052"/>
            <a:ext cx="4185761"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zh-CN" altLang="en-US" sz="2400" b="1" dirty="0">
                <a:solidFill>
                  <a:srgbClr val="1B4367"/>
                </a:solidFill>
                <a:cs typeface="+mn-ea"/>
              </a:rPr>
              <a:t>基于</a:t>
            </a:r>
            <a:r>
              <a:rPr lang="zh-CN" altLang="zh-CN" sz="2400" b="1" dirty="0">
                <a:solidFill>
                  <a:srgbClr val="1B4367"/>
                </a:solidFill>
                <a:cs typeface="+mn-ea"/>
              </a:rPr>
              <a:t>信号</a:t>
            </a:r>
            <a:r>
              <a:rPr lang="zh-CN" altLang="en-US" sz="2400" b="1" dirty="0">
                <a:solidFill>
                  <a:srgbClr val="1B4367"/>
                </a:solidFill>
                <a:cs typeface="+mn-ea"/>
              </a:rPr>
              <a:t>分析的故障</a:t>
            </a:r>
            <a:r>
              <a:rPr lang="zh-CN" altLang="zh-CN" sz="2400" b="1" dirty="0">
                <a:solidFill>
                  <a:srgbClr val="1B4367"/>
                </a:solidFill>
                <a:cs typeface="+mn-ea"/>
              </a:rPr>
              <a:t>诊断</a:t>
            </a:r>
            <a:r>
              <a:rPr lang="zh-CN" altLang="en-US" sz="2400" b="1" dirty="0">
                <a:solidFill>
                  <a:srgbClr val="1B4367"/>
                </a:solidFill>
                <a:cs typeface="+mn-ea"/>
              </a:rPr>
              <a:t>方</a:t>
            </a:r>
            <a:r>
              <a:rPr lang="zh-CN" altLang="zh-CN" sz="2400" b="1" dirty="0">
                <a:solidFill>
                  <a:srgbClr val="1B4367"/>
                </a:solidFill>
                <a:cs typeface="+mn-ea"/>
              </a:rPr>
              <a:t>法</a:t>
            </a:r>
            <a:endParaRPr lang="zh-CN" altLang="en-US" sz="2400" b="1" dirty="0">
              <a:solidFill>
                <a:srgbClr val="1B4367"/>
              </a:solidFill>
              <a:cs typeface="+mn-ea"/>
              <a:sym typeface="+mn-lt"/>
            </a:endParaRPr>
          </a:p>
        </p:txBody>
      </p:sp>
      <p:sp>
        <p:nvSpPr>
          <p:cNvPr id="21" name="矩形 20"/>
          <p:cNvSpPr/>
          <p:nvPr/>
        </p:nvSpPr>
        <p:spPr>
          <a:xfrm>
            <a:off x="738254" y="1584091"/>
            <a:ext cx="10395052" cy="1323439"/>
          </a:xfrm>
          <a:prstGeom prst="rect">
            <a:avLst/>
          </a:prstGeom>
        </p:spPr>
        <p:txBody>
          <a:bodyPr wrap="square">
            <a:spAutoFit/>
          </a:bodyPr>
          <a:lstStyle/>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基于信号处理是一种传统的故障诊断方法，通过信号模型分析可测信号，提取方差、幅值、频率等特征值，从中获取与故障相关的征兆，达到对机械故障进行监测和诊断的目的</a:t>
            </a:r>
            <a:r>
              <a:rPr lang="zh-CN" altLang="zh-CN" dirty="0" smtClean="0">
                <a:solidFill>
                  <a:srgbClr val="333333"/>
                </a:solidFill>
                <a:latin typeface="宋体" panose="02010600030101010101" pitchFamily="2" charset="-122"/>
                <a:ea typeface="宋体" panose="02010600030101010101" pitchFamily="2" charset="-122"/>
              </a:rPr>
              <a:t>。</a:t>
            </a:r>
            <a:r>
              <a:rPr lang="zh-CN" altLang="en-US" dirty="0" smtClean="0">
                <a:solidFill>
                  <a:srgbClr val="333333"/>
                </a:solidFill>
                <a:latin typeface="宋体" panose="02010600030101010101" pitchFamily="2" charset="-122"/>
                <a:ea typeface="宋体" panose="02010600030101010101" pitchFamily="2" charset="-122"/>
              </a:rPr>
              <a:t>诊断过程如下图</a:t>
            </a:r>
            <a:r>
              <a:rPr lang="en-US" altLang="zh-CN" dirty="0" smtClean="0">
                <a:solidFill>
                  <a:srgbClr val="333333"/>
                </a:solidFill>
                <a:latin typeface="宋体" panose="02010600030101010101" pitchFamily="2" charset="-122"/>
                <a:ea typeface="宋体" panose="02010600030101010101" pitchFamily="2" charset="-122"/>
              </a:rPr>
              <a:t>1</a:t>
            </a:r>
            <a:r>
              <a:rPr lang="zh-CN" altLang="en-US" dirty="0" smtClean="0">
                <a:solidFill>
                  <a:srgbClr val="333333"/>
                </a:solidFill>
                <a:latin typeface="宋体" panose="02010600030101010101" pitchFamily="2" charset="-122"/>
                <a:ea typeface="宋体" panose="02010600030101010101" pitchFamily="2" charset="-122"/>
              </a:rPr>
              <a:t>所示。</a:t>
            </a:r>
            <a:endParaRPr lang="zh-CN" altLang="en-US" dirty="0">
              <a:solidFill>
                <a:srgbClr val="333333"/>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865254" y="3349567"/>
            <a:ext cx="10124119" cy="1105172"/>
          </a:xfrm>
          <a:prstGeom prst="rect">
            <a:avLst/>
          </a:prstGeom>
        </p:spPr>
      </p:pic>
      <p:sp>
        <p:nvSpPr>
          <p:cNvPr id="3" name="文本框 2"/>
          <p:cNvSpPr txBox="1"/>
          <p:nvPr/>
        </p:nvSpPr>
        <p:spPr>
          <a:xfrm>
            <a:off x="4252828" y="4553876"/>
            <a:ext cx="3619902"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图</a:t>
            </a:r>
            <a:r>
              <a:rPr lang="en-US" altLang="zh-CN" dirty="0" smtClean="0">
                <a:latin typeface="宋体" panose="02010600030101010101" pitchFamily="2" charset="-122"/>
                <a:ea typeface="宋体" panose="02010600030101010101" pitchFamily="2" charset="-122"/>
              </a:rPr>
              <a:t>1 </a:t>
            </a:r>
            <a:r>
              <a:rPr lang="zh-CN" altLang="en-US" dirty="0" smtClean="0">
                <a:latin typeface="宋体" panose="02010600030101010101" pitchFamily="2" charset="-122"/>
                <a:ea typeface="宋体" panose="02010600030101010101" pitchFamily="2" charset="-122"/>
              </a:rPr>
              <a:t>基于信号分析的故障诊断结构</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150051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3759362"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r>
              <a:rPr lang="en-US" altLang="zh-CN" sz="2400" b="1" dirty="0">
                <a:solidFill>
                  <a:srgbClr val="1B4367"/>
                </a:solidFill>
                <a:cs typeface="+mn-ea"/>
              </a:rPr>
              <a:t>1</a:t>
            </a:r>
            <a:r>
              <a:rPr lang="zh-CN" altLang="en-US" sz="2400" b="1" dirty="0" smtClean="0">
                <a:solidFill>
                  <a:srgbClr val="1B4367"/>
                </a:solidFill>
                <a:cs typeface="+mn-ea"/>
              </a:rPr>
              <a:t>、</a:t>
            </a:r>
            <a:r>
              <a:rPr lang="zh-CN" altLang="zh-CN" sz="2400" b="1" dirty="0" smtClean="0">
                <a:solidFill>
                  <a:srgbClr val="1B4367"/>
                </a:solidFill>
                <a:cs typeface="+mn-ea"/>
              </a:rPr>
              <a:t>经验</a:t>
            </a:r>
            <a:r>
              <a:rPr lang="zh-CN" altLang="zh-CN" sz="2400" b="1" dirty="0">
                <a:solidFill>
                  <a:srgbClr val="1B4367"/>
                </a:solidFill>
                <a:cs typeface="+mn-ea"/>
              </a:rPr>
              <a:t>模态分解诊断方法</a:t>
            </a:r>
            <a:endParaRPr lang="zh-CN" altLang="en-US" sz="2400" b="1" dirty="0">
              <a:solidFill>
                <a:srgbClr val="1B4367"/>
              </a:solidFill>
              <a:cs typeface="+mn-ea"/>
            </a:endParaRPr>
          </a:p>
        </p:txBody>
      </p:sp>
      <p:sp>
        <p:nvSpPr>
          <p:cNvPr id="8" name="矩形 7"/>
          <p:cNvSpPr/>
          <p:nvPr/>
        </p:nvSpPr>
        <p:spPr>
          <a:xfrm>
            <a:off x="738254" y="1774591"/>
            <a:ext cx="10395051" cy="1733808"/>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机械设备发生故障时，会出现非平稳特性的振动信号，经验模态分解（</a:t>
            </a:r>
            <a:r>
              <a:rPr lang="en-US" altLang="zh-CN" dirty="0" err="1" smtClean="0">
                <a:solidFill>
                  <a:srgbClr val="333333"/>
                </a:solidFill>
                <a:latin typeface="宋体" panose="02010600030101010101" pitchFamily="2" charset="-122"/>
                <a:ea typeface="宋体" panose="02010600030101010101" pitchFamily="2" charset="-122"/>
              </a:rPr>
              <a:t>EDM</a:t>
            </a:r>
            <a:r>
              <a:rPr lang="zh-CN" altLang="zh-CN" dirty="0" smtClean="0">
                <a:solidFill>
                  <a:srgbClr val="333333"/>
                </a:solidFill>
                <a:latin typeface="宋体" panose="02010600030101010101" pitchFamily="2" charset="-122"/>
                <a:ea typeface="宋体" panose="02010600030101010101" pitchFamily="2" charset="-122"/>
              </a:rPr>
              <a:t>）是一种优秀的非平稳信号处理方法，可以应用于机械设备动态分析与故障诊断。该方法无需预先设定基函数，就可将信号自适应地分解成不同尺度的本征模式函数（</a:t>
            </a:r>
            <a:r>
              <a:rPr lang="en-US" altLang="zh-CN" dirty="0" smtClean="0">
                <a:solidFill>
                  <a:srgbClr val="333333"/>
                </a:solidFill>
                <a:latin typeface="宋体" panose="02010600030101010101" pitchFamily="2" charset="-122"/>
                <a:ea typeface="宋体" panose="02010600030101010101" pitchFamily="2" charset="-122"/>
              </a:rPr>
              <a:t>IMF</a:t>
            </a:r>
            <a:r>
              <a:rPr lang="zh-CN" altLang="zh-CN" dirty="0" smtClean="0">
                <a:solidFill>
                  <a:srgbClr val="333333"/>
                </a:solidFill>
                <a:latin typeface="宋体" panose="02010600030101010101" pitchFamily="2" charset="-122"/>
                <a:ea typeface="宋体" panose="02010600030101010101" pitchFamily="2" charset="-122"/>
              </a:rPr>
              <a:t>），具有多分辨率和自适应性的特点，能有效地提取原信号的特征信息。在实际应用中，</a:t>
            </a:r>
            <a:r>
              <a:rPr lang="en-US" altLang="zh-CN" dirty="0" err="1" smtClean="0">
                <a:solidFill>
                  <a:srgbClr val="333333"/>
                </a:solidFill>
                <a:latin typeface="宋体" panose="02010600030101010101" pitchFamily="2" charset="-122"/>
                <a:ea typeface="宋体" panose="02010600030101010101" pitchFamily="2" charset="-122"/>
              </a:rPr>
              <a:t>EMD</a:t>
            </a:r>
            <a:r>
              <a:rPr lang="zh-CN" altLang="zh-CN" dirty="0" smtClean="0">
                <a:solidFill>
                  <a:srgbClr val="333333"/>
                </a:solidFill>
                <a:latin typeface="宋体" panose="02010600030101010101" pitchFamily="2" charset="-122"/>
                <a:ea typeface="宋体" panose="02010600030101010101" pitchFamily="2" charset="-122"/>
              </a:rPr>
              <a:t>存在模态混叠、频率分辨率低的问题。</a:t>
            </a:r>
            <a:endParaRPr lang="en-US" altLang="zh-CN" dirty="0" smtClean="0">
              <a:solidFill>
                <a:srgbClr val="333333"/>
              </a:solidFill>
              <a:latin typeface="宋体" panose="02010600030101010101" pitchFamily="2" charset="-122"/>
              <a:ea typeface="宋体" panose="02010600030101010101" pitchFamily="2" charset="-122"/>
            </a:endParaRPr>
          </a:p>
        </p:txBody>
      </p:sp>
      <p:sp>
        <p:nvSpPr>
          <p:cNvPr id="6"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7" name="直接连接符 44"/>
          <p:cNvCxnSpPr>
            <a:endCxn id="9"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9"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0" name="组合 75"/>
          <p:cNvGrpSpPr/>
          <p:nvPr/>
        </p:nvGrpSpPr>
        <p:grpSpPr>
          <a:xfrm>
            <a:off x="650339" y="229001"/>
            <a:ext cx="391052" cy="413871"/>
            <a:chOff x="1827622" y="1278741"/>
            <a:chExt cx="2304000" cy="2369178"/>
          </a:xfrm>
          <a:solidFill>
            <a:srgbClr val="FE6934"/>
          </a:solidFill>
        </p:grpSpPr>
        <p:sp>
          <p:nvSpPr>
            <p:cNvPr id="11"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2"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1967390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3759362"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r>
              <a:rPr lang="en-US" altLang="zh-CN" sz="2400" b="1" dirty="0">
                <a:solidFill>
                  <a:srgbClr val="1B4367"/>
                </a:solidFill>
                <a:cs typeface="+mn-ea"/>
              </a:rPr>
              <a:t>1</a:t>
            </a:r>
            <a:r>
              <a:rPr lang="zh-CN" altLang="en-US" sz="2400" b="1" dirty="0" smtClean="0">
                <a:solidFill>
                  <a:srgbClr val="1B4367"/>
                </a:solidFill>
                <a:cs typeface="+mn-ea"/>
              </a:rPr>
              <a:t>、</a:t>
            </a:r>
            <a:r>
              <a:rPr lang="zh-CN" altLang="zh-CN" sz="2400" b="1" dirty="0" smtClean="0">
                <a:solidFill>
                  <a:srgbClr val="1B4367"/>
                </a:solidFill>
                <a:cs typeface="+mn-ea"/>
              </a:rPr>
              <a:t>经验</a:t>
            </a:r>
            <a:r>
              <a:rPr lang="zh-CN" altLang="zh-CN" sz="2400" b="1" dirty="0">
                <a:solidFill>
                  <a:srgbClr val="1B4367"/>
                </a:solidFill>
                <a:cs typeface="+mn-ea"/>
              </a:rPr>
              <a:t>模态分解诊断方法</a:t>
            </a:r>
            <a:endParaRPr lang="zh-CN" altLang="en-US" sz="2400" b="1" dirty="0">
              <a:solidFill>
                <a:srgbClr val="1B4367"/>
              </a:solidFill>
              <a:cs typeface="+mn-ea"/>
            </a:endParaRPr>
          </a:p>
        </p:txBody>
      </p:sp>
      <p:sp>
        <p:nvSpPr>
          <p:cNvPr id="6"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7" name="直接连接符 44"/>
          <p:cNvCxnSpPr>
            <a:endCxn id="9"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9"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0" name="组合 75"/>
          <p:cNvGrpSpPr/>
          <p:nvPr/>
        </p:nvGrpSpPr>
        <p:grpSpPr>
          <a:xfrm>
            <a:off x="650339" y="229001"/>
            <a:ext cx="391052" cy="413871"/>
            <a:chOff x="1827622" y="1278741"/>
            <a:chExt cx="2304000" cy="2369178"/>
          </a:xfrm>
          <a:solidFill>
            <a:srgbClr val="FE6934"/>
          </a:solidFill>
        </p:grpSpPr>
        <p:sp>
          <p:nvSpPr>
            <p:cNvPr id="11"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2"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
        <p:nvSpPr>
          <p:cNvPr id="2" name="矩形 1"/>
          <p:cNvSpPr/>
          <p:nvPr/>
        </p:nvSpPr>
        <p:spPr>
          <a:xfrm>
            <a:off x="738254" y="1754919"/>
            <a:ext cx="11161138" cy="3785652"/>
          </a:xfrm>
          <a:prstGeom prst="rect">
            <a:avLst/>
          </a:prstGeom>
        </p:spPr>
        <p:txBody>
          <a:bodyPr wrap="square">
            <a:spAutoFit/>
          </a:bodyPr>
          <a:lstStyle/>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1</a:t>
            </a:r>
            <a:r>
              <a:rPr lang="zh-CN" altLang="en-US" dirty="0" smtClean="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NordenE.Huang</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[3]</a:t>
            </a:r>
            <a:r>
              <a:rPr lang="zh-CN" altLang="zh-CN" dirty="0">
                <a:solidFill>
                  <a:srgbClr val="333333"/>
                </a:solidFill>
                <a:latin typeface="宋体" panose="02010600030101010101" pitchFamily="2" charset="-122"/>
                <a:ea typeface="宋体" panose="02010600030101010101" pitchFamily="2" charset="-122"/>
              </a:rPr>
              <a:t>于</a:t>
            </a:r>
            <a:r>
              <a:rPr lang="en-US" altLang="zh-CN" dirty="0">
                <a:solidFill>
                  <a:srgbClr val="333333"/>
                </a:solidFill>
                <a:latin typeface="宋体" panose="02010600030101010101" pitchFamily="2" charset="-122"/>
                <a:ea typeface="宋体" panose="02010600030101010101" pitchFamily="2" charset="-122"/>
              </a:rPr>
              <a:t>1998</a:t>
            </a:r>
            <a:r>
              <a:rPr lang="zh-CN" altLang="zh-CN" dirty="0">
                <a:solidFill>
                  <a:srgbClr val="333333"/>
                </a:solidFill>
                <a:latin typeface="宋体" panose="02010600030101010101" pitchFamily="2" charset="-122"/>
                <a:ea typeface="宋体" panose="02010600030101010101" pitchFamily="2" charset="-122"/>
              </a:rPr>
              <a:t>年首先提出了</a:t>
            </a:r>
            <a:r>
              <a:rPr lang="en-US" altLang="zh-CN" dirty="0" err="1">
                <a:solidFill>
                  <a:srgbClr val="333333"/>
                </a:solidFill>
                <a:latin typeface="宋体" panose="02010600030101010101" pitchFamily="2" charset="-122"/>
                <a:ea typeface="宋体" panose="02010600030101010101" pitchFamily="2" charset="-122"/>
              </a:rPr>
              <a:t>EMD</a:t>
            </a:r>
            <a:r>
              <a:rPr lang="zh-CN" altLang="zh-CN" dirty="0">
                <a:solidFill>
                  <a:srgbClr val="333333"/>
                </a:solidFill>
                <a:latin typeface="宋体" panose="02010600030101010101" pitchFamily="2" charset="-122"/>
                <a:ea typeface="宋体" panose="02010600030101010101" pitchFamily="2" charset="-122"/>
              </a:rPr>
              <a:t>时频分析方法，</a:t>
            </a:r>
            <a:r>
              <a:rPr lang="zh-CN" altLang="en-US" dirty="0">
                <a:solidFill>
                  <a:srgbClr val="333333"/>
                </a:solidFill>
                <a:latin typeface="宋体" panose="02010600030101010101" pitchFamily="2" charset="-122"/>
                <a:ea typeface="宋体" panose="02010600030101010101" pitchFamily="2" charset="-122"/>
              </a:rPr>
              <a:t>并引入了</a:t>
            </a:r>
            <a:r>
              <a:rPr lang="en-US" altLang="zh-CN" dirty="0">
                <a:solidFill>
                  <a:srgbClr val="333333"/>
                </a:solidFill>
                <a:latin typeface="宋体" panose="02010600030101010101" pitchFamily="2" charset="-122"/>
                <a:ea typeface="宋体" panose="02010600030101010101" pitchFamily="2" charset="-122"/>
              </a:rPr>
              <a:t>Hilbert</a:t>
            </a:r>
            <a:r>
              <a:rPr lang="zh-CN" altLang="en-US" dirty="0">
                <a:solidFill>
                  <a:srgbClr val="333333"/>
                </a:solidFill>
                <a:latin typeface="宋体" panose="02010600030101010101" pitchFamily="2" charset="-122"/>
                <a:ea typeface="宋体" panose="02010600030101010101" pitchFamily="2" charset="-122"/>
              </a:rPr>
              <a:t>谱的概念和</a:t>
            </a:r>
            <a:r>
              <a:rPr lang="en-US" altLang="zh-CN" dirty="0">
                <a:solidFill>
                  <a:srgbClr val="333333"/>
                </a:solidFill>
                <a:latin typeface="宋体" panose="02010600030101010101" pitchFamily="2" charset="-122"/>
                <a:ea typeface="宋体" panose="02010600030101010101" pitchFamily="2" charset="-122"/>
              </a:rPr>
              <a:t>Hilbert</a:t>
            </a:r>
            <a:r>
              <a:rPr lang="zh-CN" altLang="en-US" dirty="0">
                <a:solidFill>
                  <a:srgbClr val="333333"/>
                </a:solidFill>
                <a:latin typeface="宋体" panose="02010600030101010101" pitchFamily="2" charset="-122"/>
                <a:ea typeface="宋体" panose="02010600030101010101" pitchFamily="2" charset="-122"/>
              </a:rPr>
              <a:t>谱分析的</a:t>
            </a:r>
            <a:r>
              <a:rPr lang="zh-CN" altLang="en-US" dirty="0" smtClean="0">
                <a:solidFill>
                  <a:srgbClr val="333333"/>
                </a:solidFill>
                <a:latin typeface="宋体" panose="02010600030101010101" pitchFamily="2" charset="-122"/>
                <a:ea typeface="宋体" panose="02010600030101010101" pitchFamily="2" charset="-122"/>
              </a:rPr>
              <a:t>方法。</a:t>
            </a:r>
            <a:r>
              <a:rPr lang="zh-CN" altLang="zh-CN" dirty="0">
                <a:solidFill>
                  <a:srgbClr val="333333"/>
                </a:solidFill>
                <a:latin typeface="宋体" panose="02010600030101010101" pitchFamily="2" charset="-122"/>
                <a:ea typeface="宋体" panose="02010600030101010101" pitchFamily="2" charset="-122"/>
              </a:rPr>
              <a:t>原始信号经</a:t>
            </a:r>
            <a:r>
              <a:rPr lang="en-US" altLang="zh-CN" dirty="0" err="1">
                <a:solidFill>
                  <a:srgbClr val="333333"/>
                </a:solidFill>
                <a:latin typeface="宋体" panose="02010600030101010101" pitchFamily="2" charset="-122"/>
                <a:ea typeface="宋体" panose="02010600030101010101" pitchFamily="2" charset="-122"/>
              </a:rPr>
              <a:t>EMD</a:t>
            </a:r>
            <a:r>
              <a:rPr lang="zh-CN" altLang="zh-CN" dirty="0">
                <a:solidFill>
                  <a:srgbClr val="333333"/>
                </a:solidFill>
                <a:latin typeface="宋体" panose="02010600030101010101" pitchFamily="2" charset="-122"/>
                <a:ea typeface="宋体" panose="02010600030101010101" pitchFamily="2" charset="-122"/>
              </a:rPr>
              <a:t>分解获得一系列</a:t>
            </a:r>
            <a:r>
              <a:rPr lang="en-US" altLang="zh-CN" dirty="0">
                <a:solidFill>
                  <a:srgbClr val="333333"/>
                </a:solidFill>
                <a:latin typeface="宋体" panose="02010600030101010101" pitchFamily="2" charset="-122"/>
                <a:ea typeface="宋体" panose="02010600030101010101" pitchFamily="2" charset="-122"/>
              </a:rPr>
              <a:t>IMF</a:t>
            </a:r>
            <a:r>
              <a:rPr lang="zh-CN" altLang="zh-CN" dirty="0">
                <a:solidFill>
                  <a:srgbClr val="333333"/>
                </a:solidFill>
                <a:latin typeface="宋体" panose="02010600030101010101" pitchFamily="2" charset="-122"/>
                <a:ea typeface="宋体" panose="02010600030101010101" pitchFamily="2" charset="-122"/>
              </a:rPr>
              <a:t>分量，提取包络谱中不同特征频率的振幅比作为特征向量，将特征向量输入到</a:t>
            </a:r>
            <a:r>
              <a:rPr lang="en-US" altLang="zh-CN" dirty="0" err="1">
                <a:solidFill>
                  <a:srgbClr val="333333"/>
                </a:solidFill>
                <a:latin typeface="宋体" panose="02010600030101010101" pitchFamily="2" charset="-122"/>
                <a:ea typeface="宋体" panose="02010600030101010101" pitchFamily="2" charset="-122"/>
              </a:rPr>
              <a:t>SVM</a:t>
            </a:r>
            <a:r>
              <a:rPr lang="zh-CN" altLang="zh-CN" dirty="0">
                <a:solidFill>
                  <a:srgbClr val="333333"/>
                </a:solidFill>
                <a:latin typeface="宋体" panose="02010600030101010101" pitchFamily="2" charset="-122"/>
                <a:ea typeface="宋体" panose="02010600030101010101" pitchFamily="2" charset="-122"/>
              </a:rPr>
              <a:t>中，自动判别故障模式</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spcAft>
                <a:spcPts val="0"/>
              </a:spcAft>
            </a:pPr>
            <a:r>
              <a:rPr lang="en-US" altLang="zh-CN" dirty="0">
                <a:solidFill>
                  <a:srgbClr val="333333"/>
                </a:solidFill>
                <a:latin typeface="宋体" panose="02010600030101010101" pitchFamily="2" charset="-122"/>
                <a:ea typeface="宋体" panose="02010600030101010101" pitchFamily="2" charset="-122"/>
              </a:rPr>
              <a:t>2</a:t>
            </a:r>
            <a:r>
              <a:rPr lang="zh-CN" altLang="zh-CN" dirty="0" smtClean="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V.K.Ra</a:t>
            </a:r>
            <a:r>
              <a:rPr lang="zh-CN" altLang="zh-CN" dirty="0">
                <a:solidFill>
                  <a:srgbClr val="333333"/>
                </a:solidFill>
                <a:latin typeface="宋体" panose="02010600030101010101" pitchFamily="2" charset="-122"/>
                <a:ea typeface="宋体" panose="02010600030101010101" pitchFamily="2" charset="-122"/>
              </a:rPr>
              <a:t>等</a:t>
            </a:r>
            <a:r>
              <a:rPr lang="en-US" altLang="zh-CN" dirty="0">
                <a:solidFill>
                  <a:srgbClr val="333333"/>
                </a:solidFill>
                <a:latin typeface="宋体" panose="02010600030101010101" pitchFamily="2" charset="-122"/>
                <a:ea typeface="宋体" panose="02010600030101010101" pitchFamily="2" charset="-122"/>
              </a:rPr>
              <a:t>[4]</a:t>
            </a:r>
            <a:r>
              <a:rPr lang="zh-CN" altLang="zh-CN" dirty="0">
                <a:solidFill>
                  <a:srgbClr val="333333"/>
                </a:solidFill>
                <a:latin typeface="宋体" panose="02010600030101010101" pitchFamily="2" charset="-122"/>
                <a:ea typeface="宋体" panose="02010600030101010101" pitchFamily="2" charset="-122"/>
              </a:rPr>
              <a:t>对</a:t>
            </a:r>
            <a:r>
              <a:rPr lang="en-US" altLang="zh-CN" dirty="0" err="1">
                <a:solidFill>
                  <a:srgbClr val="333333"/>
                </a:solidFill>
                <a:latin typeface="宋体" panose="02010600030101010101" pitchFamily="2" charset="-122"/>
                <a:ea typeface="宋体" panose="02010600030101010101" pitchFamily="2" charset="-122"/>
              </a:rPr>
              <a:t>HHT</a:t>
            </a:r>
            <a:r>
              <a:rPr lang="zh-CN" altLang="zh-CN" dirty="0">
                <a:solidFill>
                  <a:srgbClr val="333333"/>
                </a:solidFill>
                <a:latin typeface="宋体" panose="02010600030101010101" pitchFamily="2" charset="-122"/>
                <a:ea typeface="宋体" panose="02010600030101010101" pitchFamily="2" charset="-122"/>
              </a:rPr>
              <a:t>变换产生的</a:t>
            </a:r>
            <a:r>
              <a:rPr lang="en-US" altLang="zh-CN" dirty="0">
                <a:solidFill>
                  <a:srgbClr val="333333"/>
                </a:solidFill>
                <a:latin typeface="宋体" panose="02010600030101010101" pitchFamily="2" charset="-122"/>
                <a:ea typeface="宋体" panose="02010600030101010101" pitchFamily="2" charset="-122"/>
              </a:rPr>
              <a:t>IMF</a:t>
            </a:r>
            <a:r>
              <a:rPr lang="zh-CN" altLang="zh-CN" dirty="0">
                <a:solidFill>
                  <a:srgbClr val="333333"/>
                </a:solidFill>
                <a:latin typeface="宋体" panose="02010600030101010101" pitchFamily="2" charset="-122"/>
                <a:ea typeface="宋体" panose="02010600030101010101" pitchFamily="2" charset="-122"/>
              </a:rPr>
              <a:t>分量进行</a:t>
            </a:r>
            <a:r>
              <a:rPr lang="en-US" altLang="zh-CN" dirty="0" err="1">
                <a:solidFill>
                  <a:srgbClr val="333333"/>
                </a:solidFill>
                <a:latin typeface="宋体" panose="02010600030101010101" pitchFamily="2" charset="-122"/>
                <a:ea typeface="宋体" panose="02010600030101010101" pitchFamily="2" charset="-122"/>
              </a:rPr>
              <a:t>FFT</a:t>
            </a:r>
            <a:r>
              <a:rPr lang="zh-CN" altLang="zh-CN" dirty="0">
                <a:solidFill>
                  <a:srgbClr val="333333"/>
                </a:solidFill>
                <a:latin typeface="宋体" panose="02010600030101010101" pitchFamily="2" charset="-122"/>
                <a:ea typeface="宋体" panose="02010600030101010101" pitchFamily="2" charset="-122"/>
              </a:rPr>
              <a:t>变换，通过比较说明了该方法能够提高</a:t>
            </a:r>
            <a:r>
              <a:rPr lang="en-US" altLang="zh-CN" dirty="0" err="1">
                <a:solidFill>
                  <a:srgbClr val="333333"/>
                </a:solidFill>
                <a:latin typeface="宋体" panose="02010600030101010101" pitchFamily="2" charset="-122"/>
                <a:ea typeface="宋体" panose="02010600030101010101" pitchFamily="2" charset="-122"/>
              </a:rPr>
              <a:t>HHT</a:t>
            </a:r>
            <a:r>
              <a:rPr lang="zh-CN" altLang="zh-CN" dirty="0">
                <a:solidFill>
                  <a:srgbClr val="333333"/>
                </a:solidFill>
                <a:latin typeface="宋体" panose="02010600030101010101" pitchFamily="2" charset="-122"/>
                <a:ea typeface="宋体" panose="02010600030101010101" pitchFamily="2" charset="-122"/>
              </a:rPr>
              <a:t>算法的效率。</a:t>
            </a:r>
          </a:p>
          <a:p>
            <a:pPr indent="457200">
              <a:lnSpc>
                <a:spcPts val="3200"/>
              </a:lnSpc>
              <a:spcAft>
                <a:spcPts val="0"/>
              </a:spcAft>
            </a:pPr>
            <a:r>
              <a:rPr lang="en-US" altLang="zh-CN" dirty="0">
                <a:solidFill>
                  <a:srgbClr val="333333"/>
                </a:solidFill>
                <a:latin typeface="宋体" panose="02010600030101010101" pitchFamily="2" charset="-122"/>
                <a:ea typeface="宋体" panose="02010600030101010101" pitchFamily="2" charset="-122"/>
              </a:rPr>
              <a:t>3</a:t>
            </a:r>
            <a:r>
              <a:rPr lang="zh-CN" altLang="zh-CN" dirty="0" smtClean="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曹冲锋等</a:t>
            </a:r>
            <a:r>
              <a:rPr lang="en-US" altLang="zh-CN" dirty="0">
                <a:solidFill>
                  <a:srgbClr val="333333"/>
                </a:solidFill>
                <a:latin typeface="宋体" panose="02010600030101010101" pitchFamily="2" charset="-122"/>
                <a:ea typeface="宋体" panose="02010600030101010101" pitchFamily="2" charset="-122"/>
              </a:rPr>
              <a:t>[5]</a:t>
            </a:r>
            <a:r>
              <a:rPr lang="zh-CN" altLang="zh-CN" dirty="0">
                <a:solidFill>
                  <a:srgbClr val="333333"/>
                </a:solidFill>
                <a:latin typeface="宋体" panose="02010600030101010101" pitchFamily="2" charset="-122"/>
                <a:ea typeface="宋体" panose="02010600030101010101" pitchFamily="2" charset="-122"/>
              </a:rPr>
              <a:t>针对现有降噪方法的不足，提出一种集成的</a:t>
            </a:r>
            <a:r>
              <a:rPr lang="en-US" altLang="zh-CN" dirty="0" err="1">
                <a:solidFill>
                  <a:srgbClr val="333333"/>
                </a:solidFill>
                <a:latin typeface="宋体" panose="02010600030101010101" pitchFamily="2" charset="-122"/>
                <a:ea typeface="宋体" panose="02010600030101010101" pitchFamily="2" charset="-122"/>
              </a:rPr>
              <a:t>EMD</a:t>
            </a:r>
            <a:r>
              <a:rPr lang="zh-CN" altLang="zh-CN" dirty="0">
                <a:solidFill>
                  <a:srgbClr val="333333"/>
                </a:solidFill>
                <a:latin typeface="宋体" panose="02010600030101010101" pitchFamily="2" charset="-122"/>
                <a:ea typeface="宋体" panose="02010600030101010101" pitchFamily="2" charset="-122"/>
              </a:rPr>
              <a:t>分解降噪方法，能够有效消除高斯噪声及降低脉冲干扰，抑制模态混叠现象。</a:t>
            </a:r>
          </a:p>
          <a:p>
            <a:pPr indent="457200">
              <a:lnSpc>
                <a:spcPts val="3200"/>
              </a:lnSpc>
              <a:spcAft>
                <a:spcPts val="0"/>
              </a:spcAft>
            </a:pPr>
            <a:r>
              <a:rPr lang="en-US" altLang="zh-CN" dirty="0">
                <a:solidFill>
                  <a:srgbClr val="333333"/>
                </a:solidFill>
                <a:latin typeface="宋体" panose="02010600030101010101" pitchFamily="2" charset="-122"/>
                <a:ea typeface="宋体" panose="02010600030101010101" pitchFamily="2" charset="-122"/>
              </a:rPr>
              <a:t>4</a:t>
            </a:r>
            <a:r>
              <a:rPr lang="zh-CN" altLang="zh-CN" dirty="0" smtClean="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戴桂平和刘彬</a:t>
            </a:r>
            <a:r>
              <a:rPr lang="en-US" altLang="zh-CN" dirty="0">
                <a:solidFill>
                  <a:srgbClr val="333333"/>
                </a:solidFill>
                <a:latin typeface="宋体" panose="02010600030101010101" pitchFamily="2" charset="-122"/>
                <a:ea typeface="宋体" panose="02010600030101010101" pitchFamily="2" charset="-122"/>
              </a:rPr>
              <a:t>[6]</a:t>
            </a:r>
            <a:r>
              <a:rPr lang="zh-CN" altLang="zh-CN" dirty="0">
                <a:solidFill>
                  <a:srgbClr val="333333"/>
                </a:solidFill>
                <a:latin typeface="宋体" panose="02010600030101010101" pitchFamily="2" charset="-122"/>
                <a:ea typeface="宋体" panose="02010600030101010101" pitchFamily="2" charset="-122"/>
              </a:rPr>
              <a:t>研究了提取信号瞬时参数的</a:t>
            </a:r>
            <a:r>
              <a:rPr lang="en-US" altLang="zh-CN" dirty="0" err="1">
                <a:solidFill>
                  <a:srgbClr val="333333"/>
                </a:solidFill>
                <a:latin typeface="宋体" panose="02010600030101010101" pitchFamily="2" charset="-122"/>
                <a:ea typeface="宋体" panose="02010600030101010101" pitchFamily="2" charset="-122"/>
              </a:rPr>
              <a:t>EMDPHS</a:t>
            </a:r>
            <a:r>
              <a:rPr lang="zh-CN" altLang="zh-CN" dirty="0">
                <a:solidFill>
                  <a:srgbClr val="333333"/>
                </a:solidFill>
                <a:latin typeface="宋体" panose="02010600030101010101" pitchFamily="2" charset="-122"/>
                <a:ea typeface="宋体" panose="02010600030101010101" pitchFamily="2" charset="-122"/>
              </a:rPr>
              <a:t>法，用小波去噪对信号进行预处理，再进行</a:t>
            </a:r>
            <a:r>
              <a:rPr lang="en-US" altLang="zh-CN" dirty="0" err="1">
                <a:solidFill>
                  <a:srgbClr val="333333"/>
                </a:solidFill>
                <a:latin typeface="宋体" panose="02010600030101010101" pitchFamily="2" charset="-122"/>
                <a:ea typeface="宋体" panose="02010600030101010101" pitchFamily="2" charset="-122"/>
              </a:rPr>
              <a:t>EMD</a:t>
            </a:r>
            <a:r>
              <a:rPr lang="zh-CN" altLang="zh-CN" dirty="0">
                <a:solidFill>
                  <a:srgbClr val="333333"/>
                </a:solidFill>
                <a:latin typeface="宋体" panose="02010600030101010101" pitchFamily="2" charset="-122"/>
                <a:ea typeface="宋体" panose="02010600030101010101" pitchFamily="2" charset="-122"/>
              </a:rPr>
              <a:t>分解，能够有效地去除噪声，提高</a:t>
            </a:r>
            <a:r>
              <a:rPr lang="en-US" altLang="zh-CN" dirty="0" err="1">
                <a:solidFill>
                  <a:srgbClr val="333333"/>
                </a:solidFill>
                <a:latin typeface="宋体" panose="02010600030101010101" pitchFamily="2" charset="-122"/>
                <a:ea typeface="宋体" panose="02010600030101010101" pitchFamily="2" charset="-122"/>
              </a:rPr>
              <a:t>EMD</a:t>
            </a:r>
            <a:r>
              <a:rPr lang="zh-CN" altLang="zh-CN" dirty="0">
                <a:solidFill>
                  <a:srgbClr val="333333"/>
                </a:solidFill>
                <a:latin typeface="宋体" panose="02010600030101010101" pitchFamily="2" charset="-122"/>
                <a:ea typeface="宋体" panose="02010600030101010101" pitchFamily="2" charset="-122"/>
              </a:rPr>
              <a:t>的分解质量。</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5</a:t>
            </a:r>
            <a:r>
              <a:rPr lang="zh-CN" altLang="zh-CN" dirty="0" smtClean="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Yu Yang</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[7]</a:t>
            </a:r>
            <a:r>
              <a:rPr lang="zh-CN" altLang="zh-CN" dirty="0">
                <a:solidFill>
                  <a:srgbClr val="333333"/>
                </a:solidFill>
                <a:latin typeface="宋体" panose="02010600030101010101" pitchFamily="2" charset="-122"/>
                <a:ea typeface="宋体" panose="02010600030101010101" pitchFamily="2" charset="-122"/>
              </a:rPr>
              <a:t>提出一种基于</a:t>
            </a:r>
            <a:r>
              <a:rPr lang="en-US" altLang="zh-CN" dirty="0">
                <a:solidFill>
                  <a:srgbClr val="333333"/>
                </a:solidFill>
                <a:latin typeface="宋体" panose="02010600030101010101" pitchFamily="2" charset="-122"/>
                <a:ea typeface="宋体" panose="02010600030101010101" pitchFamily="2" charset="-122"/>
              </a:rPr>
              <a:t>IMF</a:t>
            </a:r>
            <a:r>
              <a:rPr lang="zh-CN" altLang="zh-CN" dirty="0">
                <a:solidFill>
                  <a:srgbClr val="333333"/>
                </a:solidFill>
                <a:latin typeface="宋体" panose="02010600030101010101" pitchFamily="2" charset="-122"/>
                <a:ea typeface="宋体" panose="02010600030101010101" pitchFamily="2" charset="-122"/>
              </a:rPr>
              <a:t>包络谱的故障特征提取方法。</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31397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3143809"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2</a:t>
            </a:r>
            <a:r>
              <a:rPr lang="zh-CN" altLang="en-US" sz="2400" b="1" dirty="0" smtClean="0">
                <a:solidFill>
                  <a:srgbClr val="1B4367"/>
                </a:solidFill>
                <a:cs typeface="+mn-ea"/>
              </a:rPr>
              <a:t>、</a:t>
            </a:r>
            <a:r>
              <a:rPr lang="en-US" altLang="zh-CN" sz="2400" b="1" dirty="0" err="1" smtClean="0">
                <a:solidFill>
                  <a:srgbClr val="1B4367"/>
                </a:solidFill>
                <a:cs typeface="+mn-ea"/>
              </a:rPr>
              <a:t>小波变换诊断方法</a:t>
            </a:r>
            <a:endParaRPr lang="zh-CN" altLang="en-US" sz="2400" b="1" dirty="0">
              <a:solidFill>
                <a:srgbClr val="1B4367"/>
              </a:solidFill>
              <a:cs typeface="+mn-ea"/>
              <a:sym typeface="+mn-lt"/>
            </a:endParaRPr>
          </a:p>
        </p:txBody>
      </p:sp>
      <p:sp>
        <p:nvSpPr>
          <p:cNvPr id="8" name="矩形 7"/>
          <p:cNvSpPr/>
          <p:nvPr/>
        </p:nvSpPr>
        <p:spPr>
          <a:xfrm>
            <a:off x="738254" y="1672991"/>
            <a:ext cx="10395051" cy="2554545"/>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小波变换</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wavelet transform</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WT</a:t>
            </a:r>
            <a:r>
              <a:rPr lang="zh-CN" altLang="zh-CN" dirty="0">
                <a:solidFill>
                  <a:srgbClr val="333333"/>
                </a:solidFill>
                <a:latin typeface="宋体" panose="02010600030101010101" pitchFamily="2" charset="-122"/>
                <a:ea typeface="宋体" panose="02010600030101010101" pitchFamily="2" charset="-122"/>
              </a:rPr>
              <a:t>）是一种新的变换分析方法，它继承和发展了短时傅立叶变换局部化的思想，同时又克服了窗口大小不随频率变化等缺点，能够提供一个随频率改变的</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时间</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频率</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窗口，是进行信号时频分析和处理的理想工具。它的主要特点是通过变换能够充分突出问题某些方面的特征，能对时间（空间）频率的局部化分析，通过伸缩平移运算对信号（函数</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逐步进行多尺度细化，最终达到高频处时间细分，低频处频率细分，能自动适应时频信号分析的要求，从而可聚焦到信号的任意细节，解决了</a:t>
            </a:r>
            <a:r>
              <a:rPr lang="en-US" altLang="zh-CN" dirty="0">
                <a:solidFill>
                  <a:srgbClr val="333333"/>
                </a:solidFill>
                <a:latin typeface="宋体" panose="02010600030101010101" pitchFamily="2" charset="-122"/>
                <a:ea typeface="宋体" panose="02010600030101010101" pitchFamily="2" charset="-122"/>
              </a:rPr>
              <a:t>Fourier</a:t>
            </a:r>
            <a:r>
              <a:rPr lang="zh-CN" altLang="zh-CN" dirty="0">
                <a:solidFill>
                  <a:srgbClr val="333333"/>
                </a:solidFill>
                <a:latin typeface="宋体" panose="02010600030101010101" pitchFamily="2" charset="-122"/>
                <a:ea typeface="宋体" panose="02010600030101010101" pitchFamily="2" charset="-122"/>
              </a:rPr>
              <a:t>变换的困难问题，成为继</a:t>
            </a:r>
            <a:r>
              <a:rPr lang="en-US" altLang="zh-CN" dirty="0">
                <a:solidFill>
                  <a:srgbClr val="333333"/>
                </a:solidFill>
                <a:latin typeface="宋体" panose="02010600030101010101" pitchFamily="2" charset="-122"/>
                <a:ea typeface="宋体" panose="02010600030101010101" pitchFamily="2" charset="-122"/>
              </a:rPr>
              <a:t>Fourier</a:t>
            </a:r>
            <a:r>
              <a:rPr lang="zh-CN" altLang="zh-CN" dirty="0">
                <a:solidFill>
                  <a:srgbClr val="333333"/>
                </a:solidFill>
                <a:latin typeface="宋体" panose="02010600030101010101" pitchFamily="2" charset="-122"/>
                <a:ea typeface="宋体" panose="02010600030101010101" pitchFamily="2" charset="-122"/>
              </a:rPr>
              <a:t>变换以来在科学方法上的重大突破。</a:t>
            </a:r>
          </a:p>
        </p:txBody>
      </p:sp>
      <p:sp>
        <p:nvSpPr>
          <p:cNvPr id="6"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7" name="直接连接符 44"/>
          <p:cNvCxnSpPr>
            <a:endCxn id="9"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9"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0" name="组合 75"/>
          <p:cNvGrpSpPr/>
          <p:nvPr/>
        </p:nvGrpSpPr>
        <p:grpSpPr>
          <a:xfrm>
            <a:off x="650339" y="229001"/>
            <a:ext cx="391052" cy="413871"/>
            <a:chOff x="1827622" y="1278741"/>
            <a:chExt cx="2304000" cy="2369178"/>
          </a:xfrm>
          <a:solidFill>
            <a:srgbClr val="FE6934"/>
          </a:solidFill>
        </p:grpSpPr>
        <p:sp>
          <p:nvSpPr>
            <p:cNvPr id="11"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2"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41605107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3143809"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2</a:t>
            </a:r>
            <a:r>
              <a:rPr lang="zh-CN" altLang="en-US" sz="2400" b="1" dirty="0" smtClean="0">
                <a:solidFill>
                  <a:srgbClr val="1B4367"/>
                </a:solidFill>
                <a:cs typeface="+mn-ea"/>
              </a:rPr>
              <a:t>、</a:t>
            </a:r>
            <a:r>
              <a:rPr lang="en-US" altLang="zh-CN" sz="2400" b="1" dirty="0" err="1" smtClean="0">
                <a:solidFill>
                  <a:srgbClr val="1B4367"/>
                </a:solidFill>
                <a:cs typeface="+mn-ea"/>
              </a:rPr>
              <a:t>小波变换诊断方法</a:t>
            </a:r>
            <a:endParaRPr lang="zh-CN" altLang="en-US" sz="2400" b="1" dirty="0">
              <a:solidFill>
                <a:srgbClr val="1B4367"/>
              </a:solidFill>
              <a:cs typeface="+mn-ea"/>
              <a:sym typeface="+mn-lt"/>
            </a:endParaRPr>
          </a:p>
        </p:txBody>
      </p:sp>
      <p:sp>
        <p:nvSpPr>
          <p:cNvPr id="8" name="矩形 7"/>
          <p:cNvSpPr/>
          <p:nvPr/>
        </p:nvSpPr>
        <p:spPr>
          <a:xfrm>
            <a:off x="738254" y="1698391"/>
            <a:ext cx="10395051" cy="4606389"/>
          </a:xfrm>
          <a:prstGeom prst="rect">
            <a:avLst/>
          </a:prstGeom>
        </p:spPr>
        <p:txBody>
          <a:bodyPr wrap="square">
            <a:spAutoFit/>
          </a:bodyPr>
          <a:lstStyle/>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Nanjing[8]</a:t>
            </a:r>
            <a:r>
              <a:rPr lang="zh-CN" altLang="zh-CN" dirty="0">
                <a:solidFill>
                  <a:srgbClr val="333333"/>
                </a:solidFill>
                <a:latin typeface="宋体" panose="02010600030101010101" pitchFamily="2" charset="-122"/>
                <a:ea typeface="宋体" panose="02010600030101010101" pitchFamily="2" charset="-122"/>
              </a:rPr>
              <a:t>采用了小波变换滤波分析轴承的低频信号，可以把轴承的低频信号准确地提取出来，但由于低频段信号能量较低，还受其他中低频干扰源影响，精确诊断故障也不容易，并且小波变换不能对信号的高频进一步分解，不能准确有效地提取共振的高频带信息。</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2</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NikolaouNG</a:t>
            </a:r>
            <a:r>
              <a:rPr lang="zh-CN" altLang="zh-CN" dirty="0">
                <a:solidFill>
                  <a:srgbClr val="333333"/>
                </a:solidFill>
                <a:latin typeface="宋体" panose="02010600030101010101" pitchFamily="2" charset="-122"/>
                <a:ea typeface="宋体" panose="02010600030101010101" pitchFamily="2" charset="-122"/>
              </a:rPr>
              <a:t>等</a:t>
            </a:r>
            <a:r>
              <a:rPr lang="en-US" altLang="zh-CN" dirty="0">
                <a:solidFill>
                  <a:srgbClr val="333333"/>
                </a:solidFill>
                <a:latin typeface="宋体" panose="02010600030101010101" pitchFamily="2" charset="-122"/>
                <a:ea typeface="宋体" panose="02010600030101010101" pitchFamily="2" charset="-122"/>
              </a:rPr>
              <a:t>[9]</a:t>
            </a:r>
            <a:r>
              <a:rPr lang="zh-CN" altLang="zh-CN" dirty="0">
                <a:solidFill>
                  <a:srgbClr val="333333"/>
                </a:solidFill>
                <a:latin typeface="宋体" panose="02010600030101010101" pitchFamily="2" charset="-122"/>
                <a:ea typeface="宋体" panose="02010600030101010101" pitchFamily="2" charset="-122"/>
              </a:rPr>
              <a:t>提出了使用小波包变换</a:t>
            </a:r>
            <a:r>
              <a:rPr lang="en-US"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WPT</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分析系统振动信号来诊断轴承的局部缺陷。</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3</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V.Purushotham</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[10]</a:t>
            </a:r>
            <a:r>
              <a:rPr lang="zh-CN" altLang="zh-CN" dirty="0">
                <a:solidFill>
                  <a:srgbClr val="333333"/>
                </a:solidFill>
                <a:latin typeface="宋体" panose="02010600030101010101" pitchFamily="2" charset="-122"/>
                <a:ea typeface="宋体" panose="02010600030101010101" pitchFamily="2" charset="-122"/>
              </a:rPr>
              <a:t>将离散小波变换（</a:t>
            </a:r>
            <a:r>
              <a:rPr lang="en-US" altLang="zh-CN" dirty="0" err="1">
                <a:solidFill>
                  <a:srgbClr val="333333"/>
                </a:solidFill>
                <a:latin typeface="宋体" panose="02010600030101010101" pitchFamily="2" charset="-122"/>
                <a:ea typeface="宋体" panose="02010600030101010101" pitchFamily="2" charset="-122"/>
              </a:rPr>
              <a:t>DWT</a:t>
            </a:r>
            <a:r>
              <a:rPr lang="zh-CN" altLang="zh-CN" dirty="0">
                <a:solidFill>
                  <a:srgbClr val="333333"/>
                </a:solidFill>
                <a:latin typeface="宋体" panose="02010600030101010101" pitchFamily="2" charset="-122"/>
                <a:ea typeface="宋体" panose="02010600030101010101" pitchFamily="2" charset="-122"/>
              </a:rPr>
              <a:t>）用于处理滚动轴承多故障情况，提出了用隐马尔科夫模型（</a:t>
            </a:r>
            <a:r>
              <a:rPr lang="en-US" altLang="zh-CN" dirty="0" err="1">
                <a:solidFill>
                  <a:srgbClr val="333333"/>
                </a:solidFill>
                <a:latin typeface="宋体" panose="02010600030101010101" pitchFamily="2" charset="-122"/>
                <a:ea typeface="宋体" panose="02010600030101010101" pitchFamily="2" charset="-122"/>
              </a:rPr>
              <a:t>HMMs</a:t>
            </a:r>
            <a:r>
              <a:rPr lang="zh-CN" altLang="zh-CN" dirty="0">
                <a:solidFill>
                  <a:srgbClr val="333333"/>
                </a:solidFill>
                <a:latin typeface="宋体" panose="02010600030101010101" pitchFamily="2" charset="-122"/>
                <a:ea typeface="宋体" panose="02010600030101010101" pitchFamily="2" charset="-122"/>
              </a:rPr>
              <a:t>）来实现故障模式的识别。</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4</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J.Pineyro</a:t>
            </a:r>
            <a:r>
              <a:rPr lang="zh-CN" altLang="zh-CN" dirty="0">
                <a:solidFill>
                  <a:srgbClr val="333333"/>
                </a:solidFill>
                <a:latin typeface="宋体" panose="02010600030101010101" pitchFamily="2" charset="-122"/>
                <a:ea typeface="宋体" panose="02010600030101010101" pitchFamily="2" charset="-122"/>
              </a:rPr>
              <a:t>等</a:t>
            </a:r>
            <a:r>
              <a:rPr lang="en-US" altLang="zh-CN" dirty="0">
                <a:solidFill>
                  <a:srgbClr val="333333"/>
                </a:solidFill>
                <a:latin typeface="宋体" panose="02010600030101010101" pitchFamily="2" charset="-122"/>
                <a:ea typeface="宋体" panose="02010600030101010101" pitchFamily="2" charset="-122"/>
              </a:rPr>
              <a:t>[11]</a:t>
            </a:r>
            <a:r>
              <a:rPr lang="zh-CN" altLang="zh-CN" dirty="0">
                <a:solidFill>
                  <a:srgbClr val="333333"/>
                </a:solidFill>
                <a:latin typeface="宋体" panose="02010600030101010101" pitchFamily="2" charset="-122"/>
                <a:ea typeface="宋体" panose="02010600030101010101" pitchFamily="2" charset="-122"/>
              </a:rPr>
              <a:t>采用</a:t>
            </a:r>
            <a:r>
              <a:rPr lang="en-US" altLang="zh-CN" dirty="0" err="1">
                <a:solidFill>
                  <a:srgbClr val="333333"/>
                </a:solidFill>
                <a:latin typeface="宋体" panose="02010600030101010101" pitchFamily="2" charset="-122"/>
                <a:ea typeface="宋体" panose="02010600030101010101" pitchFamily="2" charset="-122"/>
              </a:rPr>
              <a:t>Haar</a:t>
            </a:r>
            <a:r>
              <a:rPr lang="zh-CN" altLang="zh-CN" dirty="0">
                <a:solidFill>
                  <a:srgbClr val="333333"/>
                </a:solidFill>
                <a:latin typeface="宋体" panose="02010600030101010101" pitchFamily="2" charset="-122"/>
                <a:ea typeface="宋体" panose="02010600030101010101" pitchFamily="2" charset="-122"/>
              </a:rPr>
              <a:t>小波提取滚动轴承早期故障信号</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5</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MoriK</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等</a:t>
            </a:r>
            <a:r>
              <a:rPr lang="en-US" altLang="zh-CN" dirty="0">
                <a:solidFill>
                  <a:srgbClr val="333333"/>
                </a:solidFill>
                <a:latin typeface="宋体" panose="02010600030101010101" pitchFamily="2" charset="-122"/>
                <a:ea typeface="宋体" panose="02010600030101010101" pitchFamily="2" charset="-122"/>
              </a:rPr>
              <a:t>[12]</a:t>
            </a:r>
            <a:r>
              <a:rPr lang="zh-CN" altLang="zh-CN" dirty="0">
                <a:solidFill>
                  <a:srgbClr val="333333"/>
                </a:solidFill>
                <a:latin typeface="宋体" panose="02010600030101010101" pitchFamily="2" charset="-122"/>
                <a:ea typeface="宋体" panose="02010600030101010101" pitchFamily="2" charset="-122"/>
              </a:rPr>
              <a:t>对轴承的振动信号采用离散小波变换分解</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基于小波变换系数的变化能成功在线诊断轴承的早期疲劳剥落故障。</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6</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Abderrazek</a:t>
            </a:r>
            <a:r>
              <a:rPr lang="en-US" altLang="zh-CN" dirty="0">
                <a:solidFill>
                  <a:srgbClr val="333333"/>
                </a:solidFill>
                <a:latin typeface="宋体" panose="02010600030101010101" pitchFamily="2" charset="-122"/>
                <a:ea typeface="宋体" panose="02010600030101010101" pitchFamily="2" charset="-122"/>
              </a:rPr>
              <a:t> </a:t>
            </a:r>
            <a:r>
              <a:rPr lang="en-US" altLang="zh-CN" dirty="0" err="1">
                <a:solidFill>
                  <a:srgbClr val="333333"/>
                </a:solidFill>
                <a:latin typeface="宋体" panose="02010600030101010101" pitchFamily="2" charset="-122"/>
                <a:ea typeface="宋体" panose="02010600030101010101" pitchFamily="2" charset="-122"/>
              </a:rPr>
              <a:t>Djebala</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[13]</a:t>
            </a:r>
            <a:r>
              <a:rPr lang="zh-CN" altLang="zh-CN" dirty="0">
                <a:solidFill>
                  <a:srgbClr val="333333"/>
                </a:solidFill>
                <a:latin typeface="宋体" panose="02010600030101010101" pitchFamily="2" charset="-122"/>
                <a:ea typeface="宋体" panose="02010600030101010101" pitchFamily="2" charset="-122"/>
              </a:rPr>
              <a:t>基于优化的小波多分辨率分析技术，提出一种信号降噪方法。利用峭度值作为优化和评估准则，选择小波变换中的相应参数</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
        <p:nvSpPr>
          <p:cNvPr id="6"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7" name="直接连接符 44"/>
          <p:cNvCxnSpPr>
            <a:endCxn id="9"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9"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0" name="组合 75"/>
          <p:cNvGrpSpPr/>
          <p:nvPr/>
        </p:nvGrpSpPr>
        <p:grpSpPr>
          <a:xfrm>
            <a:off x="650339" y="229001"/>
            <a:ext cx="391052" cy="413871"/>
            <a:chOff x="1827622" y="1278741"/>
            <a:chExt cx="2304000" cy="2369178"/>
          </a:xfrm>
          <a:solidFill>
            <a:srgbClr val="FE6934"/>
          </a:solidFill>
        </p:grpSpPr>
        <p:sp>
          <p:nvSpPr>
            <p:cNvPr id="11"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2"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85015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3143809"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2</a:t>
            </a:r>
            <a:r>
              <a:rPr lang="zh-CN" altLang="en-US" sz="2400" b="1" dirty="0" smtClean="0">
                <a:solidFill>
                  <a:srgbClr val="1B4367"/>
                </a:solidFill>
                <a:cs typeface="+mn-ea"/>
              </a:rPr>
              <a:t>、</a:t>
            </a:r>
            <a:r>
              <a:rPr lang="en-US" altLang="zh-CN" sz="2400" b="1" dirty="0" err="1" smtClean="0">
                <a:solidFill>
                  <a:srgbClr val="1B4367"/>
                </a:solidFill>
                <a:cs typeface="+mn-ea"/>
              </a:rPr>
              <a:t>小波变换诊断方法</a:t>
            </a:r>
            <a:endParaRPr lang="zh-CN" altLang="en-US" sz="2400" b="1" dirty="0">
              <a:solidFill>
                <a:srgbClr val="1B4367"/>
              </a:solidFill>
              <a:cs typeface="+mn-ea"/>
              <a:sym typeface="+mn-lt"/>
            </a:endParaRPr>
          </a:p>
        </p:txBody>
      </p:sp>
      <p:sp>
        <p:nvSpPr>
          <p:cNvPr id="8" name="矩形 7"/>
          <p:cNvSpPr/>
          <p:nvPr/>
        </p:nvSpPr>
        <p:spPr>
          <a:xfrm>
            <a:off x="738254" y="1698391"/>
            <a:ext cx="10395051" cy="2964914"/>
          </a:xfrm>
          <a:prstGeom prst="rect">
            <a:avLst/>
          </a:prstGeom>
        </p:spPr>
        <p:txBody>
          <a:bodyPr wrap="square">
            <a:spAutoFit/>
          </a:bodyPr>
          <a:lstStyle/>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7</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Khalid F. Al-Raheem</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[14]</a:t>
            </a:r>
            <a:r>
              <a:rPr lang="zh-CN" altLang="zh-CN" dirty="0">
                <a:solidFill>
                  <a:srgbClr val="333333"/>
                </a:solidFill>
                <a:latin typeface="宋体" panose="02010600030101010101" pitchFamily="2" charset="-122"/>
                <a:ea typeface="宋体" panose="02010600030101010101" pitchFamily="2" charset="-122"/>
              </a:rPr>
              <a:t>提出一种基于拉普拉斯小波包络的功率谱的方法。利用峭度最大值准则优化拉普拉斯小波的形态参数。模拟和实验的结果都表明该方法在谐振频带内提取缺陷特征参数的有效性。</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8</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A. </a:t>
            </a:r>
            <a:r>
              <a:rPr lang="en-US" altLang="zh-CN" dirty="0" err="1">
                <a:solidFill>
                  <a:srgbClr val="333333"/>
                </a:solidFill>
                <a:latin typeface="宋体" panose="02010600030101010101" pitchFamily="2" charset="-122"/>
                <a:ea typeface="宋体" panose="02010600030101010101" pitchFamily="2" charset="-122"/>
              </a:rPr>
              <a:t>Tabrizi</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[15]</a:t>
            </a:r>
            <a:r>
              <a:rPr lang="zh-CN" altLang="zh-CN" dirty="0">
                <a:solidFill>
                  <a:srgbClr val="333333"/>
                </a:solidFill>
                <a:latin typeface="宋体" panose="02010600030101010101" pitchFamily="2" charset="-122"/>
                <a:ea typeface="宋体" panose="02010600030101010101" pitchFamily="2" charset="-122"/>
              </a:rPr>
              <a:t>将小波包分解（</a:t>
            </a:r>
            <a:r>
              <a:rPr lang="en-US" altLang="zh-CN" dirty="0" err="1">
                <a:solidFill>
                  <a:srgbClr val="333333"/>
                </a:solidFill>
                <a:latin typeface="宋体" panose="02010600030101010101" pitchFamily="2" charset="-122"/>
                <a:ea typeface="宋体" panose="02010600030101010101" pitchFamily="2" charset="-122"/>
              </a:rPr>
              <a:t>WPD</a:t>
            </a:r>
            <a:r>
              <a:rPr lang="zh-CN" altLang="zh-CN" dirty="0">
                <a:solidFill>
                  <a:srgbClr val="333333"/>
                </a:solidFill>
                <a:latin typeface="宋体" panose="02010600030101010101" pitchFamily="2" charset="-122"/>
                <a:ea typeface="宋体" panose="02010600030101010101" pitchFamily="2" charset="-122"/>
              </a:rPr>
              <a:t>）、总体经验模态分解（</a:t>
            </a:r>
            <a:r>
              <a:rPr lang="en-US" altLang="zh-CN" dirty="0" err="1">
                <a:solidFill>
                  <a:srgbClr val="333333"/>
                </a:solidFill>
                <a:latin typeface="宋体" panose="02010600030101010101" pitchFamily="2" charset="-122"/>
                <a:ea typeface="宋体" panose="02010600030101010101" pitchFamily="2" charset="-122"/>
              </a:rPr>
              <a:t>EEMD</a:t>
            </a:r>
            <a:r>
              <a:rPr lang="zh-CN" altLang="zh-CN" dirty="0">
                <a:solidFill>
                  <a:srgbClr val="333333"/>
                </a:solidFill>
                <a:latin typeface="宋体" panose="02010600030101010101" pitchFamily="2" charset="-122"/>
                <a:ea typeface="宋体" panose="02010600030101010101" pitchFamily="2" charset="-122"/>
              </a:rPr>
              <a:t>）和支持向量机（</a:t>
            </a:r>
            <a:r>
              <a:rPr lang="en-US" altLang="zh-CN" dirty="0" err="1">
                <a:solidFill>
                  <a:srgbClr val="333333"/>
                </a:solidFill>
                <a:latin typeface="宋体" panose="02010600030101010101" pitchFamily="2" charset="-122"/>
                <a:ea typeface="宋体" panose="02010600030101010101" pitchFamily="2" charset="-122"/>
              </a:rPr>
              <a:t>SVM</a:t>
            </a:r>
            <a:r>
              <a:rPr lang="zh-CN" altLang="zh-CN" dirty="0">
                <a:solidFill>
                  <a:srgbClr val="333333"/>
                </a:solidFill>
                <a:latin typeface="宋体" panose="02010600030101010101" pitchFamily="2" charset="-122"/>
                <a:ea typeface="宋体" panose="02010600030101010101" pitchFamily="2" charset="-122"/>
              </a:rPr>
              <a:t>）相结合，用于轴承的早期故障诊断。</a:t>
            </a:r>
            <a:r>
              <a:rPr lang="en-US" altLang="zh-CN" dirty="0" err="1">
                <a:solidFill>
                  <a:srgbClr val="333333"/>
                </a:solidFill>
                <a:latin typeface="宋体" panose="02010600030101010101" pitchFamily="2" charset="-122"/>
                <a:ea typeface="宋体" panose="02010600030101010101" pitchFamily="2" charset="-122"/>
              </a:rPr>
              <a:t>WPD</a:t>
            </a:r>
            <a:r>
              <a:rPr lang="zh-CN" altLang="zh-CN" dirty="0">
                <a:solidFill>
                  <a:srgbClr val="333333"/>
                </a:solidFill>
                <a:latin typeface="宋体" panose="02010600030101010101" pitchFamily="2" charset="-122"/>
                <a:ea typeface="宋体" panose="02010600030101010101" pitchFamily="2" charset="-122"/>
              </a:rPr>
              <a:t>主要用于降噪处理，</a:t>
            </a:r>
            <a:r>
              <a:rPr lang="en-US" altLang="zh-CN" dirty="0" err="1">
                <a:solidFill>
                  <a:srgbClr val="333333"/>
                </a:solidFill>
                <a:latin typeface="宋体" panose="02010600030101010101" pitchFamily="2" charset="-122"/>
                <a:ea typeface="宋体" panose="02010600030101010101" pitchFamily="2" charset="-122"/>
              </a:rPr>
              <a:t>EEMD</a:t>
            </a:r>
            <a:r>
              <a:rPr lang="zh-CN" altLang="zh-CN" dirty="0">
                <a:solidFill>
                  <a:srgbClr val="333333"/>
                </a:solidFill>
                <a:latin typeface="宋体" panose="02010600030101010101" pitchFamily="2" charset="-122"/>
                <a:ea typeface="宋体" panose="02010600030101010101" pitchFamily="2" charset="-122"/>
              </a:rPr>
              <a:t>提取信号的特征向量，通过</a:t>
            </a:r>
            <a:r>
              <a:rPr lang="en-US" altLang="zh-CN" dirty="0" err="1">
                <a:solidFill>
                  <a:srgbClr val="333333"/>
                </a:solidFill>
                <a:latin typeface="宋体" panose="02010600030101010101" pitchFamily="2" charset="-122"/>
                <a:ea typeface="宋体" panose="02010600030101010101" pitchFamily="2" charset="-122"/>
              </a:rPr>
              <a:t>SVM</a:t>
            </a:r>
            <a:r>
              <a:rPr lang="zh-CN" altLang="zh-CN" dirty="0">
                <a:solidFill>
                  <a:srgbClr val="333333"/>
                </a:solidFill>
                <a:latin typeface="宋体" panose="02010600030101010101" pitchFamily="2" charset="-122"/>
                <a:ea typeface="宋体" panose="02010600030101010101" pitchFamily="2" charset="-122"/>
              </a:rPr>
              <a:t>算法实现的超平面构造的样本用于检测轴承的状态。文中提出的三种方法的结合可以有效的实现轴承状态的分类。</a:t>
            </a:r>
          </a:p>
        </p:txBody>
      </p:sp>
      <p:sp>
        <p:nvSpPr>
          <p:cNvPr id="6"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7" name="直接连接符 44"/>
          <p:cNvCxnSpPr>
            <a:endCxn id="9"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9"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0" name="组合 75"/>
          <p:cNvGrpSpPr/>
          <p:nvPr/>
        </p:nvGrpSpPr>
        <p:grpSpPr>
          <a:xfrm>
            <a:off x="650339" y="229001"/>
            <a:ext cx="391052" cy="413871"/>
            <a:chOff x="1827622" y="1278741"/>
            <a:chExt cx="2304000" cy="2369178"/>
          </a:xfrm>
          <a:solidFill>
            <a:srgbClr val="FE6934"/>
          </a:solidFill>
        </p:grpSpPr>
        <p:sp>
          <p:nvSpPr>
            <p:cNvPr id="11"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2"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3824546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528256"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3</a:t>
            </a:r>
            <a:r>
              <a:rPr lang="zh-CN" altLang="en-US" sz="2400" b="1" dirty="0" smtClean="0">
                <a:solidFill>
                  <a:srgbClr val="1B4367"/>
                </a:solidFill>
                <a:cs typeface="+mn-ea"/>
              </a:rPr>
              <a:t>、共振解调</a:t>
            </a:r>
            <a:r>
              <a:rPr lang="zh-CN" altLang="zh-CN" sz="2400" b="1" dirty="0" smtClean="0">
                <a:solidFill>
                  <a:srgbClr val="1B4367"/>
                </a:solidFill>
                <a:cs typeface="+mn-ea"/>
              </a:rPr>
              <a:t>方法</a:t>
            </a:r>
            <a:endParaRPr lang="zh-CN" altLang="en-US" sz="2400" b="1" dirty="0">
              <a:solidFill>
                <a:srgbClr val="1B4367"/>
              </a:solidFill>
              <a:cs typeface="+mn-ea"/>
              <a:sym typeface="+mn-lt"/>
            </a:endParaRPr>
          </a:p>
        </p:txBody>
      </p:sp>
      <p:sp>
        <p:nvSpPr>
          <p:cNvPr id="8" name="矩形 7"/>
          <p:cNvSpPr/>
          <p:nvPr/>
        </p:nvSpPr>
        <p:spPr>
          <a:xfrm>
            <a:off x="738253" y="1622191"/>
            <a:ext cx="10395051" cy="2144177"/>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轴承</a:t>
            </a:r>
            <a:r>
              <a:rPr lang="zh-CN" altLang="zh-CN" dirty="0">
                <a:solidFill>
                  <a:srgbClr val="333333"/>
                </a:solidFill>
                <a:latin typeface="宋体" panose="02010600030101010101" pitchFamily="2" charset="-122"/>
                <a:ea typeface="宋体" panose="02010600030101010101" pitchFamily="2" charset="-122"/>
              </a:rPr>
              <a:t>局部损伤故障会引起冲击尖脉冲信号，由于这些冲击尖脉冲具有很宽的频带，经传感器接收后产生共振，输出</a:t>
            </a:r>
            <a:r>
              <a:rPr lang="en-US" altLang="zh-CN" dirty="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频率与传感器固有频率接近的减幅振荡信号，振荡信号跟原来的尖脉冲信号相比，从幅值上被放大，从时间上被展宽，因而故障信息突出。再利用高中心频率的带通滤波器有效地使冲击故障信息与低频干扰信号隔开，提高信噪比。最后对滤波器输出的信号进行解调处理，如求绝对值、取包络线等，得到低频的共振解调信号。</a:t>
            </a:r>
            <a:endParaRPr lang="zh-CN" altLang="en-US" dirty="0">
              <a:solidFill>
                <a:srgbClr val="333333"/>
              </a:solidFill>
              <a:latin typeface="宋体" panose="02010600030101010101" pitchFamily="2" charset="-122"/>
              <a:ea typeface="宋体" panose="02010600030101010101" pitchFamily="2" charset="-122"/>
            </a:endParaRPr>
          </a:p>
        </p:txBody>
      </p:sp>
      <p:sp>
        <p:nvSpPr>
          <p:cNvPr id="11"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32674866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528256"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3</a:t>
            </a:r>
            <a:r>
              <a:rPr lang="zh-CN" altLang="en-US" sz="2400" b="1" dirty="0" smtClean="0">
                <a:solidFill>
                  <a:srgbClr val="1B4367"/>
                </a:solidFill>
                <a:cs typeface="+mn-ea"/>
              </a:rPr>
              <a:t>、共振解调</a:t>
            </a:r>
            <a:r>
              <a:rPr lang="zh-CN" altLang="zh-CN" sz="2400" b="1" dirty="0" smtClean="0">
                <a:solidFill>
                  <a:srgbClr val="1B4367"/>
                </a:solidFill>
                <a:cs typeface="+mn-ea"/>
              </a:rPr>
              <a:t>方法</a:t>
            </a:r>
            <a:endParaRPr lang="zh-CN" altLang="en-US" sz="2400" b="1" dirty="0">
              <a:solidFill>
                <a:srgbClr val="1B4367"/>
              </a:solidFill>
              <a:cs typeface="+mn-ea"/>
              <a:sym typeface="+mn-lt"/>
            </a:endParaRPr>
          </a:p>
        </p:txBody>
      </p:sp>
      <p:sp>
        <p:nvSpPr>
          <p:cNvPr id="8" name="矩形 7"/>
          <p:cNvSpPr/>
          <p:nvPr/>
        </p:nvSpPr>
        <p:spPr>
          <a:xfrm>
            <a:off x="738253" y="1622191"/>
            <a:ext cx="10395051" cy="5016758"/>
          </a:xfrm>
          <a:prstGeom prst="rect">
            <a:avLst/>
          </a:prstGeom>
        </p:spPr>
        <p:txBody>
          <a:bodyPr wrap="square">
            <a:spAutoFit/>
          </a:bodyPr>
          <a:lstStyle/>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Rubini</a:t>
            </a:r>
            <a:r>
              <a:rPr lang="en-US" altLang="zh-CN" dirty="0">
                <a:solidFill>
                  <a:srgbClr val="333333"/>
                </a:solidFill>
                <a:latin typeface="宋体" panose="02010600030101010101" pitchFamily="2" charset="-122"/>
                <a:ea typeface="宋体" panose="02010600030101010101" pitchFamily="2" charset="-122"/>
              </a:rPr>
              <a:t> R.</a:t>
            </a:r>
            <a:r>
              <a:rPr lang="zh-CN" altLang="zh-CN" dirty="0">
                <a:solidFill>
                  <a:srgbClr val="333333"/>
                </a:solidFill>
                <a:latin typeface="宋体" panose="02010600030101010101" pitchFamily="2" charset="-122"/>
                <a:ea typeface="宋体" panose="02010600030101010101" pitchFamily="2" charset="-122"/>
              </a:rPr>
              <a:t>和</a:t>
            </a:r>
            <a:r>
              <a:rPr lang="en-US" altLang="zh-CN" dirty="0" err="1">
                <a:solidFill>
                  <a:srgbClr val="333333"/>
                </a:solidFill>
                <a:latin typeface="宋体" panose="02010600030101010101" pitchFamily="2" charset="-122"/>
                <a:ea typeface="宋体" panose="02010600030101010101" pitchFamily="2" charset="-122"/>
              </a:rPr>
              <a:t>Meneghetti</a:t>
            </a:r>
            <a:r>
              <a:rPr lang="en-US" altLang="zh-CN" dirty="0">
                <a:solidFill>
                  <a:srgbClr val="333333"/>
                </a:solidFill>
                <a:latin typeface="宋体" panose="02010600030101010101" pitchFamily="2" charset="-122"/>
                <a:ea typeface="宋体" panose="02010600030101010101" pitchFamily="2" charset="-122"/>
              </a:rPr>
              <a:t> U. [16]</a:t>
            </a:r>
            <a:r>
              <a:rPr lang="zh-CN" altLang="zh-CN" dirty="0">
                <a:solidFill>
                  <a:srgbClr val="333333"/>
                </a:solidFill>
                <a:latin typeface="宋体" panose="02010600030101010101" pitchFamily="2" charset="-122"/>
                <a:ea typeface="宋体" panose="02010600030101010101" pitchFamily="2" charset="-122"/>
              </a:rPr>
              <a:t>利用包络解调的方法提取时域信号中所包含的轴承内环、外环及滚动体的早期微弱故障信息</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求取故障特征频率</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并研究了载荷对测量结果的影响。</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2</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J.Antonino-Daviu</a:t>
            </a:r>
            <a:r>
              <a:rPr lang="en-US" altLang="zh-CN" dirty="0">
                <a:solidFill>
                  <a:srgbClr val="333333"/>
                </a:solidFill>
                <a:latin typeface="宋体" panose="02010600030101010101" pitchFamily="2" charset="-122"/>
                <a:ea typeface="宋体" panose="02010600030101010101" pitchFamily="2" charset="-122"/>
              </a:rPr>
              <a:t>[17]</a:t>
            </a:r>
            <a:r>
              <a:rPr lang="zh-CN" altLang="zh-CN" dirty="0">
                <a:solidFill>
                  <a:srgbClr val="333333"/>
                </a:solidFill>
                <a:latin typeface="宋体" panose="02010600030101010101" pitchFamily="2" charset="-122"/>
                <a:ea typeface="宋体" panose="02010600030101010101" pitchFamily="2" charset="-122"/>
              </a:rPr>
              <a:t>将希尔伯特变换用于感应电动机的偏心相关组件的瞬态检测，将小波的近似系数和的分量相互转换，可靠地实现了动态偏心故障的诊断。</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3</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Min-Chun Pan</a:t>
            </a:r>
            <a:r>
              <a:rPr lang="zh-CN" altLang="zh-CN" dirty="0">
                <a:solidFill>
                  <a:srgbClr val="333333"/>
                </a:solidFill>
                <a:latin typeface="宋体" panose="02010600030101010101" pitchFamily="2" charset="-122"/>
                <a:ea typeface="宋体" panose="02010600030101010101" pitchFamily="2" charset="-122"/>
              </a:rPr>
              <a:t>和</a:t>
            </a:r>
            <a:r>
              <a:rPr lang="en-US" altLang="zh-CN" dirty="0">
                <a:solidFill>
                  <a:srgbClr val="333333"/>
                </a:solidFill>
                <a:latin typeface="宋体" panose="02010600030101010101" pitchFamily="2" charset="-122"/>
                <a:ea typeface="宋体" panose="02010600030101010101" pitchFamily="2" charset="-122"/>
              </a:rPr>
              <a:t>Wen-Chang </a:t>
            </a:r>
            <a:r>
              <a:rPr lang="en-US" altLang="zh-CN" dirty="0" err="1">
                <a:solidFill>
                  <a:srgbClr val="333333"/>
                </a:solidFill>
                <a:latin typeface="宋体" panose="02010600030101010101" pitchFamily="2" charset="-122"/>
                <a:ea typeface="宋体" panose="02010600030101010101" pitchFamily="2" charset="-122"/>
              </a:rPr>
              <a:t>Tsao</a:t>
            </a:r>
            <a:r>
              <a:rPr lang="en-US" altLang="zh-CN" dirty="0">
                <a:solidFill>
                  <a:srgbClr val="333333"/>
                </a:solidFill>
                <a:latin typeface="宋体" panose="02010600030101010101" pitchFamily="2" charset="-122"/>
                <a:ea typeface="宋体" panose="02010600030101010101" pitchFamily="2" charset="-122"/>
              </a:rPr>
              <a:t>[18]</a:t>
            </a:r>
            <a:r>
              <a:rPr lang="zh-CN" altLang="zh-CN" dirty="0">
                <a:solidFill>
                  <a:srgbClr val="333333"/>
                </a:solidFill>
                <a:latin typeface="宋体" panose="02010600030101010101" pitchFamily="2" charset="-122"/>
                <a:ea typeface="宋体" panose="02010600030101010101" pitchFamily="2" charset="-122"/>
              </a:rPr>
              <a:t>利用</a:t>
            </a:r>
            <a:r>
              <a:rPr lang="en-US" altLang="zh-CN" dirty="0" err="1">
                <a:solidFill>
                  <a:srgbClr val="333333"/>
                </a:solidFill>
                <a:latin typeface="宋体" panose="02010600030101010101" pitchFamily="2" charset="-122"/>
                <a:ea typeface="宋体" panose="02010600030101010101" pitchFamily="2" charset="-122"/>
              </a:rPr>
              <a:t>EMD</a:t>
            </a:r>
            <a:r>
              <a:rPr lang="zh-CN" altLang="zh-CN" dirty="0">
                <a:solidFill>
                  <a:srgbClr val="333333"/>
                </a:solidFill>
                <a:latin typeface="宋体" panose="02010600030101010101" pitchFamily="2" charset="-122"/>
                <a:ea typeface="宋体" panose="02010600030101010101" pitchFamily="2" charset="-122"/>
              </a:rPr>
              <a:t>的带通滤波性质，选择一个或多个适当的</a:t>
            </a:r>
            <a:r>
              <a:rPr lang="en-US" altLang="zh-CN" dirty="0">
                <a:solidFill>
                  <a:srgbClr val="333333"/>
                </a:solidFill>
                <a:latin typeface="宋体" panose="02010600030101010101" pitchFamily="2" charset="-122"/>
                <a:ea typeface="宋体" panose="02010600030101010101" pitchFamily="2" charset="-122"/>
              </a:rPr>
              <a:t>IMF</a:t>
            </a:r>
            <a:r>
              <a:rPr lang="zh-CN" altLang="zh-CN" dirty="0">
                <a:solidFill>
                  <a:srgbClr val="333333"/>
                </a:solidFill>
                <a:latin typeface="宋体" panose="02010600030101010101" pitchFamily="2" charset="-122"/>
                <a:ea typeface="宋体" panose="02010600030101010101" pitchFamily="2" charset="-122"/>
              </a:rPr>
              <a:t>分量，用于后续的包络分析，该方法能够有效的诊断出轴承滚动体多故障的情况</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4</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Wei Sun</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[19]</a:t>
            </a:r>
            <a:r>
              <a:rPr lang="zh-CN" altLang="zh-CN" dirty="0">
                <a:solidFill>
                  <a:srgbClr val="333333"/>
                </a:solidFill>
                <a:latin typeface="宋体" panose="02010600030101010101" pitchFamily="2" charset="-122"/>
                <a:ea typeface="宋体" panose="02010600030101010101" pitchFamily="2" charset="-122"/>
              </a:rPr>
              <a:t>将离散小波变换与包络分析相结合用于提取轴承振动数据的特征谱，谱的互相关系数被用于识别轴承的不同工作状态。通过比较，该方法要优于传统的特征损伤频率提取技术</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5</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Junsheng</a:t>
            </a:r>
            <a:r>
              <a:rPr lang="en-US" altLang="zh-CN" dirty="0">
                <a:solidFill>
                  <a:srgbClr val="333333"/>
                </a:solidFill>
                <a:latin typeface="宋体" panose="02010600030101010101" pitchFamily="2" charset="-122"/>
                <a:ea typeface="宋体" panose="02010600030101010101" pitchFamily="2" charset="-122"/>
              </a:rPr>
              <a:t> Cheng</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[20]</a:t>
            </a:r>
            <a:r>
              <a:rPr lang="zh-CN" altLang="zh-CN" dirty="0">
                <a:solidFill>
                  <a:srgbClr val="333333"/>
                </a:solidFill>
                <a:latin typeface="宋体" panose="02010600030101010101" pitchFamily="2" charset="-122"/>
                <a:ea typeface="宋体" panose="02010600030101010101" pitchFamily="2" charset="-122"/>
              </a:rPr>
              <a:t>将广义解调时频分析与包络阶次谱技术相结合，用来诊断齿轮的故障。将齿轮箱中产生的多分量信号用广义解调时频分析方法分解成单分量信号，对各单分量信号进行包络分析，角域重采样各包络信号，再对重采样信号进行包络分析获得相应的包络阶次谱，从包络阶次谱中可以得到齿轮的工作情况</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
        <p:nvSpPr>
          <p:cNvPr id="11"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2149211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38254" y="1218165"/>
            <a:ext cx="10395051" cy="5078313"/>
          </a:xfrm>
          <a:prstGeom prst="rect">
            <a:avLst/>
          </a:prstGeom>
        </p:spPr>
        <p:txBody>
          <a:bodyPr wrap="square">
            <a:spAutoFit/>
          </a:bodyPr>
          <a:lstStyle/>
          <a:p>
            <a:pPr defTabSz="720000">
              <a:lnSpc>
                <a:spcPct val="150000"/>
              </a:lnSpc>
            </a:pPr>
            <a:r>
              <a:rPr lang="en-US" altLang="zh-CN" sz="2400" dirty="0" smtClean="0"/>
              <a:t>	</a:t>
            </a:r>
            <a:r>
              <a:rPr lang="zh-CN" altLang="zh-CN" sz="2400" b="1" dirty="0" smtClean="0">
                <a:solidFill>
                  <a:schemeClr val="accent5"/>
                </a:solidFill>
                <a:latin typeface="宋体" panose="02010600030101010101" pitchFamily="2" charset="-122"/>
                <a:ea typeface="宋体" panose="02010600030101010101" pitchFamily="2" charset="-122"/>
              </a:rPr>
              <a:t>目的</a:t>
            </a:r>
            <a:r>
              <a:rPr lang="zh-CN" altLang="en-US" sz="2400" b="1" dirty="0">
                <a:solidFill>
                  <a:schemeClr val="accent5"/>
                </a:solidFill>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为了</a:t>
            </a:r>
            <a:r>
              <a:rPr lang="zh-CN" altLang="zh-CN" sz="2400" dirty="0">
                <a:latin typeface="宋体" panose="02010600030101010101" pitchFamily="2" charset="-122"/>
                <a:ea typeface="宋体" panose="02010600030101010101" pitchFamily="2" charset="-122"/>
              </a:rPr>
              <a:t>能更有效、准确地对复杂设备进行状态监测和故障诊断</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defTabSz="720000">
              <a:lnSpc>
                <a:spcPct val="150000"/>
              </a:lnSpc>
            </a:pPr>
            <a:r>
              <a:rPr lang="en-US" altLang="zh-CN" sz="2400" dirty="0" smtClean="0">
                <a:latin typeface="宋体" panose="02010600030101010101" pitchFamily="2" charset="-122"/>
                <a:ea typeface="宋体" panose="02010600030101010101" pitchFamily="2" charset="-122"/>
              </a:rPr>
              <a:t>	</a:t>
            </a:r>
            <a:r>
              <a:rPr lang="zh-CN" altLang="zh-CN" sz="2400" b="1" dirty="0" smtClean="0">
                <a:solidFill>
                  <a:schemeClr val="accent5"/>
                </a:solidFill>
                <a:latin typeface="宋体" panose="02010600030101010101" pitchFamily="2" charset="-122"/>
                <a:ea typeface="宋体" panose="02010600030101010101" pitchFamily="2" charset="-122"/>
              </a:rPr>
              <a:t>方法</a:t>
            </a:r>
            <a:r>
              <a:rPr lang="zh-CN" altLang="en-US" sz="2400" b="1" dirty="0">
                <a:solidFill>
                  <a:schemeClr val="accent5"/>
                </a:solidFill>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综述</a:t>
            </a:r>
            <a:r>
              <a:rPr lang="zh-CN" altLang="zh-CN" sz="2400" dirty="0">
                <a:latin typeface="宋体" panose="02010600030101010101" pitchFamily="2" charset="-122"/>
                <a:ea typeface="宋体" panose="02010600030101010101" pitchFamily="2" charset="-122"/>
              </a:rPr>
              <a:t>近年故障诊断技术中重要方法的基本原理、特点、局限性和研究现状。在大量文献的基础上，基于计算机技术、信号处理技术、人工智能技术和互联网技术讨论现代故障诊断技术的发展趋势</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defTabSz="720000">
              <a:lnSpc>
                <a:spcPct val="150000"/>
              </a:lnSpc>
            </a:pPr>
            <a:r>
              <a:rPr lang="en-US" altLang="zh-CN" sz="2400" dirty="0" smtClean="0">
                <a:latin typeface="宋体" panose="02010600030101010101" pitchFamily="2" charset="-122"/>
                <a:ea typeface="宋体" panose="02010600030101010101" pitchFamily="2" charset="-122"/>
              </a:rPr>
              <a:t>	</a:t>
            </a:r>
            <a:r>
              <a:rPr lang="zh-CN" altLang="zh-CN" sz="2400" b="1" dirty="0" smtClean="0">
                <a:solidFill>
                  <a:schemeClr val="accent5"/>
                </a:solidFill>
                <a:latin typeface="宋体" panose="02010600030101010101" pitchFamily="2" charset="-122"/>
                <a:ea typeface="宋体" panose="02010600030101010101" pitchFamily="2" charset="-122"/>
              </a:rPr>
              <a:t>结果</a:t>
            </a:r>
            <a:r>
              <a:rPr lang="zh-CN" altLang="en-US" sz="2400" b="1" dirty="0">
                <a:solidFill>
                  <a:schemeClr val="accent5"/>
                </a:solidFill>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故障诊断</a:t>
            </a:r>
            <a:r>
              <a:rPr lang="zh-CN" altLang="zh-CN" sz="2400" dirty="0">
                <a:latin typeface="宋体" panose="02010600030101010101" pitchFamily="2" charset="-122"/>
                <a:ea typeface="宋体" panose="02010600030101010101" pitchFamily="2" charset="-122"/>
              </a:rPr>
              <a:t>技术主要研究机器或机组运行状态的变化在诊断信息中的反映，分为基于系统模型、信号分析和人工智能等</a:t>
            </a:r>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类</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defTabSz="720000">
              <a:lnSpc>
                <a:spcPct val="150000"/>
              </a:lnSpc>
            </a:pPr>
            <a:r>
              <a:rPr lang="en-US" altLang="zh-CN" sz="2400" dirty="0" smtClean="0">
                <a:latin typeface="宋体" panose="02010600030101010101" pitchFamily="2" charset="-122"/>
                <a:ea typeface="宋体" panose="02010600030101010101" pitchFamily="2" charset="-122"/>
              </a:rPr>
              <a:t>	</a:t>
            </a:r>
            <a:r>
              <a:rPr lang="zh-CN" altLang="zh-CN" sz="2400" b="1" dirty="0" smtClean="0">
                <a:solidFill>
                  <a:schemeClr val="accent5"/>
                </a:solidFill>
                <a:latin typeface="宋体" panose="02010600030101010101" pitchFamily="2" charset="-122"/>
                <a:ea typeface="宋体" panose="02010600030101010101" pitchFamily="2" charset="-122"/>
              </a:rPr>
              <a:t>结论</a:t>
            </a:r>
            <a:r>
              <a:rPr lang="zh-CN" altLang="en-US" sz="2400" b="1" dirty="0">
                <a:solidFill>
                  <a:schemeClr val="accent5"/>
                </a:solidFill>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随着</a:t>
            </a:r>
            <a:r>
              <a:rPr lang="zh-CN" altLang="zh-CN" sz="2400" dirty="0">
                <a:latin typeface="宋体" panose="02010600030101010101" pitchFamily="2" charset="-122"/>
                <a:ea typeface="宋体" panose="02010600030101010101" pitchFamily="2" charset="-122"/>
              </a:rPr>
              <a:t>基础学科和前沿学科的不断发展和交叉渗透，故障诊断技术也在不断创新，未来的发展趋势主要集中于将不同人工智能技术以某种方式结合、集成或融合的混合集成诊断技术</a:t>
            </a:r>
            <a:r>
              <a:rPr lang="zh-CN" altLang="zh-CN"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5" name="TextBox 40"/>
          <p:cNvSpPr txBox="1"/>
          <p:nvPr/>
        </p:nvSpPr>
        <p:spPr>
          <a:xfrm>
            <a:off x="5624492" y="156500"/>
            <a:ext cx="979589" cy="570330"/>
          </a:xfrm>
          <a:prstGeom prst="rect">
            <a:avLst/>
          </a:prstGeom>
          <a:noFill/>
        </p:spPr>
        <p:txBody>
          <a:bodyPr wrap="none" lIns="89770" tIns="44885" rIns="89770" bIns="44885" rtlCol="0">
            <a:spAutoFit/>
          </a:bodyPr>
          <a:lstStyle/>
          <a:p>
            <a:pPr marL="0" marR="0" lvl="0" indent="0" defTabSz="1068655" eaLnBrk="1" fontAlgn="auto" latinLnBrk="0" hangingPunct="1">
              <a:lnSpc>
                <a:spcPct val="100000"/>
              </a:lnSpc>
              <a:spcBef>
                <a:spcPts val="0"/>
              </a:spcBef>
              <a:spcAft>
                <a:spcPts val="0"/>
              </a:spcAft>
              <a:buClrTx/>
              <a:buSzTx/>
              <a:buFontTx/>
              <a:buNone/>
              <a:tabLst/>
              <a:defRPr/>
            </a:pPr>
            <a:r>
              <a:rPr lang="zh-CN" altLang="en-US" sz="3117" b="1" kern="0" dirty="0">
                <a:solidFill>
                  <a:srgbClr val="0066FF"/>
                </a:solidFill>
              </a:rPr>
              <a:t>摘要</a:t>
            </a:r>
            <a:endParaRPr kumimoji="0" lang="zh-CN" altLang="en-US" sz="3117" b="1" i="0" u="none" strike="noStrike" kern="0" cap="none" spc="0" normalizeH="0" baseline="0" noProof="0" dirty="0">
              <a:ln>
                <a:noFill/>
              </a:ln>
              <a:solidFill>
                <a:srgbClr val="0066FF"/>
              </a:solidFill>
              <a:effectLst/>
              <a:uLnTx/>
              <a:uFillTx/>
            </a:endParaRPr>
          </a:p>
        </p:txBody>
      </p:sp>
      <p:cxnSp>
        <p:nvCxnSpPr>
          <p:cNvPr id="6" name="直接连接符 44"/>
          <p:cNvCxnSpPr>
            <a:endCxn id="7"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7"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8" name="组合 75"/>
          <p:cNvGrpSpPr/>
          <p:nvPr/>
        </p:nvGrpSpPr>
        <p:grpSpPr>
          <a:xfrm>
            <a:off x="5157859" y="229001"/>
            <a:ext cx="391052" cy="413871"/>
            <a:chOff x="1827622" y="1278741"/>
            <a:chExt cx="2304000" cy="2369178"/>
          </a:xfrm>
          <a:solidFill>
            <a:srgbClr val="FE6934"/>
          </a:solidFill>
        </p:grpSpPr>
        <p:sp>
          <p:nvSpPr>
            <p:cNvPr id="9"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1"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grpSp>
        <p:nvGrpSpPr>
          <p:cNvPr id="12" name="组合 75"/>
          <p:cNvGrpSpPr/>
          <p:nvPr/>
        </p:nvGrpSpPr>
        <p:grpSpPr>
          <a:xfrm>
            <a:off x="6679653" y="229001"/>
            <a:ext cx="391052" cy="413871"/>
            <a:chOff x="1827622" y="1278741"/>
            <a:chExt cx="2304000" cy="2369178"/>
          </a:xfrm>
          <a:solidFill>
            <a:srgbClr val="FE6934"/>
          </a:solidFill>
        </p:grpSpPr>
        <p:sp>
          <p:nvSpPr>
            <p:cNvPr id="13"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4"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Tree>
    <p:extLst>
      <p:ext uri="{BB962C8B-B14F-4D97-AF65-F5344CB8AC3E}">
        <p14:creationId xmlns:p14="http://schemas.microsoft.com/office/powerpoint/2010/main" val="22611023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528256"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3</a:t>
            </a:r>
            <a:r>
              <a:rPr lang="zh-CN" altLang="en-US" sz="2400" b="1" dirty="0" smtClean="0">
                <a:solidFill>
                  <a:srgbClr val="1B4367"/>
                </a:solidFill>
                <a:cs typeface="+mn-ea"/>
              </a:rPr>
              <a:t>、共振解调</a:t>
            </a:r>
            <a:r>
              <a:rPr lang="zh-CN" altLang="zh-CN" sz="2400" b="1" dirty="0" smtClean="0">
                <a:solidFill>
                  <a:srgbClr val="1B4367"/>
                </a:solidFill>
                <a:cs typeface="+mn-ea"/>
              </a:rPr>
              <a:t>方法</a:t>
            </a:r>
            <a:endParaRPr lang="zh-CN" altLang="en-US" sz="2400" b="1" dirty="0">
              <a:solidFill>
                <a:srgbClr val="1B4367"/>
              </a:solidFill>
              <a:cs typeface="+mn-ea"/>
              <a:sym typeface="+mn-lt"/>
            </a:endParaRPr>
          </a:p>
        </p:txBody>
      </p:sp>
      <p:sp>
        <p:nvSpPr>
          <p:cNvPr id="8" name="矩形 7"/>
          <p:cNvSpPr/>
          <p:nvPr/>
        </p:nvSpPr>
        <p:spPr>
          <a:xfrm>
            <a:off x="738253" y="1622191"/>
            <a:ext cx="10395051" cy="1259768"/>
          </a:xfrm>
          <a:prstGeom prst="rect">
            <a:avLst/>
          </a:prstGeom>
        </p:spPr>
        <p:txBody>
          <a:bodyPr wrap="square">
            <a:spAutoFit/>
          </a:bodyPr>
          <a:lstStyle/>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6</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Myeongsu</a:t>
            </a:r>
            <a:r>
              <a:rPr lang="en-US" altLang="zh-CN" dirty="0">
                <a:solidFill>
                  <a:srgbClr val="333333"/>
                </a:solidFill>
                <a:latin typeface="宋体" panose="02010600030101010101" pitchFamily="2" charset="-122"/>
                <a:ea typeface="宋体" panose="02010600030101010101" pitchFamily="2" charset="-122"/>
              </a:rPr>
              <a:t> Kang</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[21]</a:t>
            </a:r>
            <a:r>
              <a:rPr lang="zh-CN" altLang="zh-CN" dirty="0">
                <a:solidFill>
                  <a:srgbClr val="333333"/>
                </a:solidFill>
                <a:latin typeface="宋体" panose="02010600030101010101" pitchFamily="2" charset="-122"/>
                <a:ea typeface="宋体" panose="02010600030101010101" pitchFamily="2" charset="-122"/>
              </a:rPr>
              <a:t>提出将时变多分辨率包络谱分析和特征判别分析用于轴承故障诊断。将利用声发射技术采集到的信号在时域上进行分区，获得轴承失效的原始信息。对选择后的信号用多级有限脉冲响应滤波器组进行处理以获取异常症状信息最丰富的子带信号，对子带信号进行谱分析</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
        <p:nvSpPr>
          <p:cNvPr id="11" name="TextBox 40"/>
          <p:cNvSpPr txBox="1"/>
          <p:nvPr/>
        </p:nvSpPr>
        <p:spPr>
          <a:xfrm>
            <a:off x="1116972" y="156500"/>
            <a:ext cx="743007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a:t>
            </a:r>
            <a:r>
              <a:rPr lang="zh-CN" altLang="zh-CN" sz="3117" b="1" kern="0" dirty="0">
                <a:solidFill>
                  <a:srgbClr val="0066FF"/>
                </a:solidFill>
              </a:rPr>
              <a:t>信号</a:t>
            </a:r>
            <a:r>
              <a:rPr lang="zh-CN" altLang="en-US" sz="3117" b="1" kern="0" dirty="0">
                <a:solidFill>
                  <a:srgbClr val="0066FF"/>
                </a:solidFill>
              </a:rPr>
              <a:t>分析的方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1860883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902666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基于数据驱动的人工智能方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
        <p:nvSpPr>
          <p:cNvPr id="20" name="TextBox 1210"/>
          <p:cNvSpPr/>
          <p:nvPr/>
        </p:nvSpPr>
        <p:spPr>
          <a:xfrm>
            <a:off x="623099" y="1102052"/>
            <a:ext cx="4185761"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zh-CN" altLang="en-US" sz="2400" b="1" dirty="0" smtClean="0">
                <a:solidFill>
                  <a:srgbClr val="1B4367"/>
                </a:solidFill>
                <a:cs typeface="+mn-ea"/>
              </a:rPr>
              <a:t>基于数据驱动的人工智能方</a:t>
            </a:r>
            <a:r>
              <a:rPr lang="zh-CN" altLang="zh-CN" sz="2400" b="1" dirty="0" smtClean="0">
                <a:solidFill>
                  <a:srgbClr val="1B4367"/>
                </a:solidFill>
                <a:cs typeface="+mn-ea"/>
              </a:rPr>
              <a:t>法</a:t>
            </a:r>
            <a:endParaRPr lang="zh-CN" altLang="en-US" sz="2400" b="1" dirty="0">
              <a:solidFill>
                <a:srgbClr val="1B4367"/>
              </a:solidFill>
              <a:cs typeface="+mn-ea"/>
              <a:sym typeface="+mn-lt"/>
            </a:endParaRPr>
          </a:p>
        </p:txBody>
      </p:sp>
      <p:sp>
        <p:nvSpPr>
          <p:cNvPr id="21" name="矩形 20"/>
          <p:cNvSpPr/>
          <p:nvPr/>
        </p:nvSpPr>
        <p:spPr>
          <a:xfrm>
            <a:off x="738254" y="1622191"/>
            <a:ext cx="10395052" cy="1169551"/>
          </a:xfrm>
          <a:prstGeom prst="rect">
            <a:avLst/>
          </a:prstGeom>
        </p:spPr>
        <p:txBody>
          <a:bodyPr wrap="square">
            <a:spAutoFit/>
          </a:bodyPr>
          <a:lstStyle/>
          <a:p>
            <a:pPr indent="457200">
              <a:lnSpc>
                <a:spcPts val="2800"/>
              </a:lnSpc>
            </a:pPr>
            <a:r>
              <a:rPr lang="zh-CN" altLang="en-US" dirty="0">
                <a:latin typeface="宋体" panose="02010600030101010101" pitchFamily="2" charset="-122"/>
                <a:ea typeface="宋体" panose="02010600030101010101" pitchFamily="2" charset="-122"/>
              </a:rPr>
              <a:t>该方法主要是将如今的智能算法应用在故障诊断</a:t>
            </a:r>
            <a:r>
              <a:rPr lang="zh-CN" altLang="en-US" dirty="0" smtClean="0">
                <a:latin typeface="宋体" panose="02010600030101010101" pitchFamily="2" charset="-122"/>
                <a:ea typeface="宋体" panose="02010600030101010101" pitchFamily="2" charset="-122"/>
              </a:rPr>
              <a:t>，对原始信号进行预处理后从中选取若干个特征，然后以特征值作为输入，故障类型作为输出，进行有监督式的学习，学习后所得的模型用于故障诊断。</a:t>
            </a:r>
            <a:r>
              <a:rPr lang="zh-CN" altLang="en-US" dirty="0">
                <a:latin typeface="宋体" panose="02010600030101010101" pitchFamily="2" charset="-122"/>
                <a:ea typeface="宋体" panose="02010600030101010101" pitchFamily="2" charset="-122"/>
              </a:rPr>
              <a:t>并</a:t>
            </a:r>
            <a:r>
              <a:rPr lang="zh-CN" altLang="en-US" dirty="0" smtClean="0">
                <a:latin typeface="宋体" panose="02010600030101010101" pitchFamily="2" charset="-122"/>
                <a:ea typeface="宋体" panose="02010600030101010101" pitchFamily="2" charset="-122"/>
              </a:rPr>
              <a:t>随着</a:t>
            </a:r>
            <a:r>
              <a:rPr lang="zh-CN" altLang="en-US" dirty="0">
                <a:latin typeface="宋体" panose="02010600030101010101" pitchFamily="2" charset="-122"/>
                <a:ea typeface="宋体" panose="02010600030101010101" pitchFamily="2" charset="-122"/>
              </a:rPr>
              <a:t>智能的提升使特征的</a:t>
            </a:r>
            <a:r>
              <a:rPr lang="zh-CN" altLang="en-US" dirty="0" smtClean="0">
                <a:latin typeface="宋体" panose="02010600030101010101" pitchFamily="2" charset="-122"/>
                <a:ea typeface="宋体" panose="02010600030101010101" pitchFamily="2" charset="-122"/>
              </a:rPr>
              <a:t>选取越来越依赖</a:t>
            </a:r>
            <a:r>
              <a:rPr lang="zh-CN" altLang="en-US" dirty="0">
                <a:latin typeface="宋体" panose="02010600030101010101" pitchFamily="2" charset="-122"/>
                <a:ea typeface="宋体" panose="02010600030101010101" pitchFamily="2" charset="-122"/>
              </a:rPr>
              <a:t>于数据与模型而减少人为的主观选取。</a:t>
            </a:r>
          </a:p>
        </p:txBody>
      </p:sp>
      <p:sp>
        <p:nvSpPr>
          <p:cNvPr id="3" name="文本框 2"/>
          <p:cNvSpPr txBox="1"/>
          <p:nvPr/>
        </p:nvSpPr>
        <p:spPr>
          <a:xfrm>
            <a:off x="3650538" y="5343511"/>
            <a:ext cx="4570482"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a:t>
            </a: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基于数据驱动的人工智能故障诊断结构</a:t>
            </a:r>
            <a:endParaRPr lang="zh-CN" altLang="en-US"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640155" y="3618748"/>
            <a:ext cx="10911691" cy="1714922"/>
          </a:xfrm>
          <a:prstGeom prst="rect">
            <a:avLst/>
          </a:prstGeom>
        </p:spPr>
      </p:pic>
    </p:spTree>
    <p:extLst>
      <p:ext uri="{BB962C8B-B14F-4D97-AF65-F5344CB8AC3E}">
        <p14:creationId xmlns:p14="http://schemas.microsoft.com/office/powerpoint/2010/main" val="17623438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220480"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1</a:t>
            </a:r>
            <a:r>
              <a:rPr lang="zh-CN" altLang="en-US" sz="2400" b="1" dirty="0" smtClean="0">
                <a:solidFill>
                  <a:srgbClr val="1B4367"/>
                </a:solidFill>
                <a:cs typeface="+mn-ea"/>
              </a:rPr>
              <a:t>、机器学习法</a:t>
            </a:r>
            <a:endParaRPr lang="zh-CN" altLang="en-US" sz="2400" b="1" dirty="0">
              <a:solidFill>
                <a:srgbClr val="1B4367"/>
              </a:solidFill>
              <a:cs typeface="+mn-ea"/>
              <a:sym typeface="+mn-lt"/>
            </a:endParaRPr>
          </a:p>
        </p:txBody>
      </p:sp>
      <p:sp>
        <p:nvSpPr>
          <p:cNvPr id="8" name="矩形 7"/>
          <p:cNvSpPr/>
          <p:nvPr/>
        </p:nvSpPr>
        <p:spPr>
          <a:xfrm>
            <a:off x="738253" y="1622191"/>
            <a:ext cx="10395051" cy="1323439"/>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在</a:t>
            </a:r>
            <a:r>
              <a:rPr lang="zh-CN" altLang="zh-CN" dirty="0">
                <a:solidFill>
                  <a:srgbClr val="333333"/>
                </a:solidFill>
                <a:latin typeface="宋体" panose="02010600030101010101" pitchFamily="2" charset="-122"/>
                <a:ea typeface="宋体" panose="02010600030101010101" pitchFamily="2" charset="-122"/>
              </a:rPr>
              <a:t>故障检测和诊断中，有些</a:t>
            </a:r>
            <a:r>
              <a:rPr lang="en-US" altLang="zh-CN" dirty="0">
                <a:solidFill>
                  <a:srgbClr val="333333"/>
                </a:solidFill>
                <a:latin typeface="宋体" panose="02010600030101010101" pitchFamily="2" charset="-122"/>
                <a:ea typeface="宋体" panose="02010600030101010101" pitchFamily="2" charset="-122"/>
              </a:rPr>
              <a:t>数学分类模型</a:t>
            </a:r>
            <a:r>
              <a:rPr lang="zh-CN" altLang="zh-CN" dirty="0">
                <a:solidFill>
                  <a:srgbClr val="333333"/>
                </a:solidFill>
                <a:latin typeface="宋体" panose="02010600030101010101" pitchFamily="2" charset="-122"/>
                <a:ea typeface="宋体" panose="02010600030101010101" pitchFamily="2" charset="-122"/>
              </a:rPr>
              <a:t>其实是属于</a:t>
            </a:r>
            <a:r>
              <a:rPr lang="en-US" altLang="zh-CN" dirty="0">
                <a:solidFill>
                  <a:srgbClr val="333333"/>
                </a:solidFill>
                <a:latin typeface="宋体" panose="02010600030101010101" pitchFamily="2" charset="-122"/>
                <a:ea typeface="宋体" panose="02010600030101010101" pitchFamily="2" charset="-122"/>
              </a:rPr>
              <a:t>监督式学习</a:t>
            </a:r>
            <a:r>
              <a:rPr lang="zh-CN" altLang="zh-CN" dirty="0">
                <a:solidFill>
                  <a:srgbClr val="333333"/>
                </a:solidFill>
                <a:latin typeface="宋体" panose="02010600030101010101" pitchFamily="2" charset="-122"/>
                <a:ea typeface="宋体" panose="02010600030101010101" pitchFamily="2" charset="-122"/>
              </a:rPr>
              <a:t>法，会利用有标签的</a:t>
            </a:r>
            <a:r>
              <a:rPr lang="en-US" altLang="zh-CN" dirty="0">
                <a:solidFill>
                  <a:srgbClr val="333333"/>
                </a:solidFill>
                <a:latin typeface="宋体" panose="02010600030101010101" pitchFamily="2" charset="-122"/>
                <a:ea typeface="宋体" panose="02010600030101010101" pitchFamily="2" charset="-122"/>
              </a:rPr>
              <a:t>资料集</a:t>
            </a:r>
            <a:r>
              <a:rPr lang="zh-CN" altLang="zh-CN" dirty="0">
                <a:solidFill>
                  <a:srgbClr val="333333"/>
                </a:solidFill>
                <a:latin typeface="宋体" panose="02010600030101010101" pitchFamily="2" charset="-122"/>
                <a:ea typeface="宋体" panose="02010600030101010101" pitchFamily="2" charset="-122"/>
              </a:rPr>
              <a:t>组成的</a:t>
            </a:r>
            <a:r>
              <a:rPr lang="en-US" altLang="zh-CN" dirty="0">
                <a:solidFill>
                  <a:srgbClr val="333333"/>
                </a:solidFill>
                <a:latin typeface="宋体" panose="02010600030101010101" pitchFamily="2" charset="-122"/>
                <a:ea typeface="宋体" panose="02010600030101010101" pitchFamily="2" charset="-122"/>
              </a:rPr>
              <a:t>训练集</a:t>
            </a:r>
            <a:r>
              <a:rPr lang="zh-CN" altLang="zh-CN" dirty="0">
                <a:solidFill>
                  <a:srgbClr val="333333"/>
                </a:solidFill>
                <a:latin typeface="宋体" panose="02010600030101010101" pitchFamily="2" charset="-122"/>
                <a:ea typeface="宋体" panose="02010600030101010101" pitchFamily="2" charset="-122"/>
              </a:rPr>
              <a:t>来分析，目的是要准确的识别冗余、故障以及异常的样本。在过去数十年来，基于机器学习方法在研究领域中已发展了许多的</a:t>
            </a:r>
            <a:r>
              <a:rPr lang="en-US" altLang="zh-CN" dirty="0">
                <a:solidFill>
                  <a:srgbClr val="333333"/>
                </a:solidFill>
                <a:latin typeface="宋体" panose="02010600030101010101" pitchFamily="2" charset="-122"/>
                <a:ea typeface="宋体" panose="02010600030101010101" pitchFamily="2" charset="-122"/>
              </a:rPr>
              <a:t>分类法预处理</a:t>
            </a:r>
            <a:r>
              <a:rPr lang="zh-CN" altLang="zh-CN" dirty="0">
                <a:solidFill>
                  <a:srgbClr val="333333"/>
                </a:solidFill>
                <a:latin typeface="宋体" panose="02010600030101010101" pitchFamily="2" charset="-122"/>
                <a:ea typeface="宋体" panose="02010600030101010101" pitchFamily="2" charset="-122"/>
              </a:rPr>
              <a:t>模型</a:t>
            </a:r>
            <a:r>
              <a:rPr lang="en-US" altLang="zh-CN" dirty="0">
                <a:solidFill>
                  <a:srgbClr val="333333"/>
                </a:solidFill>
                <a:latin typeface="宋体" panose="02010600030101010101" pitchFamily="2" charset="-122"/>
                <a:ea typeface="宋体" panose="02010600030101010101" pitchFamily="2" charset="-122"/>
              </a:rPr>
              <a:t>[13]</a:t>
            </a:r>
            <a:r>
              <a:rPr lang="zh-CN" altLang="zh-CN" dirty="0">
                <a:solidFill>
                  <a:srgbClr val="333333"/>
                </a:solidFill>
                <a:latin typeface="宋体" panose="02010600030101010101" pitchFamily="2" charset="-122"/>
                <a:ea typeface="宋体" panose="02010600030101010101" pitchFamily="2" charset="-122"/>
              </a:rPr>
              <a:t>。</a:t>
            </a:r>
            <a:endParaRPr lang="zh-CN" altLang="en-US" dirty="0">
              <a:solidFill>
                <a:srgbClr val="333333"/>
              </a:solidFill>
              <a:latin typeface="宋体" panose="02010600030101010101" pitchFamily="2" charset="-122"/>
              <a:ea typeface="宋体" panose="02010600030101010101" pitchFamily="2" charset="-122"/>
            </a:endParaRPr>
          </a:p>
        </p:txBody>
      </p:sp>
      <p:sp>
        <p:nvSpPr>
          <p:cNvPr id="11" name="TextBox 40"/>
          <p:cNvSpPr txBox="1"/>
          <p:nvPr/>
        </p:nvSpPr>
        <p:spPr>
          <a:xfrm>
            <a:off x="1116972" y="156500"/>
            <a:ext cx="902666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基于数据驱动的人工智能方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7611795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220480"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1</a:t>
            </a:r>
            <a:r>
              <a:rPr lang="zh-CN" altLang="en-US" sz="2400" b="1" dirty="0">
                <a:solidFill>
                  <a:srgbClr val="1B4367"/>
                </a:solidFill>
                <a:cs typeface="+mn-ea"/>
              </a:rPr>
              <a:t>、机器学习法</a:t>
            </a:r>
            <a:endParaRPr lang="zh-CN" altLang="en-US" sz="2400" b="1" dirty="0">
              <a:solidFill>
                <a:srgbClr val="1B4367"/>
              </a:solidFill>
              <a:cs typeface="+mn-ea"/>
              <a:sym typeface="+mn-lt"/>
            </a:endParaRPr>
          </a:p>
        </p:txBody>
      </p:sp>
      <p:sp>
        <p:nvSpPr>
          <p:cNvPr id="8" name="矩形 7"/>
          <p:cNvSpPr/>
          <p:nvPr/>
        </p:nvSpPr>
        <p:spPr>
          <a:xfrm>
            <a:off x="738253" y="1622191"/>
            <a:ext cx="10395051" cy="4196020"/>
          </a:xfrm>
          <a:prstGeom prst="rect">
            <a:avLst/>
          </a:prstGeom>
        </p:spPr>
        <p:txBody>
          <a:bodyPr wrap="square">
            <a:spAutoFit/>
          </a:bodyPr>
          <a:lstStyle/>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Zexian</a:t>
            </a:r>
            <a:r>
              <a:rPr lang="en-US" altLang="zh-CN" dirty="0">
                <a:solidFill>
                  <a:srgbClr val="333333"/>
                </a:solidFill>
                <a:latin typeface="宋体" panose="02010600030101010101" pitchFamily="2" charset="-122"/>
                <a:ea typeface="宋体" panose="02010600030101010101" pitchFamily="2" charset="-122"/>
              </a:rPr>
              <a:t> Wei</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[22]</a:t>
            </a:r>
            <a:r>
              <a:rPr lang="zh-CN" altLang="zh-CN" dirty="0">
                <a:solidFill>
                  <a:srgbClr val="333333"/>
                </a:solidFill>
                <a:latin typeface="宋体" panose="02010600030101010101" pitchFamily="2" charset="-122"/>
                <a:ea typeface="宋体" panose="02010600030101010101" pitchFamily="2" charset="-122"/>
              </a:rPr>
              <a:t>提出一种基于</a:t>
            </a:r>
            <a:r>
              <a:rPr lang="en-US" altLang="zh-CN" dirty="0">
                <a:solidFill>
                  <a:srgbClr val="333333"/>
                </a:solidFill>
                <a:latin typeface="宋体" panose="02010600030101010101" pitchFamily="2" charset="-122"/>
                <a:ea typeface="宋体" panose="02010600030101010101" pitchFamily="2" charset="-122"/>
              </a:rPr>
              <a:t>AP</a:t>
            </a:r>
            <a:r>
              <a:rPr lang="zh-CN" altLang="zh-CN" dirty="0">
                <a:solidFill>
                  <a:srgbClr val="333333"/>
                </a:solidFill>
                <a:latin typeface="宋体" panose="02010600030101010101" pitchFamily="2" charset="-122"/>
                <a:ea typeface="宋体" panose="02010600030101010101" pitchFamily="2" charset="-122"/>
              </a:rPr>
              <a:t>聚类算法和自适应特征选择技术的智能方法用于轴承故障诊断。利用总体经验模态分解（</a:t>
            </a:r>
            <a:r>
              <a:rPr lang="en-US" altLang="zh-CN" dirty="0" err="1">
                <a:solidFill>
                  <a:srgbClr val="333333"/>
                </a:solidFill>
                <a:latin typeface="宋体" panose="02010600030101010101" pitchFamily="2" charset="-122"/>
                <a:ea typeface="宋体" panose="02010600030101010101" pitchFamily="2" charset="-122"/>
              </a:rPr>
              <a:t>EEMD</a:t>
            </a:r>
            <a:r>
              <a:rPr lang="zh-CN" altLang="zh-CN" dirty="0">
                <a:solidFill>
                  <a:srgbClr val="333333"/>
                </a:solidFill>
                <a:latin typeface="宋体" panose="02010600030101010101" pitchFamily="2" charset="-122"/>
                <a:ea typeface="宋体" panose="02010600030101010101" pitchFamily="2" charset="-122"/>
              </a:rPr>
              <a:t>）和小波包变换（</a:t>
            </a:r>
            <a:r>
              <a:rPr lang="en-US" altLang="zh-CN" dirty="0" err="1">
                <a:solidFill>
                  <a:srgbClr val="333333"/>
                </a:solidFill>
                <a:latin typeface="宋体" panose="02010600030101010101" pitchFamily="2" charset="-122"/>
                <a:ea typeface="宋体" panose="02010600030101010101" pitchFamily="2" charset="-122"/>
              </a:rPr>
              <a:t>WPT</a:t>
            </a:r>
            <a:r>
              <a:rPr lang="zh-CN" altLang="zh-CN" dirty="0">
                <a:solidFill>
                  <a:srgbClr val="333333"/>
                </a:solidFill>
                <a:latin typeface="宋体" panose="02010600030101010101" pitchFamily="2" charset="-122"/>
                <a:ea typeface="宋体" panose="02010600030101010101" pitchFamily="2" charset="-122"/>
              </a:rPr>
              <a:t>）精确的提取故障特征信息。为了解决聚类算法效率问题并避免维数问题，提出自适应特征选择技术。</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2</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Myeongsu</a:t>
            </a:r>
            <a:r>
              <a:rPr lang="en-US" altLang="zh-CN" dirty="0">
                <a:solidFill>
                  <a:srgbClr val="333333"/>
                </a:solidFill>
                <a:latin typeface="宋体" panose="02010600030101010101" pitchFamily="2" charset="-122"/>
                <a:ea typeface="宋体" panose="02010600030101010101" pitchFamily="2" charset="-122"/>
              </a:rPr>
              <a:t> Kang</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[23]</a:t>
            </a:r>
            <a:r>
              <a:rPr lang="zh-CN" altLang="zh-CN" dirty="0">
                <a:solidFill>
                  <a:srgbClr val="333333"/>
                </a:solidFill>
                <a:latin typeface="宋体" panose="02010600030101010101" pitchFamily="2" charset="-122"/>
                <a:ea typeface="宋体" panose="02010600030101010101" pitchFamily="2" charset="-122"/>
              </a:rPr>
              <a:t>提出一种基于二进制蝙蝠算法故障特征分析的早期低速轴承可靠故障诊断方法。首先将小波包变换应用于声发射获得的信号以计算基于小波的故障特征，然后利用基于二进制蝙蝠算法（</a:t>
            </a:r>
            <a:r>
              <a:rPr lang="en-US" altLang="zh-CN" dirty="0">
                <a:solidFill>
                  <a:srgbClr val="333333"/>
                </a:solidFill>
                <a:latin typeface="宋体" panose="02010600030101010101" pitchFamily="2" charset="-122"/>
                <a:ea typeface="宋体" panose="02010600030101010101" pitchFamily="2" charset="-122"/>
              </a:rPr>
              <a:t>BBA</a:t>
            </a:r>
            <a:r>
              <a:rPr lang="zh-CN" altLang="zh-CN" dirty="0">
                <a:solidFill>
                  <a:srgbClr val="333333"/>
                </a:solidFill>
                <a:latin typeface="宋体" panose="02010600030101010101" pitchFamily="2" charset="-122"/>
                <a:ea typeface="宋体" panose="02010600030101010101" pitchFamily="2" charset="-122"/>
              </a:rPr>
              <a:t>）的判别故障特征分析技术从原始产生的特征向量中过滤出最具鉴别性的故障特征。最后将提出的方法应用于一对多支持向量机中来识别低转速轴承的多损伤情况</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3</a:t>
            </a:r>
            <a:r>
              <a:rPr lang="zh-CN" altLang="zh-CN" dirty="0">
                <a:solidFill>
                  <a:srgbClr val="333333"/>
                </a:solidFill>
                <a:latin typeface="宋体" panose="02010600030101010101" pitchFamily="2" charset="-122"/>
                <a:ea typeface="宋体" panose="02010600030101010101" pitchFamily="2" charset="-122"/>
              </a:rPr>
              <a:t>、袁海满等</a:t>
            </a:r>
            <a:r>
              <a:rPr lang="en-US" altLang="zh-CN" dirty="0">
                <a:solidFill>
                  <a:srgbClr val="333333"/>
                </a:solidFill>
                <a:latin typeface="宋体" panose="02010600030101010101" pitchFamily="2" charset="-122"/>
                <a:ea typeface="宋体" panose="02010600030101010101" pitchFamily="2" charset="-122"/>
              </a:rPr>
              <a:t>[24]</a:t>
            </a:r>
            <a:r>
              <a:rPr lang="zh-CN" altLang="zh-CN" dirty="0">
                <a:solidFill>
                  <a:srgbClr val="333333"/>
                </a:solidFill>
                <a:latin typeface="宋体" panose="02010600030101010101" pitchFamily="2" charset="-122"/>
                <a:ea typeface="宋体" panose="02010600030101010101" pitchFamily="2" charset="-122"/>
              </a:rPr>
              <a:t>利用粒子群优化算法（</a:t>
            </a:r>
            <a:r>
              <a:rPr lang="en-US" altLang="zh-CN" dirty="0" err="1">
                <a:solidFill>
                  <a:srgbClr val="333333"/>
                </a:solidFill>
                <a:latin typeface="宋体" panose="02010600030101010101" pitchFamily="2" charset="-122"/>
                <a:ea typeface="宋体" panose="02010600030101010101" pitchFamily="2" charset="-122"/>
              </a:rPr>
              <a:t>PSO</a:t>
            </a:r>
            <a:r>
              <a:rPr lang="zh-CN" altLang="zh-CN" dirty="0">
                <a:solidFill>
                  <a:srgbClr val="333333"/>
                </a:solidFill>
                <a:latin typeface="宋体" panose="02010600030101010101" pitchFamily="2" charset="-122"/>
                <a:ea typeface="宋体" panose="02010600030101010101" pitchFamily="2" charset="-122"/>
              </a:rPr>
              <a:t>）的全局寻优搜索策略对相关向量机（</a:t>
            </a:r>
            <a:r>
              <a:rPr lang="en-US" altLang="zh-CN" dirty="0" err="1">
                <a:solidFill>
                  <a:srgbClr val="333333"/>
                </a:solidFill>
                <a:latin typeface="宋体" panose="02010600030101010101" pitchFamily="2" charset="-122"/>
                <a:ea typeface="宋体" panose="02010600030101010101" pitchFamily="2" charset="-122"/>
              </a:rPr>
              <a:t>RVM</a:t>
            </a:r>
            <a:r>
              <a:rPr lang="zh-CN" altLang="zh-CN" dirty="0">
                <a:solidFill>
                  <a:srgbClr val="333333"/>
                </a:solidFill>
                <a:latin typeface="宋体" panose="02010600030101010101" pitchFamily="2" charset="-122"/>
                <a:ea typeface="宋体" panose="02010600030101010101" pitchFamily="2" charset="-122"/>
              </a:rPr>
              <a:t>）的核函数的参数进行优化，解决了</a:t>
            </a:r>
            <a:r>
              <a:rPr lang="en-US" altLang="zh-CN" dirty="0" err="1">
                <a:solidFill>
                  <a:srgbClr val="333333"/>
                </a:solidFill>
                <a:latin typeface="宋体" panose="02010600030101010101" pitchFamily="2" charset="-122"/>
                <a:ea typeface="宋体" panose="02010600030101010101" pitchFamily="2" charset="-122"/>
              </a:rPr>
              <a:t>RVM</a:t>
            </a:r>
            <a:r>
              <a:rPr lang="zh-CN" altLang="zh-CN" dirty="0">
                <a:solidFill>
                  <a:srgbClr val="333333"/>
                </a:solidFill>
                <a:latin typeface="宋体" panose="02010600030101010101" pitchFamily="2" charset="-122"/>
                <a:ea typeface="宋体" panose="02010600030101010101" pitchFamily="2" charset="-122"/>
              </a:rPr>
              <a:t>自身无法取得最佳核函数参数的固有不足，并已经应用于电力变压器的故障诊断</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
        <p:nvSpPr>
          <p:cNvPr id="11" name="TextBox 40"/>
          <p:cNvSpPr txBox="1"/>
          <p:nvPr/>
        </p:nvSpPr>
        <p:spPr>
          <a:xfrm>
            <a:off x="1116972" y="156500"/>
            <a:ext cx="902666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基于数据驱动的人工智能方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4161669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220480"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1</a:t>
            </a:r>
            <a:r>
              <a:rPr lang="zh-CN" altLang="en-US" sz="2400" b="1" dirty="0">
                <a:solidFill>
                  <a:srgbClr val="1B4367"/>
                </a:solidFill>
                <a:cs typeface="+mn-ea"/>
              </a:rPr>
              <a:t>、机器学习法</a:t>
            </a:r>
            <a:endParaRPr lang="zh-CN" altLang="en-US" sz="2400" b="1" dirty="0">
              <a:solidFill>
                <a:srgbClr val="1B4367"/>
              </a:solidFill>
              <a:cs typeface="+mn-ea"/>
              <a:sym typeface="+mn-lt"/>
            </a:endParaRPr>
          </a:p>
        </p:txBody>
      </p:sp>
      <p:sp>
        <p:nvSpPr>
          <p:cNvPr id="8" name="矩形 7"/>
          <p:cNvSpPr/>
          <p:nvPr/>
        </p:nvSpPr>
        <p:spPr>
          <a:xfrm>
            <a:off x="738253" y="1622191"/>
            <a:ext cx="10395051" cy="2144177"/>
          </a:xfrm>
          <a:prstGeom prst="rect">
            <a:avLst/>
          </a:prstGeom>
        </p:spPr>
        <p:txBody>
          <a:bodyPr wrap="square">
            <a:spAutoFit/>
          </a:bodyPr>
          <a:lstStyle/>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4</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XiaoLi</a:t>
            </a:r>
            <a:r>
              <a:rPr lang="en-US" altLang="zh-CN" dirty="0">
                <a:solidFill>
                  <a:srgbClr val="333333"/>
                </a:solidFill>
                <a:latin typeface="宋体" panose="02010600030101010101" pitchFamily="2" charset="-122"/>
                <a:ea typeface="宋体" panose="02010600030101010101" pitchFamily="2" charset="-122"/>
              </a:rPr>
              <a:t> Zhang</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[25]</a:t>
            </a:r>
            <a:r>
              <a:rPr lang="zh-CN" altLang="zh-CN" dirty="0">
                <a:solidFill>
                  <a:srgbClr val="333333"/>
                </a:solidFill>
                <a:latin typeface="宋体" panose="02010600030101010101" pitchFamily="2" charset="-122"/>
                <a:ea typeface="宋体" panose="02010600030101010101" pitchFamily="2" charset="-122"/>
              </a:rPr>
              <a:t>提出一种新的基于多变量集成的增量式支持向量机智能故障诊断方法。该方法可以应用于复杂复合故障及故障严重程度的诊断</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5</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Md. </a:t>
            </a:r>
            <a:r>
              <a:rPr lang="en-US" altLang="zh-CN" dirty="0" err="1">
                <a:solidFill>
                  <a:srgbClr val="333333"/>
                </a:solidFill>
                <a:latin typeface="宋体" panose="02010600030101010101" pitchFamily="2" charset="-122"/>
                <a:ea typeface="宋体" panose="02010600030101010101" pitchFamily="2" charset="-122"/>
              </a:rPr>
              <a:t>Mamunur</a:t>
            </a:r>
            <a:r>
              <a:rPr lang="en-US" altLang="zh-CN" dirty="0">
                <a:solidFill>
                  <a:srgbClr val="333333"/>
                </a:solidFill>
                <a:latin typeface="宋体" panose="02010600030101010101" pitchFamily="2" charset="-122"/>
                <a:ea typeface="宋体" panose="02010600030101010101" pitchFamily="2" charset="-122"/>
              </a:rPr>
              <a:t> Rashid</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[26]</a:t>
            </a:r>
            <a:r>
              <a:rPr lang="zh-CN" altLang="zh-CN" dirty="0">
                <a:solidFill>
                  <a:srgbClr val="333333"/>
                </a:solidFill>
                <a:latin typeface="宋体" panose="02010600030101010101" pitchFamily="2" charset="-122"/>
                <a:ea typeface="宋体" panose="02010600030101010101" pitchFamily="2" charset="-122"/>
              </a:rPr>
              <a:t>提出一种数据挖掘方法用于故障识别和异常检测。首先利用</a:t>
            </a:r>
            <a:r>
              <a:rPr lang="en-US" altLang="zh-CN" dirty="0" err="1">
                <a:solidFill>
                  <a:srgbClr val="333333"/>
                </a:solidFill>
                <a:latin typeface="宋体" panose="02010600030101010101" pitchFamily="2" charset="-122"/>
                <a:ea typeface="宋体" panose="02010600030101010101" pitchFamily="2" charset="-122"/>
              </a:rPr>
              <a:t>FFT</a:t>
            </a:r>
            <a:r>
              <a:rPr lang="zh-CN" altLang="zh-CN" dirty="0">
                <a:solidFill>
                  <a:srgbClr val="333333"/>
                </a:solidFill>
                <a:latin typeface="宋体" panose="02010600030101010101" pitchFamily="2" charset="-122"/>
                <a:ea typeface="宋体" panose="02010600030101010101" pitchFamily="2" charset="-122"/>
              </a:rPr>
              <a:t>对振动信号进行预处理提取频率信号，然后创建滑动窗口关联频率模式树（</a:t>
            </a:r>
            <a:r>
              <a:rPr lang="en-US" altLang="zh-CN" dirty="0" err="1">
                <a:solidFill>
                  <a:srgbClr val="333333"/>
                </a:solidFill>
                <a:latin typeface="宋体" panose="02010600030101010101" pitchFamily="2" charset="-122"/>
                <a:ea typeface="宋体" panose="02010600030101010101" pitchFamily="2" charset="-122"/>
              </a:rPr>
              <a:t>SAFP</a:t>
            </a:r>
            <a:r>
              <a:rPr lang="zh-CN" altLang="zh-CN" dirty="0">
                <a:solidFill>
                  <a:srgbClr val="333333"/>
                </a:solidFill>
                <a:latin typeface="宋体" panose="02010600030101010101" pitchFamily="2" charset="-122"/>
                <a:ea typeface="宋体" panose="02010600030101010101" pitchFamily="2" charset="-122"/>
              </a:rPr>
              <a:t>），利用</a:t>
            </a:r>
            <a:r>
              <a:rPr lang="en-US" altLang="zh-CN" dirty="0" err="1">
                <a:solidFill>
                  <a:srgbClr val="333333"/>
                </a:solidFill>
                <a:latin typeface="宋体" panose="02010600030101010101" pitchFamily="2" charset="-122"/>
                <a:ea typeface="宋体" panose="02010600030101010101" pitchFamily="2" charset="-122"/>
              </a:rPr>
              <a:t>SAFP</a:t>
            </a:r>
            <a:r>
              <a:rPr lang="zh-CN" altLang="zh-CN" dirty="0">
                <a:solidFill>
                  <a:srgbClr val="333333"/>
                </a:solidFill>
                <a:latin typeface="宋体" panose="02010600030101010101" pitchFamily="2" charset="-122"/>
                <a:ea typeface="宋体" panose="02010600030101010101" pitchFamily="2" charset="-122"/>
              </a:rPr>
              <a:t>算法得到相关频率模式，完成故障识别。</a:t>
            </a:r>
          </a:p>
        </p:txBody>
      </p:sp>
      <p:sp>
        <p:nvSpPr>
          <p:cNvPr id="11" name="TextBox 40"/>
          <p:cNvSpPr txBox="1"/>
          <p:nvPr/>
        </p:nvSpPr>
        <p:spPr>
          <a:xfrm>
            <a:off x="1116972" y="156500"/>
            <a:ext cx="902666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基于数据驱动的人工智能方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1040702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220480"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2</a:t>
            </a:r>
            <a:r>
              <a:rPr lang="zh-CN" altLang="en-US" sz="2400" b="1" dirty="0" smtClean="0">
                <a:solidFill>
                  <a:srgbClr val="1B4367"/>
                </a:solidFill>
                <a:cs typeface="+mn-ea"/>
              </a:rPr>
              <a:t>、</a:t>
            </a:r>
            <a:r>
              <a:rPr lang="zh-CN" altLang="en-US" sz="2400" b="1" dirty="0">
                <a:solidFill>
                  <a:srgbClr val="1B4367"/>
                </a:solidFill>
                <a:cs typeface="+mn-ea"/>
              </a:rPr>
              <a:t>深度</a:t>
            </a:r>
            <a:r>
              <a:rPr lang="zh-CN" altLang="en-US" sz="2400" b="1" dirty="0" smtClean="0">
                <a:solidFill>
                  <a:srgbClr val="1B4367"/>
                </a:solidFill>
                <a:cs typeface="+mn-ea"/>
              </a:rPr>
              <a:t>学习法</a:t>
            </a:r>
            <a:endParaRPr lang="zh-CN" altLang="en-US" sz="2400" b="1" dirty="0">
              <a:solidFill>
                <a:srgbClr val="1B4367"/>
              </a:solidFill>
              <a:cs typeface="+mn-ea"/>
              <a:sym typeface="+mn-lt"/>
            </a:endParaRPr>
          </a:p>
        </p:txBody>
      </p:sp>
      <p:sp>
        <p:nvSpPr>
          <p:cNvPr id="8" name="矩形 7"/>
          <p:cNvSpPr/>
          <p:nvPr/>
        </p:nvSpPr>
        <p:spPr>
          <a:xfrm>
            <a:off x="738253" y="1622191"/>
            <a:ext cx="10395051" cy="2554545"/>
          </a:xfrm>
          <a:prstGeom prst="rect">
            <a:avLst/>
          </a:prstGeom>
        </p:spPr>
        <p:txBody>
          <a:bodyPr wrap="square">
            <a:spAutoFit/>
          </a:bodyPr>
          <a:lstStyle/>
          <a:p>
            <a:pPr indent="457200">
              <a:lnSpc>
                <a:spcPts val="3200"/>
              </a:lnSpc>
            </a:pPr>
            <a:r>
              <a:rPr lang="zh-CN" altLang="zh-CN" dirty="0" smtClean="0">
                <a:solidFill>
                  <a:srgbClr val="333333"/>
                </a:solidFill>
                <a:latin typeface="宋体" panose="02010600030101010101" pitchFamily="2" charset="-122"/>
                <a:ea typeface="宋体" panose="02010600030101010101" pitchFamily="2" charset="-122"/>
              </a:rPr>
              <a:t>随着</a:t>
            </a:r>
            <a:r>
              <a:rPr lang="zh-CN" altLang="zh-CN" dirty="0">
                <a:solidFill>
                  <a:srgbClr val="333333"/>
                </a:solidFill>
                <a:latin typeface="宋体" panose="02010600030101010101" pitchFamily="2" charset="-122"/>
                <a:ea typeface="宋体" panose="02010600030101010101" pitchFamily="2" charset="-122"/>
              </a:rPr>
              <a:t>人工神经网络的研究进展，以及更复杂层次的深度学习算法的发明，已经发展了新颖的分类模型来处理故障检测及诊断任务。大部分浅学习模式会从信号中提取一些特征值，因此和原来信号相比，会有</a:t>
            </a:r>
            <a:r>
              <a:rPr lang="en-US" altLang="zh-CN" dirty="0">
                <a:solidFill>
                  <a:srgbClr val="333333"/>
                </a:solidFill>
                <a:latin typeface="宋体" panose="02010600030101010101" pitchFamily="2" charset="-122"/>
                <a:ea typeface="宋体" panose="02010600030101010101" pitchFamily="2" charset="-122"/>
              </a:rPr>
              <a:t>维度</a:t>
            </a:r>
            <a:r>
              <a:rPr lang="zh-CN" altLang="zh-CN" dirty="0">
                <a:solidFill>
                  <a:srgbClr val="333333"/>
                </a:solidFill>
                <a:latin typeface="宋体" panose="02010600030101010101" pitchFamily="2" charset="-122"/>
                <a:ea typeface="宋体" panose="02010600030101010101" pitchFamily="2" charset="-122"/>
              </a:rPr>
              <a:t>缩减的情形。</a:t>
            </a:r>
            <a:r>
              <a:rPr lang="en-US" altLang="zh-CN" dirty="0">
                <a:solidFill>
                  <a:srgbClr val="333333"/>
                </a:solidFill>
                <a:latin typeface="宋体" panose="02010600030101010101" pitchFamily="2" charset="-122"/>
                <a:ea typeface="宋体" panose="02010600030101010101" pitchFamily="2" charset="-122"/>
              </a:rPr>
              <a:t>连续小波转换</a:t>
            </a:r>
            <a:r>
              <a:rPr lang="zh-CN" altLang="zh-CN" dirty="0">
                <a:solidFill>
                  <a:srgbClr val="333333"/>
                </a:solidFill>
                <a:latin typeface="宋体" panose="02010600030101010101" pitchFamily="2" charset="-122"/>
                <a:ea typeface="宋体" panose="02010600030101010101" pitchFamily="2" charset="-122"/>
              </a:rPr>
              <a:t>的小波量值图再配合</a:t>
            </a:r>
            <a:r>
              <a:rPr lang="en-US" altLang="zh-CN" dirty="0">
                <a:solidFill>
                  <a:srgbClr val="333333"/>
                </a:solidFill>
                <a:latin typeface="宋体" panose="02010600030101010101" pitchFamily="2" charset="-122"/>
                <a:ea typeface="宋体" panose="02010600030101010101" pitchFamily="2" charset="-122"/>
              </a:rPr>
              <a:t>卷积神经网络</a:t>
            </a:r>
            <a:r>
              <a:rPr lang="zh-CN" altLang="zh-CN" dirty="0">
                <a:solidFill>
                  <a:srgbClr val="333333"/>
                </a:solidFill>
                <a:latin typeface="宋体" panose="02010600030101010101" pitchFamily="2" charset="-122"/>
                <a:ea typeface="宋体" panose="02010600030101010101" pitchFamily="2" charset="-122"/>
              </a:rPr>
              <a:t>，可以直接分类成正常的案例及异常的案例。这类的技术避免了忽略重要故障讯息的问题，在故障检测及诊断上的性能也有提升。此外，透过将信号转换为影像的建构过程，可以用卷积神经网络，透过振动影像的特征来识别故障的信号。</a:t>
            </a:r>
            <a:endParaRPr lang="zh-CN" altLang="en-US" dirty="0">
              <a:solidFill>
                <a:srgbClr val="333333"/>
              </a:solidFill>
              <a:latin typeface="宋体" panose="02010600030101010101" pitchFamily="2" charset="-122"/>
              <a:ea typeface="宋体" panose="02010600030101010101" pitchFamily="2" charset="-122"/>
            </a:endParaRPr>
          </a:p>
        </p:txBody>
      </p:sp>
      <p:sp>
        <p:nvSpPr>
          <p:cNvPr id="11" name="TextBox 40"/>
          <p:cNvSpPr txBox="1"/>
          <p:nvPr/>
        </p:nvSpPr>
        <p:spPr>
          <a:xfrm>
            <a:off x="1116972" y="156500"/>
            <a:ext cx="902666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基于数据驱动的人工智能方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1644991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1210"/>
          <p:cNvSpPr/>
          <p:nvPr/>
        </p:nvSpPr>
        <p:spPr>
          <a:xfrm>
            <a:off x="623099" y="1102052"/>
            <a:ext cx="2220480" cy="46166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91440" tIns="45720" rIns="91440" bIns="45720">
            <a:spAutoFit/>
          </a:bodyPr>
          <a:lstStyle/>
          <a:p>
            <a:pPr lvl="0"/>
            <a:r>
              <a:rPr lang="en-US" altLang="zh-CN" sz="2400" b="1" dirty="0">
                <a:solidFill>
                  <a:srgbClr val="1B4367"/>
                </a:solidFill>
                <a:cs typeface="+mn-ea"/>
              </a:rPr>
              <a:t>2</a:t>
            </a:r>
            <a:r>
              <a:rPr lang="zh-CN" altLang="en-US" sz="2400" b="1" dirty="0">
                <a:solidFill>
                  <a:srgbClr val="1B4367"/>
                </a:solidFill>
                <a:cs typeface="+mn-ea"/>
              </a:rPr>
              <a:t>、深度学习法</a:t>
            </a:r>
            <a:endParaRPr lang="zh-CN" altLang="en-US" sz="2400" b="1" dirty="0">
              <a:solidFill>
                <a:srgbClr val="1B4367"/>
              </a:solidFill>
              <a:cs typeface="+mn-ea"/>
              <a:sym typeface="+mn-lt"/>
            </a:endParaRPr>
          </a:p>
        </p:txBody>
      </p:sp>
      <p:sp>
        <p:nvSpPr>
          <p:cNvPr id="8" name="矩形 7"/>
          <p:cNvSpPr/>
          <p:nvPr/>
        </p:nvSpPr>
        <p:spPr>
          <a:xfrm>
            <a:off x="738253" y="1622191"/>
            <a:ext cx="10395051" cy="4606389"/>
          </a:xfrm>
          <a:prstGeom prst="rect">
            <a:avLst/>
          </a:prstGeom>
        </p:spPr>
        <p:txBody>
          <a:bodyPr wrap="square">
            <a:spAutoFit/>
          </a:bodyPr>
          <a:lstStyle/>
          <a:p>
            <a:pPr indent="457200">
              <a:lnSpc>
                <a:spcPts val="3200"/>
              </a:lnSpc>
            </a:pPr>
            <a:r>
              <a:rPr lang="en-US" altLang="zh-CN" dirty="0" smtClean="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Jafar</a:t>
            </a:r>
            <a:r>
              <a:rPr lang="en-US" altLang="zh-CN" dirty="0">
                <a:solidFill>
                  <a:srgbClr val="333333"/>
                </a:solidFill>
                <a:latin typeface="宋体" panose="02010600030101010101" pitchFamily="2" charset="-122"/>
                <a:ea typeface="宋体" panose="02010600030101010101" pitchFamily="2" charset="-122"/>
              </a:rPr>
              <a:t> </a:t>
            </a:r>
            <a:r>
              <a:rPr lang="en-US" altLang="zh-CN" dirty="0" err="1">
                <a:solidFill>
                  <a:srgbClr val="333333"/>
                </a:solidFill>
                <a:latin typeface="宋体" panose="02010600030101010101" pitchFamily="2" charset="-122"/>
                <a:ea typeface="宋体" panose="02010600030101010101" pitchFamily="2" charset="-122"/>
              </a:rPr>
              <a:t>Zarei</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[27]</a:t>
            </a:r>
            <a:r>
              <a:rPr lang="zh-CN" altLang="zh-CN" dirty="0">
                <a:solidFill>
                  <a:srgbClr val="333333"/>
                </a:solidFill>
                <a:latin typeface="宋体" panose="02010600030101010101" pitchFamily="2" charset="-122"/>
                <a:ea typeface="宋体" panose="02010600030101010101" pitchFamily="2" charset="-122"/>
              </a:rPr>
              <a:t>提出一种基于人工神经网络（</a:t>
            </a:r>
            <a:r>
              <a:rPr lang="en-US" altLang="zh-CN" dirty="0" err="1">
                <a:solidFill>
                  <a:srgbClr val="333333"/>
                </a:solidFill>
                <a:latin typeface="宋体" panose="02010600030101010101" pitchFamily="2" charset="-122"/>
                <a:ea typeface="宋体" panose="02010600030101010101" pitchFamily="2" charset="-122"/>
              </a:rPr>
              <a:t>ANNs</a:t>
            </a:r>
            <a:r>
              <a:rPr lang="zh-CN" altLang="zh-CN" dirty="0">
                <a:solidFill>
                  <a:srgbClr val="333333"/>
                </a:solidFill>
                <a:latin typeface="宋体" panose="02010600030101010101" pitchFamily="2" charset="-122"/>
                <a:ea typeface="宋体" panose="02010600030101010101" pitchFamily="2" charset="-122"/>
              </a:rPr>
              <a:t>）的智能方法用于检测轴承损伤。将振动信号通过由神经网络设计的去除非轴承故障分量（</a:t>
            </a:r>
            <a:r>
              <a:rPr lang="en-US" altLang="zh-CN" dirty="0" err="1">
                <a:solidFill>
                  <a:srgbClr val="333333"/>
                </a:solidFill>
                <a:latin typeface="宋体" panose="02010600030101010101" pitchFamily="2" charset="-122"/>
                <a:ea typeface="宋体" panose="02010600030101010101" pitchFamily="2" charset="-122"/>
              </a:rPr>
              <a:t>RNFC</a:t>
            </a:r>
            <a:r>
              <a:rPr lang="zh-CN" altLang="zh-CN" dirty="0">
                <a:solidFill>
                  <a:srgbClr val="333333"/>
                </a:solidFill>
                <a:latin typeface="宋体" panose="02010600030101010101" pitchFamily="2" charset="-122"/>
                <a:ea typeface="宋体" panose="02010600030101010101" pitchFamily="2" charset="-122"/>
              </a:rPr>
              <a:t>）滤波器，利用模式识别技术进行故障分类。</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2</a:t>
            </a:r>
            <a:r>
              <a:rPr lang="zh-CN" altLang="zh-CN" dirty="0">
                <a:solidFill>
                  <a:srgbClr val="333333"/>
                </a:solidFill>
                <a:latin typeface="宋体" panose="02010600030101010101" pitchFamily="2" charset="-122"/>
                <a:ea typeface="宋体" panose="02010600030101010101" pitchFamily="2" charset="-122"/>
              </a:rPr>
              <a:t>、</a:t>
            </a:r>
            <a:r>
              <a:rPr lang="en-US" altLang="zh-CN" dirty="0" err="1">
                <a:solidFill>
                  <a:srgbClr val="333333"/>
                </a:solidFill>
                <a:latin typeface="宋体" panose="02010600030101010101" pitchFamily="2" charset="-122"/>
                <a:ea typeface="宋体" panose="02010600030101010101" pitchFamily="2" charset="-122"/>
              </a:rPr>
              <a:t>Haidong</a:t>
            </a:r>
            <a:r>
              <a:rPr lang="en-US" altLang="zh-CN" dirty="0">
                <a:solidFill>
                  <a:srgbClr val="333333"/>
                </a:solidFill>
                <a:latin typeface="宋体" panose="02010600030101010101" pitchFamily="2" charset="-122"/>
                <a:ea typeface="宋体" panose="02010600030101010101" pitchFamily="2" charset="-122"/>
              </a:rPr>
              <a:t> Shao</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[28]</a:t>
            </a:r>
            <a:r>
              <a:rPr lang="zh-CN" altLang="zh-CN" dirty="0">
                <a:solidFill>
                  <a:srgbClr val="333333"/>
                </a:solidFill>
                <a:latin typeface="宋体" panose="02010600030101010101" pitchFamily="2" charset="-122"/>
                <a:ea typeface="宋体" panose="02010600030101010101" pitchFamily="2" charset="-122"/>
              </a:rPr>
              <a:t>提出一种增强的深度特征融合方法用于旋转机械故障诊断。利用自消噪编码器（</a:t>
            </a:r>
            <a:r>
              <a:rPr lang="en-US" altLang="zh-CN" dirty="0" err="1">
                <a:solidFill>
                  <a:srgbClr val="333333"/>
                </a:solidFill>
                <a:latin typeface="宋体" panose="02010600030101010101" pitchFamily="2" charset="-122"/>
                <a:ea typeface="宋体" panose="02010600030101010101" pitchFamily="2" charset="-122"/>
              </a:rPr>
              <a:t>DAE</a:t>
            </a:r>
            <a:r>
              <a:rPr lang="zh-CN" altLang="zh-CN" dirty="0">
                <a:solidFill>
                  <a:srgbClr val="333333"/>
                </a:solidFill>
                <a:latin typeface="宋体" panose="02010600030101010101" pitchFamily="2" charset="-122"/>
                <a:ea typeface="宋体" panose="02010600030101010101" pitchFamily="2" charset="-122"/>
              </a:rPr>
              <a:t>）和收缩自编码器（</a:t>
            </a:r>
            <a:r>
              <a:rPr lang="en-US" altLang="zh-CN" dirty="0">
                <a:solidFill>
                  <a:srgbClr val="333333"/>
                </a:solidFill>
                <a:latin typeface="宋体" panose="02010600030101010101" pitchFamily="2" charset="-122"/>
                <a:ea typeface="宋体" panose="02010600030101010101" pitchFamily="2" charset="-122"/>
              </a:rPr>
              <a:t>CAE</a:t>
            </a:r>
            <a:r>
              <a:rPr lang="zh-CN" altLang="zh-CN" dirty="0">
                <a:solidFill>
                  <a:srgbClr val="333333"/>
                </a:solidFill>
                <a:latin typeface="宋体" panose="02010600030101010101" pitchFamily="2" charset="-122"/>
                <a:ea typeface="宋体" panose="02010600030101010101" pitchFamily="2" charset="-122"/>
              </a:rPr>
              <a:t>）构造了一种新的深度自动编码器来增强特征学习能力，采用局部保持投影（</a:t>
            </a:r>
            <a:r>
              <a:rPr lang="en-US" altLang="zh-CN" dirty="0" err="1">
                <a:solidFill>
                  <a:srgbClr val="333333"/>
                </a:solidFill>
                <a:latin typeface="宋体" panose="02010600030101010101" pitchFamily="2" charset="-122"/>
                <a:ea typeface="宋体" panose="02010600030101010101" pitchFamily="2" charset="-122"/>
              </a:rPr>
              <a:t>LPP</a:t>
            </a:r>
            <a:r>
              <a:rPr lang="zh-CN" altLang="zh-CN" dirty="0">
                <a:solidFill>
                  <a:srgbClr val="333333"/>
                </a:solidFill>
                <a:latin typeface="宋体" panose="02010600030101010101" pitchFamily="2" charset="-122"/>
                <a:ea typeface="宋体" panose="02010600030101010101" pitchFamily="2" charset="-122"/>
              </a:rPr>
              <a:t>）融合深度特征来改善学习特征的质量，融合</a:t>
            </a:r>
            <a:r>
              <a:rPr lang="zh-CN" altLang="zh-CN" dirty="0" smtClean="0">
                <a:solidFill>
                  <a:srgbClr val="333333"/>
                </a:solidFill>
                <a:latin typeface="宋体" panose="02010600030101010101" pitchFamily="2" charset="-122"/>
                <a:ea typeface="宋体" panose="02010600030101010101" pitchFamily="2" charset="-122"/>
              </a:rPr>
              <a:t>的特征</a:t>
            </a:r>
            <a:r>
              <a:rPr lang="zh-CN" altLang="zh-CN" dirty="0">
                <a:solidFill>
                  <a:srgbClr val="333333"/>
                </a:solidFill>
                <a:latin typeface="宋体" panose="02010600030101010101" pitchFamily="2" charset="-122"/>
                <a:ea typeface="宋体" panose="02010600030101010101" pitchFamily="2" charset="-122"/>
              </a:rPr>
              <a:t>送入</a:t>
            </a:r>
            <a:r>
              <a:rPr lang="en-US" altLang="zh-CN" dirty="0" err="1">
                <a:solidFill>
                  <a:srgbClr val="333333"/>
                </a:solidFill>
                <a:latin typeface="宋体" panose="02010600030101010101" pitchFamily="2" charset="-122"/>
                <a:ea typeface="宋体" panose="02010600030101010101" pitchFamily="2" charset="-122"/>
              </a:rPr>
              <a:t>SoftMax</a:t>
            </a:r>
            <a:r>
              <a:rPr lang="zh-CN" altLang="zh-CN" dirty="0">
                <a:solidFill>
                  <a:srgbClr val="333333"/>
                </a:solidFill>
                <a:latin typeface="宋体" panose="02010600030101010101" pitchFamily="2" charset="-122"/>
                <a:ea typeface="宋体" panose="02010600030101010101" pitchFamily="2" charset="-122"/>
              </a:rPr>
              <a:t>训练智能诊断模型。</a:t>
            </a: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3</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Krishna K R</a:t>
            </a:r>
            <a:r>
              <a:rPr lang="zh-CN" altLang="zh-CN" dirty="0">
                <a:solidFill>
                  <a:srgbClr val="333333"/>
                </a:solidFill>
                <a:latin typeface="宋体" panose="02010600030101010101" pitchFamily="2" charset="-122"/>
                <a:ea typeface="宋体" panose="02010600030101010101" pitchFamily="2" charset="-122"/>
              </a:rPr>
              <a:t>等</a:t>
            </a:r>
            <a:r>
              <a:rPr lang="en-US" altLang="zh-CN" dirty="0">
                <a:solidFill>
                  <a:srgbClr val="333333"/>
                </a:solidFill>
                <a:latin typeface="宋体" panose="02010600030101010101" pitchFamily="2" charset="-122"/>
                <a:ea typeface="宋体" panose="02010600030101010101" pitchFamily="2" charset="-122"/>
              </a:rPr>
              <a:t>[29]</a:t>
            </a:r>
            <a:r>
              <a:rPr lang="zh-CN" altLang="zh-CN" dirty="0">
                <a:solidFill>
                  <a:srgbClr val="333333"/>
                </a:solidFill>
                <a:latin typeface="宋体" panose="02010600030101010101" pitchFamily="2" charset="-122"/>
                <a:ea typeface="宋体" panose="02010600030101010101" pitchFamily="2" charset="-122"/>
              </a:rPr>
              <a:t>提出了一种新的卷积深度置信网络（</a:t>
            </a:r>
            <a:r>
              <a:rPr lang="en-US" altLang="zh-CN" dirty="0" err="1">
                <a:solidFill>
                  <a:srgbClr val="333333"/>
                </a:solidFill>
                <a:latin typeface="宋体" panose="02010600030101010101" pitchFamily="2" charset="-122"/>
                <a:ea typeface="宋体" panose="02010600030101010101" pitchFamily="2" charset="-122"/>
              </a:rPr>
              <a:t>CDBN</a:t>
            </a:r>
            <a:r>
              <a:rPr lang="zh-CN" altLang="zh-CN" dirty="0">
                <a:solidFill>
                  <a:srgbClr val="333333"/>
                </a:solidFill>
                <a:latin typeface="宋体" panose="02010600030101010101" pitchFamily="2" charset="-122"/>
                <a:ea typeface="宋体" panose="02010600030101010101" pitchFamily="2" charset="-122"/>
              </a:rPr>
              <a:t>）用于轴承故障诊断。用自动编码器用于压缩数据并减小尺寸，用高斯可见单元构造新颖的</a:t>
            </a:r>
            <a:r>
              <a:rPr lang="en-US" altLang="zh-CN" dirty="0" err="1">
                <a:solidFill>
                  <a:srgbClr val="333333"/>
                </a:solidFill>
                <a:latin typeface="宋体" panose="02010600030101010101" pitchFamily="2" charset="-122"/>
                <a:ea typeface="宋体" panose="02010600030101010101" pitchFamily="2" charset="-122"/>
              </a:rPr>
              <a:t>CDBN</a:t>
            </a:r>
            <a:r>
              <a:rPr lang="zh-CN" altLang="zh-CN" dirty="0">
                <a:solidFill>
                  <a:srgbClr val="333333"/>
                </a:solidFill>
                <a:latin typeface="宋体" panose="02010600030101010101" pitchFamily="2" charset="-122"/>
                <a:ea typeface="宋体" panose="02010600030101010101" pitchFamily="2" charset="-122"/>
              </a:rPr>
              <a:t>以学习代表性特征，并通过指数移动平均值用于改善构建的深层模型的性能</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pPr>
            <a:r>
              <a:rPr lang="en-US" altLang="zh-CN" dirty="0">
                <a:solidFill>
                  <a:srgbClr val="333333"/>
                </a:solidFill>
                <a:latin typeface="宋体" panose="02010600030101010101" pitchFamily="2" charset="-122"/>
                <a:ea typeface="宋体" panose="02010600030101010101" pitchFamily="2" charset="-122"/>
              </a:rPr>
              <a:t>4</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Wen Long</a:t>
            </a:r>
            <a:r>
              <a:rPr lang="zh-CN" altLang="zh-CN" dirty="0">
                <a:solidFill>
                  <a:srgbClr val="333333"/>
                </a:solidFill>
                <a:latin typeface="宋体" panose="02010600030101010101" pitchFamily="2" charset="-122"/>
                <a:ea typeface="宋体" panose="02010600030101010101" pitchFamily="2" charset="-122"/>
              </a:rPr>
              <a:t>等人</a:t>
            </a:r>
            <a:r>
              <a:rPr lang="en-US" altLang="zh-CN" dirty="0">
                <a:solidFill>
                  <a:srgbClr val="333333"/>
                </a:solidFill>
                <a:latin typeface="宋体" panose="02010600030101010101" pitchFamily="2" charset="-122"/>
                <a:ea typeface="宋体" panose="02010600030101010101" pitchFamily="2" charset="-122"/>
              </a:rPr>
              <a:t>[30]</a:t>
            </a:r>
            <a:r>
              <a:rPr lang="zh-CN" altLang="zh-CN" dirty="0">
                <a:solidFill>
                  <a:srgbClr val="333333"/>
                </a:solidFill>
                <a:latin typeface="宋体" panose="02010600030101010101" pitchFamily="2" charset="-122"/>
                <a:ea typeface="宋体" panose="02010600030101010101" pitchFamily="2" charset="-122"/>
              </a:rPr>
              <a:t>提出了一种基于</a:t>
            </a:r>
            <a:r>
              <a:rPr lang="en-US" altLang="zh-CN" dirty="0" err="1">
                <a:solidFill>
                  <a:srgbClr val="333333"/>
                </a:solidFill>
                <a:latin typeface="宋体" panose="02010600030101010101" pitchFamily="2" charset="-122"/>
                <a:ea typeface="宋体" panose="02010600030101010101" pitchFamily="2" charset="-122"/>
              </a:rPr>
              <a:t>LeNet</a:t>
            </a:r>
            <a:r>
              <a:rPr lang="en-US" altLang="zh-CN" dirty="0">
                <a:solidFill>
                  <a:srgbClr val="333333"/>
                </a:solidFill>
                <a:latin typeface="宋体" panose="02010600030101010101" pitchFamily="2" charset="-122"/>
                <a:ea typeface="宋体" panose="02010600030101010101" pitchFamily="2" charset="-122"/>
              </a:rPr>
              <a:t>-5</a:t>
            </a:r>
            <a:r>
              <a:rPr lang="zh-CN" altLang="zh-CN" dirty="0">
                <a:solidFill>
                  <a:srgbClr val="333333"/>
                </a:solidFill>
                <a:latin typeface="宋体" panose="02010600030101010101" pitchFamily="2" charset="-122"/>
                <a:ea typeface="宋体" panose="02010600030101010101" pitchFamily="2" charset="-122"/>
              </a:rPr>
              <a:t>的新</a:t>
            </a:r>
            <a:r>
              <a:rPr lang="en-US" altLang="zh-CN" dirty="0">
                <a:solidFill>
                  <a:srgbClr val="333333"/>
                </a:solidFill>
                <a:latin typeface="宋体" panose="02010600030101010101" pitchFamily="2" charset="-122"/>
                <a:ea typeface="宋体" panose="02010600030101010101" pitchFamily="2" charset="-122"/>
              </a:rPr>
              <a:t>CNN</a:t>
            </a:r>
            <a:r>
              <a:rPr lang="zh-CN" altLang="zh-CN" dirty="0">
                <a:solidFill>
                  <a:srgbClr val="333333"/>
                </a:solidFill>
                <a:latin typeface="宋体" panose="02010600030101010101" pitchFamily="2" charset="-122"/>
                <a:ea typeface="宋体" panose="02010600030101010101" pitchFamily="2" charset="-122"/>
              </a:rPr>
              <a:t>用于故障诊断，通过将信号转换成二维图像的转换方法，该方法可以提取转换后的二维图像的特征，能够消除人工提取的影响</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
        <p:nvSpPr>
          <p:cNvPr id="11" name="TextBox 40"/>
          <p:cNvSpPr txBox="1"/>
          <p:nvPr/>
        </p:nvSpPr>
        <p:spPr>
          <a:xfrm>
            <a:off x="1116972" y="156500"/>
            <a:ext cx="9026663" cy="570330"/>
          </a:xfrm>
          <a:prstGeom prst="rect">
            <a:avLst/>
          </a:prstGeom>
          <a:noFill/>
        </p:spPr>
        <p:txBody>
          <a:bodyPr wrap="none" lIns="89770" tIns="44885" rIns="89770" bIns="44885" rtlCol="0">
            <a:spAutoFit/>
          </a:bodyPr>
          <a:lstStyle/>
          <a:p>
            <a:pPr defTabSz="1068655">
              <a:defRPr/>
            </a:pPr>
            <a:r>
              <a:rPr lang="zh-CN" altLang="en-US" sz="3117" b="1" kern="0" dirty="0">
                <a:solidFill>
                  <a:srgbClr val="0066FF"/>
                </a:solidFill>
              </a:rPr>
              <a:t>故障诊断的分类</a:t>
            </a:r>
            <a:r>
              <a:rPr lang="en-US" altLang="zh-CN" sz="3117" b="1" kern="0" dirty="0" smtClean="0">
                <a:solidFill>
                  <a:srgbClr val="0066FF"/>
                </a:solidFill>
              </a:rPr>
              <a:t>——</a:t>
            </a:r>
            <a:r>
              <a:rPr lang="zh-CN" altLang="en-US" sz="3117" b="1" kern="0" dirty="0">
                <a:solidFill>
                  <a:srgbClr val="0066FF"/>
                </a:solidFill>
              </a:rPr>
              <a:t>基于数据驱动的人工智能方</a:t>
            </a:r>
            <a:r>
              <a:rPr lang="zh-CN" altLang="zh-CN" sz="3117" b="1" kern="0" dirty="0">
                <a:solidFill>
                  <a:srgbClr val="0066FF"/>
                </a:solidFill>
              </a:rPr>
              <a:t>法</a:t>
            </a:r>
            <a:endParaRPr lang="zh-CN" altLang="en-US" sz="3117" b="1" kern="0" dirty="0">
              <a:solidFill>
                <a:srgbClr val="0066FF"/>
              </a:solidFill>
              <a:sym typeface="+mn-lt"/>
            </a:endParaRPr>
          </a:p>
        </p:txBody>
      </p:sp>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Tree>
    <p:extLst>
      <p:ext uri="{BB962C8B-B14F-4D97-AF65-F5344CB8AC3E}">
        <p14:creationId xmlns:p14="http://schemas.microsoft.com/office/powerpoint/2010/main" val="4101013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solidFill>
                  <a:schemeClr val="accent1">
                    <a:lumMod val="75000"/>
                  </a:schemeClr>
                </a:solidFill>
              </a:rPr>
              <a:t>发展趋势</a:t>
            </a:r>
            <a:endParaRPr kumimoji="1" lang="zh-CN" altLang="en-US" dirty="0">
              <a:solidFill>
                <a:schemeClr val="accent1">
                  <a:lumMod val="75000"/>
                </a:schemeClr>
              </a:solidFill>
            </a:endParaRPr>
          </a:p>
        </p:txBody>
      </p:sp>
      <p:sp>
        <p:nvSpPr>
          <p:cNvPr id="4" name="文本占位符 3"/>
          <p:cNvSpPr>
            <a:spLocks noGrp="1"/>
          </p:cNvSpPr>
          <p:nvPr>
            <p:ph type="body" sz="quarter" idx="12"/>
          </p:nvPr>
        </p:nvSpPr>
        <p:spPr/>
        <p:txBody>
          <a:bodyPr/>
          <a:lstStyle/>
          <a:p>
            <a:r>
              <a:rPr kumimoji="1" lang="en-US" altLang="zh-CN" dirty="0">
                <a:solidFill>
                  <a:schemeClr val="accent1">
                    <a:lumMod val="75000"/>
                  </a:schemeClr>
                </a:solidFill>
              </a:rPr>
              <a:t>PART</a:t>
            </a:r>
            <a:r>
              <a:rPr kumimoji="1" lang="zh-CN" altLang="en-US" dirty="0">
                <a:solidFill>
                  <a:schemeClr val="accent1">
                    <a:lumMod val="75000"/>
                  </a:schemeClr>
                </a:solidFill>
              </a:rPr>
              <a:t> </a:t>
            </a:r>
            <a:r>
              <a:rPr kumimoji="1" lang="en-US" altLang="zh-CN" dirty="0" err="1">
                <a:solidFill>
                  <a:schemeClr val="accent1">
                    <a:lumMod val="75000"/>
                  </a:schemeClr>
                </a:solidFill>
              </a:rPr>
              <a:t>TREEN</a:t>
            </a:r>
            <a:endParaRPr kumimoji="1" lang="zh-CN" altLang="en-US" dirty="0">
              <a:solidFill>
                <a:schemeClr val="accent1">
                  <a:lumMod val="75000"/>
                </a:schemeClr>
              </a:solidFill>
            </a:endParaRPr>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微软雅黑"/>
              <a:ea typeface="微软雅黑"/>
              <a:cs typeface="+mn-cs"/>
            </a:endParaRPr>
          </a:p>
        </p:txBody>
      </p:sp>
      <p:grpSp>
        <p:nvGrpSpPr>
          <p:cNvPr id="8" name="组合 3"/>
          <p:cNvGrpSpPr>
            <a:grpSpLocks/>
          </p:cNvGrpSpPr>
          <p:nvPr/>
        </p:nvGrpSpPr>
        <p:grpSpPr bwMode="auto">
          <a:xfrm>
            <a:off x="71476" y="10043"/>
            <a:ext cx="1668835" cy="1003230"/>
            <a:chOff x="899592" y="881100"/>
            <a:chExt cx="2808312" cy="1635435"/>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268760"/>
              <a:ext cx="23241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FF00"/>
                  </a:solidFill>
                  <a:miter lim="800000"/>
                  <a:headEnd/>
                  <a:tailEnd/>
                </a14:hiddenLine>
              </a:ext>
            </a:extLst>
          </p:spPr>
        </p:pic>
        <p:sp>
          <p:nvSpPr>
            <p:cNvPr id="10" name="椭圆 9"/>
            <p:cNvSpPr/>
            <p:nvPr/>
          </p:nvSpPr>
          <p:spPr bwMode="auto">
            <a:xfrm>
              <a:off x="899592" y="981132"/>
              <a:ext cx="431471" cy="503332"/>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sp>
          <p:nvSpPr>
            <p:cNvPr id="11" name="椭圆 10"/>
            <p:cNvSpPr/>
            <p:nvPr/>
          </p:nvSpPr>
          <p:spPr bwMode="auto">
            <a:xfrm>
              <a:off x="3276433" y="881100"/>
              <a:ext cx="431471" cy="503333"/>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grpSp>
    </p:spTree>
    <p:extLst>
      <p:ext uri="{BB962C8B-B14F-4D97-AF65-F5344CB8AC3E}">
        <p14:creationId xmlns:p14="http://schemas.microsoft.com/office/powerpoint/2010/main" val="40792047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513676" y="1401461"/>
            <a:ext cx="6619629" cy="4596395"/>
          </a:xfrm>
          <a:prstGeom prst="rect">
            <a:avLst/>
          </a:prstGeom>
        </p:spPr>
      </p:pic>
      <p:sp>
        <p:nvSpPr>
          <p:cNvPr id="3" name="矩形 2"/>
          <p:cNvSpPr/>
          <p:nvPr/>
        </p:nvSpPr>
        <p:spPr>
          <a:xfrm>
            <a:off x="6659710" y="6087247"/>
            <a:ext cx="2328201" cy="307777"/>
          </a:xfrm>
          <a:prstGeom prst="rect">
            <a:avLst/>
          </a:prstGeom>
        </p:spPr>
        <p:txBody>
          <a:bodyPr wrap="none">
            <a:spAutoFit/>
          </a:bodyPr>
          <a:lstStyle/>
          <a:p>
            <a:r>
              <a:rPr lang="zh-CN" altLang="zh-CN" sz="1400" b="1" dirty="0" smtClean="0">
                <a:ea typeface="宋体" panose="02010600030101010101" pitchFamily="2" charset="-122"/>
                <a:cs typeface="Times New Roman" panose="02020603050405020304" pitchFamily="18" charset="0"/>
              </a:rPr>
              <a:t>图</a:t>
            </a:r>
            <a:r>
              <a:rPr lang="en-US" altLang="zh-CN" sz="1400" b="1" dirty="0" smtClean="0">
                <a:latin typeface="Calibri" panose="020F0502020204030204" pitchFamily="34" charset="0"/>
                <a:ea typeface="宋体" panose="02010600030101010101" pitchFamily="2" charset="-122"/>
                <a:cs typeface="Times New Roman" panose="02020603050405020304" pitchFamily="18" charset="0"/>
              </a:rPr>
              <a:t>3 </a:t>
            </a:r>
            <a:r>
              <a:rPr lang="zh-CN" altLang="zh-CN" sz="1400" b="1" spc="30" dirty="0" smtClean="0">
                <a:ea typeface="宋体" panose="02010600030101010101" pitchFamily="2" charset="-122"/>
                <a:cs typeface="Times New Roman" panose="02020603050405020304" pitchFamily="18" charset="0"/>
              </a:rPr>
              <a:t>故</a:t>
            </a:r>
            <a:r>
              <a:rPr lang="zh-CN" altLang="zh-CN" sz="1400" b="1" spc="25" dirty="0" smtClean="0">
                <a:ea typeface="宋体" panose="02010600030101010101" pitchFamily="2" charset="-122"/>
                <a:cs typeface="Times New Roman" panose="02020603050405020304" pitchFamily="18" charset="0"/>
              </a:rPr>
              <a:t>障</a:t>
            </a:r>
            <a:r>
              <a:rPr lang="zh-CN" altLang="zh-CN" sz="1400" b="1" spc="30" dirty="0" smtClean="0">
                <a:ea typeface="宋体" panose="02010600030101010101" pitchFamily="2" charset="-122"/>
                <a:cs typeface="Times New Roman" panose="02020603050405020304" pitchFamily="18" charset="0"/>
              </a:rPr>
              <a:t>诊断</a:t>
            </a:r>
            <a:r>
              <a:rPr lang="zh-CN" altLang="en-US" sz="1400" b="1" spc="30" dirty="0" smtClean="0">
                <a:ea typeface="宋体" panose="02010600030101010101" pitchFamily="2" charset="-122"/>
                <a:cs typeface="Times New Roman" panose="02020603050405020304" pitchFamily="18" charset="0"/>
              </a:rPr>
              <a:t>集成</a:t>
            </a:r>
            <a:r>
              <a:rPr lang="zh-CN" altLang="zh-CN" sz="1400" b="1" spc="25" dirty="0" smtClean="0">
                <a:ea typeface="宋体" panose="02010600030101010101" pitchFamily="2" charset="-122"/>
                <a:cs typeface="Times New Roman" panose="02020603050405020304" pitchFamily="18" charset="0"/>
              </a:rPr>
              <a:t>技</a:t>
            </a:r>
            <a:r>
              <a:rPr lang="zh-CN" altLang="zh-CN" sz="1400" b="1" spc="30" dirty="0" smtClean="0">
                <a:ea typeface="宋体" panose="02010600030101010101" pitchFamily="2" charset="-122"/>
                <a:cs typeface="Times New Roman" panose="02020603050405020304" pitchFamily="18" charset="0"/>
              </a:rPr>
              <a:t>术</a:t>
            </a:r>
            <a:r>
              <a:rPr lang="zh-CN" altLang="zh-CN" sz="1400" b="1" spc="30" dirty="0">
                <a:ea typeface="宋体" panose="02010600030101010101" pitchFamily="2" charset="-122"/>
                <a:cs typeface="Times New Roman" panose="02020603050405020304" pitchFamily="18" charset="0"/>
              </a:rPr>
              <a:t>结构</a:t>
            </a:r>
            <a:endParaRPr lang="zh-CN" altLang="en-US" sz="1400" b="1" dirty="0"/>
          </a:p>
        </p:txBody>
      </p:sp>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2576180" cy="570330"/>
          </a:xfrm>
          <a:prstGeom prst="rect">
            <a:avLst/>
          </a:prstGeom>
          <a:noFill/>
        </p:spPr>
        <p:txBody>
          <a:bodyPr wrap="none" lIns="89770" tIns="44885" rIns="89770" bIns="44885" rtlCol="0">
            <a:spAutoFit/>
          </a:bodyPr>
          <a:lstStyle/>
          <a:p>
            <a:pPr defTabSz="1068655">
              <a:defRPr/>
            </a:pPr>
            <a:r>
              <a:rPr lang="zh-CN" altLang="en-US" sz="3117" b="1" kern="0" dirty="0" smtClean="0">
                <a:solidFill>
                  <a:srgbClr val="0066FF"/>
                </a:solidFill>
              </a:rPr>
              <a:t>发展</a:t>
            </a:r>
            <a:r>
              <a:rPr lang="zh-CN" altLang="en-US" sz="3117" b="1" kern="0" dirty="0">
                <a:solidFill>
                  <a:srgbClr val="0066FF"/>
                </a:solidFill>
              </a:rPr>
              <a:t>趋势</a:t>
            </a:r>
            <a:r>
              <a:rPr lang="zh-CN" altLang="en-US" sz="3117" b="1" kern="0" dirty="0" smtClean="0">
                <a:solidFill>
                  <a:srgbClr val="0066FF"/>
                </a:solidFill>
              </a:rPr>
              <a:t>预测</a:t>
            </a:r>
            <a:endParaRPr lang="zh-CN" altLang="en-US" sz="3117" b="1" kern="0" dirty="0">
              <a:solidFill>
                <a:srgbClr val="0066FF"/>
              </a:solidFill>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三</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32" name="矩形 31"/>
          <p:cNvSpPr/>
          <p:nvPr/>
        </p:nvSpPr>
        <p:spPr>
          <a:xfrm>
            <a:off x="650339" y="1222699"/>
            <a:ext cx="3589505" cy="5016758"/>
          </a:xfrm>
          <a:prstGeom prst="rect">
            <a:avLst/>
          </a:prstGeom>
        </p:spPr>
        <p:txBody>
          <a:bodyPr wrap="square">
            <a:spAutoFit/>
          </a:bodyPr>
          <a:lstStyle/>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传统的单一人工智能方法对现代大型复杂设备进行故障时，具有精度低，通用性差等缺点。针对上述困难，个人认为可以将不同的人工智能技术以某种方式结合、集成或融合，如</a:t>
            </a:r>
            <a:r>
              <a:rPr lang="en-US" altLang="zh-CN" dirty="0">
                <a:solidFill>
                  <a:srgbClr val="333333"/>
                </a:solidFill>
                <a:latin typeface="宋体" panose="02010600030101010101" pitchFamily="2" charset="-122"/>
                <a:ea typeface="宋体" panose="02010600030101010101" pitchFamily="2" charset="-122"/>
              </a:rPr>
              <a:t>Bagging</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Boosting</a:t>
            </a:r>
            <a:r>
              <a:rPr lang="zh-CN" altLang="zh-CN" dirty="0">
                <a:solidFill>
                  <a:srgbClr val="333333"/>
                </a:solidFill>
                <a:latin typeface="宋体" panose="02010600030101010101" pitchFamily="2" charset="-122"/>
                <a:ea typeface="宋体" panose="02010600030101010101" pitchFamily="2" charset="-122"/>
              </a:rPr>
              <a:t>等集成方式，形成混合智能故障诊断技术，提高诊断与预示系统的敏感性、鲁棒性和精确性，具有解决复杂问题的能力</a:t>
            </a:r>
            <a:r>
              <a:rPr lang="zh-CN" altLang="zh-CN" dirty="0" smtClean="0">
                <a:solidFill>
                  <a:srgbClr val="333333"/>
                </a:solidFill>
                <a:latin typeface="宋体" panose="02010600030101010101" pitchFamily="2" charset="-122"/>
                <a:ea typeface="宋体" panose="02010600030101010101" pitchFamily="2" charset="-122"/>
              </a:rPr>
              <a:t>。</a:t>
            </a:r>
            <a:r>
              <a:rPr lang="zh-CN" altLang="en-US" dirty="0" smtClean="0">
                <a:solidFill>
                  <a:srgbClr val="333333"/>
                </a:solidFill>
                <a:latin typeface="宋体" panose="02010600030101010101" pitchFamily="2" charset="-122"/>
                <a:ea typeface="宋体" panose="02010600030101010101" pitchFamily="2" charset="-122"/>
              </a:rPr>
              <a:t>图</a:t>
            </a:r>
            <a:r>
              <a:rPr lang="en-US" altLang="zh-CN" dirty="0" smtClean="0">
                <a:solidFill>
                  <a:srgbClr val="333333"/>
                </a:solidFill>
                <a:latin typeface="宋体" panose="02010600030101010101" pitchFamily="2" charset="-122"/>
                <a:ea typeface="宋体" panose="02010600030101010101" pitchFamily="2" charset="-122"/>
              </a:rPr>
              <a:t>3</a:t>
            </a:r>
            <a:r>
              <a:rPr lang="zh-CN" altLang="en-US" dirty="0" smtClean="0">
                <a:solidFill>
                  <a:srgbClr val="333333"/>
                </a:solidFill>
                <a:latin typeface="宋体" panose="02010600030101010101" pitchFamily="2" charset="-122"/>
                <a:ea typeface="宋体" panose="02010600030101010101" pitchFamily="2" charset="-122"/>
              </a:rPr>
              <a:t>为故障诊断集成技术结构示意图。</a:t>
            </a:r>
            <a:endParaRPr lang="zh-CN" altLang="zh-CN"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40182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1777884"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发展趋势</a:t>
            </a:r>
            <a:endParaRPr lang="zh-CN" altLang="en-US" sz="3117" b="1" kern="0" dirty="0">
              <a:solidFill>
                <a:srgbClr val="0066FF"/>
              </a:solidFill>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三</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32" name="矩形 31"/>
          <p:cNvSpPr/>
          <p:nvPr/>
        </p:nvSpPr>
        <p:spPr>
          <a:xfrm>
            <a:off x="7581900" y="1218165"/>
            <a:ext cx="3589505" cy="4196020"/>
          </a:xfrm>
          <a:prstGeom prst="rect">
            <a:avLst/>
          </a:prstGeom>
        </p:spPr>
        <p:txBody>
          <a:bodyPr wrap="square">
            <a:spAutoFit/>
          </a:bodyPr>
          <a:lstStyle/>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在如今工业</a:t>
            </a:r>
            <a:r>
              <a:rPr lang="en-US" altLang="zh-CN" dirty="0">
                <a:solidFill>
                  <a:srgbClr val="333333"/>
                </a:solidFill>
                <a:latin typeface="宋体" panose="02010600030101010101" pitchFamily="2" charset="-122"/>
                <a:ea typeface="宋体" panose="02010600030101010101" pitchFamily="2" charset="-122"/>
              </a:rPr>
              <a:t>4.0</a:t>
            </a:r>
            <a:r>
              <a:rPr lang="zh-CN" altLang="zh-CN" dirty="0">
                <a:solidFill>
                  <a:srgbClr val="333333"/>
                </a:solidFill>
                <a:latin typeface="宋体" panose="02010600030101010101" pitchFamily="2" charset="-122"/>
                <a:ea typeface="宋体" panose="02010600030101010101" pitchFamily="2" charset="-122"/>
              </a:rPr>
              <a:t>、物联网的发展洪流下，机械设备的自动化程度会越来越高，多种物力场的耦合程度会不断增加，未来发展要重视多种信息的融合和多种不同方面特征的提取，对不同智能技术进行更深层次的融合与集成，这样才能充分发挥混合智能故障诊断技术的优势，有效解决机械早期故障的预示与诊断</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623099" y="1387897"/>
            <a:ext cx="6619629" cy="4596395"/>
          </a:xfrm>
          <a:prstGeom prst="rect">
            <a:avLst/>
          </a:prstGeom>
        </p:spPr>
      </p:pic>
      <p:sp>
        <p:nvSpPr>
          <p:cNvPr id="3" name="矩形 2"/>
          <p:cNvSpPr/>
          <p:nvPr/>
        </p:nvSpPr>
        <p:spPr>
          <a:xfrm>
            <a:off x="2769133" y="6073683"/>
            <a:ext cx="2328201" cy="307777"/>
          </a:xfrm>
          <a:prstGeom prst="rect">
            <a:avLst/>
          </a:prstGeom>
        </p:spPr>
        <p:txBody>
          <a:bodyPr wrap="none">
            <a:spAutoFit/>
          </a:bodyPr>
          <a:lstStyle/>
          <a:p>
            <a:r>
              <a:rPr lang="zh-CN" altLang="zh-CN" sz="1400" b="1" dirty="0">
                <a:ea typeface="宋体" panose="02010600030101010101" pitchFamily="2" charset="-122"/>
                <a:cs typeface="Times New Roman" panose="02020603050405020304" pitchFamily="18" charset="0"/>
              </a:rPr>
              <a:t>图</a:t>
            </a:r>
            <a:r>
              <a:rPr lang="en-US" altLang="zh-CN" sz="1400" b="1" dirty="0" smtClean="0">
                <a:latin typeface="Calibri" panose="020F0502020204030204" pitchFamily="34" charset="0"/>
                <a:ea typeface="宋体" panose="02010600030101010101" pitchFamily="2" charset="-122"/>
                <a:cs typeface="Times New Roman" panose="02020603050405020304" pitchFamily="18" charset="0"/>
              </a:rPr>
              <a:t>1 </a:t>
            </a:r>
            <a:r>
              <a:rPr lang="zh-CN" altLang="zh-CN" sz="1400" b="1" spc="30" dirty="0" smtClean="0">
                <a:ea typeface="宋体" panose="02010600030101010101" pitchFamily="2" charset="-122"/>
                <a:cs typeface="Times New Roman" panose="02020603050405020304" pitchFamily="18" charset="0"/>
              </a:rPr>
              <a:t>故</a:t>
            </a:r>
            <a:r>
              <a:rPr lang="zh-CN" altLang="zh-CN" sz="1400" b="1" spc="25" dirty="0" smtClean="0">
                <a:ea typeface="宋体" panose="02010600030101010101" pitchFamily="2" charset="-122"/>
                <a:cs typeface="Times New Roman" panose="02020603050405020304" pitchFamily="18" charset="0"/>
              </a:rPr>
              <a:t>障</a:t>
            </a:r>
            <a:r>
              <a:rPr lang="zh-CN" altLang="zh-CN" sz="1400" b="1" spc="30" dirty="0" smtClean="0">
                <a:ea typeface="宋体" panose="02010600030101010101" pitchFamily="2" charset="-122"/>
                <a:cs typeface="Times New Roman" panose="02020603050405020304" pitchFamily="18" charset="0"/>
              </a:rPr>
              <a:t>诊断</a:t>
            </a:r>
            <a:r>
              <a:rPr lang="zh-CN" altLang="en-US" sz="1400" b="1" spc="30" dirty="0" smtClean="0">
                <a:ea typeface="宋体" panose="02010600030101010101" pitchFamily="2" charset="-122"/>
                <a:cs typeface="Times New Roman" panose="02020603050405020304" pitchFamily="18" charset="0"/>
              </a:rPr>
              <a:t>集成</a:t>
            </a:r>
            <a:r>
              <a:rPr lang="zh-CN" altLang="zh-CN" sz="1400" b="1" spc="25" dirty="0" smtClean="0">
                <a:ea typeface="宋体" panose="02010600030101010101" pitchFamily="2" charset="-122"/>
                <a:cs typeface="Times New Roman" panose="02020603050405020304" pitchFamily="18" charset="0"/>
              </a:rPr>
              <a:t>技</a:t>
            </a:r>
            <a:r>
              <a:rPr lang="zh-CN" altLang="zh-CN" sz="1400" b="1" spc="30" dirty="0" smtClean="0">
                <a:ea typeface="宋体" panose="02010600030101010101" pitchFamily="2" charset="-122"/>
                <a:cs typeface="Times New Roman" panose="02020603050405020304" pitchFamily="18" charset="0"/>
              </a:rPr>
              <a:t>术</a:t>
            </a:r>
            <a:r>
              <a:rPr lang="zh-CN" altLang="zh-CN" sz="1400" b="1" spc="30" dirty="0">
                <a:ea typeface="宋体" panose="02010600030101010101" pitchFamily="2" charset="-122"/>
                <a:cs typeface="Times New Roman" panose="02020603050405020304" pitchFamily="18" charset="0"/>
              </a:rPr>
              <a:t>结构</a:t>
            </a:r>
            <a:endParaRPr lang="zh-CN" altLang="en-US" sz="1400" b="1" dirty="0"/>
          </a:p>
        </p:txBody>
      </p:sp>
    </p:spTree>
    <p:extLst>
      <p:ext uri="{BB962C8B-B14F-4D97-AF65-F5344CB8AC3E}">
        <p14:creationId xmlns:p14="http://schemas.microsoft.com/office/powerpoint/2010/main" val="922579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8107349" y="1132787"/>
            <a:ext cx="2952924" cy="488148"/>
          </a:xfrm>
          <a:prstGeom prst="roundRect">
            <a:avLst/>
          </a:prstGeom>
          <a:solidFill>
            <a:schemeClr val="accent1"/>
          </a:solidFill>
        </p:spPr>
        <p:txBody>
          <a:bodyPr wrap="square" rtlCol="0">
            <a:spAutoFit/>
          </a:bodyPr>
          <a:lstStyle/>
          <a:p>
            <a:r>
              <a:rPr lang="zh-CN" altLang="en-US" sz="2267" dirty="0">
                <a:solidFill>
                  <a:schemeClr val="bg1"/>
                </a:solidFill>
                <a:cs typeface="+mn-ea"/>
                <a:sym typeface="+mn-lt"/>
              </a:rPr>
              <a:t>前言</a:t>
            </a:r>
          </a:p>
        </p:txBody>
      </p:sp>
      <p:sp>
        <p:nvSpPr>
          <p:cNvPr id="8" name="椭圆 7"/>
          <p:cNvSpPr/>
          <p:nvPr/>
        </p:nvSpPr>
        <p:spPr>
          <a:xfrm>
            <a:off x="7473007" y="1106368"/>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11" name="文本框 10"/>
          <p:cNvSpPr txBox="1"/>
          <p:nvPr/>
        </p:nvSpPr>
        <p:spPr>
          <a:xfrm>
            <a:off x="4291888" y="2683617"/>
            <a:ext cx="2863064" cy="954107"/>
          </a:xfrm>
          <a:prstGeom prst="rect">
            <a:avLst/>
          </a:prstGeom>
          <a:noFill/>
        </p:spPr>
        <p:txBody>
          <a:bodyPr vert="horz" wrap="square" rtlCol="0">
            <a:spAutoFit/>
          </a:bodyPr>
          <a:lstStyle/>
          <a:p>
            <a:pPr algn="ctr"/>
            <a:r>
              <a:rPr lang="zh-CN" altLang="en-US" sz="5600" b="1" dirty="0">
                <a:solidFill>
                  <a:srgbClr val="5B9BD5"/>
                </a:solidFill>
                <a:latin typeface="Segoe UI"/>
                <a:ea typeface="微软雅黑"/>
                <a:sym typeface="+mn-lt"/>
              </a:rPr>
              <a:t>目 录</a:t>
            </a:r>
          </a:p>
        </p:txBody>
      </p:sp>
      <p:sp>
        <p:nvSpPr>
          <p:cNvPr id="12" name="文本框 11"/>
          <p:cNvSpPr txBox="1"/>
          <p:nvPr/>
        </p:nvSpPr>
        <p:spPr>
          <a:xfrm>
            <a:off x="4291888" y="3525213"/>
            <a:ext cx="2817539" cy="584775"/>
          </a:xfrm>
          <a:prstGeom prst="rect">
            <a:avLst/>
          </a:prstGeom>
          <a:noFill/>
        </p:spPr>
        <p:txBody>
          <a:bodyPr vert="horz" wrap="square" rtlCol="0">
            <a:spAutoFit/>
          </a:bodyPr>
          <a:lstStyle/>
          <a:p>
            <a:pPr algn="ctr"/>
            <a:r>
              <a:rPr lang="en-US" altLang="zh-CN" sz="3200" b="1" dirty="0">
                <a:solidFill>
                  <a:srgbClr val="5B9BD5"/>
                </a:solidFill>
                <a:latin typeface="Segoe UI"/>
                <a:ea typeface="微软雅黑"/>
                <a:sym typeface="+mn-lt"/>
              </a:rPr>
              <a:t>CONTENTS</a:t>
            </a:r>
          </a:p>
        </p:txBody>
      </p:sp>
      <p:sp>
        <p:nvSpPr>
          <p:cNvPr id="13" name="文本框 10"/>
          <p:cNvSpPr txBox="1"/>
          <p:nvPr/>
        </p:nvSpPr>
        <p:spPr>
          <a:xfrm>
            <a:off x="8107349" y="2089512"/>
            <a:ext cx="2952924" cy="488148"/>
          </a:xfrm>
          <a:prstGeom prst="roundRect">
            <a:avLst/>
          </a:prstGeom>
          <a:solidFill>
            <a:schemeClr val="accent1"/>
          </a:solidFill>
        </p:spPr>
        <p:txBody>
          <a:bodyPr wrap="square" rtlCol="0">
            <a:spAutoFit/>
          </a:bodyPr>
          <a:lstStyle/>
          <a:p>
            <a:r>
              <a:rPr lang="zh-CN" altLang="en-US" sz="2267" dirty="0" smtClean="0">
                <a:solidFill>
                  <a:schemeClr val="bg1"/>
                </a:solidFill>
                <a:cs typeface="+mn-ea"/>
                <a:sym typeface="+mn-lt"/>
              </a:rPr>
              <a:t>故障诊断的分类</a:t>
            </a:r>
            <a:endParaRPr lang="zh-CN" altLang="en-US" sz="2267" dirty="0">
              <a:solidFill>
                <a:schemeClr val="bg1"/>
              </a:solidFill>
              <a:cs typeface="+mn-ea"/>
              <a:sym typeface="+mn-lt"/>
            </a:endParaRPr>
          </a:p>
        </p:txBody>
      </p:sp>
      <p:sp>
        <p:nvSpPr>
          <p:cNvPr id="15" name="椭圆 14"/>
          <p:cNvSpPr/>
          <p:nvPr/>
        </p:nvSpPr>
        <p:spPr>
          <a:xfrm>
            <a:off x="7473007" y="2063094"/>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17" name="文本框 10"/>
          <p:cNvSpPr txBox="1"/>
          <p:nvPr/>
        </p:nvSpPr>
        <p:spPr>
          <a:xfrm>
            <a:off x="8107349" y="3046237"/>
            <a:ext cx="2952924" cy="488148"/>
          </a:xfrm>
          <a:prstGeom prst="roundRect">
            <a:avLst/>
          </a:prstGeom>
          <a:solidFill>
            <a:schemeClr val="accent1"/>
          </a:solidFill>
        </p:spPr>
        <p:txBody>
          <a:bodyPr wrap="square" rtlCol="0">
            <a:spAutoFit/>
          </a:bodyPr>
          <a:lstStyle/>
          <a:p>
            <a:r>
              <a:rPr lang="zh-CN" altLang="en-US" sz="2267" dirty="0">
                <a:solidFill>
                  <a:schemeClr val="bg1"/>
                </a:solidFill>
                <a:cs typeface="+mn-ea"/>
              </a:rPr>
              <a:t>发展趋势</a:t>
            </a:r>
          </a:p>
        </p:txBody>
      </p:sp>
      <p:sp>
        <p:nvSpPr>
          <p:cNvPr id="19" name="椭圆 18"/>
          <p:cNvSpPr/>
          <p:nvPr/>
        </p:nvSpPr>
        <p:spPr>
          <a:xfrm>
            <a:off x="7473007" y="3019819"/>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23" name="文本框 17"/>
          <p:cNvSpPr txBox="1"/>
          <p:nvPr/>
        </p:nvSpPr>
        <p:spPr>
          <a:xfrm>
            <a:off x="7428313" y="1119030"/>
            <a:ext cx="638044" cy="461664"/>
          </a:xfrm>
          <a:prstGeom prst="rect">
            <a:avLst/>
          </a:prstGeom>
          <a:noFill/>
        </p:spPr>
        <p:txBody>
          <a:bodyPr wrap="square" rtlCol="0">
            <a:spAutoFit/>
          </a:bodyPr>
          <a:lstStyle/>
          <a:p>
            <a:pPr algn="ctr">
              <a:defRPr/>
            </a:pPr>
            <a:r>
              <a:rPr lang="en-US" altLang="zh-CN" sz="2400" dirty="0">
                <a:solidFill>
                  <a:schemeClr val="bg1"/>
                </a:solidFill>
                <a:cs typeface="+mn-ea"/>
                <a:sym typeface="+mn-lt"/>
              </a:rPr>
              <a:t>01</a:t>
            </a:r>
          </a:p>
        </p:txBody>
      </p:sp>
      <p:sp>
        <p:nvSpPr>
          <p:cNvPr id="24" name="文本框 17"/>
          <p:cNvSpPr txBox="1"/>
          <p:nvPr/>
        </p:nvSpPr>
        <p:spPr>
          <a:xfrm>
            <a:off x="7428313" y="2075757"/>
            <a:ext cx="638044" cy="461664"/>
          </a:xfrm>
          <a:prstGeom prst="rect">
            <a:avLst/>
          </a:prstGeom>
          <a:noFill/>
        </p:spPr>
        <p:txBody>
          <a:bodyPr wrap="square" rtlCol="0">
            <a:spAutoFit/>
          </a:bodyPr>
          <a:lstStyle/>
          <a:p>
            <a:pPr algn="ctr">
              <a:defRPr/>
            </a:pPr>
            <a:r>
              <a:rPr lang="en-US" altLang="zh-CN" sz="2400" dirty="0" smtClean="0">
                <a:solidFill>
                  <a:schemeClr val="bg1"/>
                </a:solidFill>
                <a:cs typeface="+mn-ea"/>
                <a:sym typeface="+mn-lt"/>
              </a:rPr>
              <a:t>02</a:t>
            </a:r>
            <a:endParaRPr lang="en-US" altLang="zh-CN" sz="2400" dirty="0">
              <a:solidFill>
                <a:schemeClr val="bg1"/>
              </a:solidFill>
              <a:cs typeface="+mn-ea"/>
              <a:sym typeface="+mn-lt"/>
            </a:endParaRPr>
          </a:p>
        </p:txBody>
      </p:sp>
      <p:sp>
        <p:nvSpPr>
          <p:cNvPr id="25" name="文本框 17"/>
          <p:cNvSpPr txBox="1"/>
          <p:nvPr/>
        </p:nvSpPr>
        <p:spPr>
          <a:xfrm>
            <a:off x="7428313" y="3032481"/>
            <a:ext cx="638044" cy="461664"/>
          </a:xfrm>
          <a:prstGeom prst="rect">
            <a:avLst/>
          </a:prstGeom>
          <a:noFill/>
        </p:spPr>
        <p:txBody>
          <a:bodyPr wrap="square" rtlCol="0">
            <a:spAutoFit/>
          </a:bodyPr>
          <a:lstStyle/>
          <a:p>
            <a:pPr algn="ctr">
              <a:defRPr/>
            </a:pPr>
            <a:r>
              <a:rPr lang="en-US" altLang="zh-CN" sz="2400" dirty="0">
                <a:solidFill>
                  <a:schemeClr val="bg1"/>
                </a:solidFill>
                <a:cs typeface="+mn-ea"/>
                <a:sym typeface="+mn-lt"/>
              </a:rPr>
              <a:t>03</a:t>
            </a:r>
          </a:p>
        </p:txBody>
      </p:sp>
      <p:sp>
        <p:nvSpPr>
          <p:cNvPr id="26" name="文本框 10"/>
          <p:cNvSpPr txBox="1"/>
          <p:nvPr/>
        </p:nvSpPr>
        <p:spPr>
          <a:xfrm>
            <a:off x="8107349" y="4039639"/>
            <a:ext cx="2952924" cy="488148"/>
          </a:xfrm>
          <a:prstGeom prst="roundRect">
            <a:avLst/>
          </a:prstGeom>
          <a:solidFill>
            <a:schemeClr val="accent1"/>
          </a:solidFill>
        </p:spPr>
        <p:txBody>
          <a:bodyPr wrap="square" rtlCol="0">
            <a:spAutoFit/>
          </a:bodyPr>
          <a:lstStyle/>
          <a:p>
            <a:r>
              <a:rPr lang="zh-CN" altLang="en-US" sz="2267" dirty="0">
                <a:solidFill>
                  <a:schemeClr val="bg1"/>
                </a:solidFill>
                <a:cs typeface="+mn-ea"/>
              </a:rPr>
              <a:t>参考文献</a:t>
            </a:r>
          </a:p>
        </p:txBody>
      </p:sp>
      <p:sp>
        <p:nvSpPr>
          <p:cNvPr id="27" name="椭圆 26"/>
          <p:cNvSpPr/>
          <p:nvPr/>
        </p:nvSpPr>
        <p:spPr>
          <a:xfrm>
            <a:off x="7473007" y="4013221"/>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28" name="文本框 10"/>
          <p:cNvSpPr txBox="1"/>
          <p:nvPr/>
        </p:nvSpPr>
        <p:spPr>
          <a:xfrm>
            <a:off x="8107349" y="4996364"/>
            <a:ext cx="2952924" cy="488148"/>
          </a:xfrm>
          <a:prstGeom prst="roundRect">
            <a:avLst/>
          </a:prstGeom>
          <a:solidFill>
            <a:schemeClr val="accent1"/>
          </a:solidFill>
        </p:spPr>
        <p:txBody>
          <a:bodyPr wrap="square" rtlCol="0">
            <a:spAutoFit/>
          </a:bodyPr>
          <a:lstStyle/>
          <a:p>
            <a:r>
              <a:rPr lang="zh-CN" altLang="en-US" sz="2267" dirty="0" smtClean="0">
                <a:solidFill>
                  <a:schemeClr val="bg1"/>
                </a:solidFill>
                <a:cs typeface="+mn-ea"/>
              </a:rPr>
              <a:t>附 最近文献阅读笔记</a:t>
            </a:r>
            <a:endParaRPr lang="zh-CN" altLang="en-US" sz="2267" dirty="0">
              <a:solidFill>
                <a:schemeClr val="bg1"/>
              </a:solidFill>
              <a:cs typeface="+mn-ea"/>
            </a:endParaRPr>
          </a:p>
        </p:txBody>
      </p:sp>
      <p:sp>
        <p:nvSpPr>
          <p:cNvPr id="29" name="椭圆 28"/>
          <p:cNvSpPr/>
          <p:nvPr/>
        </p:nvSpPr>
        <p:spPr>
          <a:xfrm>
            <a:off x="7473007" y="4969946"/>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30" name="文本框 17"/>
          <p:cNvSpPr txBox="1"/>
          <p:nvPr/>
        </p:nvSpPr>
        <p:spPr>
          <a:xfrm>
            <a:off x="7428313" y="4025884"/>
            <a:ext cx="638044" cy="461664"/>
          </a:xfrm>
          <a:prstGeom prst="rect">
            <a:avLst/>
          </a:prstGeom>
          <a:noFill/>
        </p:spPr>
        <p:txBody>
          <a:bodyPr wrap="square" rtlCol="0">
            <a:spAutoFit/>
          </a:bodyPr>
          <a:lstStyle/>
          <a:p>
            <a:pPr algn="ctr">
              <a:defRPr/>
            </a:pPr>
            <a:r>
              <a:rPr lang="en-US" altLang="zh-CN" sz="2400" dirty="0" smtClean="0">
                <a:solidFill>
                  <a:schemeClr val="bg1"/>
                </a:solidFill>
                <a:cs typeface="+mn-ea"/>
                <a:sym typeface="+mn-lt"/>
              </a:rPr>
              <a:t>04</a:t>
            </a:r>
            <a:endParaRPr lang="en-US" altLang="zh-CN" sz="2400" dirty="0">
              <a:solidFill>
                <a:schemeClr val="bg1"/>
              </a:solidFill>
              <a:cs typeface="+mn-ea"/>
              <a:sym typeface="+mn-lt"/>
            </a:endParaRPr>
          </a:p>
        </p:txBody>
      </p:sp>
      <p:sp>
        <p:nvSpPr>
          <p:cNvPr id="31" name="文本框 17"/>
          <p:cNvSpPr txBox="1"/>
          <p:nvPr/>
        </p:nvSpPr>
        <p:spPr>
          <a:xfrm>
            <a:off x="7428313" y="4982608"/>
            <a:ext cx="638044" cy="461664"/>
          </a:xfrm>
          <a:prstGeom prst="rect">
            <a:avLst/>
          </a:prstGeom>
          <a:noFill/>
        </p:spPr>
        <p:txBody>
          <a:bodyPr wrap="square" rtlCol="0">
            <a:spAutoFit/>
          </a:bodyPr>
          <a:lstStyle/>
          <a:p>
            <a:pPr algn="ctr">
              <a:defRPr/>
            </a:pPr>
            <a:r>
              <a:rPr lang="en-US" altLang="zh-CN" sz="2400" dirty="0" smtClean="0">
                <a:solidFill>
                  <a:schemeClr val="bg1"/>
                </a:solidFill>
                <a:cs typeface="+mn-ea"/>
                <a:sym typeface="+mn-lt"/>
              </a:rPr>
              <a:t>05</a:t>
            </a:r>
            <a:endParaRPr lang="en-US" altLang="zh-CN" sz="2400" dirty="0">
              <a:solidFill>
                <a:schemeClr val="bg1"/>
              </a:solidFill>
              <a:cs typeface="+mn-ea"/>
              <a:sym typeface="+mn-lt"/>
            </a:endParaRPr>
          </a:p>
        </p:txBody>
      </p:sp>
    </p:spTree>
    <p:extLst>
      <p:ext uri="{BB962C8B-B14F-4D97-AF65-F5344CB8AC3E}">
        <p14:creationId xmlns:p14="http://schemas.microsoft.com/office/powerpoint/2010/main" val="321704578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solidFill>
                  <a:schemeClr val="accent1">
                    <a:lumMod val="75000"/>
                  </a:schemeClr>
                </a:solidFill>
              </a:rPr>
              <a:t>参考文献</a:t>
            </a:r>
            <a:endParaRPr kumimoji="1" lang="zh-CN" altLang="en-US" dirty="0">
              <a:solidFill>
                <a:schemeClr val="accent1">
                  <a:lumMod val="75000"/>
                </a:schemeClr>
              </a:solidFill>
            </a:endParaRPr>
          </a:p>
        </p:txBody>
      </p:sp>
      <p:sp>
        <p:nvSpPr>
          <p:cNvPr id="4" name="文本占位符 3"/>
          <p:cNvSpPr>
            <a:spLocks noGrp="1"/>
          </p:cNvSpPr>
          <p:nvPr>
            <p:ph type="body" sz="quarter" idx="12"/>
          </p:nvPr>
        </p:nvSpPr>
        <p:spPr/>
        <p:txBody>
          <a:bodyPr/>
          <a:lstStyle/>
          <a:p>
            <a:r>
              <a:rPr kumimoji="1" lang="en-US" altLang="zh-CN" dirty="0">
                <a:solidFill>
                  <a:schemeClr val="accent1">
                    <a:lumMod val="75000"/>
                  </a:schemeClr>
                </a:solidFill>
              </a:rPr>
              <a:t>PART</a:t>
            </a:r>
            <a:r>
              <a:rPr kumimoji="1" lang="zh-CN" altLang="en-US" dirty="0">
                <a:solidFill>
                  <a:schemeClr val="accent1">
                    <a:lumMod val="75000"/>
                  </a:schemeClr>
                </a:solidFill>
              </a:rPr>
              <a:t> </a:t>
            </a:r>
            <a:r>
              <a:rPr kumimoji="1" lang="en-US" altLang="zh-CN" dirty="0" smtClean="0">
                <a:solidFill>
                  <a:schemeClr val="accent1">
                    <a:lumMod val="75000"/>
                  </a:schemeClr>
                </a:solidFill>
              </a:rPr>
              <a:t>FOUR</a:t>
            </a:r>
            <a:endParaRPr kumimoji="1" lang="zh-CN" altLang="en-US" dirty="0">
              <a:solidFill>
                <a:schemeClr val="accent1">
                  <a:lumMod val="75000"/>
                </a:schemeClr>
              </a:solidFill>
            </a:endParaRPr>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微软雅黑"/>
              <a:ea typeface="微软雅黑"/>
              <a:cs typeface="+mn-cs"/>
            </a:endParaRPr>
          </a:p>
        </p:txBody>
      </p:sp>
      <p:grpSp>
        <p:nvGrpSpPr>
          <p:cNvPr id="8" name="组合 3"/>
          <p:cNvGrpSpPr>
            <a:grpSpLocks/>
          </p:cNvGrpSpPr>
          <p:nvPr/>
        </p:nvGrpSpPr>
        <p:grpSpPr bwMode="auto">
          <a:xfrm>
            <a:off x="71476" y="10043"/>
            <a:ext cx="1668835" cy="1003230"/>
            <a:chOff x="899592" y="881100"/>
            <a:chExt cx="2808312" cy="1635435"/>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268760"/>
              <a:ext cx="23241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FF00"/>
                  </a:solidFill>
                  <a:miter lim="800000"/>
                  <a:headEnd/>
                  <a:tailEnd/>
                </a14:hiddenLine>
              </a:ext>
            </a:extLst>
          </p:spPr>
        </p:pic>
        <p:sp>
          <p:nvSpPr>
            <p:cNvPr id="10" name="椭圆 9"/>
            <p:cNvSpPr/>
            <p:nvPr/>
          </p:nvSpPr>
          <p:spPr bwMode="auto">
            <a:xfrm>
              <a:off x="899592" y="981132"/>
              <a:ext cx="431471" cy="503332"/>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sp>
          <p:nvSpPr>
            <p:cNvPr id="11" name="椭圆 10"/>
            <p:cNvSpPr/>
            <p:nvPr/>
          </p:nvSpPr>
          <p:spPr bwMode="auto">
            <a:xfrm>
              <a:off x="3276433" y="881100"/>
              <a:ext cx="431471" cy="503333"/>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grpSp>
    </p:spTree>
    <p:extLst>
      <p:ext uri="{BB962C8B-B14F-4D97-AF65-F5344CB8AC3E}">
        <p14:creationId xmlns:p14="http://schemas.microsoft.com/office/powerpoint/2010/main" val="41583394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1777884"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参考文献</a:t>
            </a:r>
            <a:endParaRPr lang="zh-CN" altLang="en-US" sz="3117" b="1" kern="0" dirty="0">
              <a:solidFill>
                <a:srgbClr val="0066FF"/>
              </a:solidFill>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四</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20" name="矩形 19"/>
          <p:cNvSpPr/>
          <p:nvPr/>
        </p:nvSpPr>
        <p:spPr>
          <a:xfrm>
            <a:off x="738254" y="1076091"/>
            <a:ext cx="10395052" cy="5632311"/>
          </a:xfrm>
          <a:prstGeom prst="rect">
            <a:avLst/>
          </a:prstGeom>
        </p:spPr>
        <p:txBody>
          <a:bodyPr wrap="square">
            <a:spAutoFit/>
          </a:bodyPr>
          <a:lstStyle/>
          <a:p>
            <a:pPr indent="457200">
              <a:lnSpc>
                <a:spcPts val="1800"/>
              </a:lnSpc>
            </a:pPr>
            <a:r>
              <a:rPr lang="en-US" altLang="zh-CN" dirty="0" smtClean="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1] LIU Chun-sheng, HU </a:t>
            </a:r>
            <a:r>
              <a:rPr lang="en-US" altLang="zh-CN" dirty="0" err="1">
                <a:solidFill>
                  <a:srgbClr val="333333"/>
                </a:solidFill>
                <a:latin typeface="宋体" panose="02010600030101010101" pitchFamily="2" charset="-122"/>
                <a:ea typeface="宋体" panose="02010600030101010101" pitchFamily="2" charset="-122"/>
              </a:rPr>
              <a:t>Shou</a:t>
            </a:r>
            <a:r>
              <a:rPr lang="en-US" altLang="zh-CN" dirty="0">
                <a:solidFill>
                  <a:srgbClr val="333333"/>
                </a:solidFill>
                <a:latin typeface="宋体" panose="02010600030101010101" pitchFamily="2" charset="-122"/>
                <a:ea typeface="宋体" panose="02010600030101010101" pitchFamily="2" charset="-122"/>
              </a:rPr>
              <a:t>-song. A Kind of Intelligent Fault Diagnosis of Nonlinear Systems Based on State Estimation[J]. Journal of Control and Decision, 2005,20(5): 557—561.</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 </a:t>
            </a:r>
            <a:r>
              <a:rPr lang="en-US" altLang="zh-CN" dirty="0" err="1">
                <a:solidFill>
                  <a:srgbClr val="333333"/>
                </a:solidFill>
                <a:latin typeface="宋体" panose="02010600030101010101" pitchFamily="2" charset="-122"/>
                <a:ea typeface="宋体" panose="02010600030101010101" pitchFamily="2" charset="-122"/>
              </a:rPr>
              <a:t>BELLALI</a:t>
            </a:r>
            <a:r>
              <a:rPr lang="en-US" altLang="zh-CN" dirty="0">
                <a:solidFill>
                  <a:srgbClr val="333333"/>
                </a:solidFill>
                <a:latin typeface="宋体" panose="02010600030101010101" pitchFamily="2" charset="-122"/>
                <a:ea typeface="宋体" panose="02010600030101010101" pitchFamily="2" charset="-122"/>
              </a:rPr>
              <a:t> B, </a:t>
            </a:r>
            <a:r>
              <a:rPr lang="en-US" altLang="zh-CN" dirty="0" err="1">
                <a:solidFill>
                  <a:srgbClr val="333333"/>
                </a:solidFill>
                <a:latin typeface="宋体" panose="02010600030101010101" pitchFamily="2" charset="-122"/>
                <a:ea typeface="宋体" panose="02010600030101010101" pitchFamily="2" charset="-122"/>
              </a:rPr>
              <a:t>HAZZAB</a:t>
            </a:r>
            <a:r>
              <a:rPr lang="en-US" altLang="zh-CN" dirty="0">
                <a:solidFill>
                  <a:srgbClr val="333333"/>
                </a:solidFill>
                <a:latin typeface="宋体" panose="02010600030101010101" pitchFamily="2" charset="-122"/>
                <a:ea typeface="宋体" panose="02010600030101010101" pitchFamily="2" charset="-122"/>
              </a:rPr>
              <a:t> A, </a:t>
            </a:r>
            <a:r>
              <a:rPr lang="en-US" altLang="zh-CN" dirty="0" err="1">
                <a:solidFill>
                  <a:srgbClr val="333333"/>
                </a:solidFill>
                <a:latin typeface="宋体" panose="02010600030101010101" pitchFamily="2" charset="-122"/>
                <a:ea typeface="宋体" panose="02010600030101010101" pitchFamily="2" charset="-122"/>
              </a:rPr>
              <a:t>BOUSSERHANE</a:t>
            </a:r>
            <a:r>
              <a:rPr lang="en-US" altLang="zh-CN" dirty="0">
                <a:solidFill>
                  <a:srgbClr val="333333"/>
                </a:solidFill>
                <a:latin typeface="宋体" panose="02010600030101010101" pitchFamily="2" charset="-122"/>
                <a:ea typeface="宋体" panose="02010600030101010101" pitchFamily="2" charset="-122"/>
              </a:rPr>
              <a:t> I K, et </a:t>
            </a:r>
            <a:r>
              <a:rPr lang="en-US" altLang="zh-CN" dirty="0" err="1">
                <a:solidFill>
                  <a:srgbClr val="333333"/>
                </a:solidFill>
                <a:latin typeface="宋体" panose="02010600030101010101" pitchFamily="2" charset="-122"/>
                <a:ea typeface="宋体" panose="02010600030101010101" pitchFamily="2" charset="-122"/>
              </a:rPr>
              <a:t>al.Parameter</a:t>
            </a:r>
            <a:r>
              <a:rPr lang="en-US" altLang="zh-CN" dirty="0">
                <a:solidFill>
                  <a:srgbClr val="333333"/>
                </a:solidFill>
                <a:latin typeface="宋体" panose="02010600030101010101" pitchFamily="2" charset="-122"/>
                <a:ea typeface="宋体" panose="02010600030101010101" pitchFamily="2" charset="-122"/>
              </a:rPr>
              <a:t> Estimation for Fault Diagnosis in Nonlinear Systems by </a:t>
            </a:r>
            <a:r>
              <a:rPr lang="en-US" altLang="zh-CN" dirty="0" err="1">
                <a:solidFill>
                  <a:srgbClr val="333333"/>
                </a:solidFill>
                <a:latin typeface="宋体" panose="02010600030101010101" pitchFamily="2" charset="-122"/>
                <a:ea typeface="宋体" panose="02010600030101010101" pitchFamily="2" charset="-122"/>
              </a:rPr>
              <a:t>ANFIS</a:t>
            </a:r>
            <a:r>
              <a:rPr lang="en-US" altLang="zh-CN" dirty="0">
                <a:solidFill>
                  <a:srgbClr val="333333"/>
                </a:solidFill>
                <a:latin typeface="宋体" panose="02010600030101010101" pitchFamily="2" charset="-122"/>
                <a:ea typeface="宋体" panose="02010600030101010101" pitchFamily="2" charset="-122"/>
              </a:rPr>
              <a:t>[J]. </a:t>
            </a:r>
            <a:r>
              <a:rPr lang="en-US" altLang="zh-CN" dirty="0" err="1">
                <a:solidFill>
                  <a:srgbClr val="333333"/>
                </a:solidFill>
                <a:latin typeface="宋体" panose="02010600030101010101" pitchFamily="2" charset="-122"/>
                <a:ea typeface="宋体" panose="02010600030101010101" pitchFamily="2" charset="-122"/>
              </a:rPr>
              <a:t>Procedia</a:t>
            </a:r>
            <a:r>
              <a:rPr lang="en-US" altLang="zh-CN" dirty="0">
                <a:solidFill>
                  <a:srgbClr val="333333"/>
                </a:solidFill>
                <a:latin typeface="宋体" panose="02010600030101010101" pitchFamily="2" charset="-122"/>
                <a:ea typeface="宋体" panose="02010600030101010101" pitchFamily="2" charset="-122"/>
              </a:rPr>
              <a:t> Engineering, 2012,29(4): 2016—2021.</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[3] Huang N E, </a:t>
            </a:r>
            <a:r>
              <a:rPr lang="en-US" altLang="zh-CN" dirty="0" err="1">
                <a:solidFill>
                  <a:srgbClr val="333333"/>
                </a:solidFill>
                <a:latin typeface="宋体" panose="02010600030101010101" pitchFamily="2" charset="-122"/>
                <a:ea typeface="宋体" panose="02010600030101010101" pitchFamily="2" charset="-122"/>
              </a:rPr>
              <a:t>Shen</a:t>
            </a:r>
            <a:r>
              <a:rPr lang="en-US" altLang="zh-CN" dirty="0">
                <a:solidFill>
                  <a:srgbClr val="333333"/>
                </a:solidFill>
                <a:latin typeface="宋体" panose="02010600030101010101" pitchFamily="2" charset="-122"/>
                <a:ea typeface="宋体" panose="02010600030101010101" pitchFamily="2" charset="-122"/>
              </a:rPr>
              <a:t> Z, Long S R, et al. The Empirical Mode Decomposition and the Hilbert Spectrum for Nonlinear and Non-Stationary Time Series Analysis[J]. Proceedings Mathematical Physical &amp; Engineering Sciences, 1998, 454(1971):903-995.</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[4] </a:t>
            </a:r>
            <a:r>
              <a:rPr lang="en-US" altLang="zh-CN" dirty="0" err="1">
                <a:solidFill>
                  <a:srgbClr val="333333"/>
                </a:solidFill>
                <a:latin typeface="宋体" panose="02010600030101010101" pitchFamily="2" charset="-122"/>
                <a:ea typeface="宋体" panose="02010600030101010101" pitchFamily="2" charset="-122"/>
              </a:rPr>
              <a:t>Rai</a:t>
            </a:r>
            <a:r>
              <a:rPr lang="en-US" altLang="zh-CN" dirty="0">
                <a:solidFill>
                  <a:srgbClr val="333333"/>
                </a:solidFill>
                <a:latin typeface="宋体" panose="02010600030101010101" pitchFamily="2" charset="-122"/>
                <a:ea typeface="宋体" panose="02010600030101010101" pitchFamily="2" charset="-122"/>
              </a:rPr>
              <a:t> V K, </a:t>
            </a:r>
            <a:r>
              <a:rPr lang="en-US" altLang="zh-CN" dirty="0" err="1">
                <a:solidFill>
                  <a:srgbClr val="333333"/>
                </a:solidFill>
                <a:latin typeface="宋体" panose="02010600030101010101" pitchFamily="2" charset="-122"/>
                <a:ea typeface="宋体" panose="02010600030101010101" pitchFamily="2" charset="-122"/>
              </a:rPr>
              <a:t>Mohanty</a:t>
            </a:r>
            <a:r>
              <a:rPr lang="en-US" altLang="zh-CN" dirty="0">
                <a:solidFill>
                  <a:srgbClr val="333333"/>
                </a:solidFill>
                <a:latin typeface="宋体" panose="02010600030101010101" pitchFamily="2" charset="-122"/>
                <a:ea typeface="宋体" panose="02010600030101010101" pitchFamily="2" charset="-122"/>
              </a:rPr>
              <a:t> A R. Bearing fault diagnosis using </a:t>
            </a:r>
            <a:r>
              <a:rPr lang="en-US" altLang="zh-CN" dirty="0" err="1">
                <a:solidFill>
                  <a:srgbClr val="333333"/>
                </a:solidFill>
                <a:latin typeface="宋体" panose="02010600030101010101" pitchFamily="2" charset="-122"/>
                <a:ea typeface="宋体" panose="02010600030101010101" pitchFamily="2" charset="-122"/>
              </a:rPr>
              <a:t>FFT</a:t>
            </a:r>
            <a:r>
              <a:rPr lang="en-US" altLang="zh-CN" dirty="0">
                <a:solidFill>
                  <a:srgbClr val="333333"/>
                </a:solidFill>
                <a:latin typeface="宋体" panose="02010600030101010101" pitchFamily="2" charset="-122"/>
                <a:ea typeface="宋体" panose="02010600030101010101" pitchFamily="2" charset="-122"/>
              </a:rPr>
              <a:t> of intrinsic mode functions in Hilbert–Huang transform[J]. Mechanical Systems &amp; Signal Processing, 2007, 21(6):2607-2615.</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[5] </a:t>
            </a:r>
            <a:r>
              <a:rPr lang="zh-CN" altLang="zh-CN" dirty="0">
                <a:solidFill>
                  <a:srgbClr val="333333"/>
                </a:solidFill>
                <a:latin typeface="宋体" panose="02010600030101010101" pitchFamily="2" charset="-122"/>
                <a:ea typeface="宋体" panose="02010600030101010101" pitchFamily="2" charset="-122"/>
              </a:rPr>
              <a:t>曹冲锋</a:t>
            </a:r>
            <a:r>
              <a:rPr lang="en-US" altLang="zh-CN" dirty="0">
                <a:solidFill>
                  <a:srgbClr val="333333"/>
                </a:solidFill>
                <a:latin typeface="宋体" panose="02010600030101010101" pitchFamily="2" charset="-122"/>
                <a:ea typeface="宋体" panose="02010600030101010101" pitchFamily="2" charset="-122"/>
              </a:rPr>
              <a:t>, </a:t>
            </a:r>
            <a:r>
              <a:rPr lang="zh-CN" altLang="zh-CN" dirty="0">
                <a:solidFill>
                  <a:srgbClr val="333333"/>
                </a:solidFill>
                <a:latin typeface="宋体" panose="02010600030101010101" pitchFamily="2" charset="-122"/>
                <a:ea typeface="宋体" panose="02010600030101010101" pitchFamily="2" charset="-122"/>
              </a:rPr>
              <a:t>杨世锡</a:t>
            </a:r>
            <a:r>
              <a:rPr lang="en-US" altLang="zh-CN" dirty="0">
                <a:solidFill>
                  <a:srgbClr val="333333"/>
                </a:solidFill>
                <a:latin typeface="宋体" panose="02010600030101010101" pitchFamily="2" charset="-122"/>
                <a:ea typeface="宋体" panose="02010600030101010101" pitchFamily="2" charset="-122"/>
              </a:rPr>
              <a:t>, </a:t>
            </a:r>
            <a:r>
              <a:rPr lang="zh-CN" altLang="zh-CN" dirty="0">
                <a:solidFill>
                  <a:srgbClr val="333333"/>
                </a:solidFill>
                <a:latin typeface="宋体" panose="02010600030101010101" pitchFamily="2" charset="-122"/>
                <a:ea typeface="宋体" panose="02010600030101010101" pitchFamily="2" charset="-122"/>
              </a:rPr>
              <a:t>杨将新</a:t>
            </a:r>
            <a:r>
              <a:rPr lang="en-US" altLang="zh-CN" dirty="0">
                <a:solidFill>
                  <a:srgbClr val="333333"/>
                </a:solidFill>
                <a:latin typeface="宋体" panose="02010600030101010101" pitchFamily="2" charset="-122"/>
                <a:ea typeface="宋体" panose="02010600030101010101" pitchFamily="2" charset="-122"/>
              </a:rPr>
              <a:t>. </a:t>
            </a:r>
            <a:r>
              <a:rPr lang="zh-CN" altLang="zh-CN" dirty="0">
                <a:solidFill>
                  <a:srgbClr val="333333"/>
                </a:solidFill>
                <a:latin typeface="宋体" panose="02010600030101010101" pitchFamily="2" charset="-122"/>
                <a:ea typeface="宋体" panose="02010600030101010101" pitchFamily="2" charset="-122"/>
              </a:rPr>
              <a:t>大型旋转机械非平稳振动信号的</a:t>
            </a:r>
            <a:r>
              <a:rPr lang="en-US" altLang="zh-CN" dirty="0" err="1">
                <a:solidFill>
                  <a:srgbClr val="333333"/>
                </a:solidFill>
                <a:latin typeface="宋体" panose="02010600030101010101" pitchFamily="2" charset="-122"/>
                <a:ea typeface="宋体" panose="02010600030101010101" pitchFamily="2" charset="-122"/>
              </a:rPr>
              <a:t>EEMD</a:t>
            </a:r>
            <a:r>
              <a:rPr lang="zh-CN" altLang="zh-CN" dirty="0">
                <a:solidFill>
                  <a:srgbClr val="333333"/>
                </a:solidFill>
                <a:latin typeface="宋体" panose="02010600030101010101" pitchFamily="2" charset="-122"/>
                <a:ea typeface="宋体" panose="02010600030101010101" pitchFamily="2" charset="-122"/>
              </a:rPr>
              <a:t>降噪方法</a:t>
            </a:r>
            <a:r>
              <a:rPr lang="en-US" altLang="zh-CN" dirty="0">
                <a:solidFill>
                  <a:srgbClr val="333333"/>
                </a:solidFill>
                <a:latin typeface="宋体" panose="02010600030101010101" pitchFamily="2" charset="-122"/>
                <a:ea typeface="宋体" panose="02010600030101010101" pitchFamily="2" charset="-122"/>
              </a:rPr>
              <a:t>[J]. </a:t>
            </a:r>
            <a:r>
              <a:rPr lang="zh-CN" altLang="zh-CN" dirty="0">
                <a:solidFill>
                  <a:srgbClr val="333333"/>
                </a:solidFill>
                <a:latin typeface="宋体" panose="02010600030101010101" pitchFamily="2" charset="-122"/>
                <a:ea typeface="宋体" panose="02010600030101010101" pitchFamily="2" charset="-122"/>
              </a:rPr>
              <a:t>振动与冲击</a:t>
            </a:r>
            <a:r>
              <a:rPr lang="en-US" altLang="zh-CN" dirty="0">
                <a:solidFill>
                  <a:srgbClr val="333333"/>
                </a:solidFill>
                <a:latin typeface="宋体" panose="02010600030101010101" pitchFamily="2" charset="-122"/>
                <a:ea typeface="宋体" panose="02010600030101010101" pitchFamily="2" charset="-122"/>
              </a:rPr>
              <a:t>, 2009, 28(9):33-38</a:t>
            </a:r>
            <a:r>
              <a:rPr lang="en-US" altLang="zh-CN" dirty="0" smtClean="0">
                <a:solidFill>
                  <a:srgbClr val="333333"/>
                </a:solidFill>
                <a:latin typeface="宋体" panose="02010600030101010101" pitchFamily="2" charset="-122"/>
                <a:ea typeface="宋体" panose="02010600030101010101" pitchFamily="2" charset="-122"/>
              </a:rPr>
              <a:t>.</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[6] </a:t>
            </a:r>
            <a:r>
              <a:rPr lang="zh-CN" altLang="zh-CN" dirty="0">
                <a:solidFill>
                  <a:srgbClr val="333333"/>
                </a:solidFill>
                <a:latin typeface="宋体" panose="02010600030101010101" pitchFamily="2" charset="-122"/>
                <a:ea typeface="宋体" panose="02010600030101010101" pitchFamily="2" charset="-122"/>
              </a:rPr>
              <a:t>戴桂平</a:t>
            </a:r>
            <a:r>
              <a:rPr lang="en-US" altLang="zh-CN" dirty="0">
                <a:solidFill>
                  <a:srgbClr val="333333"/>
                </a:solidFill>
                <a:latin typeface="宋体" panose="02010600030101010101" pitchFamily="2" charset="-122"/>
                <a:ea typeface="宋体" panose="02010600030101010101" pitchFamily="2" charset="-122"/>
              </a:rPr>
              <a:t>, </a:t>
            </a:r>
            <a:r>
              <a:rPr lang="zh-CN" altLang="zh-CN" dirty="0">
                <a:solidFill>
                  <a:srgbClr val="333333"/>
                </a:solidFill>
                <a:latin typeface="宋体" panose="02010600030101010101" pitchFamily="2" charset="-122"/>
                <a:ea typeface="宋体" panose="02010600030101010101" pitchFamily="2" charset="-122"/>
              </a:rPr>
              <a:t>刘彬</a:t>
            </a:r>
            <a:r>
              <a:rPr lang="en-US" altLang="zh-CN" dirty="0">
                <a:solidFill>
                  <a:srgbClr val="333333"/>
                </a:solidFill>
                <a:latin typeface="宋体" panose="02010600030101010101" pitchFamily="2" charset="-122"/>
                <a:ea typeface="宋体" panose="02010600030101010101" pitchFamily="2" charset="-122"/>
              </a:rPr>
              <a:t>. </a:t>
            </a:r>
            <a:r>
              <a:rPr lang="zh-CN" altLang="zh-CN" dirty="0">
                <a:solidFill>
                  <a:srgbClr val="333333"/>
                </a:solidFill>
                <a:latin typeface="宋体" panose="02010600030101010101" pitchFamily="2" charset="-122"/>
                <a:ea typeface="宋体" panose="02010600030101010101" pitchFamily="2" charset="-122"/>
              </a:rPr>
              <a:t>基于小波去噪和</a:t>
            </a:r>
            <a:r>
              <a:rPr lang="en-US" altLang="zh-CN" dirty="0" err="1">
                <a:solidFill>
                  <a:srgbClr val="333333"/>
                </a:solidFill>
                <a:latin typeface="宋体" panose="02010600030101010101" pitchFamily="2" charset="-122"/>
                <a:ea typeface="宋体" panose="02010600030101010101" pitchFamily="2" charset="-122"/>
              </a:rPr>
              <a:t>EMD</a:t>
            </a:r>
            <a:r>
              <a:rPr lang="zh-CN" altLang="zh-CN" dirty="0">
                <a:solidFill>
                  <a:srgbClr val="333333"/>
                </a:solidFill>
                <a:latin typeface="宋体" panose="02010600030101010101" pitchFamily="2" charset="-122"/>
                <a:ea typeface="宋体" panose="02010600030101010101" pitchFamily="2" charset="-122"/>
              </a:rPr>
              <a:t>的信号瞬时参数提取</a:t>
            </a:r>
            <a:r>
              <a:rPr lang="en-US" altLang="zh-CN" dirty="0">
                <a:solidFill>
                  <a:srgbClr val="333333"/>
                </a:solidFill>
                <a:latin typeface="宋体" panose="02010600030101010101" pitchFamily="2" charset="-122"/>
                <a:ea typeface="宋体" panose="02010600030101010101" pitchFamily="2" charset="-122"/>
              </a:rPr>
              <a:t>[J]. </a:t>
            </a:r>
            <a:r>
              <a:rPr lang="zh-CN" altLang="zh-CN" dirty="0">
                <a:solidFill>
                  <a:srgbClr val="333333"/>
                </a:solidFill>
                <a:latin typeface="宋体" panose="02010600030101010101" pitchFamily="2" charset="-122"/>
                <a:ea typeface="宋体" panose="02010600030101010101" pitchFamily="2" charset="-122"/>
              </a:rPr>
              <a:t>计量学报</a:t>
            </a:r>
            <a:r>
              <a:rPr lang="en-US" altLang="zh-CN" dirty="0">
                <a:solidFill>
                  <a:srgbClr val="333333"/>
                </a:solidFill>
                <a:latin typeface="宋体" panose="02010600030101010101" pitchFamily="2" charset="-122"/>
                <a:ea typeface="宋体" panose="02010600030101010101" pitchFamily="2" charset="-122"/>
              </a:rPr>
              <a:t>, 2007, 28(2):158-162</a:t>
            </a:r>
            <a:r>
              <a:rPr lang="en-US" altLang="zh-CN" dirty="0" smtClean="0">
                <a:solidFill>
                  <a:srgbClr val="333333"/>
                </a:solidFill>
                <a:latin typeface="宋体" panose="02010600030101010101" pitchFamily="2" charset="-122"/>
                <a:ea typeface="宋体" panose="02010600030101010101" pitchFamily="2" charset="-122"/>
              </a:rPr>
              <a:t>.</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[7] Yang Y, Yu D, Cheng J. A fault diagnosis approach for roller bearing based on IMF envelope spectrum and </a:t>
            </a:r>
            <a:r>
              <a:rPr lang="en-US" altLang="zh-CN" dirty="0" err="1">
                <a:solidFill>
                  <a:srgbClr val="333333"/>
                </a:solidFill>
                <a:latin typeface="宋体" panose="02010600030101010101" pitchFamily="2" charset="-122"/>
                <a:ea typeface="宋体" panose="02010600030101010101" pitchFamily="2" charset="-122"/>
              </a:rPr>
              <a:t>SVM</a:t>
            </a:r>
            <a:r>
              <a:rPr lang="en-US" altLang="zh-CN" dirty="0">
                <a:solidFill>
                  <a:srgbClr val="333333"/>
                </a:solidFill>
                <a:latin typeface="宋体" panose="02010600030101010101" pitchFamily="2" charset="-122"/>
                <a:ea typeface="宋体" panose="02010600030101010101" pitchFamily="2" charset="-122"/>
              </a:rPr>
              <a:t>[J]. Measurement, 2007, 40(9–10):943-950.</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[8] Nanjing. Application of Wavelet Envelope Analysis to Rolling Bearing Diagnosis[J]. China Mechanical Engineering, 2000.</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[9] Nikolaou N G, Antoniadis I A. Rolling element bearing fault diagnosis using wavelet packets[J]. Coal Mine Machinery, 2009, 35(3):197-205</a:t>
            </a:r>
            <a:r>
              <a:rPr lang="en-US" altLang="zh-CN" dirty="0" smtClean="0">
                <a:solidFill>
                  <a:srgbClr val="333333"/>
                </a:solidFill>
                <a:latin typeface="宋体" panose="02010600030101010101" pitchFamily="2" charset="-122"/>
                <a:ea typeface="宋体" panose="02010600030101010101" pitchFamily="2" charset="-122"/>
              </a:rPr>
              <a:t>.</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[10] </a:t>
            </a:r>
            <a:r>
              <a:rPr lang="en-US" altLang="zh-CN" dirty="0" err="1">
                <a:solidFill>
                  <a:srgbClr val="333333"/>
                </a:solidFill>
                <a:latin typeface="宋体" panose="02010600030101010101" pitchFamily="2" charset="-122"/>
                <a:ea typeface="宋体" panose="02010600030101010101" pitchFamily="2" charset="-122"/>
              </a:rPr>
              <a:t>Purushotham</a:t>
            </a:r>
            <a:r>
              <a:rPr lang="en-US" altLang="zh-CN" dirty="0">
                <a:solidFill>
                  <a:srgbClr val="333333"/>
                </a:solidFill>
                <a:latin typeface="宋体" panose="02010600030101010101" pitchFamily="2" charset="-122"/>
                <a:ea typeface="宋体" panose="02010600030101010101" pitchFamily="2" charset="-122"/>
              </a:rPr>
              <a:t> V, Narayanan S, Prasad S A N. Multi-fault diagnosis of rolling bearing elements using wavelet analysis and hidden Markov model based fault recognition[J]. </a:t>
            </a:r>
            <a:r>
              <a:rPr lang="en-US" altLang="zh-CN" dirty="0" err="1">
                <a:solidFill>
                  <a:srgbClr val="333333"/>
                </a:solidFill>
                <a:latin typeface="宋体" panose="02010600030101010101" pitchFamily="2" charset="-122"/>
                <a:ea typeface="宋体" panose="02010600030101010101" pitchFamily="2" charset="-122"/>
              </a:rPr>
              <a:t>Ndt</a:t>
            </a:r>
            <a:r>
              <a:rPr lang="en-US" altLang="zh-CN" dirty="0">
                <a:solidFill>
                  <a:srgbClr val="333333"/>
                </a:solidFill>
                <a:latin typeface="宋体" panose="02010600030101010101" pitchFamily="2" charset="-122"/>
                <a:ea typeface="宋体" panose="02010600030101010101" pitchFamily="2" charset="-122"/>
              </a:rPr>
              <a:t> &amp; E International, 2005, 38(8):654-664</a:t>
            </a:r>
            <a:r>
              <a:rPr lang="en-US"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43802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1777884"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参考文献</a:t>
            </a:r>
            <a:endParaRPr lang="zh-CN" altLang="en-US" sz="3117" b="1" kern="0" dirty="0">
              <a:solidFill>
                <a:srgbClr val="0066FF"/>
              </a:solidFill>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四</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20" name="矩形 19"/>
          <p:cNvSpPr/>
          <p:nvPr/>
        </p:nvSpPr>
        <p:spPr>
          <a:xfrm>
            <a:off x="738254" y="1076091"/>
            <a:ext cx="10395052" cy="5401479"/>
          </a:xfrm>
          <a:prstGeom prst="rect">
            <a:avLst/>
          </a:prstGeom>
        </p:spPr>
        <p:txBody>
          <a:bodyPr wrap="square">
            <a:spAutoFit/>
          </a:bodyPr>
          <a:lstStyle/>
          <a:p>
            <a:pPr indent="457200">
              <a:lnSpc>
                <a:spcPts val="1800"/>
              </a:lnSpc>
            </a:pPr>
            <a:r>
              <a:rPr lang="en-US" altLang="zh-CN" dirty="0" smtClean="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11] </a:t>
            </a:r>
            <a:r>
              <a:rPr lang="en-US" altLang="zh-CN" dirty="0" err="1">
                <a:solidFill>
                  <a:srgbClr val="333333"/>
                </a:solidFill>
                <a:latin typeface="宋体" panose="02010600030101010101" pitchFamily="2" charset="-122"/>
                <a:ea typeface="宋体" panose="02010600030101010101" pitchFamily="2" charset="-122"/>
              </a:rPr>
              <a:t>Piñeyro</a:t>
            </a:r>
            <a:r>
              <a:rPr lang="en-US" altLang="zh-CN" dirty="0">
                <a:solidFill>
                  <a:srgbClr val="333333"/>
                </a:solidFill>
                <a:latin typeface="宋体" panose="02010600030101010101" pitchFamily="2" charset="-122"/>
                <a:ea typeface="宋体" panose="02010600030101010101" pitchFamily="2" charset="-122"/>
              </a:rPr>
              <a:t> J, </a:t>
            </a:r>
            <a:r>
              <a:rPr lang="en-US" altLang="zh-CN" dirty="0" err="1">
                <a:solidFill>
                  <a:srgbClr val="333333"/>
                </a:solidFill>
                <a:latin typeface="宋体" panose="02010600030101010101" pitchFamily="2" charset="-122"/>
                <a:ea typeface="宋体" panose="02010600030101010101" pitchFamily="2" charset="-122"/>
              </a:rPr>
              <a:t>Klempnow</a:t>
            </a:r>
            <a:r>
              <a:rPr lang="en-US" altLang="zh-CN" dirty="0">
                <a:solidFill>
                  <a:srgbClr val="333333"/>
                </a:solidFill>
                <a:latin typeface="宋体" panose="02010600030101010101" pitchFamily="2" charset="-122"/>
                <a:ea typeface="宋体" panose="02010600030101010101" pitchFamily="2" charset="-122"/>
              </a:rPr>
              <a:t> A, </a:t>
            </a:r>
            <a:r>
              <a:rPr lang="en-US" altLang="zh-CN" dirty="0" err="1">
                <a:solidFill>
                  <a:srgbClr val="333333"/>
                </a:solidFill>
                <a:latin typeface="宋体" panose="02010600030101010101" pitchFamily="2" charset="-122"/>
                <a:ea typeface="宋体" panose="02010600030101010101" pitchFamily="2" charset="-122"/>
              </a:rPr>
              <a:t>Lescano</a:t>
            </a:r>
            <a:r>
              <a:rPr lang="en-US" altLang="zh-CN" dirty="0">
                <a:solidFill>
                  <a:srgbClr val="333333"/>
                </a:solidFill>
                <a:latin typeface="宋体" panose="02010600030101010101" pitchFamily="2" charset="-122"/>
                <a:ea typeface="宋体" panose="02010600030101010101" pitchFamily="2" charset="-122"/>
              </a:rPr>
              <a:t> V. Effectiveness of new spectral tools in the anomaly detection of rolling element bearings[J]. Journal of Alloys &amp; Compounds, 2000, 310(1):276-279.</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[12] Mori K, </a:t>
            </a:r>
            <a:r>
              <a:rPr lang="en-US" altLang="zh-CN" dirty="0" err="1">
                <a:solidFill>
                  <a:srgbClr val="333333"/>
                </a:solidFill>
                <a:latin typeface="宋体" panose="02010600030101010101" pitchFamily="2" charset="-122"/>
                <a:ea typeface="宋体" panose="02010600030101010101" pitchFamily="2" charset="-122"/>
              </a:rPr>
              <a:t>Kasashima</a:t>
            </a:r>
            <a:r>
              <a:rPr lang="en-US" altLang="zh-CN" dirty="0">
                <a:solidFill>
                  <a:srgbClr val="333333"/>
                </a:solidFill>
                <a:latin typeface="宋体" panose="02010600030101010101" pitchFamily="2" charset="-122"/>
                <a:ea typeface="宋体" panose="02010600030101010101" pitchFamily="2" charset="-122"/>
              </a:rPr>
              <a:t> N, Yoshioka T, et al. Prediction of </a:t>
            </a:r>
            <a:r>
              <a:rPr lang="en-US" altLang="zh-CN" dirty="0" err="1">
                <a:solidFill>
                  <a:srgbClr val="333333"/>
                </a:solidFill>
                <a:latin typeface="宋体" panose="02010600030101010101" pitchFamily="2" charset="-122"/>
                <a:ea typeface="宋体" panose="02010600030101010101" pitchFamily="2" charset="-122"/>
              </a:rPr>
              <a:t>spalling</a:t>
            </a:r>
            <a:r>
              <a:rPr lang="en-US" altLang="zh-CN" dirty="0">
                <a:solidFill>
                  <a:srgbClr val="333333"/>
                </a:solidFill>
                <a:latin typeface="宋体" panose="02010600030101010101" pitchFamily="2" charset="-122"/>
                <a:ea typeface="宋体" panose="02010600030101010101" pitchFamily="2" charset="-122"/>
              </a:rPr>
              <a:t> on a ball bearing by applying the discrete wavelet transform to vibration signals[J]. Wear, 1996, 195(1–2):162-168</a:t>
            </a:r>
            <a:r>
              <a:rPr lang="en-US" altLang="zh-CN" dirty="0" smtClean="0">
                <a:solidFill>
                  <a:srgbClr val="333333"/>
                </a:solidFill>
                <a:latin typeface="宋体" panose="02010600030101010101" pitchFamily="2" charset="-122"/>
                <a:ea typeface="宋体" panose="02010600030101010101" pitchFamily="2" charset="-122"/>
              </a:rPr>
              <a:t>.</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[13] </a:t>
            </a:r>
            <a:r>
              <a:rPr lang="en-US" altLang="zh-CN" dirty="0" err="1">
                <a:solidFill>
                  <a:srgbClr val="333333"/>
                </a:solidFill>
                <a:latin typeface="宋体" panose="02010600030101010101" pitchFamily="2" charset="-122"/>
                <a:ea typeface="宋体" panose="02010600030101010101" pitchFamily="2" charset="-122"/>
              </a:rPr>
              <a:t>Djebala</a:t>
            </a:r>
            <a:r>
              <a:rPr lang="en-US" altLang="zh-CN" dirty="0">
                <a:solidFill>
                  <a:srgbClr val="333333"/>
                </a:solidFill>
                <a:latin typeface="宋体" panose="02010600030101010101" pitchFamily="2" charset="-122"/>
                <a:ea typeface="宋体" panose="02010600030101010101" pitchFamily="2" charset="-122"/>
              </a:rPr>
              <a:t> A, </a:t>
            </a:r>
            <a:r>
              <a:rPr lang="en-US" altLang="zh-CN" dirty="0" err="1">
                <a:solidFill>
                  <a:srgbClr val="333333"/>
                </a:solidFill>
                <a:latin typeface="宋体" panose="02010600030101010101" pitchFamily="2" charset="-122"/>
                <a:ea typeface="宋体" panose="02010600030101010101" pitchFamily="2" charset="-122"/>
              </a:rPr>
              <a:t>Ouelaa</a:t>
            </a:r>
            <a:r>
              <a:rPr lang="en-US" altLang="zh-CN" dirty="0">
                <a:solidFill>
                  <a:srgbClr val="333333"/>
                </a:solidFill>
                <a:latin typeface="宋体" panose="02010600030101010101" pitchFamily="2" charset="-122"/>
                <a:ea typeface="宋体" panose="02010600030101010101" pitchFamily="2" charset="-122"/>
              </a:rPr>
              <a:t> N, </a:t>
            </a:r>
            <a:r>
              <a:rPr lang="en-US" altLang="zh-CN" dirty="0" err="1">
                <a:solidFill>
                  <a:srgbClr val="333333"/>
                </a:solidFill>
                <a:latin typeface="宋体" panose="02010600030101010101" pitchFamily="2" charset="-122"/>
                <a:ea typeface="宋体" panose="02010600030101010101" pitchFamily="2" charset="-122"/>
              </a:rPr>
              <a:t>Hamzaoui</a:t>
            </a:r>
            <a:r>
              <a:rPr lang="en-US" altLang="zh-CN" dirty="0">
                <a:solidFill>
                  <a:srgbClr val="333333"/>
                </a:solidFill>
                <a:latin typeface="宋体" panose="02010600030101010101" pitchFamily="2" charset="-122"/>
                <a:ea typeface="宋体" panose="02010600030101010101" pitchFamily="2" charset="-122"/>
              </a:rPr>
              <a:t> N. Detection of rolling bearing defects using discrete wavelet analysis[J]. </a:t>
            </a:r>
            <a:r>
              <a:rPr lang="en-US" altLang="zh-CN" dirty="0" err="1">
                <a:solidFill>
                  <a:srgbClr val="333333"/>
                </a:solidFill>
                <a:latin typeface="宋体" panose="02010600030101010101" pitchFamily="2" charset="-122"/>
                <a:ea typeface="宋体" panose="02010600030101010101" pitchFamily="2" charset="-122"/>
              </a:rPr>
              <a:t>Meccanica</a:t>
            </a:r>
            <a:r>
              <a:rPr lang="en-US" altLang="zh-CN" dirty="0">
                <a:solidFill>
                  <a:srgbClr val="333333"/>
                </a:solidFill>
                <a:latin typeface="宋体" panose="02010600030101010101" pitchFamily="2" charset="-122"/>
                <a:ea typeface="宋体" panose="02010600030101010101" pitchFamily="2" charset="-122"/>
              </a:rPr>
              <a:t>, 2009, 43(3):339-348.</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[14] Al-Raheem K F, Roy A, Ramachandran K P, et al. Rolling Element Bearing Fault Diagnosis Using Laplace-Wavelet Envelope Power Spectrum[J]. </a:t>
            </a:r>
            <a:r>
              <a:rPr lang="en-US" altLang="zh-CN" dirty="0" err="1">
                <a:solidFill>
                  <a:srgbClr val="333333"/>
                </a:solidFill>
                <a:latin typeface="宋体" panose="02010600030101010101" pitchFamily="2" charset="-122"/>
                <a:ea typeface="宋体" panose="02010600030101010101" pitchFamily="2" charset="-122"/>
              </a:rPr>
              <a:t>Eurasip</a:t>
            </a:r>
            <a:r>
              <a:rPr lang="en-US" altLang="zh-CN" dirty="0">
                <a:solidFill>
                  <a:srgbClr val="333333"/>
                </a:solidFill>
                <a:latin typeface="宋体" panose="02010600030101010101" pitchFamily="2" charset="-122"/>
                <a:ea typeface="宋体" panose="02010600030101010101" pitchFamily="2" charset="-122"/>
              </a:rPr>
              <a:t> Journal on Applied Signal Processing, 2007, 2007(1):70-70.</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[15] </a:t>
            </a:r>
            <a:r>
              <a:rPr lang="en-US" altLang="zh-CN" dirty="0" err="1">
                <a:solidFill>
                  <a:srgbClr val="333333"/>
                </a:solidFill>
                <a:latin typeface="宋体" panose="02010600030101010101" pitchFamily="2" charset="-122"/>
                <a:ea typeface="宋体" panose="02010600030101010101" pitchFamily="2" charset="-122"/>
              </a:rPr>
              <a:t>Tabrizi</a:t>
            </a:r>
            <a:r>
              <a:rPr lang="en-US" altLang="zh-CN" dirty="0">
                <a:solidFill>
                  <a:srgbClr val="333333"/>
                </a:solidFill>
                <a:latin typeface="宋体" panose="02010600030101010101" pitchFamily="2" charset="-122"/>
                <a:ea typeface="宋体" panose="02010600030101010101" pitchFamily="2" charset="-122"/>
              </a:rPr>
              <a:t> A, Garibaldi L, </a:t>
            </a:r>
            <a:r>
              <a:rPr lang="en-US" altLang="zh-CN" dirty="0" err="1">
                <a:solidFill>
                  <a:srgbClr val="333333"/>
                </a:solidFill>
                <a:latin typeface="宋体" panose="02010600030101010101" pitchFamily="2" charset="-122"/>
                <a:ea typeface="宋体" panose="02010600030101010101" pitchFamily="2" charset="-122"/>
              </a:rPr>
              <a:t>Fasana</a:t>
            </a:r>
            <a:r>
              <a:rPr lang="en-US" altLang="zh-CN" dirty="0">
                <a:solidFill>
                  <a:srgbClr val="333333"/>
                </a:solidFill>
                <a:latin typeface="宋体" panose="02010600030101010101" pitchFamily="2" charset="-122"/>
                <a:ea typeface="宋体" panose="02010600030101010101" pitchFamily="2" charset="-122"/>
              </a:rPr>
              <a:t> A, et al. Early damage detection of roller bearings using wavelet packet decomposition, ensemble empirical mode decomposition and support vector machine[J]. </a:t>
            </a:r>
            <a:r>
              <a:rPr lang="en-US" altLang="zh-CN" dirty="0" err="1">
                <a:solidFill>
                  <a:srgbClr val="333333"/>
                </a:solidFill>
                <a:latin typeface="宋体" panose="02010600030101010101" pitchFamily="2" charset="-122"/>
                <a:ea typeface="宋体" panose="02010600030101010101" pitchFamily="2" charset="-122"/>
              </a:rPr>
              <a:t>Meccanica</a:t>
            </a:r>
            <a:r>
              <a:rPr lang="en-US" altLang="zh-CN" dirty="0">
                <a:solidFill>
                  <a:srgbClr val="333333"/>
                </a:solidFill>
                <a:latin typeface="宋体" panose="02010600030101010101" pitchFamily="2" charset="-122"/>
                <a:ea typeface="宋体" panose="02010600030101010101" pitchFamily="2" charset="-122"/>
              </a:rPr>
              <a:t>, 2015, 50(3):865-874.</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[16] </a:t>
            </a:r>
            <a:r>
              <a:rPr lang="en-US" altLang="zh-CN" dirty="0" err="1">
                <a:solidFill>
                  <a:srgbClr val="333333"/>
                </a:solidFill>
                <a:latin typeface="宋体" panose="02010600030101010101" pitchFamily="2" charset="-122"/>
                <a:ea typeface="宋体" panose="02010600030101010101" pitchFamily="2" charset="-122"/>
              </a:rPr>
              <a:t>Rubini</a:t>
            </a:r>
            <a:r>
              <a:rPr lang="en-US" altLang="zh-CN" dirty="0">
                <a:solidFill>
                  <a:srgbClr val="333333"/>
                </a:solidFill>
                <a:latin typeface="宋体" panose="02010600030101010101" pitchFamily="2" charset="-122"/>
                <a:ea typeface="宋体" panose="02010600030101010101" pitchFamily="2" charset="-122"/>
              </a:rPr>
              <a:t> R, </a:t>
            </a:r>
            <a:r>
              <a:rPr lang="en-US" altLang="zh-CN" dirty="0" err="1">
                <a:solidFill>
                  <a:srgbClr val="333333"/>
                </a:solidFill>
                <a:latin typeface="宋体" panose="02010600030101010101" pitchFamily="2" charset="-122"/>
                <a:ea typeface="宋体" panose="02010600030101010101" pitchFamily="2" charset="-122"/>
              </a:rPr>
              <a:t>Meneghetti</a:t>
            </a:r>
            <a:r>
              <a:rPr lang="en-US" altLang="zh-CN" dirty="0">
                <a:solidFill>
                  <a:srgbClr val="333333"/>
                </a:solidFill>
                <a:latin typeface="宋体" panose="02010600030101010101" pitchFamily="2" charset="-122"/>
                <a:ea typeface="宋体" panose="02010600030101010101" pitchFamily="2" charset="-122"/>
              </a:rPr>
              <a:t> U. APPLICATION OF THE ENVELOPE AND WAVELET TRANSFORM ANALYSES FOR THE DIAGNOSIS OF INCIPIENT FAULTS IN BALL BEARINGS[J]. Mechanical Systems &amp; Signal Processing, 2001, 15(2):287-302</a:t>
            </a:r>
            <a:r>
              <a:rPr lang="en-US" altLang="zh-CN" dirty="0" smtClean="0">
                <a:solidFill>
                  <a:srgbClr val="333333"/>
                </a:solidFill>
                <a:latin typeface="宋体" panose="02010600030101010101" pitchFamily="2" charset="-122"/>
                <a:ea typeface="宋体" panose="02010600030101010101" pitchFamily="2" charset="-122"/>
              </a:rPr>
              <a:t>.</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[17] </a:t>
            </a:r>
            <a:r>
              <a:rPr lang="en-US" altLang="zh-CN" dirty="0" err="1">
                <a:solidFill>
                  <a:srgbClr val="333333"/>
                </a:solidFill>
                <a:latin typeface="宋体" panose="02010600030101010101" pitchFamily="2" charset="-122"/>
                <a:ea typeface="宋体" panose="02010600030101010101" pitchFamily="2" charset="-122"/>
              </a:rPr>
              <a:t>Antonino-Daviu</a:t>
            </a:r>
            <a:r>
              <a:rPr lang="en-US" altLang="zh-CN" dirty="0">
                <a:solidFill>
                  <a:srgbClr val="333333"/>
                </a:solidFill>
                <a:latin typeface="宋体" panose="02010600030101010101" pitchFamily="2" charset="-122"/>
                <a:ea typeface="宋体" panose="02010600030101010101" pitchFamily="2" charset="-122"/>
              </a:rPr>
              <a:t> J, Rodriguez P J, </a:t>
            </a:r>
            <a:r>
              <a:rPr lang="en-US" altLang="zh-CN" dirty="0" err="1">
                <a:solidFill>
                  <a:srgbClr val="333333"/>
                </a:solidFill>
                <a:latin typeface="宋体" panose="02010600030101010101" pitchFamily="2" charset="-122"/>
                <a:ea typeface="宋体" panose="02010600030101010101" pitchFamily="2" charset="-122"/>
              </a:rPr>
              <a:t>Riera-Guasp</a:t>
            </a:r>
            <a:r>
              <a:rPr lang="en-US" altLang="zh-CN" dirty="0">
                <a:solidFill>
                  <a:srgbClr val="333333"/>
                </a:solidFill>
                <a:latin typeface="宋体" panose="02010600030101010101" pitchFamily="2" charset="-122"/>
                <a:ea typeface="宋体" panose="02010600030101010101" pitchFamily="2" charset="-122"/>
              </a:rPr>
              <a:t> M, et al. Transient detection of eccentricity-related components in induction motors through the Hilbert–Huang Transform[J]. Energy Conversion &amp; Management, 2009, 50(7):1810-1820.</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[18] Pan M C, </a:t>
            </a:r>
            <a:r>
              <a:rPr lang="en-US" altLang="zh-CN" dirty="0" err="1">
                <a:solidFill>
                  <a:srgbClr val="333333"/>
                </a:solidFill>
                <a:latin typeface="宋体" panose="02010600030101010101" pitchFamily="2" charset="-122"/>
                <a:ea typeface="宋体" panose="02010600030101010101" pitchFamily="2" charset="-122"/>
              </a:rPr>
              <a:t>Tsao</a:t>
            </a:r>
            <a:r>
              <a:rPr lang="en-US" altLang="zh-CN" dirty="0">
                <a:solidFill>
                  <a:srgbClr val="333333"/>
                </a:solidFill>
                <a:latin typeface="宋体" panose="02010600030101010101" pitchFamily="2" charset="-122"/>
                <a:ea typeface="宋体" panose="02010600030101010101" pitchFamily="2" charset="-122"/>
              </a:rPr>
              <a:t> W C. Using appropriate </a:t>
            </a:r>
            <a:r>
              <a:rPr lang="en-US" altLang="zh-CN" dirty="0" err="1">
                <a:solidFill>
                  <a:srgbClr val="333333"/>
                </a:solidFill>
                <a:latin typeface="宋体" panose="02010600030101010101" pitchFamily="2" charset="-122"/>
                <a:ea typeface="宋体" panose="02010600030101010101" pitchFamily="2" charset="-122"/>
              </a:rPr>
              <a:t>IMFs</a:t>
            </a:r>
            <a:r>
              <a:rPr lang="en-US" altLang="zh-CN" dirty="0">
                <a:solidFill>
                  <a:srgbClr val="333333"/>
                </a:solidFill>
                <a:latin typeface="宋体" panose="02010600030101010101" pitchFamily="2" charset="-122"/>
                <a:ea typeface="宋体" panose="02010600030101010101" pitchFamily="2" charset="-122"/>
              </a:rPr>
              <a:t> for envelope analysis in multiple fault diagnosis of ball bearings[J]. International Journal of Mechanical Sciences, 2013, 69(4):114-124</a:t>
            </a:r>
            <a:r>
              <a:rPr lang="en-US" altLang="zh-CN" dirty="0" smtClean="0">
                <a:solidFill>
                  <a:srgbClr val="333333"/>
                </a:solidFill>
                <a:latin typeface="宋体" panose="02010600030101010101" pitchFamily="2" charset="-122"/>
                <a:ea typeface="宋体" panose="02010600030101010101" pitchFamily="2" charset="-122"/>
              </a:rPr>
              <a:t>.</a:t>
            </a:r>
            <a:endParaRPr lang="en-US" altLang="zh-CN"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4864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1777884"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参考文献</a:t>
            </a:r>
            <a:endParaRPr lang="zh-CN" altLang="en-US" sz="3117" b="1" kern="0" dirty="0">
              <a:solidFill>
                <a:srgbClr val="0066FF"/>
              </a:solidFill>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四</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20" name="矩形 19"/>
          <p:cNvSpPr/>
          <p:nvPr/>
        </p:nvSpPr>
        <p:spPr>
          <a:xfrm>
            <a:off x="738254" y="1076091"/>
            <a:ext cx="10395052" cy="5632311"/>
          </a:xfrm>
          <a:prstGeom prst="rect">
            <a:avLst/>
          </a:prstGeom>
        </p:spPr>
        <p:txBody>
          <a:bodyPr wrap="square">
            <a:spAutoFit/>
          </a:bodyPr>
          <a:lstStyle/>
          <a:p>
            <a:pPr indent="457200">
              <a:lnSpc>
                <a:spcPts val="1800"/>
              </a:lnSpc>
            </a:pPr>
            <a:r>
              <a:rPr lang="en-US" altLang="zh-CN" dirty="0" smtClean="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19] Sun W, Yang G A, Chen Q, et al. Fault diagnosis of rolling bearing based on wavelet transform and envelope spectrum correlation[J]. Journal of Vibration &amp; Control, 2013, 19(6):924-941.</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[20] Cheng J, Yang Y, Yu D. The envelope order spectrum based on generalized demodulation time–frequency analysis and its application to gear fault diagnosis[J]. Mechanical Systems &amp; Signal Processing, 2010, 24(2):508-521.</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[21] Kang M, Kim J, Wills L M, et al. Time-Varying and </a:t>
            </a:r>
            <a:r>
              <a:rPr lang="en-US" altLang="zh-CN" dirty="0" err="1">
                <a:solidFill>
                  <a:srgbClr val="333333"/>
                </a:solidFill>
                <a:latin typeface="宋体" panose="02010600030101010101" pitchFamily="2" charset="-122"/>
                <a:ea typeface="宋体" panose="02010600030101010101" pitchFamily="2" charset="-122"/>
              </a:rPr>
              <a:t>Multiresolution</a:t>
            </a:r>
            <a:r>
              <a:rPr lang="en-US" altLang="zh-CN" dirty="0">
                <a:solidFill>
                  <a:srgbClr val="333333"/>
                </a:solidFill>
                <a:latin typeface="宋体" panose="02010600030101010101" pitchFamily="2" charset="-122"/>
                <a:ea typeface="宋体" panose="02010600030101010101" pitchFamily="2" charset="-122"/>
              </a:rPr>
              <a:t> Envelope Analysis and Discriminative Feature Analysis for Bearing Fault Diagnosis[J]. IEEE Transactions on Industrial Electronics, 2015, 62(12):7749-7761.</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[22] Wei Z, Wang Y, He S, et al. A novel intelligent method for bearing fault diagnosis based on affinity propagation clustering and adaptive feature selection[J]. Knowledge-Based Systems, 2016, 116(C):1-12.</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[23] </a:t>
            </a:r>
            <a:r>
              <a:rPr lang="en-US" altLang="zh-CN" dirty="0" err="1">
                <a:solidFill>
                  <a:srgbClr val="333333"/>
                </a:solidFill>
                <a:latin typeface="宋体" panose="02010600030101010101" pitchFamily="2" charset="-122"/>
                <a:ea typeface="宋体" panose="02010600030101010101" pitchFamily="2" charset="-122"/>
              </a:rPr>
              <a:t>Myeongsu</a:t>
            </a:r>
            <a:r>
              <a:rPr lang="en-US" altLang="zh-CN" dirty="0">
                <a:solidFill>
                  <a:srgbClr val="333333"/>
                </a:solidFill>
                <a:latin typeface="宋体" panose="02010600030101010101" pitchFamily="2" charset="-122"/>
                <a:ea typeface="宋体" panose="02010600030101010101" pitchFamily="2" charset="-122"/>
              </a:rPr>
              <a:t> Kang, </a:t>
            </a:r>
            <a:r>
              <a:rPr lang="en-US" altLang="zh-CN" dirty="0" err="1">
                <a:solidFill>
                  <a:srgbClr val="333333"/>
                </a:solidFill>
                <a:latin typeface="宋体" panose="02010600030101010101" pitchFamily="2" charset="-122"/>
                <a:ea typeface="宋体" panose="02010600030101010101" pitchFamily="2" charset="-122"/>
              </a:rPr>
              <a:t>Jaeyoung</a:t>
            </a:r>
            <a:r>
              <a:rPr lang="en-US" altLang="zh-CN" dirty="0">
                <a:solidFill>
                  <a:srgbClr val="333333"/>
                </a:solidFill>
                <a:latin typeface="宋体" panose="02010600030101010101" pitchFamily="2" charset="-122"/>
                <a:ea typeface="宋体" panose="02010600030101010101" pitchFamily="2" charset="-122"/>
              </a:rPr>
              <a:t> Kim, Jong-</a:t>
            </a:r>
            <a:r>
              <a:rPr lang="en-US" altLang="zh-CN" dirty="0" err="1">
                <a:solidFill>
                  <a:srgbClr val="333333"/>
                </a:solidFill>
                <a:latin typeface="宋体" panose="02010600030101010101" pitchFamily="2" charset="-122"/>
                <a:ea typeface="宋体" panose="02010600030101010101" pitchFamily="2" charset="-122"/>
              </a:rPr>
              <a:t>Myon</a:t>
            </a:r>
            <a:r>
              <a:rPr lang="en-US" altLang="zh-CN" dirty="0">
                <a:solidFill>
                  <a:srgbClr val="333333"/>
                </a:solidFill>
                <a:latin typeface="宋体" panose="02010600030101010101" pitchFamily="2" charset="-122"/>
                <a:ea typeface="宋体" panose="02010600030101010101" pitchFamily="2" charset="-122"/>
              </a:rPr>
              <a:t> Kim. Reliable fault diagnosis for incipient low-speed bearings using fault feature analysis based on a binary bat algorithm[J]. Information Sciences, 2015, 294(C):423-438</a:t>
            </a:r>
            <a:r>
              <a:rPr lang="en-US" altLang="zh-CN" dirty="0" smtClean="0">
                <a:solidFill>
                  <a:srgbClr val="333333"/>
                </a:solidFill>
                <a:latin typeface="宋体" panose="02010600030101010101" pitchFamily="2" charset="-122"/>
                <a:ea typeface="宋体" panose="02010600030101010101" pitchFamily="2" charset="-122"/>
              </a:rPr>
              <a:t>.</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[24] YUAN </a:t>
            </a:r>
            <a:r>
              <a:rPr lang="en-US" altLang="zh-CN" dirty="0" err="1">
                <a:solidFill>
                  <a:srgbClr val="333333"/>
                </a:solidFill>
                <a:latin typeface="宋体" panose="02010600030101010101" pitchFamily="2" charset="-122"/>
                <a:ea typeface="宋体" panose="02010600030101010101" pitchFamily="2" charset="-122"/>
              </a:rPr>
              <a:t>Hai</a:t>
            </a:r>
            <a:r>
              <a:rPr lang="en-US" altLang="zh-CN" dirty="0">
                <a:solidFill>
                  <a:srgbClr val="333333"/>
                </a:solidFill>
                <a:latin typeface="宋体" panose="02010600030101010101" pitchFamily="2" charset="-122"/>
                <a:ea typeface="宋体" panose="02010600030101010101" pitchFamily="2" charset="-122"/>
              </a:rPr>
              <a:t>-man, WU </a:t>
            </a:r>
            <a:r>
              <a:rPr lang="en-US" altLang="zh-CN" dirty="0" err="1">
                <a:solidFill>
                  <a:srgbClr val="333333"/>
                </a:solidFill>
                <a:latin typeface="宋体" panose="02010600030101010101" pitchFamily="2" charset="-122"/>
                <a:ea typeface="宋体" panose="02010600030101010101" pitchFamily="2" charset="-122"/>
              </a:rPr>
              <a:t>Guang-ning</a:t>
            </a:r>
            <a:r>
              <a:rPr lang="en-US" altLang="zh-CN" dirty="0">
                <a:solidFill>
                  <a:srgbClr val="333333"/>
                </a:solidFill>
                <a:latin typeface="宋体" panose="02010600030101010101" pitchFamily="2" charset="-122"/>
                <a:ea typeface="宋体" panose="02010600030101010101" pitchFamily="2" charset="-122"/>
              </a:rPr>
              <a:t>, GAO Bo. </a:t>
            </a:r>
            <a:r>
              <a:rPr lang="en-US" altLang="zh-CN" dirty="0" err="1">
                <a:solidFill>
                  <a:srgbClr val="333333"/>
                </a:solidFill>
                <a:latin typeface="宋体" panose="02010600030101010101" pitchFamily="2" charset="-122"/>
                <a:ea typeface="宋体" panose="02010600030101010101" pitchFamily="2" charset="-122"/>
              </a:rPr>
              <a:t>DGA</a:t>
            </a:r>
            <a:r>
              <a:rPr lang="en-US" altLang="zh-CN" dirty="0">
                <a:solidFill>
                  <a:srgbClr val="333333"/>
                </a:solidFill>
                <a:latin typeface="宋体" panose="02010600030101010101" pitchFamily="2" charset="-122"/>
                <a:ea typeface="宋体" panose="02010600030101010101" pitchFamily="2" charset="-122"/>
              </a:rPr>
              <a:t> Based Fault Diagnosis of Electromechanical Power Transformer Based on Limit Learning of Particle Swarm Optimization[J]. High Voltage </a:t>
            </a:r>
            <a:r>
              <a:rPr lang="en-US" altLang="zh-CN" dirty="0" err="1">
                <a:solidFill>
                  <a:srgbClr val="333333"/>
                </a:solidFill>
                <a:latin typeface="宋体" panose="02010600030101010101" pitchFamily="2" charset="-122"/>
                <a:ea typeface="宋体" panose="02010600030101010101" pitchFamily="2" charset="-122"/>
              </a:rPr>
              <a:t>Apparatus,2016</a:t>
            </a:r>
            <a:r>
              <a:rPr lang="en-US" altLang="zh-CN" dirty="0">
                <a:solidFill>
                  <a:srgbClr val="333333"/>
                </a:solidFill>
                <a:latin typeface="宋体" panose="02010600030101010101" pitchFamily="2" charset="-122"/>
                <a:ea typeface="宋体" panose="02010600030101010101" pitchFamily="2" charset="-122"/>
              </a:rPr>
              <a:t>, 52(11): 176—180.</a:t>
            </a: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[25] Zhang X L, Wang B J, Chen X F. Intelligent fault diagnosis of roller bearings with multivariable ensemble-based incremental support vector machine[J]. Knowledge-Based Systems, 2017, 89(Switzerland):56-85.</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[26] Rashid M M, Amar M, </a:t>
            </a:r>
            <a:r>
              <a:rPr lang="en-US" altLang="zh-CN" dirty="0" err="1">
                <a:solidFill>
                  <a:srgbClr val="333333"/>
                </a:solidFill>
                <a:latin typeface="宋体" panose="02010600030101010101" pitchFamily="2" charset="-122"/>
                <a:ea typeface="宋体" panose="02010600030101010101" pitchFamily="2" charset="-122"/>
              </a:rPr>
              <a:t>Gondal</a:t>
            </a:r>
            <a:r>
              <a:rPr lang="en-US" altLang="zh-CN" dirty="0">
                <a:solidFill>
                  <a:srgbClr val="333333"/>
                </a:solidFill>
                <a:latin typeface="宋体" panose="02010600030101010101" pitchFamily="2" charset="-122"/>
                <a:ea typeface="宋体" panose="02010600030101010101" pitchFamily="2" charset="-122"/>
              </a:rPr>
              <a:t> I, et al. A data mining approach for machine fault diagnosis based on associated frequency patterns[J]. Applied Intelligence, 2016, 45(3):1-14</a:t>
            </a:r>
            <a:r>
              <a:rPr lang="en-US"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97196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1777884"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参考文献</a:t>
            </a:r>
            <a:endParaRPr lang="zh-CN" altLang="en-US" sz="3117" b="1" kern="0" dirty="0">
              <a:solidFill>
                <a:srgbClr val="0066FF"/>
              </a:solidFill>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四</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20" name="矩形 19"/>
          <p:cNvSpPr/>
          <p:nvPr/>
        </p:nvSpPr>
        <p:spPr>
          <a:xfrm>
            <a:off x="738254" y="1076091"/>
            <a:ext cx="10395052" cy="2862322"/>
          </a:xfrm>
          <a:prstGeom prst="rect">
            <a:avLst/>
          </a:prstGeom>
        </p:spPr>
        <p:txBody>
          <a:bodyPr wrap="square">
            <a:spAutoFit/>
          </a:bodyPr>
          <a:lstStyle/>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[27] </a:t>
            </a:r>
            <a:r>
              <a:rPr lang="en-US" altLang="zh-CN" dirty="0" err="1">
                <a:solidFill>
                  <a:srgbClr val="333333"/>
                </a:solidFill>
                <a:latin typeface="宋体" panose="02010600030101010101" pitchFamily="2" charset="-122"/>
                <a:ea typeface="宋体" panose="02010600030101010101" pitchFamily="2" charset="-122"/>
              </a:rPr>
              <a:t>Zarei</a:t>
            </a:r>
            <a:r>
              <a:rPr lang="en-US" altLang="zh-CN" dirty="0">
                <a:solidFill>
                  <a:srgbClr val="333333"/>
                </a:solidFill>
                <a:latin typeface="宋体" panose="02010600030101010101" pitchFamily="2" charset="-122"/>
                <a:ea typeface="宋体" panose="02010600030101010101" pitchFamily="2" charset="-122"/>
              </a:rPr>
              <a:t> J, </a:t>
            </a:r>
            <a:r>
              <a:rPr lang="en-US" altLang="zh-CN" dirty="0" err="1">
                <a:solidFill>
                  <a:srgbClr val="333333"/>
                </a:solidFill>
                <a:latin typeface="宋体" panose="02010600030101010101" pitchFamily="2" charset="-122"/>
                <a:ea typeface="宋体" panose="02010600030101010101" pitchFamily="2" charset="-122"/>
              </a:rPr>
              <a:t>Tajeddini</a:t>
            </a:r>
            <a:r>
              <a:rPr lang="en-US" altLang="zh-CN" dirty="0">
                <a:solidFill>
                  <a:srgbClr val="333333"/>
                </a:solidFill>
                <a:latin typeface="宋体" panose="02010600030101010101" pitchFamily="2" charset="-122"/>
                <a:ea typeface="宋体" panose="02010600030101010101" pitchFamily="2" charset="-122"/>
              </a:rPr>
              <a:t> M A, </a:t>
            </a:r>
            <a:r>
              <a:rPr lang="en-US" altLang="zh-CN" dirty="0" err="1">
                <a:solidFill>
                  <a:srgbClr val="333333"/>
                </a:solidFill>
                <a:latin typeface="宋体" panose="02010600030101010101" pitchFamily="2" charset="-122"/>
                <a:ea typeface="宋体" panose="02010600030101010101" pitchFamily="2" charset="-122"/>
              </a:rPr>
              <a:t>Karimi</a:t>
            </a:r>
            <a:r>
              <a:rPr lang="en-US" altLang="zh-CN" dirty="0">
                <a:solidFill>
                  <a:srgbClr val="333333"/>
                </a:solidFill>
                <a:latin typeface="宋体" panose="02010600030101010101" pitchFamily="2" charset="-122"/>
                <a:ea typeface="宋体" panose="02010600030101010101" pitchFamily="2" charset="-122"/>
              </a:rPr>
              <a:t> H R. Vibration analysis for bearing fault detection and classification using an intelligent filter[J]. Mechatronics, 2017, 24(2):151-157</a:t>
            </a:r>
            <a:r>
              <a:rPr lang="en-US" altLang="zh-CN" dirty="0" smtClean="0">
                <a:solidFill>
                  <a:srgbClr val="333333"/>
                </a:solidFill>
                <a:latin typeface="宋体" panose="02010600030101010101" pitchFamily="2" charset="-122"/>
                <a:ea typeface="宋体" panose="02010600030101010101" pitchFamily="2" charset="-122"/>
              </a:rPr>
              <a:t>.</a:t>
            </a:r>
          </a:p>
          <a:p>
            <a:pPr indent="457200">
              <a:lnSpc>
                <a:spcPts val="1800"/>
              </a:lnSpc>
            </a:pPr>
            <a:r>
              <a:rPr lang="en-US" altLang="zh-CN" dirty="0" smtClean="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28] Shao H, Jiang H, Zhao H, et al. An enhancement deep feature fusion method for rotating machinery fault diagnosis[J]. Knowledge-Based Systems, 2016.</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[29] Wen L, Li X, </a:t>
            </a:r>
            <a:r>
              <a:rPr lang="en-US" altLang="zh-CN" dirty="0" err="1">
                <a:solidFill>
                  <a:srgbClr val="333333"/>
                </a:solidFill>
                <a:latin typeface="宋体" panose="02010600030101010101" pitchFamily="2" charset="-122"/>
                <a:ea typeface="宋体" panose="02010600030101010101" pitchFamily="2" charset="-122"/>
              </a:rPr>
              <a:t>Gao</a:t>
            </a:r>
            <a:r>
              <a:rPr lang="en-US" altLang="zh-CN" dirty="0">
                <a:solidFill>
                  <a:srgbClr val="333333"/>
                </a:solidFill>
                <a:latin typeface="宋体" panose="02010600030101010101" pitchFamily="2" charset="-122"/>
                <a:ea typeface="宋体" panose="02010600030101010101" pitchFamily="2" charset="-122"/>
              </a:rPr>
              <a:t> L, et al. A New Convolutional Neural Network-Based Data-Driven Fault Diagnosis Method[J]. IEEE Transactions on Industrial Electronics, 2018, 65(7): 5990-5998.</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1800"/>
              </a:lnSpc>
            </a:pPr>
            <a:r>
              <a:rPr lang="en-US" altLang="zh-CN" dirty="0">
                <a:solidFill>
                  <a:srgbClr val="333333"/>
                </a:solidFill>
                <a:latin typeface="宋体" panose="02010600030101010101" pitchFamily="2" charset="-122"/>
                <a:ea typeface="宋体" panose="02010600030101010101" pitchFamily="2" charset="-122"/>
              </a:rPr>
              <a:t>[30] Krishna K R, Ramachandran K I. Machinery Bearing Fault Diagnosis Using </a:t>
            </a:r>
            <a:r>
              <a:rPr lang="en-US" altLang="zh-CN" dirty="0" err="1">
                <a:solidFill>
                  <a:srgbClr val="333333"/>
                </a:solidFill>
                <a:latin typeface="宋体" panose="02010600030101010101" pitchFamily="2" charset="-122"/>
                <a:ea typeface="宋体" panose="02010600030101010101" pitchFamily="2" charset="-122"/>
              </a:rPr>
              <a:t>Variational</a:t>
            </a:r>
            <a:r>
              <a:rPr lang="en-US" altLang="zh-CN" dirty="0">
                <a:solidFill>
                  <a:srgbClr val="333333"/>
                </a:solidFill>
                <a:latin typeface="宋体" panose="02010600030101010101" pitchFamily="2" charset="-122"/>
                <a:ea typeface="宋体" panose="02010600030101010101" pitchFamily="2" charset="-122"/>
              </a:rPr>
              <a:t> Mode Decomposition and Support Vector Machine as a Classifier[C]//</a:t>
            </a:r>
            <a:r>
              <a:rPr lang="en-US" altLang="zh-CN" dirty="0" err="1">
                <a:solidFill>
                  <a:srgbClr val="333333"/>
                </a:solidFill>
                <a:latin typeface="宋体" panose="02010600030101010101" pitchFamily="2" charset="-122"/>
                <a:ea typeface="宋体" panose="02010600030101010101" pitchFamily="2" charset="-122"/>
              </a:rPr>
              <a:t>IOP</a:t>
            </a:r>
            <a:r>
              <a:rPr lang="en-US" altLang="zh-CN" dirty="0">
                <a:solidFill>
                  <a:srgbClr val="333333"/>
                </a:solidFill>
                <a:latin typeface="宋体" panose="02010600030101010101" pitchFamily="2" charset="-122"/>
                <a:ea typeface="宋体" panose="02010600030101010101" pitchFamily="2" charset="-122"/>
              </a:rPr>
              <a:t> Conference Series: Materials Science and Engineering. </a:t>
            </a:r>
            <a:r>
              <a:rPr lang="en-US" altLang="zh-CN" dirty="0" err="1">
                <a:solidFill>
                  <a:srgbClr val="333333"/>
                </a:solidFill>
                <a:latin typeface="宋体" panose="02010600030101010101" pitchFamily="2" charset="-122"/>
                <a:ea typeface="宋体" panose="02010600030101010101" pitchFamily="2" charset="-122"/>
              </a:rPr>
              <a:t>IOP</a:t>
            </a:r>
            <a:r>
              <a:rPr lang="en-US" altLang="zh-CN" dirty="0">
                <a:solidFill>
                  <a:srgbClr val="333333"/>
                </a:solidFill>
                <a:latin typeface="宋体" panose="02010600030101010101" pitchFamily="2" charset="-122"/>
                <a:ea typeface="宋体" panose="02010600030101010101" pitchFamily="2" charset="-122"/>
              </a:rPr>
              <a:t> Publishing, 2018, 310(1): 012076.</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7385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normAutofit/>
          </a:bodyPr>
          <a:lstStyle/>
          <a:p>
            <a:r>
              <a:rPr kumimoji="1" lang="zh-CN" altLang="en-US" sz="5400" dirty="0" smtClean="0">
                <a:solidFill>
                  <a:schemeClr val="accent1">
                    <a:lumMod val="75000"/>
                  </a:schemeClr>
                </a:solidFill>
              </a:rPr>
              <a:t>文献阅读笔记</a:t>
            </a:r>
            <a:endParaRPr kumimoji="1" lang="zh-CN" altLang="en-US" sz="5400" dirty="0">
              <a:solidFill>
                <a:schemeClr val="accent1">
                  <a:lumMod val="75000"/>
                </a:schemeClr>
              </a:solidFill>
            </a:endParaRPr>
          </a:p>
        </p:txBody>
      </p:sp>
      <p:sp>
        <p:nvSpPr>
          <p:cNvPr id="4" name="文本占位符 3"/>
          <p:cNvSpPr>
            <a:spLocks noGrp="1"/>
          </p:cNvSpPr>
          <p:nvPr>
            <p:ph type="body" sz="quarter" idx="12"/>
          </p:nvPr>
        </p:nvSpPr>
        <p:spPr/>
        <p:txBody>
          <a:bodyPr/>
          <a:lstStyle/>
          <a:p>
            <a:r>
              <a:rPr kumimoji="1" lang="en-US" altLang="zh-CN" dirty="0">
                <a:solidFill>
                  <a:schemeClr val="accent1">
                    <a:lumMod val="75000"/>
                  </a:schemeClr>
                </a:solidFill>
              </a:rPr>
              <a:t>PART</a:t>
            </a:r>
            <a:r>
              <a:rPr kumimoji="1" lang="zh-CN" altLang="en-US" dirty="0">
                <a:solidFill>
                  <a:schemeClr val="accent1">
                    <a:lumMod val="75000"/>
                  </a:schemeClr>
                </a:solidFill>
              </a:rPr>
              <a:t> </a:t>
            </a:r>
            <a:r>
              <a:rPr kumimoji="1" lang="en-US" altLang="zh-CN" dirty="0" smtClean="0">
                <a:solidFill>
                  <a:schemeClr val="accent1">
                    <a:lumMod val="75000"/>
                  </a:schemeClr>
                </a:solidFill>
              </a:rPr>
              <a:t>FIVE</a:t>
            </a:r>
            <a:endParaRPr kumimoji="1" lang="zh-CN" altLang="en-US" dirty="0">
              <a:solidFill>
                <a:schemeClr val="accent1">
                  <a:lumMod val="75000"/>
                </a:schemeClr>
              </a:solidFill>
            </a:endParaRPr>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微软雅黑"/>
              <a:ea typeface="微软雅黑"/>
              <a:cs typeface="+mn-cs"/>
            </a:endParaRPr>
          </a:p>
        </p:txBody>
      </p:sp>
      <p:grpSp>
        <p:nvGrpSpPr>
          <p:cNvPr id="8" name="组合 3"/>
          <p:cNvGrpSpPr>
            <a:grpSpLocks/>
          </p:cNvGrpSpPr>
          <p:nvPr/>
        </p:nvGrpSpPr>
        <p:grpSpPr bwMode="auto">
          <a:xfrm>
            <a:off x="71476" y="10043"/>
            <a:ext cx="1668835" cy="1003230"/>
            <a:chOff x="899592" y="881100"/>
            <a:chExt cx="2808312" cy="1635435"/>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268760"/>
              <a:ext cx="23241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FF00"/>
                  </a:solidFill>
                  <a:miter lim="800000"/>
                  <a:headEnd/>
                  <a:tailEnd/>
                </a14:hiddenLine>
              </a:ext>
            </a:extLst>
          </p:spPr>
        </p:pic>
        <p:sp>
          <p:nvSpPr>
            <p:cNvPr id="10" name="椭圆 9"/>
            <p:cNvSpPr/>
            <p:nvPr/>
          </p:nvSpPr>
          <p:spPr bwMode="auto">
            <a:xfrm>
              <a:off x="899592" y="981132"/>
              <a:ext cx="431471" cy="503332"/>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sp>
          <p:nvSpPr>
            <p:cNvPr id="11" name="椭圆 10"/>
            <p:cNvSpPr/>
            <p:nvPr/>
          </p:nvSpPr>
          <p:spPr bwMode="auto">
            <a:xfrm>
              <a:off x="3276433" y="881100"/>
              <a:ext cx="431471" cy="503333"/>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grpSp>
    </p:spTree>
    <p:extLst>
      <p:ext uri="{BB962C8B-B14F-4D97-AF65-F5344CB8AC3E}">
        <p14:creationId xmlns:p14="http://schemas.microsoft.com/office/powerpoint/2010/main" val="16090653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5816598" y="3699285"/>
            <a:ext cx="4837273" cy="896771"/>
          </a:xfrm>
          <a:prstGeom prst="roundRect">
            <a:avLst/>
          </a:prstGeom>
          <a:solidFill>
            <a:schemeClr val="accent1"/>
          </a:solidFill>
        </p:spPr>
        <p:txBody>
          <a:bodyPr wrap="square" rtlCol="0">
            <a:spAutoFit/>
          </a:bodyPr>
          <a:lstStyle/>
          <a:p>
            <a:r>
              <a:rPr lang="zh-CN" altLang="en-US" sz="2267" dirty="0" smtClean="0">
                <a:solidFill>
                  <a:prstClr val="white"/>
                </a:solidFill>
                <a:cs typeface="+mn-ea"/>
                <a:sym typeface="+mn-lt"/>
              </a:rPr>
              <a:t>收录期刊：</a:t>
            </a:r>
            <a:r>
              <a:rPr lang="zh-CN" altLang="zh-CN" sz="2400" dirty="0" smtClean="0"/>
              <a:t> </a:t>
            </a:r>
            <a:r>
              <a:rPr lang="en-US" altLang="zh-CN" sz="2267" dirty="0">
                <a:solidFill>
                  <a:prstClr val="white"/>
                </a:solidFill>
                <a:cs typeface="+mn-ea"/>
              </a:rPr>
              <a:t>IEEE TRANSACTIONS ON INDUSTRIAL ELECTRONICS</a:t>
            </a:r>
            <a:endParaRPr lang="zh-CN" altLang="en-US" sz="2267" dirty="0">
              <a:solidFill>
                <a:prstClr val="white"/>
              </a:solidFill>
              <a:cs typeface="+mn-ea"/>
              <a:sym typeface="+mn-lt"/>
            </a:endParaRPr>
          </a:p>
        </p:txBody>
      </p:sp>
      <p:sp>
        <p:nvSpPr>
          <p:cNvPr id="8" name="椭圆 7"/>
          <p:cNvSpPr/>
          <p:nvPr/>
        </p:nvSpPr>
        <p:spPr>
          <a:xfrm>
            <a:off x="5034607" y="979368"/>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cs typeface="+mn-ea"/>
              <a:sym typeface="+mn-lt"/>
            </a:endParaRPr>
          </a:p>
        </p:txBody>
      </p:sp>
      <p:sp>
        <p:nvSpPr>
          <p:cNvPr id="11" name="文本框 10"/>
          <p:cNvSpPr txBox="1"/>
          <p:nvPr/>
        </p:nvSpPr>
        <p:spPr>
          <a:xfrm>
            <a:off x="1002402" y="2696317"/>
            <a:ext cx="3099698" cy="954107"/>
          </a:xfrm>
          <a:prstGeom prst="rect">
            <a:avLst/>
          </a:prstGeom>
          <a:noFill/>
        </p:spPr>
        <p:txBody>
          <a:bodyPr vert="horz" wrap="square" rtlCol="0">
            <a:spAutoFit/>
          </a:bodyPr>
          <a:lstStyle/>
          <a:p>
            <a:pPr algn="ctr"/>
            <a:r>
              <a:rPr lang="zh-CN" altLang="en-US" sz="5600" b="1" dirty="0" smtClean="0">
                <a:solidFill>
                  <a:srgbClr val="5B9BD5"/>
                </a:solidFill>
                <a:latin typeface="Segoe UI"/>
                <a:sym typeface="+mn-lt"/>
              </a:rPr>
              <a:t>文献信息</a:t>
            </a:r>
            <a:endParaRPr lang="zh-CN" altLang="en-US" sz="5600" b="1" dirty="0">
              <a:solidFill>
                <a:srgbClr val="5B9BD5"/>
              </a:solidFill>
              <a:latin typeface="Segoe UI"/>
              <a:sym typeface="+mn-lt"/>
            </a:endParaRPr>
          </a:p>
        </p:txBody>
      </p:sp>
      <p:sp>
        <p:nvSpPr>
          <p:cNvPr id="12" name="文本框 11"/>
          <p:cNvSpPr txBox="1"/>
          <p:nvPr/>
        </p:nvSpPr>
        <p:spPr>
          <a:xfrm>
            <a:off x="698531" y="3496085"/>
            <a:ext cx="3707439" cy="830997"/>
          </a:xfrm>
          <a:prstGeom prst="rect">
            <a:avLst/>
          </a:prstGeom>
          <a:noFill/>
        </p:spPr>
        <p:txBody>
          <a:bodyPr vert="horz" wrap="square" rtlCol="0">
            <a:spAutoFit/>
          </a:bodyPr>
          <a:lstStyle/>
          <a:p>
            <a:pPr algn="ctr"/>
            <a:r>
              <a:rPr lang="en-US" altLang="zh-CN" sz="4800" b="1" dirty="0" smtClean="0">
                <a:solidFill>
                  <a:srgbClr val="5B9BD5"/>
                </a:solidFill>
                <a:latin typeface="Segoe UI"/>
                <a:sym typeface="+mn-lt"/>
              </a:rPr>
              <a:t>Information</a:t>
            </a:r>
            <a:endParaRPr lang="en-US" altLang="zh-CN" sz="4800" b="1" dirty="0">
              <a:solidFill>
                <a:srgbClr val="5B9BD5"/>
              </a:solidFill>
              <a:latin typeface="Segoe UI"/>
              <a:sym typeface="+mn-lt"/>
            </a:endParaRPr>
          </a:p>
        </p:txBody>
      </p:sp>
      <p:sp>
        <p:nvSpPr>
          <p:cNvPr id="13" name="文本框 10"/>
          <p:cNvSpPr txBox="1"/>
          <p:nvPr/>
        </p:nvSpPr>
        <p:spPr>
          <a:xfrm>
            <a:off x="5816598" y="4873130"/>
            <a:ext cx="4837273" cy="488148"/>
          </a:xfrm>
          <a:prstGeom prst="roundRect">
            <a:avLst/>
          </a:prstGeom>
          <a:solidFill>
            <a:schemeClr val="accent1"/>
          </a:solidFill>
        </p:spPr>
        <p:txBody>
          <a:bodyPr wrap="square" rtlCol="0">
            <a:spAutoFit/>
          </a:bodyPr>
          <a:lstStyle/>
          <a:p>
            <a:r>
              <a:rPr lang="zh-CN" altLang="en-US" sz="2267" dirty="0" smtClean="0">
                <a:solidFill>
                  <a:prstClr val="white"/>
                </a:solidFill>
                <a:cs typeface="+mn-ea"/>
                <a:sym typeface="+mn-lt"/>
              </a:rPr>
              <a:t>影响因子：</a:t>
            </a:r>
            <a:r>
              <a:rPr lang="en-US" altLang="zh-CN" sz="2267" dirty="0" smtClean="0">
                <a:solidFill>
                  <a:prstClr val="white"/>
                </a:solidFill>
                <a:cs typeface="+mn-ea"/>
                <a:sym typeface="+mn-lt"/>
              </a:rPr>
              <a:t>7.16</a:t>
            </a:r>
            <a:endParaRPr lang="zh-CN" altLang="en-US" sz="2267" dirty="0">
              <a:solidFill>
                <a:prstClr val="white"/>
              </a:solidFill>
              <a:cs typeface="+mn-ea"/>
              <a:sym typeface="+mn-lt"/>
            </a:endParaRPr>
          </a:p>
        </p:txBody>
      </p:sp>
      <p:sp>
        <p:nvSpPr>
          <p:cNvPr id="15" name="椭圆 14"/>
          <p:cNvSpPr/>
          <p:nvPr/>
        </p:nvSpPr>
        <p:spPr>
          <a:xfrm>
            <a:off x="5034607" y="2571221"/>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cs typeface="+mn-ea"/>
              <a:sym typeface="+mn-lt"/>
            </a:endParaRPr>
          </a:p>
        </p:txBody>
      </p:sp>
      <p:sp>
        <p:nvSpPr>
          <p:cNvPr id="17" name="文本框 10"/>
          <p:cNvSpPr txBox="1"/>
          <p:nvPr/>
        </p:nvSpPr>
        <p:spPr>
          <a:xfrm>
            <a:off x="5816598" y="624871"/>
            <a:ext cx="4837273" cy="1260133"/>
          </a:xfrm>
          <a:prstGeom prst="roundRect">
            <a:avLst/>
          </a:prstGeom>
          <a:solidFill>
            <a:schemeClr val="accent1"/>
          </a:solidFill>
        </p:spPr>
        <p:txBody>
          <a:bodyPr wrap="square" rtlCol="0">
            <a:spAutoFit/>
          </a:bodyPr>
          <a:lstStyle/>
          <a:p>
            <a:r>
              <a:rPr lang="zh-CN" altLang="en-US" sz="2267" dirty="0" smtClean="0">
                <a:solidFill>
                  <a:prstClr val="white"/>
                </a:solidFill>
                <a:cs typeface="+mn-ea"/>
              </a:rPr>
              <a:t>文献名：</a:t>
            </a:r>
            <a:r>
              <a:rPr lang="en-US" altLang="zh-CN" sz="2267" dirty="0">
                <a:solidFill>
                  <a:prstClr val="white"/>
                </a:solidFill>
                <a:cs typeface="+mn-ea"/>
              </a:rPr>
              <a:t>A New Convolutional Neural Network-Based Data-Driven Fault Diagnosis Method</a:t>
            </a:r>
            <a:endParaRPr lang="zh-CN" altLang="en-US" sz="2267" dirty="0">
              <a:solidFill>
                <a:prstClr val="white"/>
              </a:solidFill>
              <a:cs typeface="+mn-ea"/>
            </a:endParaRPr>
          </a:p>
        </p:txBody>
      </p:sp>
      <p:sp>
        <p:nvSpPr>
          <p:cNvPr id="19" name="椭圆 18"/>
          <p:cNvSpPr/>
          <p:nvPr/>
        </p:nvSpPr>
        <p:spPr>
          <a:xfrm>
            <a:off x="5034607" y="3913357"/>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cs typeface="+mn-ea"/>
              <a:sym typeface="+mn-lt"/>
            </a:endParaRPr>
          </a:p>
        </p:txBody>
      </p:sp>
      <p:sp>
        <p:nvSpPr>
          <p:cNvPr id="23" name="文本框 17"/>
          <p:cNvSpPr txBox="1"/>
          <p:nvPr/>
        </p:nvSpPr>
        <p:spPr>
          <a:xfrm>
            <a:off x="4989913" y="992030"/>
            <a:ext cx="638044" cy="461664"/>
          </a:xfrm>
          <a:prstGeom prst="rect">
            <a:avLst/>
          </a:prstGeom>
          <a:noFill/>
        </p:spPr>
        <p:txBody>
          <a:bodyPr wrap="square" rtlCol="0">
            <a:spAutoFit/>
          </a:bodyPr>
          <a:lstStyle/>
          <a:p>
            <a:pPr algn="ctr">
              <a:defRPr/>
            </a:pPr>
            <a:r>
              <a:rPr lang="en-US" altLang="zh-CN" sz="2400" dirty="0">
                <a:solidFill>
                  <a:prstClr val="white"/>
                </a:solidFill>
                <a:cs typeface="+mn-ea"/>
                <a:sym typeface="+mn-lt"/>
              </a:rPr>
              <a:t>01</a:t>
            </a:r>
          </a:p>
        </p:txBody>
      </p:sp>
      <p:sp>
        <p:nvSpPr>
          <p:cNvPr id="24" name="文本框 17"/>
          <p:cNvSpPr txBox="1"/>
          <p:nvPr/>
        </p:nvSpPr>
        <p:spPr>
          <a:xfrm>
            <a:off x="4989913" y="2583884"/>
            <a:ext cx="638044" cy="461664"/>
          </a:xfrm>
          <a:prstGeom prst="rect">
            <a:avLst/>
          </a:prstGeom>
          <a:noFill/>
        </p:spPr>
        <p:txBody>
          <a:bodyPr wrap="square" rtlCol="0">
            <a:spAutoFit/>
          </a:bodyPr>
          <a:lstStyle/>
          <a:p>
            <a:pPr algn="ctr">
              <a:defRPr/>
            </a:pPr>
            <a:r>
              <a:rPr lang="en-US" altLang="zh-CN" sz="2400" dirty="0" smtClean="0">
                <a:solidFill>
                  <a:prstClr val="white"/>
                </a:solidFill>
                <a:cs typeface="+mn-ea"/>
                <a:sym typeface="+mn-lt"/>
              </a:rPr>
              <a:t>02</a:t>
            </a:r>
            <a:endParaRPr lang="en-US" altLang="zh-CN" sz="2400" dirty="0">
              <a:solidFill>
                <a:prstClr val="white"/>
              </a:solidFill>
              <a:cs typeface="+mn-ea"/>
              <a:sym typeface="+mn-lt"/>
            </a:endParaRPr>
          </a:p>
        </p:txBody>
      </p:sp>
      <p:sp>
        <p:nvSpPr>
          <p:cNvPr id="25" name="文本框 17"/>
          <p:cNvSpPr txBox="1"/>
          <p:nvPr/>
        </p:nvSpPr>
        <p:spPr>
          <a:xfrm>
            <a:off x="4989913" y="3926019"/>
            <a:ext cx="638044" cy="461664"/>
          </a:xfrm>
          <a:prstGeom prst="rect">
            <a:avLst/>
          </a:prstGeom>
          <a:noFill/>
        </p:spPr>
        <p:txBody>
          <a:bodyPr wrap="square" rtlCol="0">
            <a:spAutoFit/>
          </a:bodyPr>
          <a:lstStyle/>
          <a:p>
            <a:pPr algn="ctr">
              <a:defRPr/>
            </a:pPr>
            <a:r>
              <a:rPr lang="en-US" altLang="zh-CN" sz="2400" dirty="0">
                <a:solidFill>
                  <a:prstClr val="white"/>
                </a:solidFill>
                <a:cs typeface="+mn-ea"/>
                <a:sym typeface="+mn-lt"/>
              </a:rPr>
              <a:t>03</a:t>
            </a:r>
          </a:p>
        </p:txBody>
      </p:sp>
      <p:sp>
        <p:nvSpPr>
          <p:cNvPr id="26" name="文本框 10"/>
          <p:cNvSpPr txBox="1"/>
          <p:nvPr/>
        </p:nvSpPr>
        <p:spPr>
          <a:xfrm>
            <a:off x="5816599" y="5638352"/>
            <a:ext cx="4837272" cy="488148"/>
          </a:xfrm>
          <a:prstGeom prst="roundRect">
            <a:avLst/>
          </a:prstGeom>
          <a:solidFill>
            <a:schemeClr val="accent1"/>
          </a:solidFill>
        </p:spPr>
        <p:txBody>
          <a:bodyPr wrap="square" rtlCol="0">
            <a:spAutoFit/>
          </a:bodyPr>
          <a:lstStyle/>
          <a:p>
            <a:r>
              <a:rPr lang="zh-CN" altLang="en-US" sz="2267" dirty="0" smtClean="0">
                <a:solidFill>
                  <a:prstClr val="white"/>
                </a:solidFill>
                <a:cs typeface="+mn-ea"/>
              </a:rPr>
              <a:t>收录时间：</a:t>
            </a:r>
            <a:r>
              <a:rPr lang="en-US" altLang="zh-CN" sz="2267" dirty="0" smtClean="0">
                <a:solidFill>
                  <a:prstClr val="white"/>
                </a:solidFill>
                <a:cs typeface="+mn-ea"/>
              </a:rPr>
              <a:t>2018</a:t>
            </a:r>
            <a:endParaRPr lang="zh-CN" altLang="en-US" sz="2267" dirty="0">
              <a:solidFill>
                <a:prstClr val="white"/>
              </a:solidFill>
              <a:cs typeface="+mn-ea"/>
            </a:endParaRPr>
          </a:p>
        </p:txBody>
      </p:sp>
      <p:sp>
        <p:nvSpPr>
          <p:cNvPr id="27" name="椭圆 26"/>
          <p:cNvSpPr/>
          <p:nvPr/>
        </p:nvSpPr>
        <p:spPr>
          <a:xfrm>
            <a:off x="5034607" y="4874618"/>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cs typeface="+mn-ea"/>
              <a:sym typeface="+mn-lt"/>
            </a:endParaRPr>
          </a:p>
        </p:txBody>
      </p:sp>
      <p:sp>
        <p:nvSpPr>
          <p:cNvPr id="28" name="文本框 10"/>
          <p:cNvSpPr txBox="1"/>
          <p:nvPr/>
        </p:nvSpPr>
        <p:spPr>
          <a:xfrm>
            <a:off x="5816598" y="2162078"/>
            <a:ext cx="4837273" cy="1260133"/>
          </a:xfrm>
          <a:prstGeom prst="roundRect">
            <a:avLst/>
          </a:prstGeom>
          <a:solidFill>
            <a:schemeClr val="accent1"/>
          </a:solidFill>
        </p:spPr>
        <p:txBody>
          <a:bodyPr wrap="square" rtlCol="0">
            <a:spAutoFit/>
          </a:bodyPr>
          <a:lstStyle/>
          <a:p>
            <a:r>
              <a:rPr lang="zh-CN" altLang="en-US" sz="2267" dirty="0" smtClean="0">
                <a:solidFill>
                  <a:prstClr val="white"/>
                </a:solidFill>
                <a:cs typeface="+mn-ea"/>
              </a:rPr>
              <a:t>作者：</a:t>
            </a:r>
            <a:r>
              <a:rPr lang="en-US" altLang="zh-CN" sz="2267" dirty="0">
                <a:solidFill>
                  <a:prstClr val="white"/>
                </a:solidFill>
                <a:cs typeface="+mn-ea"/>
              </a:rPr>
              <a:t>Long Wen, </a:t>
            </a:r>
            <a:r>
              <a:rPr lang="en-US" altLang="zh-CN" sz="2267" dirty="0" err="1">
                <a:solidFill>
                  <a:prstClr val="white"/>
                </a:solidFill>
                <a:cs typeface="+mn-ea"/>
              </a:rPr>
              <a:t>Xinyu</a:t>
            </a:r>
            <a:r>
              <a:rPr lang="en-US" altLang="zh-CN" sz="2267" dirty="0">
                <a:solidFill>
                  <a:prstClr val="white"/>
                </a:solidFill>
                <a:cs typeface="+mn-ea"/>
              </a:rPr>
              <a:t> Li, Liang </a:t>
            </a:r>
            <a:r>
              <a:rPr lang="en-US" altLang="zh-CN" sz="2267" dirty="0" err="1">
                <a:solidFill>
                  <a:prstClr val="white"/>
                </a:solidFill>
                <a:cs typeface="+mn-ea"/>
              </a:rPr>
              <a:t>Gao</a:t>
            </a:r>
            <a:r>
              <a:rPr lang="en-US" altLang="zh-CN" sz="2267" dirty="0">
                <a:solidFill>
                  <a:prstClr val="white"/>
                </a:solidFill>
                <a:cs typeface="+mn-ea"/>
              </a:rPr>
              <a:t>, Member, IEEE, and </a:t>
            </a:r>
            <a:r>
              <a:rPr lang="en-US" altLang="zh-CN" sz="2267" dirty="0" err="1">
                <a:solidFill>
                  <a:prstClr val="white"/>
                </a:solidFill>
                <a:cs typeface="+mn-ea"/>
              </a:rPr>
              <a:t>Yuyan</a:t>
            </a:r>
            <a:r>
              <a:rPr lang="en-US" altLang="zh-CN" sz="2267" dirty="0">
                <a:solidFill>
                  <a:prstClr val="white"/>
                </a:solidFill>
                <a:cs typeface="+mn-ea"/>
              </a:rPr>
              <a:t> Zhang</a:t>
            </a:r>
            <a:endParaRPr lang="zh-CN" altLang="en-US" sz="2267" dirty="0">
              <a:solidFill>
                <a:prstClr val="white"/>
              </a:solidFill>
              <a:cs typeface="+mn-ea"/>
            </a:endParaRPr>
          </a:p>
        </p:txBody>
      </p:sp>
      <p:sp>
        <p:nvSpPr>
          <p:cNvPr id="29" name="椭圆 28"/>
          <p:cNvSpPr/>
          <p:nvPr/>
        </p:nvSpPr>
        <p:spPr>
          <a:xfrm>
            <a:off x="5034607" y="5643185"/>
            <a:ext cx="524761" cy="52476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cs typeface="+mn-ea"/>
              <a:sym typeface="+mn-lt"/>
            </a:endParaRPr>
          </a:p>
        </p:txBody>
      </p:sp>
      <p:sp>
        <p:nvSpPr>
          <p:cNvPr id="30" name="文本框 17"/>
          <p:cNvSpPr txBox="1"/>
          <p:nvPr/>
        </p:nvSpPr>
        <p:spPr>
          <a:xfrm>
            <a:off x="4989913" y="4887281"/>
            <a:ext cx="638044" cy="461664"/>
          </a:xfrm>
          <a:prstGeom prst="rect">
            <a:avLst/>
          </a:prstGeom>
          <a:noFill/>
        </p:spPr>
        <p:txBody>
          <a:bodyPr wrap="square" rtlCol="0">
            <a:spAutoFit/>
          </a:bodyPr>
          <a:lstStyle/>
          <a:p>
            <a:pPr algn="ctr">
              <a:defRPr/>
            </a:pPr>
            <a:r>
              <a:rPr lang="en-US" altLang="zh-CN" sz="2400" dirty="0" smtClean="0">
                <a:solidFill>
                  <a:prstClr val="white"/>
                </a:solidFill>
                <a:cs typeface="+mn-ea"/>
                <a:sym typeface="+mn-lt"/>
              </a:rPr>
              <a:t>04</a:t>
            </a:r>
            <a:endParaRPr lang="en-US" altLang="zh-CN" sz="2400" dirty="0">
              <a:solidFill>
                <a:prstClr val="white"/>
              </a:solidFill>
              <a:cs typeface="+mn-ea"/>
              <a:sym typeface="+mn-lt"/>
            </a:endParaRPr>
          </a:p>
        </p:txBody>
      </p:sp>
      <p:sp>
        <p:nvSpPr>
          <p:cNvPr id="31" name="文本框 17"/>
          <p:cNvSpPr txBox="1"/>
          <p:nvPr/>
        </p:nvSpPr>
        <p:spPr>
          <a:xfrm>
            <a:off x="4989913" y="5655847"/>
            <a:ext cx="638044" cy="461664"/>
          </a:xfrm>
          <a:prstGeom prst="rect">
            <a:avLst/>
          </a:prstGeom>
          <a:noFill/>
        </p:spPr>
        <p:txBody>
          <a:bodyPr wrap="square" rtlCol="0">
            <a:spAutoFit/>
          </a:bodyPr>
          <a:lstStyle/>
          <a:p>
            <a:pPr algn="ctr">
              <a:defRPr/>
            </a:pPr>
            <a:r>
              <a:rPr lang="en-US" altLang="zh-CN" sz="2400" dirty="0" smtClean="0">
                <a:solidFill>
                  <a:prstClr val="white"/>
                </a:solidFill>
                <a:cs typeface="+mn-ea"/>
                <a:sym typeface="+mn-lt"/>
              </a:rPr>
              <a:t>05</a:t>
            </a:r>
            <a:endParaRPr lang="en-US" altLang="zh-CN" sz="2400" dirty="0">
              <a:solidFill>
                <a:prstClr val="white"/>
              </a:solidFill>
              <a:cs typeface="+mn-ea"/>
              <a:sym typeface="+mn-lt"/>
            </a:endParaRPr>
          </a:p>
        </p:txBody>
      </p:sp>
    </p:spTree>
    <p:extLst>
      <p:ext uri="{BB962C8B-B14F-4D97-AF65-F5344CB8AC3E}">
        <p14:creationId xmlns:p14="http://schemas.microsoft.com/office/powerpoint/2010/main" val="1044582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9797708"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文献阅读笔记（</a:t>
            </a:r>
            <a:r>
              <a:rPr lang="zh-CN" altLang="zh-CN" sz="2400" b="1" kern="0" dirty="0">
                <a:solidFill>
                  <a:srgbClr val="0066FF"/>
                </a:solidFill>
              </a:rPr>
              <a:t>一种基于数据驱动的卷积神经网络故障诊断方法</a:t>
            </a:r>
            <a:r>
              <a:rPr lang="zh-CN" altLang="en-US" sz="2800" b="1" kern="0" dirty="0">
                <a:solidFill>
                  <a:srgbClr val="0066FF"/>
                </a:solidFill>
              </a:rPr>
              <a:t>）</a:t>
            </a: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五</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20" name="矩形 19"/>
          <p:cNvSpPr/>
          <p:nvPr/>
        </p:nvSpPr>
        <p:spPr>
          <a:xfrm>
            <a:off x="738254" y="1076091"/>
            <a:ext cx="10395052" cy="4349909"/>
          </a:xfrm>
          <a:prstGeom prst="rect">
            <a:avLst/>
          </a:prstGeom>
        </p:spPr>
        <p:txBody>
          <a:bodyPr wrap="square">
            <a:spAutoFit/>
          </a:bodyPr>
          <a:lstStyle/>
          <a:p>
            <a:pPr indent="457200">
              <a:lnSpc>
                <a:spcPts val="3200"/>
              </a:lnSpc>
            </a:pPr>
            <a:r>
              <a:rPr lang="zh-CN" altLang="zh-CN" b="1" dirty="0">
                <a:solidFill>
                  <a:srgbClr val="333333"/>
                </a:solidFill>
                <a:latin typeface="宋体" panose="02010600030101010101" pitchFamily="2" charset="-122"/>
                <a:ea typeface="宋体" panose="02010600030101010101" pitchFamily="2" charset="-122"/>
              </a:rPr>
              <a:t>摘要：</a:t>
            </a:r>
            <a:r>
              <a:rPr lang="zh-CN" altLang="zh-CN" dirty="0">
                <a:solidFill>
                  <a:srgbClr val="333333"/>
                </a:solidFill>
                <a:latin typeface="宋体" panose="02010600030101010101" pitchFamily="2" charset="-122"/>
                <a:ea typeface="宋体" panose="02010600030101010101" pitchFamily="2" charset="-122"/>
              </a:rPr>
              <a:t>由于对新出现问题的早期检测可以节省宝贵的时间和成本，这在制造系统中至关重要。随着智能制造的发展，数据驱动故障诊断成为一个热门话题。然而，传统数据驱动的故障诊断方法依赖于专家提取的特征。特征提取过程是一项繁重的工作，且对最终结果有很大影响。深度学习（</a:t>
            </a:r>
            <a:r>
              <a:rPr lang="en-US" altLang="zh-CN" dirty="0">
                <a:solidFill>
                  <a:srgbClr val="333333"/>
                </a:solidFill>
                <a:latin typeface="宋体" panose="02010600030101010101" pitchFamily="2" charset="-122"/>
                <a:ea typeface="宋体" panose="02010600030101010101" pitchFamily="2" charset="-122"/>
              </a:rPr>
              <a:t>DL</a:t>
            </a:r>
            <a:r>
              <a:rPr lang="zh-CN" altLang="zh-CN" dirty="0">
                <a:solidFill>
                  <a:srgbClr val="333333"/>
                </a:solidFill>
                <a:latin typeface="宋体" panose="02010600030101010101" pitchFamily="2" charset="-122"/>
                <a:ea typeface="宋体" panose="02010600030101010101" pitchFamily="2" charset="-122"/>
              </a:rPr>
              <a:t>）提供了一种自动提取原始数据特征的有效方法。卷积神经网络（</a:t>
            </a:r>
            <a:r>
              <a:rPr lang="en-US" altLang="zh-CN" dirty="0">
                <a:solidFill>
                  <a:srgbClr val="333333"/>
                </a:solidFill>
                <a:latin typeface="宋体" panose="02010600030101010101" pitchFamily="2" charset="-122"/>
                <a:ea typeface="宋体" panose="02010600030101010101" pitchFamily="2" charset="-122"/>
              </a:rPr>
              <a:t>CNN</a:t>
            </a:r>
            <a:r>
              <a:rPr lang="zh-CN" altLang="zh-CN" dirty="0">
                <a:solidFill>
                  <a:srgbClr val="333333"/>
                </a:solidFill>
                <a:latin typeface="宋体" panose="02010600030101010101" pitchFamily="2" charset="-122"/>
                <a:ea typeface="宋体" panose="02010600030101010101" pitchFamily="2" charset="-122"/>
              </a:rPr>
              <a:t>）是一种有效的</a:t>
            </a:r>
            <a:r>
              <a:rPr lang="en-US" altLang="zh-CN" dirty="0">
                <a:solidFill>
                  <a:srgbClr val="333333"/>
                </a:solidFill>
                <a:latin typeface="宋体" panose="02010600030101010101" pitchFamily="2" charset="-122"/>
                <a:ea typeface="宋体" panose="02010600030101010101" pitchFamily="2" charset="-122"/>
              </a:rPr>
              <a:t>DL</a:t>
            </a:r>
            <a:r>
              <a:rPr lang="zh-CN" altLang="zh-CN" dirty="0">
                <a:solidFill>
                  <a:srgbClr val="333333"/>
                </a:solidFill>
                <a:latin typeface="宋体" panose="02010600030101010101" pitchFamily="2" charset="-122"/>
                <a:ea typeface="宋体" panose="02010600030101010101" pitchFamily="2" charset="-122"/>
              </a:rPr>
              <a:t>方法。在此研究中，采用的是一种基于</a:t>
            </a:r>
            <a:r>
              <a:rPr lang="en-US" altLang="zh-CN" dirty="0" err="1">
                <a:solidFill>
                  <a:srgbClr val="333333"/>
                </a:solidFill>
                <a:latin typeface="宋体" panose="02010600030101010101" pitchFamily="2" charset="-122"/>
                <a:ea typeface="宋体" panose="02010600030101010101" pitchFamily="2" charset="-122"/>
              </a:rPr>
              <a:t>LeNet</a:t>
            </a:r>
            <a:r>
              <a:rPr lang="en-US" altLang="zh-CN" dirty="0">
                <a:solidFill>
                  <a:srgbClr val="333333"/>
                </a:solidFill>
                <a:latin typeface="宋体" panose="02010600030101010101" pitchFamily="2" charset="-122"/>
                <a:ea typeface="宋体" panose="02010600030101010101" pitchFamily="2" charset="-122"/>
              </a:rPr>
              <a:t>-5</a:t>
            </a:r>
            <a:r>
              <a:rPr lang="zh-CN" altLang="zh-CN" dirty="0">
                <a:solidFill>
                  <a:srgbClr val="333333"/>
                </a:solidFill>
                <a:latin typeface="宋体" panose="02010600030101010101" pitchFamily="2" charset="-122"/>
                <a:ea typeface="宋体" panose="02010600030101010101" pitchFamily="2" charset="-122"/>
              </a:rPr>
              <a:t>的新</a:t>
            </a:r>
            <a:r>
              <a:rPr lang="en-US" altLang="zh-CN" dirty="0">
                <a:solidFill>
                  <a:srgbClr val="333333"/>
                </a:solidFill>
                <a:latin typeface="宋体" panose="02010600030101010101" pitchFamily="2" charset="-122"/>
                <a:ea typeface="宋体" panose="02010600030101010101" pitchFamily="2" charset="-122"/>
              </a:rPr>
              <a:t>CNN</a:t>
            </a:r>
            <a:r>
              <a:rPr lang="zh-CN" altLang="zh-CN" dirty="0">
                <a:solidFill>
                  <a:srgbClr val="333333"/>
                </a:solidFill>
                <a:latin typeface="宋体" panose="02010600030101010101" pitchFamily="2" charset="-122"/>
                <a:ea typeface="宋体" panose="02010600030101010101" pitchFamily="2" charset="-122"/>
              </a:rPr>
              <a:t>用于故障诊断。通过将信号转换成二维图像的转换方法，该方法可以提取转换后的二维图像的特征，能够消除人工提取的影响。所提出的方法在三个著名数据集上测试（电机轴承数据集、自吸式离心泵数据集和轴向柱塞液压泵数据集），分别达到</a:t>
            </a:r>
            <a:r>
              <a:rPr lang="en-US" altLang="zh-CN" dirty="0">
                <a:solidFill>
                  <a:srgbClr val="333333"/>
                </a:solidFill>
                <a:latin typeface="宋体" panose="02010600030101010101" pitchFamily="2" charset="-122"/>
                <a:ea typeface="宋体" panose="02010600030101010101" pitchFamily="2" charset="-122"/>
              </a:rPr>
              <a:t>99.79</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99.481</a:t>
            </a:r>
            <a:r>
              <a:rPr lang="zh-CN" altLang="zh-CN" dirty="0">
                <a:solidFill>
                  <a:srgbClr val="333333"/>
                </a:solidFill>
                <a:latin typeface="宋体" panose="02010600030101010101" pitchFamily="2" charset="-122"/>
                <a:ea typeface="宋体" panose="02010600030101010101" pitchFamily="2" charset="-122"/>
              </a:rPr>
              <a:t>％和</a:t>
            </a:r>
            <a:r>
              <a:rPr lang="en-US" altLang="zh-CN" dirty="0">
                <a:solidFill>
                  <a:srgbClr val="333333"/>
                </a:solidFill>
                <a:latin typeface="宋体" panose="02010600030101010101" pitchFamily="2" charset="-122"/>
                <a:ea typeface="宋体" panose="02010600030101010101" pitchFamily="2" charset="-122"/>
              </a:rPr>
              <a:t>100</a:t>
            </a:r>
            <a:r>
              <a:rPr lang="zh-CN" altLang="zh-CN" dirty="0">
                <a:solidFill>
                  <a:srgbClr val="333333"/>
                </a:solidFill>
                <a:latin typeface="宋体" panose="02010600030101010101" pitchFamily="2" charset="-122"/>
                <a:ea typeface="宋体" panose="02010600030101010101" pitchFamily="2" charset="-122"/>
              </a:rPr>
              <a:t>％的预测精度。结果与其他</a:t>
            </a:r>
            <a:r>
              <a:rPr lang="en-US" altLang="zh-CN" dirty="0">
                <a:solidFill>
                  <a:srgbClr val="333333"/>
                </a:solidFill>
                <a:latin typeface="宋体" panose="02010600030101010101" pitchFamily="2" charset="-122"/>
                <a:ea typeface="宋体" panose="02010600030101010101" pitchFamily="2" charset="-122"/>
              </a:rPr>
              <a:t>DL</a:t>
            </a:r>
            <a:r>
              <a:rPr lang="zh-CN" altLang="zh-CN" dirty="0">
                <a:solidFill>
                  <a:srgbClr val="333333"/>
                </a:solidFill>
                <a:latin typeface="宋体" panose="02010600030101010101" pitchFamily="2" charset="-122"/>
                <a:ea typeface="宋体" panose="02010600030101010101" pitchFamily="2" charset="-122"/>
              </a:rPr>
              <a:t>及传统方法进行了比较，包括自适应深度</a:t>
            </a:r>
            <a:r>
              <a:rPr lang="en-US" altLang="zh-CN" dirty="0">
                <a:solidFill>
                  <a:srgbClr val="333333"/>
                </a:solidFill>
                <a:latin typeface="宋体" panose="02010600030101010101" pitchFamily="2" charset="-122"/>
                <a:ea typeface="宋体" panose="02010600030101010101" pitchFamily="2" charset="-122"/>
              </a:rPr>
              <a:t>CNN</a:t>
            </a:r>
            <a:r>
              <a:rPr lang="zh-CN" altLang="zh-CN" dirty="0">
                <a:solidFill>
                  <a:srgbClr val="333333"/>
                </a:solidFill>
                <a:latin typeface="宋体" panose="02010600030101010101" pitchFamily="2" charset="-122"/>
                <a:ea typeface="宋体" panose="02010600030101010101" pitchFamily="2" charset="-122"/>
              </a:rPr>
              <a:t>、稀疏滤波、深度置信网络和支持向量机。比较表明，提出的基于</a:t>
            </a:r>
            <a:r>
              <a:rPr lang="en-US" altLang="zh-CN" dirty="0">
                <a:solidFill>
                  <a:srgbClr val="333333"/>
                </a:solidFill>
                <a:latin typeface="宋体" panose="02010600030101010101" pitchFamily="2" charset="-122"/>
                <a:ea typeface="宋体" panose="02010600030101010101" pitchFamily="2" charset="-122"/>
              </a:rPr>
              <a:t>CNN</a:t>
            </a:r>
            <a:r>
              <a:rPr lang="zh-CN" altLang="zh-CN" dirty="0">
                <a:solidFill>
                  <a:srgbClr val="333333"/>
                </a:solidFill>
                <a:latin typeface="宋体" panose="02010600030101010101" pitchFamily="2" charset="-122"/>
                <a:ea typeface="宋体" panose="02010600030101010101" pitchFamily="2" charset="-122"/>
              </a:rPr>
              <a:t>的数据驱动故障诊断方法取得了显着的改进</a:t>
            </a:r>
            <a:r>
              <a:rPr lang="zh-CN" altLang="zh-CN" dirty="0" smtClean="0">
                <a:solidFill>
                  <a:srgbClr val="333333"/>
                </a:solidFill>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a:p>
            <a:pPr indent="457200">
              <a:lnSpc>
                <a:spcPts val="3200"/>
              </a:lnSpc>
              <a:spcBef>
                <a:spcPts val="1200"/>
              </a:spcBef>
            </a:pPr>
            <a:r>
              <a:rPr lang="zh-CN" altLang="zh-CN" b="1" dirty="0">
                <a:solidFill>
                  <a:srgbClr val="333333"/>
                </a:solidFill>
                <a:latin typeface="宋体" panose="02010600030101010101" pitchFamily="2" charset="-122"/>
                <a:ea typeface="宋体" panose="02010600030101010101" pitchFamily="2" charset="-122"/>
              </a:rPr>
              <a:t>关键词：</a:t>
            </a:r>
            <a:r>
              <a:rPr lang="zh-CN" altLang="zh-CN" dirty="0">
                <a:solidFill>
                  <a:srgbClr val="333333"/>
                </a:solidFill>
                <a:latin typeface="宋体" panose="02010600030101010101" pitchFamily="2" charset="-122"/>
                <a:ea typeface="宋体" panose="02010600030101010101" pitchFamily="2" charset="-122"/>
              </a:rPr>
              <a:t>故障诊断 卷积神经网络 图像分类 数据驱动</a:t>
            </a:r>
            <a:endParaRPr lang="zh-CN" altLang="en-US"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363358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五</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10" name="TextBox 40"/>
          <p:cNvSpPr txBox="1"/>
          <p:nvPr/>
        </p:nvSpPr>
        <p:spPr>
          <a:xfrm>
            <a:off x="1116972" y="156500"/>
            <a:ext cx="9797708"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文献阅读笔记（</a:t>
            </a:r>
            <a:r>
              <a:rPr lang="zh-CN" altLang="zh-CN" sz="2400" b="1" kern="0" dirty="0">
                <a:solidFill>
                  <a:srgbClr val="0066FF"/>
                </a:solidFill>
              </a:rPr>
              <a:t>一种基于数据驱动的卷积神经网络故障诊断方法</a:t>
            </a:r>
            <a:r>
              <a:rPr lang="zh-CN" altLang="en-US" sz="2800" b="1" kern="0" dirty="0">
                <a:solidFill>
                  <a:srgbClr val="0066FF"/>
                </a:solidFill>
              </a:rPr>
              <a:t>）</a:t>
            </a:r>
          </a:p>
        </p:txBody>
      </p:sp>
      <p:sp>
        <p:nvSpPr>
          <p:cNvPr id="31" name="矩形 30"/>
          <p:cNvSpPr/>
          <p:nvPr/>
        </p:nvSpPr>
        <p:spPr>
          <a:xfrm>
            <a:off x="738254" y="1076091"/>
            <a:ext cx="10395052" cy="913070"/>
          </a:xfrm>
          <a:prstGeom prst="rect">
            <a:avLst/>
          </a:prstGeom>
        </p:spPr>
        <p:txBody>
          <a:bodyPr wrap="square">
            <a:spAutoFit/>
          </a:bodyPr>
          <a:lstStyle/>
          <a:p>
            <a:pPr>
              <a:lnSpc>
                <a:spcPts val="3200"/>
              </a:lnSpc>
            </a:pPr>
            <a:r>
              <a:rPr lang="zh-CN" altLang="en-US" sz="2133" b="1" dirty="0">
                <a:solidFill>
                  <a:srgbClr val="333333"/>
                </a:solidFill>
                <a:latin typeface="宋体" panose="02010600030101010101" pitchFamily="2" charset="-122"/>
                <a:ea typeface="宋体" panose="02010600030101010101" pitchFamily="2" charset="-122"/>
              </a:rPr>
              <a:t>核心思想</a:t>
            </a:r>
            <a:r>
              <a:rPr lang="zh-CN" altLang="en-US" sz="2133" b="1" dirty="0" smtClean="0">
                <a:solidFill>
                  <a:srgbClr val="333333"/>
                </a:solidFill>
                <a:latin typeface="宋体" panose="02010600030101010101" pitchFamily="2" charset="-122"/>
                <a:ea typeface="宋体" panose="02010600030101010101" pitchFamily="2" charset="-122"/>
              </a:rPr>
              <a:t>简介</a:t>
            </a:r>
            <a:endParaRPr lang="en-US" altLang="zh-CN" sz="2133" b="1" dirty="0" smtClean="0">
              <a:solidFill>
                <a:srgbClr val="333333"/>
              </a:solidFill>
              <a:latin typeface="宋体" panose="02010600030101010101" pitchFamily="2" charset="-122"/>
              <a:ea typeface="宋体" panose="02010600030101010101" pitchFamily="2" charset="-122"/>
            </a:endParaRPr>
          </a:p>
          <a:p>
            <a:pPr>
              <a:lnSpc>
                <a:spcPts val="3200"/>
              </a:lnSpc>
            </a:pPr>
            <a:r>
              <a:rPr lang="en-US" altLang="zh-CN" b="1" dirty="0">
                <a:solidFill>
                  <a:srgbClr val="333333"/>
                </a:solidFill>
                <a:latin typeface="宋体" panose="02010600030101010101" pitchFamily="2" charset="-122"/>
                <a:ea typeface="宋体" panose="02010600030101010101" pitchFamily="2" charset="-122"/>
              </a:rPr>
              <a:t>1</a:t>
            </a:r>
            <a:r>
              <a:rPr lang="zh-CN" altLang="zh-CN" b="1" dirty="0">
                <a:solidFill>
                  <a:srgbClr val="333333"/>
                </a:solidFill>
                <a:latin typeface="宋体" panose="02010600030101010101" pitchFamily="2" charset="-122"/>
                <a:ea typeface="宋体" panose="02010600030101010101" pitchFamily="2" charset="-122"/>
              </a:rPr>
              <a:t>、信号</a:t>
            </a:r>
            <a:r>
              <a:rPr lang="en-US" altLang="zh-CN" b="1" dirty="0">
                <a:solidFill>
                  <a:srgbClr val="333333"/>
                </a:solidFill>
                <a:latin typeface="宋体" panose="02010600030101010101" pitchFamily="2" charset="-122"/>
                <a:ea typeface="宋体" panose="02010600030101010101" pitchFamily="2" charset="-122"/>
              </a:rPr>
              <a:t>-</a:t>
            </a:r>
            <a:r>
              <a:rPr lang="zh-CN" altLang="zh-CN" b="1" dirty="0">
                <a:solidFill>
                  <a:srgbClr val="333333"/>
                </a:solidFill>
                <a:latin typeface="宋体" panose="02010600030101010101" pitchFamily="2" charset="-122"/>
                <a:ea typeface="宋体" panose="02010600030101010101" pitchFamily="2" charset="-122"/>
              </a:rPr>
              <a:t>图像转换</a:t>
            </a:r>
            <a:r>
              <a:rPr lang="zh-CN" altLang="zh-CN" b="1" dirty="0" smtClean="0">
                <a:solidFill>
                  <a:srgbClr val="333333"/>
                </a:solidFill>
                <a:latin typeface="宋体" panose="02010600030101010101" pitchFamily="2" charset="-122"/>
                <a:ea typeface="宋体" panose="02010600030101010101" pitchFamily="2" charset="-122"/>
              </a:rPr>
              <a:t>方法</a:t>
            </a:r>
            <a:endParaRPr lang="zh-CN" altLang="zh-CN" b="1" dirty="0">
              <a:solidFill>
                <a:srgbClr val="333333"/>
              </a:solidFill>
              <a:latin typeface="宋体" panose="02010600030101010101" pitchFamily="2" charset="-122"/>
              <a:ea typeface="宋体" panose="02010600030101010101" pitchFamily="2" charset="-122"/>
            </a:endParaRPr>
          </a:p>
        </p:txBody>
      </p:sp>
      <p:pic>
        <p:nvPicPr>
          <p:cNvPr id="32" name="image1.jpeg"/>
          <p:cNvPicPr/>
          <p:nvPr/>
        </p:nvPicPr>
        <p:blipFill>
          <a:blip r:embed="rId3" cstate="print"/>
          <a:stretch>
            <a:fillRect/>
          </a:stretch>
        </p:blipFill>
        <p:spPr>
          <a:xfrm>
            <a:off x="6300955" y="1540705"/>
            <a:ext cx="4832350" cy="4347845"/>
          </a:xfrm>
          <a:prstGeom prst="rect">
            <a:avLst/>
          </a:prstGeom>
        </p:spPr>
      </p:pic>
      <p:sp>
        <p:nvSpPr>
          <p:cNvPr id="33" name="矩形 32"/>
          <p:cNvSpPr/>
          <p:nvPr/>
        </p:nvSpPr>
        <p:spPr>
          <a:xfrm>
            <a:off x="6760504" y="5946860"/>
            <a:ext cx="3913251" cy="338554"/>
          </a:xfrm>
          <a:prstGeom prst="rect">
            <a:avLst/>
          </a:prstGeom>
        </p:spPr>
        <p:txBody>
          <a:bodyPr wrap="none">
            <a:spAutoFit/>
          </a:bodyPr>
          <a:lstStyle/>
          <a:p>
            <a:r>
              <a:rPr lang="zh-CN" altLang="zh-CN" sz="1600" b="1" dirty="0" smtClean="0">
                <a:latin typeface="Calibri" panose="020F0502020204030204" pitchFamily="34" charset="0"/>
                <a:ea typeface="宋体" panose="02010600030101010101" pitchFamily="2" charset="-122"/>
                <a:cs typeface="Times New Roman" panose="02020603050405020304" pitchFamily="18" charset="0"/>
              </a:rPr>
              <a:t>图</a:t>
            </a:r>
            <a:r>
              <a:rPr lang="en-US" altLang="zh-CN" sz="1600" b="1" dirty="0" smtClean="0">
                <a:latin typeface="Calibri" panose="020F0502020204030204" pitchFamily="34" charset="0"/>
                <a:ea typeface="宋体" panose="02010600030101010101" pitchFamily="2" charset="-122"/>
                <a:cs typeface="Times New Roman" panose="02020603050405020304" pitchFamily="18" charset="0"/>
              </a:rPr>
              <a:t>1 </a:t>
            </a:r>
            <a:r>
              <a:rPr lang="zh-CN" altLang="zh-CN" sz="1600" b="1" dirty="0" smtClean="0">
                <a:latin typeface="Calibri" panose="020F0502020204030204" pitchFamily="34" charset="0"/>
                <a:ea typeface="宋体" panose="02010600030101010101" pitchFamily="2" charset="-122"/>
                <a:cs typeface="Times New Roman" panose="02020603050405020304" pitchFamily="18" charset="0"/>
              </a:rPr>
              <a:t>信号</a:t>
            </a:r>
            <a:r>
              <a:rPr lang="en-US" altLang="zh-CN" sz="1600" b="1" dirty="0">
                <a:latin typeface="Calibri" panose="020F0502020204030204" pitchFamily="34" charset="0"/>
                <a:ea typeface="宋体" panose="02010600030101010101" pitchFamily="2" charset="-122"/>
                <a:cs typeface="Times New Roman" panose="02020603050405020304" pitchFamily="18" charset="0"/>
              </a:rPr>
              <a:t>-</a:t>
            </a:r>
            <a:r>
              <a:rPr lang="zh-CN" altLang="zh-CN" sz="1600" b="1" dirty="0">
                <a:latin typeface="Calibri" panose="020F0502020204030204" pitchFamily="34" charset="0"/>
                <a:ea typeface="宋体" panose="02010600030101010101" pitchFamily="2" charset="-122"/>
                <a:cs typeface="Times New Roman" panose="02020603050405020304" pitchFamily="18" charset="0"/>
              </a:rPr>
              <a:t>图像的转换</a:t>
            </a:r>
            <a:r>
              <a:rPr lang="zh-CN" altLang="zh-CN" sz="1600" b="1" dirty="0" smtClean="0">
                <a:latin typeface="Calibri" panose="020F0502020204030204" pitchFamily="34" charset="0"/>
                <a:ea typeface="宋体" panose="02010600030101010101" pitchFamily="2" charset="-122"/>
                <a:cs typeface="Times New Roman" panose="02020603050405020304" pitchFamily="18" charset="0"/>
              </a:rPr>
              <a:t>方法</a:t>
            </a:r>
            <a:r>
              <a:rPr lang="zh-CN" altLang="en-US" sz="1600" b="1" dirty="0" smtClean="0">
                <a:latin typeface="Calibri" panose="020F0502020204030204" pitchFamily="34" charset="0"/>
                <a:ea typeface="宋体" panose="02010600030101010101" pitchFamily="2" charset="-122"/>
                <a:cs typeface="Times New Roman" panose="02020603050405020304" pitchFamily="18" charset="0"/>
              </a:rPr>
              <a:t>（来源于文献）</a:t>
            </a:r>
            <a:endParaRPr lang="zh-CN" altLang="en-US" sz="1600" b="1" dirty="0"/>
          </a:p>
        </p:txBody>
      </p:sp>
      <p:sp>
        <p:nvSpPr>
          <p:cNvPr id="34" name="矩形 33"/>
          <p:cNvSpPr/>
          <p:nvPr/>
        </p:nvSpPr>
        <p:spPr>
          <a:xfrm>
            <a:off x="845864" y="2065085"/>
            <a:ext cx="4491205" cy="3375283"/>
          </a:xfrm>
          <a:prstGeom prst="rect">
            <a:avLst/>
          </a:prstGeom>
        </p:spPr>
        <p:txBody>
          <a:bodyPr wrap="square">
            <a:spAutoFit/>
          </a:bodyPr>
          <a:lstStyle/>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如图</a:t>
            </a:r>
            <a:r>
              <a:rPr lang="en-US" altLang="zh-CN" dirty="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所示，在“信号</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图像转换方法”中，时域原始信号按时域顺序转换成图像的像素点</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latin typeface="Calibri" panose="020F0502020204030204" pitchFamily="34" charset="0"/>
              <a:ea typeface="宋体" panose="02010600030101010101" pitchFamily="2" charset="-122"/>
              <a:cs typeface="Times New Roman" panose="02020603050405020304" pitchFamily="18" charset="0"/>
            </a:endParaRPr>
          </a:p>
          <a:p>
            <a:pPr indent="457200">
              <a:lnSpc>
                <a:spcPts val="3200"/>
              </a:lnSpc>
            </a:pPr>
            <a:r>
              <a:rPr lang="zh-CN" altLang="zh-CN" dirty="0" smtClean="0">
                <a:latin typeface="Calibri" panose="020F0502020204030204" pitchFamily="34" charset="0"/>
                <a:ea typeface="宋体" panose="02010600030101010101" pitchFamily="2" charset="-122"/>
                <a:cs typeface="Times New Roman" panose="02020603050405020304" pitchFamily="18" charset="0"/>
              </a:rPr>
              <a:t>这种</a:t>
            </a:r>
            <a:r>
              <a:rPr lang="zh-CN" altLang="zh-CN" dirty="0">
                <a:latin typeface="Calibri" panose="020F0502020204030204" pitchFamily="34" charset="0"/>
                <a:ea typeface="宋体" panose="02010600030101010101" pitchFamily="2" charset="-122"/>
                <a:cs typeface="Times New Roman" panose="02020603050405020304" pitchFamily="18" charset="0"/>
              </a:rPr>
              <a:t>数据处理方法的优点是它提供了一种探索原始信号的二维特征的方法。更重要的是，这种数据预处理方法可以在没有任何预定义参数的情况下进行计算，并且可以尽可能减少专家的经验。</a:t>
            </a:r>
            <a:endParaRPr lang="zh-CN" altLang="en-US" dirty="0"/>
          </a:p>
        </p:txBody>
      </p:sp>
    </p:spTree>
    <p:extLst>
      <p:ext uri="{BB962C8B-B14F-4D97-AF65-F5344CB8AC3E}">
        <p14:creationId xmlns:p14="http://schemas.microsoft.com/office/powerpoint/2010/main" val="74428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9797708"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文献阅读笔记（</a:t>
            </a:r>
            <a:r>
              <a:rPr lang="zh-CN" altLang="zh-CN" sz="2400" b="1" kern="0" dirty="0">
                <a:solidFill>
                  <a:srgbClr val="0066FF"/>
                </a:solidFill>
              </a:rPr>
              <a:t>一种基于数据驱动的卷积神经网络故障诊断方法</a:t>
            </a:r>
            <a:r>
              <a:rPr lang="zh-CN" altLang="en-US" sz="2800" b="1" kern="0" dirty="0">
                <a:solidFill>
                  <a:srgbClr val="0066FF"/>
                </a:solidFill>
              </a:rPr>
              <a:t>）</a:t>
            </a: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五</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mc:AlternateContent xmlns:mc="http://schemas.openxmlformats.org/markup-compatibility/2006" xmlns:a14="http://schemas.microsoft.com/office/drawing/2010/main">
        <mc:Choice Requires="a14">
          <p:sp>
            <p:nvSpPr>
              <p:cNvPr id="19" name="矩形 18"/>
              <p:cNvSpPr/>
              <p:nvPr/>
            </p:nvSpPr>
            <p:spPr>
              <a:xfrm>
                <a:off x="738254" y="2091305"/>
                <a:ext cx="10395052" cy="3913892"/>
              </a:xfrm>
              <a:prstGeom prst="rect">
                <a:avLst/>
              </a:prstGeom>
            </p:spPr>
            <p:txBody>
              <a:bodyPr wrap="square">
                <a:spAutoFit/>
              </a:bodyPr>
              <a:lstStyle/>
              <a:p>
                <a:pPr indent="457200">
                  <a:lnSpc>
                    <a:spcPts val="3200"/>
                  </a:lnSpc>
                  <a:spcAft>
                    <a:spcPts val="2400"/>
                  </a:spcAft>
                </a:pPr>
                <a:r>
                  <a:rPr lang="zh-CN" altLang="zh-CN" dirty="0" smtClean="0">
                    <a:solidFill>
                      <a:srgbClr val="333333"/>
                    </a:solidFill>
                    <a:latin typeface="宋体" panose="02010600030101010101" pitchFamily="2" charset="-122"/>
                    <a:ea typeface="宋体" panose="02010600030101010101" pitchFamily="2" charset="-122"/>
                  </a:rPr>
                  <a:t>为了</a:t>
                </a:r>
                <a:r>
                  <a:rPr lang="zh-CN" altLang="zh-CN" dirty="0">
                    <a:solidFill>
                      <a:srgbClr val="333333"/>
                    </a:solidFill>
                    <a:latin typeface="宋体" panose="02010600030101010101" pitchFamily="2" charset="-122"/>
                    <a:ea typeface="宋体" panose="02010600030101010101" pitchFamily="2" charset="-122"/>
                  </a:rPr>
                  <a:t>获得</a:t>
                </a:r>
                <a:r>
                  <a:rPr lang="en-US" altLang="zh-CN" dirty="0">
                    <a:solidFill>
                      <a:srgbClr val="333333"/>
                    </a:solidFill>
                    <a:latin typeface="宋体" panose="02010600030101010101" pitchFamily="2" charset="-122"/>
                    <a:ea typeface="宋体" panose="02010600030101010101" pitchFamily="2" charset="-122"/>
                  </a:rPr>
                  <a:t>M</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M</a:t>
                </a:r>
                <a:r>
                  <a:rPr lang="zh-CN" altLang="zh-CN" dirty="0">
                    <a:solidFill>
                      <a:srgbClr val="333333"/>
                    </a:solidFill>
                    <a:latin typeface="宋体" panose="02010600030101010101" pitchFamily="2" charset="-122"/>
                    <a:ea typeface="宋体" panose="02010600030101010101" pitchFamily="2" charset="-122"/>
                  </a:rPr>
                  <a:t>尺寸的图像，先从原始信号中随机获得长度为</a:t>
                </a:r>
                <a:r>
                  <a:rPr lang="en-US" altLang="zh-CN" dirty="0" err="1">
                    <a:solidFill>
                      <a:srgbClr val="333333"/>
                    </a:solidFill>
                    <a:latin typeface="宋体" panose="02010600030101010101" pitchFamily="2" charset="-122"/>
                    <a:ea typeface="宋体" panose="02010600030101010101" pitchFamily="2" charset="-122"/>
                  </a:rPr>
                  <a:t>M2</a:t>
                </a:r>
                <a:r>
                  <a:rPr lang="zh-CN" altLang="zh-CN" dirty="0">
                    <a:solidFill>
                      <a:srgbClr val="333333"/>
                    </a:solidFill>
                    <a:latin typeface="宋体" panose="02010600030101010101" pitchFamily="2" charset="-122"/>
                    <a:ea typeface="宋体" panose="02010600030101010101" pitchFamily="2" charset="-122"/>
                  </a:rPr>
                  <a:t>的分段信号。令</a:t>
                </a:r>
                <a:r>
                  <a:rPr lang="en-US" altLang="zh-CN" dirty="0">
                    <a:solidFill>
                      <a:srgbClr val="333333"/>
                    </a:solidFill>
                    <a:latin typeface="宋体" panose="02010600030101010101" pitchFamily="2" charset="-122"/>
                    <a:ea typeface="宋体" panose="02010600030101010101" pitchFamily="2" charset="-122"/>
                  </a:rPr>
                  <a:t>L(</a:t>
                </a:r>
                <a:r>
                  <a:rPr lang="en-US" altLang="zh-CN" dirty="0" err="1">
                    <a:solidFill>
                      <a:srgbClr val="333333"/>
                    </a:solidFill>
                    <a:latin typeface="宋体" panose="02010600030101010101" pitchFamily="2" charset="-122"/>
                    <a:ea typeface="宋体" panose="02010600030101010101" pitchFamily="2" charset="-122"/>
                  </a:rPr>
                  <a:t>i</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代表分段信号的值，其中</a:t>
                </a:r>
                <a:r>
                  <a:rPr lang="en-US" altLang="zh-CN" dirty="0" err="1">
                    <a:solidFill>
                      <a:srgbClr val="333333"/>
                    </a:solidFill>
                    <a:latin typeface="宋体" panose="02010600030101010101" pitchFamily="2" charset="-122"/>
                    <a:ea typeface="宋体" panose="02010600030101010101" pitchFamily="2" charset="-122"/>
                  </a:rPr>
                  <a:t>i</a:t>
                </a:r>
                <a:r>
                  <a:rPr lang="en-US" altLang="zh-CN" dirty="0">
                    <a:solidFill>
                      <a:srgbClr val="333333"/>
                    </a:solidFill>
                    <a:latin typeface="宋体" panose="02010600030101010101" pitchFamily="2" charset="-122"/>
                    <a:ea typeface="宋体" panose="02010600030101010101" pitchFamily="2" charset="-122"/>
                  </a:rPr>
                  <a:t>=1..</a:t>
                </a:r>
                <a:r>
                  <a:rPr lang="en-US" altLang="zh-CN" dirty="0" err="1">
                    <a:solidFill>
                      <a:srgbClr val="333333"/>
                    </a:solidFill>
                    <a:latin typeface="宋体" panose="02010600030101010101" pitchFamily="2" charset="-122"/>
                    <a:ea typeface="宋体" panose="02010600030101010101" pitchFamily="2" charset="-122"/>
                  </a:rPr>
                  <a:t>M2</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P(</a:t>
                </a:r>
                <a:r>
                  <a:rPr lang="en-US" altLang="zh-CN" dirty="0" err="1">
                    <a:solidFill>
                      <a:srgbClr val="333333"/>
                    </a:solidFill>
                    <a:latin typeface="宋体" panose="02010600030101010101" pitchFamily="2" charset="-122"/>
                    <a:ea typeface="宋体" panose="02010600030101010101" pitchFamily="2" charset="-122"/>
                  </a:rPr>
                  <a:t>j,k</a:t>
                </a:r>
                <a:r>
                  <a:rPr lang="en-US" altLang="zh-CN" dirty="0">
                    <a:solidFill>
                      <a:srgbClr val="333333"/>
                    </a:solidFill>
                    <a:latin typeface="宋体" panose="02010600030101010101" pitchFamily="2" charset="-122"/>
                    <a:ea typeface="宋体" panose="02010600030101010101" pitchFamily="2" charset="-122"/>
                  </a:rPr>
                  <a:t>) </a:t>
                </a:r>
                <a:r>
                  <a:rPr lang="zh-CN" altLang="zh-CN" dirty="0">
                    <a:solidFill>
                      <a:srgbClr val="333333"/>
                    </a:solidFill>
                    <a:latin typeface="宋体" panose="02010600030101010101" pitchFamily="2" charset="-122"/>
                    <a:ea typeface="宋体" panose="02010600030101010101" pitchFamily="2" charset="-122"/>
                  </a:rPr>
                  <a:t>表示图像的像素强度，其中</a:t>
                </a:r>
                <a:r>
                  <a:rPr lang="en-US" altLang="zh-CN" dirty="0">
                    <a:solidFill>
                      <a:srgbClr val="333333"/>
                    </a:solidFill>
                    <a:latin typeface="宋体" panose="02010600030101010101" pitchFamily="2" charset="-122"/>
                    <a:ea typeface="宋体" panose="02010600030101010101" pitchFamily="2" charset="-122"/>
                  </a:rPr>
                  <a:t>j=</a:t>
                </a:r>
                <a:r>
                  <a:rPr lang="en-US" altLang="zh-CN" dirty="0" err="1">
                    <a:solidFill>
                      <a:srgbClr val="333333"/>
                    </a:solidFill>
                    <a:latin typeface="宋体" panose="02010600030101010101" pitchFamily="2" charset="-122"/>
                    <a:ea typeface="宋体" panose="02010600030101010101" pitchFamily="2" charset="-122"/>
                  </a:rPr>
                  <a:t>1..M</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k=</a:t>
                </a:r>
                <a:r>
                  <a:rPr lang="en-US" altLang="zh-CN" dirty="0" err="1">
                    <a:solidFill>
                      <a:srgbClr val="333333"/>
                    </a:solidFill>
                    <a:latin typeface="宋体" panose="02010600030101010101" pitchFamily="2" charset="-122"/>
                    <a:ea typeface="宋体" panose="02010600030101010101" pitchFamily="2" charset="-122"/>
                  </a:rPr>
                  <a:t>1..M</a:t>
                </a:r>
                <a:r>
                  <a:rPr lang="zh-CN" altLang="zh-CN" dirty="0">
                    <a:solidFill>
                      <a:srgbClr val="333333"/>
                    </a:solidFill>
                    <a:latin typeface="宋体" panose="02010600030101010101" pitchFamily="2" charset="-122"/>
                    <a:ea typeface="宋体" panose="02010600030101010101" pitchFamily="2" charset="-122"/>
                  </a:rPr>
                  <a:t>，如等式</a:t>
                </a:r>
                <a:r>
                  <a:rPr lang="en-US" altLang="zh-CN" dirty="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所示</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a:solidFill>
                    <a:srgbClr val="333333"/>
                  </a:solidFill>
                  <a:latin typeface="宋体" panose="02010600030101010101" pitchFamily="2" charset="-122"/>
                  <a:ea typeface="宋体" panose="02010600030101010101" pitchFamily="2" charset="-122"/>
                </a:endParaRPr>
              </a:p>
              <a:p>
                <a:pPr indent="457200">
                  <a:lnSpc>
                    <a:spcPts val="3200"/>
                  </a:lnSpc>
                  <a:spcAft>
                    <a:spcPts val="1800"/>
                  </a:spcAft>
                </a:pPr>
                <a14:m>
                  <m:oMathPara xmlns:m="http://schemas.openxmlformats.org/officeDocument/2006/math">
                    <m:oMathParaPr>
                      <m:jc m:val="centerGroup"/>
                    </m:oMathParaPr>
                    <m:oMath xmlns:m="http://schemas.openxmlformats.org/officeDocument/2006/math">
                      <m:r>
                        <m:rPr>
                          <m:nor/>
                        </m:rPr>
                        <a:rPr lang="zh-CN" altLang="en-US"/>
                        <m:t>P</m:t>
                      </m:r>
                      <m:r>
                        <a:rPr lang="zh-CN" altLang="en-US">
                          <a:latin typeface="Cambria Math" panose="02040503050406030204" pitchFamily="18" charset="0"/>
                        </a:rPr>
                        <m:t>(</m:t>
                      </m:r>
                      <m:r>
                        <a:rPr lang="zh-CN" altLang="en-US">
                          <a:latin typeface="Cambria Math" panose="02040503050406030204" pitchFamily="18" charset="0"/>
                        </a:rPr>
                        <m:t>𝑗</m:t>
                      </m:r>
                      <m:r>
                        <a:rPr lang="zh-CN" altLang="en-US">
                          <a:latin typeface="Cambria Math" panose="02040503050406030204" pitchFamily="18" charset="0"/>
                        </a:rPr>
                        <m:t>,</m:t>
                      </m:r>
                      <m: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𝑟𝑜𝑢𝑛𝑑</m:t>
                      </m:r>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a:latin typeface="Cambria Math" panose="02040503050406030204" pitchFamily="18" charset="0"/>
                                    </a:rPr>
                                    <m:t>𝐿</m:t>
                                  </m:r>
                                  <m:r>
                                    <a:rPr lang="zh-CN" altLang="en-US">
                                      <a:latin typeface="Cambria Math" panose="02040503050406030204" pitchFamily="18" charset="0"/>
                                    </a:rPr>
                                    <m:t>((</m:t>
                                  </m:r>
                                  <m:r>
                                    <a:rPr lang="zh-CN" altLang="en-US">
                                      <a:latin typeface="Cambria Math" panose="02040503050406030204" pitchFamily="18" charset="0"/>
                                    </a:rPr>
                                    <m:t>𝑗</m:t>
                                  </m:r>
                                  <m:r>
                                    <a:rPr lang="zh-CN" altLang="en-US">
                                      <a:latin typeface="Cambria Math" panose="02040503050406030204" pitchFamily="18" charset="0"/>
                                    </a:rPr>
                                    <m:t>−1)×</m:t>
                                  </m:r>
                                  <m:r>
                                    <a:rPr lang="zh-CN" altLang="en-US">
                                      <a:latin typeface="Cambria Math" panose="02040503050406030204" pitchFamily="18" charset="0"/>
                                    </a:rPr>
                                    <m:t>𝑀</m:t>
                                  </m:r>
                                  <m:r>
                                    <a:rPr lang="zh-CN" altLang="en-US">
                                      <a:latin typeface="Cambria Math" panose="02040503050406030204" pitchFamily="18" charset="0"/>
                                    </a:rPr>
                                    <m:t>+</m:t>
                                  </m:r>
                                  <m:r>
                                    <a:rPr lang="zh-CN" altLang="en-US">
                                      <a:latin typeface="Cambria Math" panose="02040503050406030204" pitchFamily="18" charset="0"/>
                                    </a:rPr>
                                    <m:t>𝑘</m:t>
                                  </m:r>
                                  <m:r>
                                    <a:rPr lang="zh-CN" altLang="en-US">
                                      <a:latin typeface="Cambria Math" panose="02040503050406030204" pitchFamily="18" charset="0"/>
                                    </a:rPr>
                                    <m:t>)−</m:t>
                                  </m:r>
                                  <m:r>
                                    <a:rPr lang="zh-CN" altLang="en-US">
                                      <a:latin typeface="Cambria Math" panose="02040503050406030204" pitchFamily="18" charset="0"/>
                                    </a:rPr>
                                    <m:t>𝑀𝑖𝑛</m:t>
                                  </m:r>
                                  <m:r>
                                    <a:rPr lang="zh-CN" altLang="en-US">
                                      <a:latin typeface="Cambria Math" panose="02040503050406030204" pitchFamily="18" charset="0"/>
                                    </a:rPr>
                                    <m:t>(</m:t>
                                  </m:r>
                                  <m:r>
                                    <a:rPr lang="zh-CN" altLang="en-US">
                                      <a:latin typeface="Cambria Math" panose="02040503050406030204" pitchFamily="18" charset="0"/>
                                    </a:rPr>
                                    <m:t>𝐿</m:t>
                                  </m:r>
                                </m:e>
                              </m:d>
                            </m:num>
                            <m:den>
                              <m:d>
                                <m:dPr>
                                  <m:begChr m:val=""/>
                                  <m:ctrlPr>
                                    <a:rPr lang="zh-CN" altLang="en-US" i="1">
                                      <a:latin typeface="Cambria Math" panose="02040503050406030204" pitchFamily="18" charset="0"/>
                                    </a:rPr>
                                  </m:ctrlPr>
                                </m:dPr>
                                <m:e>
                                  <m:r>
                                    <a:rPr lang="zh-CN" altLang="en-US">
                                      <a:latin typeface="Cambria Math" panose="02040503050406030204" pitchFamily="18" charset="0"/>
                                    </a:rPr>
                                    <m:t>𝑀𝑎𝑥</m:t>
                                  </m:r>
                                  <m:r>
                                    <a:rPr lang="zh-CN" altLang="en-US">
                                      <a:latin typeface="Cambria Math" panose="02040503050406030204" pitchFamily="18" charset="0"/>
                                    </a:rPr>
                                    <m:t>(</m:t>
                                  </m:r>
                                  <m:r>
                                    <a:rPr lang="zh-CN" altLang="en-US">
                                      <a:latin typeface="Cambria Math" panose="02040503050406030204" pitchFamily="18" charset="0"/>
                                    </a:rPr>
                                    <m:t>𝐿</m:t>
                                  </m:r>
                                  <m:r>
                                    <a:rPr lang="zh-CN" altLang="en-US">
                                      <a:latin typeface="Cambria Math" panose="02040503050406030204" pitchFamily="18" charset="0"/>
                                    </a:rPr>
                                    <m:t>)−</m:t>
                                  </m:r>
                                  <m:r>
                                    <a:rPr lang="zh-CN" altLang="en-US">
                                      <a:latin typeface="Cambria Math" panose="02040503050406030204" pitchFamily="18" charset="0"/>
                                    </a:rPr>
                                    <m:t>𝑀𝑖𝑛</m:t>
                                  </m:r>
                                  <m:r>
                                    <a:rPr lang="zh-CN" altLang="en-US">
                                      <a:latin typeface="Cambria Math" panose="02040503050406030204" pitchFamily="18" charset="0"/>
                                    </a:rPr>
                                    <m:t>(</m:t>
                                  </m:r>
                                  <m:r>
                                    <a:rPr lang="zh-CN" altLang="en-US">
                                      <a:latin typeface="Cambria Math" panose="02040503050406030204" pitchFamily="18" charset="0"/>
                                    </a:rPr>
                                    <m:t>𝐿</m:t>
                                  </m:r>
                                </m:e>
                              </m:d>
                            </m:den>
                          </m:f>
                          <m:r>
                            <a:rPr lang="zh-CN" altLang="en-US">
                              <a:latin typeface="Cambria Math" panose="02040503050406030204" pitchFamily="18" charset="0"/>
                            </a:rPr>
                            <m:t>×255</m:t>
                          </m:r>
                        </m:e>
                      </m:d>
                      <m:d>
                        <m:dPr>
                          <m:ctrlPr>
                            <a:rPr lang="zh-CN" altLang="en-US" i="1">
                              <a:latin typeface="Cambria Math" panose="02040503050406030204" pitchFamily="18" charset="0"/>
                            </a:rPr>
                          </m:ctrlPr>
                        </m:dPr>
                        <m:e>
                          <m:r>
                            <a:rPr lang="zh-CN" altLang="en-US">
                              <a:latin typeface="Cambria Math" panose="02040503050406030204" pitchFamily="18" charset="0"/>
                            </a:rPr>
                            <m:t>1</m:t>
                          </m:r>
                        </m:e>
                      </m:d>
                    </m:oMath>
                  </m:oMathPara>
                </a14:m>
                <a:endParaRPr lang="en-US" altLang="zh-CN" sz="2133" dirty="0" smtClean="0">
                  <a:solidFill>
                    <a:srgbClr val="333333"/>
                  </a:solidFill>
                  <a:latin typeface="arial" panose="020B0604020202020204" pitchFamily="34" charset="0"/>
                </a:endParaRPr>
              </a:p>
              <a:p>
                <a:pPr>
                  <a:lnSpc>
                    <a:spcPts val="3200"/>
                  </a:lnSpc>
                </a:pPr>
                <a:r>
                  <a:rPr lang="zh-CN" altLang="zh-CN" dirty="0" smtClean="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PS</a:t>
                </a:r>
                <a:r>
                  <a:rPr lang="zh-CN" altLang="zh-CN" dirty="0">
                    <a:solidFill>
                      <a:srgbClr val="333333"/>
                    </a:solidFill>
                    <a:latin typeface="宋体" panose="02010600030101010101" pitchFamily="2" charset="-122"/>
                    <a:ea typeface="宋体" panose="02010600030101010101" pitchFamily="2" charset="-122"/>
                  </a:rPr>
                  <a:t>：对公式的理解，</a:t>
                </a:r>
                <a:r>
                  <a:rPr lang="en-US" altLang="zh-CN" dirty="0">
                    <a:solidFill>
                      <a:srgbClr val="333333"/>
                    </a:solidFill>
                    <a:latin typeface="宋体" panose="02010600030101010101" pitchFamily="2" charset="-122"/>
                    <a:ea typeface="宋体" panose="02010600030101010101" pitchFamily="2" charset="-122"/>
                  </a:rPr>
                  <a:t>L((j-1)</a:t>
                </a:r>
                <a:r>
                  <a:rPr lang="en-US" altLang="zh-CN" dirty="0" err="1">
                    <a:solidFill>
                      <a:srgbClr val="333333"/>
                    </a:solidFill>
                    <a:latin typeface="宋体" panose="02010600030101010101" pitchFamily="2" charset="-122"/>
                    <a:ea typeface="宋体" panose="02010600030101010101" pitchFamily="2" charset="-122"/>
                  </a:rPr>
                  <a:t>xM+k</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代表是第</a:t>
                </a:r>
                <a:r>
                  <a:rPr lang="en-US" altLang="zh-CN" dirty="0">
                    <a:solidFill>
                      <a:srgbClr val="333333"/>
                    </a:solidFill>
                    <a:latin typeface="宋体" panose="02010600030101010101" pitchFamily="2" charset="-122"/>
                    <a:ea typeface="宋体" panose="02010600030101010101" pitchFamily="2" charset="-122"/>
                  </a:rPr>
                  <a:t>j</a:t>
                </a:r>
                <a:r>
                  <a:rPr lang="zh-CN" altLang="zh-CN" dirty="0">
                    <a:solidFill>
                      <a:srgbClr val="333333"/>
                    </a:solidFill>
                    <a:latin typeface="宋体" panose="02010600030101010101" pitchFamily="2" charset="-122"/>
                    <a:ea typeface="宋体" panose="02010600030101010101" pitchFamily="2" charset="-122"/>
                  </a:rPr>
                  <a:t>行第</a:t>
                </a:r>
                <a:r>
                  <a:rPr lang="en-US" altLang="zh-CN" dirty="0">
                    <a:solidFill>
                      <a:srgbClr val="333333"/>
                    </a:solidFill>
                    <a:latin typeface="宋体" panose="02010600030101010101" pitchFamily="2" charset="-122"/>
                    <a:ea typeface="宋体" panose="02010600030101010101" pitchFamily="2" charset="-122"/>
                  </a:rPr>
                  <a:t>k</a:t>
                </a:r>
                <a:r>
                  <a:rPr lang="zh-CN" altLang="zh-CN" dirty="0">
                    <a:solidFill>
                      <a:srgbClr val="333333"/>
                    </a:solidFill>
                    <a:latin typeface="宋体" panose="02010600030101010101" pitchFamily="2" charset="-122"/>
                    <a:ea typeface="宋体" panose="02010600030101010101" pitchFamily="2" charset="-122"/>
                  </a:rPr>
                  <a:t>个像素点的信号值，后面是归一化的计算方式，把信号值投射到</a:t>
                </a:r>
                <a:r>
                  <a:rPr lang="en-US" altLang="zh-CN" dirty="0">
                    <a:solidFill>
                      <a:srgbClr val="333333"/>
                    </a:solidFill>
                    <a:latin typeface="宋体" panose="02010600030101010101" pitchFamily="2" charset="-122"/>
                    <a:ea typeface="宋体" panose="02010600030101010101" pitchFamily="2" charset="-122"/>
                  </a:rPr>
                  <a:t>0-255</a:t>
                </a:r>
                <a:r>
                  <a:rPr lang="zh-CN" altLang="zh-CN" dirty="0">
                    <a:solidFill>
                      <a:srgbClr val="333333"/>
                    </a:solidFill>
                    <a:latin typeface="宋体" panose="02010600030101010101" pitchFamily="2" charset="-122"/>
                    <a:ea typeface="宋体" panose="02010600030101010101" pitchFamily="2" charset="-122"/>
                  </a:rPr>
                  <a:t>之间）</a:t>
                </a:r>
              </a:p>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函数</a:t>
                </a:r>
                <a:r>
                  <a:rPr lang="en-US" altLang="zh-CN" dirty="0">
                    <a:solidFill>
                      <a:srgbClr val="333333"/>
                    </a:solidFill>
                    <a:latin typeface="宋体" panose="02010600030101010101" pitchFamily="2" charset="-122"/>
                    <a:ea typeface="宋体" panose="02010600030101010101" pitchFamily="2" charset="-122"/>
                  </a:rPr>
                  <a:t>round(</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是舍入函数，整个像素值已经从</a:t>
                </a:r>
                <a:r>
                  <a:rPr lang="en-US" altLang="zh-CN" dirty="0">
                    <a:solidFill>
                      <a:srgbClr val="333333"/>
                    </a:solidFill>
                    <a:latin typeface="宋体" panose="02010600030101010101" pitchFamily="2" charset="-122"/>
                    <a:ea typeface="宋体" panose="02010600030101010101" pitchFamily="2" charset="-122"/>
                  </a:rPr>
                  <a:t>0</a:t>
                </a:r>
                <a:r>
                  <a:rPr lang="zh-CN" altLang="zh-CN" dirty="0">
                    <a:solidFill>
                      <a:srgbClr val="333333"/>
                    </a:solidFill>
                    <a:latin typeface="宋体" panose="02010600030101010101" pitchFamily="2" charset="-122"/>
                    <a:ea typeface="宋体" panose="02010600030101010101" pitchFamily="2" charset="-122"/>
                  </a:rPr>
                  <a:t>到</a:t>
                </a:r>
                <a:r>
                  <a:rPr lang="en-US" altLang="zh-CN" dirty="0">
                    <a:solidFill>
                      <a:srgbClr val="333333"/>
                    </a:solidFill>
                    <a:latin typeface="宋体" panose="02010600030101010101" pitchFamily="2" charset="-122"/>
                    <a:ea typeface="宋体" panose="02010600030101010101" pitchFamily="2" charset="-122"/>
                  </a:rPr>
                  <a:t>255</a:t>
                </a:r>
                <a:r>
                  <a:rPr lang="zh-CN" altLang="zh-CN" dirty="0">
                    <a:solidFill>
                      <a:srgbClr val="333333"/>
                    </a:solidFill>
                    <a:latin typeface="宋体" panose="02010600030101010101" pitchFamily="2" charset="-122"/>
                    <a:ea typeface="宋体" panose="02010600030101010101" pitchFamily="2" charset="-122"/>
                  </a:rPr>
                  <a:t>进行归一化，这只是灰度图像的像素强度。本文通常使用</a:t>
                </a:r>
                <a:r>
                  <a:rPr lang="en-US" altLang="zh-CN" dirty="0">
                    <a:solidFill>
                      <a:srgbClr val="333333"/>
                    </a:solidFill>
                    <a:latin typeface="宋体" panose="02010600030101010101" pitchFamily="2" charset="-122"/>
                    <a:ea typeface="宋体" panose="02010600030101010101" pitchFamily="2" charset="-122"/>
                  </a:rPr>
                  <a:t>2</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2</a:t>
                </a:r>
                <a:r>
                  <a:rPr lang="zh-CN" altLang="zh-CN" dirty="0">
                    <a:solidFill>
                      <a:srgbClr val="333333"/>
                    </a:solidFill>
                    <a:latin typeface="宋体" panose="02010600030101010101" pitchFamily="2" charset="-122"/>
                    <a:ea typeface="宋体" panose="02010600030101010101" pitchFamily="2" charset="-122"/>
                  </a:rPr>
                  <a:t>滤波器，每层图像特征的大小将减少一半，因此</a:t>
                </a:r>
                <a:r>
                  <a:rPr lang="en-US" altLang="zh-CN" dirty="0">
                    <a:solidFill>
                      <a:srgbClr val="333333"/>
                    </a:solidFill>
                    <a:latin typeface="宋体" panose="02010600030101010101" pitchFamily="2" charset="-122"/>
                    <a:ea typeface="宋体" panose="02010600030101010101" pitchFamily="2" charset="-122"/>
                  </a:rPr>
                  <a:t>M</a:t>
                </a:r>
                <a:r>
                  <a:rPr lang="zh-CN" altLang="zh-CN" dirty="0">
                    <a:solidFill>
                      <a:srgbClr val="333333"/>
                    </a:solidFill>
                    <a:latin typeface="宋体" panose="02010600030101010101" pitchFamily="2" charset="-122"/>
                    <a:ea typeface="宋体" panose="02010600030101010101" pitchFamily="2" charset="-122"/>
                  </a:rPr>
                  <a:t>的推荐值为</a:t>
                </a:r>
                <a:r>
                  <a:rPr lang="en-US" altLang="zh-CN" dirty="0" err="1">
                    <a:solidFill>
                      <a:srgbClr val="333333"/>
                    </a:solidFill>
                    <a:latin typeface="宋体" panose="02010600030101010101" pitchFamily="2" charset="-122"/>
                    <a:ea typeface="宋体" panose="02010600030101010101" pitchFamily="2" charset="-122"/>
                  </a:rPr>
                  <a:t>2n</a:t>
                </a:r>
                <a:r>
                  <a:rPr lang="zh-CN" altLang="zh-CN" dirty="0">
                    <a:solidFill>
                      <a:srgbClr val="333333"/>
                    </a:solidFill>
                    <a:latin typeface="宋体" panose="02010600030101010101" pitchFamily="2" charset="-122"/>
                    <a:ea typeface="宋体" panose="02010600030101010101" pitchFamily="2" charset="-122"/>
                  </a:rPr>
                  <a:t>，如</a:t>
                </a:r>
                <a:r>
                  <a:rPr lang="en-US" altLang="zh-CN" dirty="0">
                    <a:solidFill>
                      <a:srgbClr val="333333"/>
                    </a:solidFill>
                    <a:latin typeface="宋体" panose="02010600030101010101" pitchFamily="2" charset="-122"/>
                    <a:ea typeface="宋体" panose="02010600030101010101" pitchFamily="2" charset="-122"/>
                  </a:rPr>
                  <a:t>16</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32</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64</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128</a:t>
                </a:r>
                <a:r>
                  <a:rPr lang="zh-CN" altLang="zh-CN" dirty="0">
                    <a:solidFill>
                      <a:srgbClr val="333333"/>
                    </a:solidFill>
                    <a:latin typeface="宋体" panose="02010600030101010101" pitchFamily="2" charset="-122"/>
                    <a:ea typeface="宋体" panose="02010600030101010101" pitchFamily="2" charset="-122"/>
                  </a:rPr>
                  <a:t>等。在本文中，</a:t>
                </a:r>
                <a:r>
                  <a:rPr lang="en-US" altLang="zh-CN" dirty="0">
                    <a:solidFill>
                      <a:srgbClr val="333333"/>
                    </a:solidFill>
                    <a:latin typeface="宋体" panose="02010600030101010101" pitchFamily="2" charset="-122"/>
                    <a:ea typeface="宋体" panose="02010600030101010101" pitchFamily="2" charset="-122"/>
                  </a:rPr>
                  <a:t>64</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64</a:t>
                </a:r>
                <a:r>
                  <a:rPr lang="zh-CN" altLang="zh-CN" dirty="0">
                    <a:solidFill>
                      <a:srgbClr val="333333"/>
                    </a:solidFill>
                    <a:latin typeface="宋体" panose="02010600030101010101" pitchFamily="2" charset="-122"/>
                    <a:ea typeface="宋体" panose="02010600030101010101" pitchFamily="2" charset="-122"/>
                  </a:rPr>
                  <a:t>和</a:t>
                </a:r>
                <a:r>
                  <a:rPr lang="en-US" altLang="zh-CN" dirty="0">
                    <a:solidFill>
                      <a:srgbClr val="333333"/>
                    </a:solidFill>
                    <a:latin typeface="宋体" panose="02010600030101010101" pitchFamily="2" charset="-122"/>
                    <a:ea typeface="宋体" panose="02010600030101010101" pitchFamily="2" charset="-122"/>
                  </a:rPr>
                  <a:t>16</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16</a:t>
                </a:r>
                <a:r>
                  <a:rPr lang="zh-CN" altLang="zh-CN" dirty="0">
                    <a:solidFill>
                      <a:srgbClr val="333333"/>
                    </a:solidFill>
                    <a:latin typeface="宋体" panose="02010600030101010101" pitchFamily="2" charset="-122"/>
                    <a:ea typeface="宋体" panose="02010600030101010101" pitchFamily="2" charset="-122"/>
                  </a:rPr>
                  <a:t>的选择取决于信号数据量。</a:t>
                </a:r>
              </a:p>
            </p:txBody>
          </p:sp>
        </mc:Choice>
        <mc:Fallback xmlns="">
          <p:sp>
            <p:nvSpPr>
              <p:cNvPr id="19" name="矩形 18"/>
              <p:cNvSpPr>
                <a:spLocks noRot="1" noChangeAspect="1" noMove="1" noResize="1" noEditPoints="1" noAdjustHandles="1" noChangeArrowheads="1" noChangeShapeType="1" noTextEdit="1"/>
              </p:cNvSpPr>
              <p:nvPr/>
            </p:nvSpPr>
            <p:spPr>
              <a:xfrm>
                <a:off x="738254" y="2091305"/>
                <a:ext cx="10395052" cy="3913892"/>
              </a:xfrm>
              <a:prstGeom prst="rect">
                <a:avLst/>
              </a:prstGeom>
              <a:blipFill rotWithShape="0">
                <a:blip r:embed="rId2"/>
                <a:stretch>
                  <a:fillRect l="-469"/>
                </a:stretch>
              </a:blipFill>
            </p:spPr>
            <p:txBody>
              <a:bodyPr/>
              <a:lstStyle/>
              <a:p>
                <a:r>
                  <a:rPr lang="zh-CN" altLang="en-US">
                    <a:noFill/>
                  </a:rPr>
                  <a:t> </a:t>
                </a:r>
              </a:p>
            </p:txBody>
          </p:sp>
        </mc:Fallback>
      </mc:AlternateContent>
      <p:sp>
        <p:nvSpPr>
          <p:cNvPr id="21" name="矩形 20"/>
          <p:cNvSpPr/>
          <p:nvPr/>
        </p:nvSpPr>
        <p:spPr>
          <a:xfrm>
            <a:off x="738254" y="1076091"/>
            <a:ext cx="10395052" cy="913070"/>
          </a:xfrm>
          <a:prstGeom prst="rect">
            <a:avLst/>
          </a:prstGeom>
        </p:spPr>
        <p:txBody>
          <a:bodyPr wrap="square">
            <a:spAutoFit/>
          </a:bodyPr>
          <a:lstStyle/>
          <a:p>
            <a:pPr>
              <a:lnSpc>
                <a:spcPts val="3200"/>
              </a:lnSpc>
            </a:pPr>
            <a:r>
              <a:rPr lang="zh-CN" altLang="en-US" sz="2133" b="1" dirty="0">
                <a:solidFill>
                  <a:srgbClr val="333333"/>
                </a:solidFill>
                <a:latin typeface="宋体" panose="02010600030101010101" pitchFamily="2" charset="-122"/>
                <a:ea typeface="宋体" panose="02010600030101010101" pitchFamily="2" charset="-122"/>
              </a:rPr>
              <a:t>核心思想</a:t>
            </a:r>
            <a:r>
              <a:rPr lang="zh-CN" altLang="en-US" sz="2133" b="1" dirty="0" smtClean="0">
                <a:solidFill>
                  <a:srgbClr val="333333"/>
                </a:solidFill>
                <a:latin typeface="宋体" panose="02010600030101010101" pitchFamily="2" charset="-122"/>
                <a:ea typeface="宋体" panose="02010600030101010101" pitchFamily="2" charset="-122"/>
              </a:rPr>
              <a:t>简介</a:t>
            </a:r>
            <a:endParaRPr lang="en-US" altLang="zh-CN" sz="2133" b="1" dirty="0" smtClean="0">
              <a:solidFill>
                <a:srgbClr val="333333"/>
              </a:solidFill>
              <a:latin typeface="宋体" panose="02010600030101010101" pitchFamily="2" charset="-122"/>
              <a:ea typeface="宋体" panose="02010600030101010101" pitchFamily="2" charset="-122"/>
            </a:endParaRPr>
          </a:p>
          <a:p>
            <a:pPr>
              <a:lnSpc>
                <a:spcPts val="3200"/>
              </a:lnSpc>
            </a:pPr>
            <a:r>
              <a:rPr lang="en-US" altLang="zh-CN" b="1" dirty="0">
                <a:solidFill>
                  <a:srgbClr val="333333"/>
                </a:solidFill>
                <a:latin typeface="宋体" panose="02010600030101010101" pitchFamily="2" charset="-122"/>
                <a:ea typeface="宋体" panose="02010600030101010101" pitchFamily="2" charset="-122"/>
              </a:rPr>
              <a:t>1</a:t>
            </a:r>
            <a:r>
              <a:rPr lang="zh-CN" altLang="zh-CN" b="1" dirty="0">
                <a:solidFill>
                  <a:srgbClr val="333333"/>
                </a:solidFill>
                <a:latin typeface="宋体" panose="02010600030101010101" pitchFamily="2" charset="-122"/>
                <a:ea typeface="宋体" panose="02010600030101010101" pitchFamily="2" charset="-122"/>
              </a:rPr>
              <a:t>、信号</a:t>
            </a:r>
            <a:r>
              <a:rPr lang="en-US" altLang="zh-CN" b="1" dirty="0">
                <a:solidFill>
                  <a:srgbClr val="333333"/>
                </a:solidFill>
                <a:latin typeface="宋体" panose="02010600030101010101" pitchFamily="2" charset="-122"/>
                <a:ea typeface="宋体" panose="02010600030101010101" pitchFamily="2" charset="-122"/>
              </a:rPr>
              <a:t>-</a:t>
            </a:r>
            <a:r>
              <a:rPr lang="zh-CN" altLang="zh-CN" b="1" dirty="0">
                <a:solidFill>
                  <a:srgbClr val="333333"/>
                </a:solidFill>
                <a:latin typeface="宋体" panose="02010600030101010101" pitchFamily="2" charset="-122"/>
                <a:ea typeface="宋体" panose="02010600030101010101" pitchFamily="2" charset="-122"/>
              </a:rPr>
              <a:t>图像转换</a:t>
            </a:r>
            <a:r>
              <a:rPr lang="zh-CN" altLang="zh-CN" b="1" dirty="0" smtClean="0">
                <a:solidFill>
                  <a:srgbClr val="333333"/>
                </a:solidFill>
                <a:latin typeface="宋体" panose="02010600030101010101" pitchFamily="2" charset="-122"/>
                <a:ea typeface="宋体" panose="02010600030101010101" pitchFamily="2" charset="-122"/>
              </a:rPr>
              <a:t>方法</a:t>
            </a:r>
            <a:endParaRPr lang="zh-CN" altLang="zh-CN" b="1"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3462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smtClean="0">
                <a:solidFill>
                  <a:schemeClr val="accent1">
                    <a:lumMod val="75000"/>
                  </a:schemeClr>
                </a:solidFill>
              </a:rPr>
              <a:t>前言</a:t>
            </a:r>
            <a:endParaRPr kumimoji="1" lang="zh-CN" altLang="en-US" dirty="0">
              <a:solidFill>
                <a:schemeClr val="accent1">
                  <a:lumMod val="75000"/>
                </a:schemeClr>
              </a:solidFill>
            </a:endParaRPr>
          </a:p>
        </p:txBody>
      </p:sp>
      <p:sp>
        <p:nvSpPr>
          <p:cNvPr id="4" name="文本占位符 3"/>
          <p:cNvSpPr>
            <a:spLocks noGrp="1"/>
          </p:cNvSpPr>
          <p:nvPr>
            <p:ph type="body" sz="quarter" idx="12"/>
          </p:nvPr>
        </p:nvSpPr>
        <p:spPr/>
        <p:txBody>
          <a:bodyPr/>
          <a:lstStyle/>
          <a:p>
            <a:r>
              <a:rPr kumimoji="1" lang="en-US" altLang="zh-CN" dirty="0">
                <a:solidFill>
                  <a:schemeClr val="accent1">
                    <a:lumMod val="75000"/>
                  </a:schemeClr>
                </a:solidFill>
              </a:rPr>
              <a:t>PART</a:t>
            </a:r>
            <a:r>
              <a:rPr kumimoji="1" lang="zh-CN" altLang="en-US" dirty="0">
                <a:solidFill>
                  <a:schemeClr val="accent1">
                    <a:lumMod val="75000"/>
                  </a:schemeClr>
                </a:solidFill>
              </a:rPr>
              <a:t> </a:t>
            </a:r>
            <a:r>
              <a:rPr kumimoji="1" lang="en-US" altLang="zh-CN" dirty="0">
                <a:solidFill>
                  <a:schemeClr val="accent1">
                    <a:lumMod val="75000"/>
                  </a:schemeClr>
                </a:solidFill>
              </a:rPr>
              <a:t>ONE</a:t>
            </a:r>
            <a:endParaRPr kumimoji="1" lang="zh-CN" altLang="en-US" dirty="0">
              <a:solidFill>
                <a:schemeClr val="accent1">
                  <a:lumMod val="75000"/>
                </a:schemeClr>
              </a:solidFill>
            </a:endParaRPr>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微软雅黑"/>
              <a:ea typeface="微软雅黑"/>
              <a:cs typeface="+mn-cs"/>
            </a:endParaRPr>
          </a:p>
        </p:txBody>
      </p:sp>
      <p:grpSp>
        <p:nvGrpSpPr>
          <p:cNvPr id="8" name="组合 3"/>
          <p:cNvGrpSpPr>
            <a:grpSpLocks/>
          </p:cNvGrpSpPr>
          <p:nvPr/>
        </p:nvGrpSpPr>
        <p:grpSpPr bwMode="auto">
          <a:xfrm>
            <a:off x="71476" y="10043"/>
            <a:ext cx="1668835" cy="1003230"/>
            <a:chOff x="899592" y="881100"/>
            <a:chExt cx="2808312" cy="1635435"/>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268760"/>
              <a:ext cx="23241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FF00"/>
                  </a:solidFill>
                  <a:miter lim="800000"/>
                  <a:headEnd/>
                  <a:tailEnd/>
                </a14:hiddenLine>
              </a:ext>
            </a:extLst>
          </p:spPr>
        </p:pic>
        <p:sp>
          <p:nvSpPr>
            <p:cNvPr id="10" name="椭圆 9"/>
            <p:cNvSpPr/>
            <p:nvPr/>
          </p:nvSpPr>
          <p:spPr bwMode="auto">
            <a:xfrm>
              <a:off x="899592" y="981132"/>
              <a:ext cx="431471" cy="503332"/>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sp>
          <p:nvSpPr>
            <p:cNvPr id="11" name="椭圆 10"/>
            <p:cNvSpPr/>
            <p:nvPr/>
          </p:nvSpPr>
          <p:spPr bwMode="auto">
            <a:xfrm>
              <a:off x="3276433" y="881100"/>
              <a:ext cx="431471" cy="503333"/>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grpSp>
    </p:spTree>
    <p:extLst>
      <p:ext uri="{BB962C8B-B14F-4D97-AF65-F5344CB8AC3E}">
        <p14:creationId xmlns:p14="http://schemas.microsoft.com/office/powerpoint/2010/main" val="17639644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五</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10" name="TextBox 40"/>
          <p:cNvSpPr txBox="1"/>
          <p:nvPr/>
        </p:nvSpPr>
        <p:spPr>
          <a:xfrm>
            <a:off x="1116972" y="156500"/>
            <a:ext cx="9797708"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文献阅读笔记（</a:t>
            </a:r>
            <a:r>
              <a:rPr lang="zh-CN" altLang="zh-CN" sz="2400" b="1" kern="0" dirty="0">
                <a:solidFill>
                  <a:srgbClr val="0066FF"/>
                </a:solidFill>
              </a:rPr>
              <a:t>一种基于数据驱动的卷积神经网络故障诊断方法</a:t>
            </a:r>
            <a:r>
              <a:rPr lang="zh-CN" altLang="en-US" sz="2800" b="1" kern="0" dirty="0">
                <a:solidFill>
                  <a:srgbClr val="0066FF"/>
                </a:solidFill>
              </a:rPr>
              <a:t>）</a:t>
            </a:r>
          </a:p>
        </p:txBody>
      </p:sp>
      <p:sp>
        <p:nvSpPr>
          <p:cNvPr id="31" name="矩形 30"/>
          <p:cNvSpPr/>
          <p:nvPr/>
        </p:nvSpPr>
        <p:spPr>
          <a:xfrm>
            <a:off x="738254" y="1076091"/>
            <a:ext cx="10395052" cy="913070"/>
          </a:xfrm>
          <a:prstGeom prst="rect">
            <a:avLst/>
          </a:prstGeom>
        </p:spPr>
        <p:txBody>
          <a:bodyPr wrap="square">
            <a:spAutoFit/>
          </a:bodyPr>
          <a:lstStyle/>
          <a:p>
            <a:pPr>
              <a:lnSpc>
                <a:spcPts val="3200"/>
              </a:lnSpc>
            </a:pPr>
            <a:r>
              <a:rPr lang="zh-CN" altLang="en-US" sz="2133" b="1" dirty="0">
                <a:solidFill>
                  <a:srgbClr val="333333"/>
                </a:solidFill>
                <a:latin typeface="宋体" panose="02010600030101010101" pitchFamily="2" charset="-122"/>
                <a:ea typeface="宋体" panose="02010600030101010101" pitchFamily="2" charset="-122"/>
              </a:rPr>
              <a:t>核心思想</a:t>
            </a:r>
            <a:r>
              <a:rPr lang="zh-CN" altLang="en-US" sz="2133" b="1" dirty="0" smtClean="0">
                <a:solidFill>
                  <a:srgbClr val="333333"/>
                </a:solidFill>
                <a:latin typeface="宋体" panose="02010600030101010101" pitchFamily="2" charset="-122"/>
                <a:ea typeface="宋体" panose="02010600030101010101" pitchFamily="2" charset="-122"/>
              </a:rPr>
              <a:t>简介</a:t>
            </a:r>
            <a:endParaRPr lang="en-US" altLang="zh-CN" sz="2133" b="1" dirty="0" smtClean="0">
              <a:solidFill>
                <a:srgbClr val="333333"/>
              </a:solidFill>
              <a:latin typeface="宋体" panose="02010600030101010101" pitchFamily="2" charset="-122"/>
              <a:ea typeface="宋体" panose="02010600030101010101" pitchFamily="2" charset="-122"/>
            </a:endParaRPr>
          </a:p>
          <a:p>
            <a:pPr>
              <a:lnSpc>
                <a:spcPts val="3200"/>
              </a:lnSpc>
            </a:pPr>
            <a:r>
              <a:rPr lang="en-US" altLang="zh-CN" b="1" dirty="0">
                <a:solidFill>
                  <a:srgbClr val="333333"/>
                </a:solidFill>
                <a:latin typeface="宋体" panose="02010600030101010101" pitchFamily="2" charset="-122"/>
                <a:ea typeface="宋体" panose="02010600030101010101" pitchFamily="2" charset="-122"/>
              </a:rPr>
              <a:t>2</a:t>
            </a:r>
            <a:r>
              <a:rPr lang="zh-CN" altLang="zh-CN" b="1" dirty="0" smtClean="0">
                <a:solidFill>
                  <a:srgbClr val="333333"/>
                </a:solidFill>
                <a:latin typeface="宋体" panose="02010600030101010101" pitchFamily="2" charset="-122"/>
                <a:ea typeface="宋体" panose="02010600030101010101" pitchFamily="2" charset="-122"/>
              </a:rPr>
              <a:t>、</a:t>
            </a:r>
            <a:r>
              <a:rPr lang="zh-CN" altLang="zh-CN" b="1" dirty="0">
                <a:solidFill>
                  <a:srgbClr val="333333"/>
                </a:solidFill>
                <a:latin typeface="宋体" panose="02010600030101010101" pitchFamily="2" charset="-122"/>
                <a:ea typeface="宋体" panose="02010600030101010101" pitchFamily="2" charset="-122"/>
              </a:rPr>
              <a:t>改进的</a:t>
            </a:r>
            <a:r>
              <a:rPr lang="en-US" altLang="zh-CN" b="1" dirty="0">
                <a:solidFill>
                  <a:srgbClr val="333333"/>
                </a:solidFill>
                <a:latin typeface="宋体" panose="02010600030101010101" pitchFamily="2" charset="-122"/>
                <a:ea typeface="宋体" panose="02010600030101010101" pitchFamily="2" charset="-122"/>
              </a:rPr>
              <a:t>CNN</a:t>
            </a:r>
            <a:r>
              <a:rPr lang="zh-CN" altLang="zh-CN" b="1" dirty="0" smtClean="0">
                <a:solidFill>
                  <a:srgbClr val="333333"/>
                </a:solidFill>
                <a:latin typeface="宋体" panose="02010600030101010101" pitchFamily="2" charset="-122"/>
                <a:ea typeface="宋体" panose="02010600030101010101" pitchFamily="2" charset="-122"/>
              </a:rPr>
              <a:t>结构</a:t>
            </a:r>
            <a:endParaRPr lang="zh-CN" altLang="zh-CN" b="1" dirty="0">
              <a:solidFill>
                <a:srgbClr val="333333"/>
              </a:solidFill>
              <a:latin typeface="宋体" panose="02010600030101010101" pitchFamily="2" charset="-122"/>
              <a:ea typeface="宋体" panose="02010600030101010101" pitchFamily="2" charset="-122"/>
            </a:endParaRPr>
          </a:p>
        </p:txBody>
      </p:sp>
      <p:sp>
        <p:nvSpPr>
          <p:cNvPr id="33" name="矩形 32"/>
          <p:cNvSpPr/>
          <p:nvPr/>
        </p:nvSpPr>
        <p:spPr>
          <a:xfrm>
            <a:off x="6177246" y="5915889"/>
            <a:ext cx="4637808" cy="338554"/>
          </a:xfrm>
          <a:prstGeom prst="rect">
            <a:avLst/>
          </a:prstGeom>
        </p:spPr>
        <p:txBody>
          <a:bodyPr wrap="none">
            <a:spAutoFit/>
          </a:bodyPr>
          <a:lstStyle/>
          <a:p>
            <a:r>
              <a:rPr lang="zh-CN" altLang="zh-CN" sz="1600" b="1" dirty="0" smtClean="0">
                <a:latin typeface="宋体" panose="02010600030101010101" pitchFamily="2" charset="-122"/>
                <a:ea typeface="宋体" panose="02010600030101010101" pitchFamily="2" charset="-122"/>
                <a:cs typeface="Times New Roman" panose="02020603050405020304" pitchFamily="18" charset="0"/>
              </a:rPr>
              <a:t>图</a:t>
            </a:r>
            <a:r>
              <a:rPr lang="en-US" altLang="zh-CN" sz="1600" b="1" dirty="0" smtClean="0">
                <a:latin typeface="宋体" panose="02010600030101010101" pitchFamily="2" charset="-122"/>
                <a:ea typeface="宋体" panose="02010600030101010101" pitchFamily="2" charset="-122"/>
                <a:cs typeface="Times New Roman" panose="02020603050405020304" pitchFamily="18" charset="0"/>
              </a:rPr>
              <a:t>2 </a:t>
            </a:r>
            <a:r>
              <a:rPr lang="zh-CN" altLang="zh-CN" sz="1600" b="1" dirty="0">
                <a:latin typeface="宋体" panose="02010600030101010101" pitchFamily="2" charset="-122"/>
                <a:ea typeface="宋体" panose="02010600030101010101" pitchFamily="2" charset="-122"/>
                <a:cs typeface="Times New Roman" panose="02020603050405020304" pitchFamily="18" charset="0"/>
              </a:rPr>
              <a:t>提出的</a:t>
            </a:r>
            <a:r>
              <a:rPr lang="en-US" altLang="zh-CN" sz="1600" b="1" dirty="0">
                <a:latin typeface="宋体" panose="02010600030101010101" pitchFamily="2" charset="-122"/>
                <a:ea typeface="宋体" panose="02010600030101010101" pitchFamily="2" charset="-122"/>
                <a:cs typeface="Times New Roman" panose="02020603050405020304" pitchFamily="18" charset="0"/>
              </a:rPr>
              <a:t>64</a:t>
            </a:r>
            <a:r>
              <a:rPr lang="zh-CN" altLang="zh-CN" sz="1600" b="1" dirty="0">
                <a:latin typeface="宋体" panose="02010600030101010101" pitchFamily="2" charset="-122"/>
                <a:ea typeface="宋体" panose="02010600030101010101" pitchFamily="2" charset="-122"/>
                <a:cs typeface="Times New Roman" panose="02020603050405020304" pitchFamily="18" charset="0"/>
              </a:rPr>
              <a:t>×</a:t>
            </a:r>
            <a:r>
              <a:rPr lang="en-US" altLang="zh-CN" sz="1600" b="1" dirty="0">
                <a:latin typeface="宋体" panose="02010600030101010101" pitchFamily="2" charset="-122"/>
                <a:ea typeface="宋体" panose="02010600030101010101" pitchFamily="2" charset="-122"/>
                <a:cs typeface="Times New Roman" panose="02020603050405020304" pitchFamily="18" charset="0"/>
              </a:rPr>
              <a:t>64</a:t>
            </a:r>
            <a:r>
              <a:rPr lang="zh-CN" altLang="zh-CN" sz="1600" b="1" dirty="0">
                <a:latin typeface="宋体" panose="02010600030101010101" pitchFamily="2" charset="-122"/>
                <a:ea typeface="宋体" panose="02010600030101010101" pitchFamily="2" charset="-122"/>
                <a:cs typeface="Times New Roman" panose="02020603050405020304" pitchFamily="18" charset="0"/>
              </a:rPr>
              <a:t>图像的</a:t>
            </a:r>
            <a:r>
              <a:rPr lang="en-US" altLang="zh-CN" sz="1600" b="1" dirty="0">
                <a:latin typeface="宋体" panose="02010600030101010101" pitchFamily="2" charset="-122"/>
                <a:ea typeface="宋体" panose="02010600030101010101" pitchFamily="2" charset="-122"/>
                <a:cs typeface="Times New Roman" panose="02020603050405020304" pitchFamily="18" charset="0"/>
              </a:rPr>
              <a:t>CNN</a:t>
            </a:r>
            <a:r>
              <a:rPr lang="zh-CN" altLang="zh-CN" sz="1600" b="1" dirty="0" smtClean="0">
                <a:latin typeface="宋体" panose="02010600030101010101" pitchFamily="2" charset="-122"/>
                <a:ea typeface="宋体" panose="02010600030101010101" pitchFamily="2" charset="-122"/>
                <a:cs typeface="Times New Roman" panose="02020603050405020304" pitchFamily="18" charset="0"/>
              </a:rPr>
              <a:t>结构</a:t>
            </a:r>
            <a:r>
              <a:rPr lang="zh-CN" altLang="en-US" sz="1600" b="1" dirty="0">
                <a:latin typeface="Calibri" panose="020F0502020204030204" pitchFamily="34" charset="0"/>
                <a:ea typeface="宋体" panose="02010600030101010101" pitchFamily="2" charset="-122"/>
                <a:cs typeface="Times New Roman" panose="02020603050405020304" pitchFamily="18" charset="0"/>
              </a:rPr>
              <a:t>（来源于文献）</a:t>
            </a:r>
            <a:endParaRPr lang="zh-CN" altLang="en-US" sz="1600" b="1" dirty="0">
              <a:latin typeface="宋体" panose="02010600030101010101" pitchFamily="2" charset="-122"/>
              <a:ea typeface="宋体" panose="02010600030101010101" pitchFamily="2" charset="-122"/>
            </a:endParaRPr>
          </a:p>
        </p:txBody>
      </p:sp>
      <p:sp>
        <p:nvSpPr>
          <p:cNvPr id="34" name="矩形 33"/>
          <p:cNvSpPr/>
          <p:nvPr/>
        </p:nvSpPr>
        <p:spPr>
          <a:xfrm>
            <a:off x="5858995" y="1531688"/>
            <a:ext cx="5274310" cy="2964914"/>
          </a:xfrm>
          <a:prstGeom prst="rect">
            <a:avLst/>
          </a:prstGeom>
        </p:spPr>
        <p:txBody>
          <a:bodyPr wrap="square">
            <a:spAutoFit/>
          </a:bodyPr>
          <a:lstStyle/>
          <a:p>
            <a:pPr indent="457200">
              <a:lnSpc>
                <a:spcPts val="3200"/>
              </a:lnSpc>
            </a:pPr>
            <a:r>
              <a:rPr lang="zh-CN" altLang="zh-CN" dirty="0">
                <a:latin typeface="Calibri" panose="020F0502020204030204" pitchFamily="34" charset="0"/>
                <a:ea typeface="宋体" panose="02010600030101010101" pitchFamily="2" charset="-122"/>
                <a:cs typeface="Times New Roman" panose="02020603050405020304" pitchFamily="18" charset="0"/>
              </a:rPr>
              <a:t>在所提出的</a:t>
            </a:r>
            <a:r>
              <a:rPr lang="en-US" altLang="zh-CN" dirty="0">
                <a:latin typeface="Calibri" panose="020F0502020204030204" pitchFamily="34" charset="0"/>
                <a:ea typeface="宋体" panose="02010600030101010101" pitchFamily="2" charset="-122"/>
                <a:cs typeface="Times New Roman" panose="02020603050405020304" pitchFamily="18" charset="0"/>
              </a:rPr>
              <a:t>CNN</a:t>
            </a:r>
            <a:r>
              <a:rPr lang="zh-CN" altLang="zh-CN" dirty="0">
                <a:latin typeface="Calibri" panose="020F0502020204030204" pitchFamily="34" charset="0"/>
                <a:ea typeface="宋体" panose="02010600030101010101" pitchFamily="2" charset="-122"/>
                <a:cs typeface="Times New Roman" panose="02020603050405020304" pitchFamily="18" charset="0"/>
              </a:rPr>
              <a:t>模型中，它们包含四个交替的卷积层和池层，其中一个或两个完全连接的层用于</a:t>
            </a:r>
            <a:r>
              <a:rPr lang="en-US" altLang="zh-CN" dirty="0">
                <a:latin typeface="Calibri" panose="020F0502020204030204" pitchFamily="34" charset="0"/>
                <a:ea typeface="宋体" panose="02010600030101010101" pitchFamily="2" charset="-122"/>
                <a:cs typeface="Times New Roman" panose="02020603050405020304" pitchFamily="18" charset="0"/>
              </a:rPr>
              <a:t>64</a:t>
            </a:r>
            <a:r>
              <a:rPr lang="zh-CN"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latin typeface="Calibri" panose="020F0502020204030204" pitchFamily="34" charset="0"/>
                <a:ea typeface="宋体" panose="02010600030101010101" pitchFamily="2" charset="-122"/>
                <a:cs typeface="Times New Roman" panose="02020603050405020304" pitchFamily="18" charset="0"/>
              </a:rPr>
              <a:t>64</a:t>
            </a:r>
            <a:r>
              <a:rPr lang="zh-CN" altLang="zh-CN" dirty="0">
                <a:latin typeface="Calibri" panose="020F0502020204030204" pitchFamily="34" charset="0"/>
                <a:ea typeface="宋体" panose="02010600030101010101" pitchFamily="2" charset="-122"/>
                <a:cs typeface="Times New Roman" panose="02020603050405020304" pitchFamily="18" charset="0"/>
              </a:rPr>
              <a:t>图像。虽然所提出的</a:t>
            </a:r>
            <a:r>
              <a:rPr lang="en-US" altLang="zh-CN" dirty="0">
                <a:latin typeface="Calibri" panose="020F0502020204030204" pitchFamily="34" charset="0"/>
                <a:ea typeface="宋体" panose="02010600030101010101" pitchFamily="2" charset="-122"/>
                <a:cs typeface="Times New Roman" panose="02020603050405020304" pitchFamily="18" charset="0"/>
              </a:rPr>
              <a:t>CNN</a:t>
            </a:r>
            <a:r>
              <a:rPr lang="zh-CN" altLang="zh-CN" dirty="0">
                <a:latin typeface="Calibri" panose="020F0502020204030204" pitchFamily="34" charset="0"/>
                <a:ea typeface="宋体" panose="02010600030101010101" pitchFamily="2" charset="-122"/>
                <a:cs typeface="Times New Roman" panose="02020603050405020304" pitchFamily="18" charset="0"/>
              </a:rPr>
              <a:t>模型仅包含两个交替的卷积层和共用层，其中一个完全连接层用于</a:t>
            </a:r>
            <a:r>
              <a:rPr lang="en-US" altLang="zh-CN" dirty="0">
                <a:latin typeface="Calibri" panose="020F0502020204030204" pitchFamily="34" charset="0"/>
                <a:ea typeface="宋体" panose="02010600030101010101" pitchFamily="2" charset="-122"/>
                <a:cs typeface="Times New Roman" panose="02020603050405020304" pitchFamily="18" charset="0"/>
              </a:rPr>
              <a:t>16</a:t>
            </a:r>
            <a:r>
              <a:rPr lang="zh-CN"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latin typeface="Calibri" panose="020F0502020204030204" pitchFamily="34" charset="0"/>
                <a:ea typeface="宋体" panose="02010600030101010101" pitchFamily="2" charset="-122"/>
                <a:cs typeface="Times New Roman" panose="02020603050405020304" pitchFamily="18" charset="0"/>
              </a:rPr>
              <a:t>16</a:t>
            </a:r>
            <a:r>
              <a:rPr lang="zh-CN" altLang="zh-CN" dirty="0">
                <a:latin typeface="Calibri" panose="020F0502020204030204" pitchFamily="34" charset="0"/>
                <a:ea typeface="宋体" panose="02010600030101010101" pitchFamily="2" charset="-122"/>
                <a:cs typeface="Times New Roman" panose="02020603050405020304" pitchFamily="18" charset="0"/>
              </a:rPr>
              <a:t>图像。填充方法也与原来的</a:t>
            </a:r>
            <a:r>
              <a:rPr lang="en-US" altLang="zh-CN" dirty="0" err="1">
                <a:latin typeface="Calibri" panose="020F0502020204030204" pitchFamily="34" charset="0"/>
                <a:ea typeface="宋体" panose="02010600030101010101" pitchFamily="2" charset="-122"/>
                <a:cs typeface="Times New Roman" panose="02020603050405020304" pitchFamily="18" charset="0"/>
              </a:rPr>
              <a:t>LeNet</a:t>
            </a:r>
            <a:r>
              <a:rPr lang="en-US" altLang="zh-CN" dirty="0">
                <a:latin typeface="Calibri" panose="020F0502020204030204" pitchFamily="34" charset="0"/>
                <a:ea typeface="宋体" panose="02010600030101010101" pitchFamily="2" charset="-122"/>
                <a:cs typeface="Times New Roman" panose="02020603050405020304" pitchFamily="18" charset="0"/>
              </a:rPr>
              <a:t>-5</a:t>
            </a:r>
            <a:r>
              <a:rPr lang="zh-CN" altLang="zh-CN" dirty="0">
                <a:latin typeface="Calibri" panose="020F0502020204030204" pitchFamily="34" charset="0"/>
                <a:ea typeface="宋体" panose="02010600030101010101" pitchFamily="2" charset="-122"/>
                <a:cs typeface="Times New Roman" panose="02020603050405020304" pitchFamily="18" charset="0"/>
              </a:rPr>
              <a:t>不同，在我们的研究中使用了零填充。图</a:t>
            </a:r>
            <a:r>
              <a:rPr lang="en-US" altLang="zh-CN" dirty="0">
                <a:latin typeface="Calibri" panose="020F0502020204030204" pitchFamily="34" charset="0"/>
                <a:ea typeface="宋体" panose="02010600030101010101" pitchFamily="2" charset="-122"/>
                <a:cs typeface="Times New Roman" panose="02020603050405020304" pitchFamily="18" charset="0"/>
              </a:rPr>
              <a:t>2</a:t>
            </a:r>
            <a:r>
              <a:rPr lang="zh-CN" altLang="zh-CN" dirty="0">
                <a:latin typeface="Calibri" panose="020F0502020204030204" pitchFamily="34" charset="0"/>
                <a:ea typeface="宋体" panose="02010600030101010101" pitchFamily="2" charset="-122"/>
                <a:cs typeface="Times New Roman" panose="02020603050405020304" pitchFamily="18" charset="0"/>
              </a:rPr>
              <a:t>显示了所提出的用于</a:t>
            </a:r>
            <a:r>
              <a:rPr lang="en-US" altLang="zh-CN" dirty="0">
                <a:latin typeface="Calibri" panose="020F0502020204030204" pitchFamily="34" charset="0"/>
                <a:ea typeface="宋体" panose="02010600030101010101" pitchFamily="2" charset="-122"/>
                <a:cs typeface="Times New Roman" panose="02020603050405020304" pitchFamily="18" charset="0"/>
              </a:rPr>
              <a:t>64</a:t>
            </a:r>
            <a:r>
              <a:rPr lang="zh-CN"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latin typeface="Calibri" panose="020F0502020204030204" pitchFamily="34" charset="0"/>
                <a:ea typeface="宋体" panose="02010600030101010101" pitchFamily="2" charset="-122"/>
                <a:cs typeface="Times New Roman" panose="02020603050405020304" pitchFamily="18" charset="0"/>
              </a:rPr>
              <a:t>64</a:t>
            </a:r>
            <a:r>
              <a:rPr lang="zh-CN" altLang="zh-CN" dirty="0">
                <a:latin typeface="Calibri" panose="020F0502020204030204" pitchFamily="34" charset="0"/>
                <a:ea typeface="宋体" panose="02010600030101010101" pitchFamily="2" charset="-122"/>
                <a:cs typeface="Times New Roman" panose="02020603050405020304" pitchFamily="18" charset="0"/>
              </a:rPr>
              <a:t>图像的</a:t>
            </a:r>
            <a:r>
              <a:rPr lang="en-US" altLang="zh-CN" dirty="0">
                <a:latin typeface="Calibri" panose="020F0502020204030204" pitchFamily="34" charset="0"/>
                <a:ea typeface="宋体" panose="02010600030101010101" pitchFamily="2" charset="-122"/>
                <a:cs typeface="Times New Roman" panose="02020603050405020304" pitchFamily="18" charset="0"/>
              </a:rPr>
              <a:t>CNN</a:t>
            </a:r>
            <a:r>
              <a:rPr lang="zh-CN" altLang="zh-CN" dirty="0">
                <a:latin typeface="Calibri" panose="020F0502020204030204" pitchFamily="34" charset="0"/>
                <a:ea typeface="宋体" panose="02010600030101010101" pitchFamily="2" charset="-122"/>
                <a:cs typeface="Times New Roman" panose="02020603050405020304" pitchFamily="18" charset="0"/>
              </a:rPr>
              <a:t>模型的基本结构</a:t>
            </a:r>
            <a:r>
              <a:rPr lang="zh-CN" altLang="zh-CN"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dirty="0" smtClean="0">
              <a:latin typeface="Calibri" panose="020F0502020204030204" pitchFamily="34" charset="0"/>
              <a:ea typeface="宋体" panose="02010600030101010101" pitchFamily="2" charset="-122"/>
              <a:cs typeface="Times New Roman" panose="02020603050405020304" pitchFamily="18" charset="0"/>
            </a:endParaRPr>
          </a:p>
        </p:txBody>
      </p:sp>
      <p:pic>
        <p:nvPicPr>
          <p:cNvPr id="16" name="image2.jpeg"/>
          <p:cNvPicPr/>
          <p:nvPr/>
        </p:nvPicPr>
        <p:blipFill>
          <a:blip r:embed="rId3" cstate="print"/>
          <a:stretch>
            <a:fillRect/>
          </a:stretch>
        </p:blipFill>
        <p:spPr>
          <a:xfrm>
            <a:off x="5858995" y="4475074"/>
            <a:ext cx="5274310" cy="1440815"/>
          </a:xfrm>
          <a:prstGeom prst="rect">
            <a:avLst/>
          </a:prstGeom>
        </p:spPr>
      </p:pic>
      <p:sp>
        <p:nvSpPr>
          <p:cNvPr id="18" name="矩形 17"/>
          <p:cNvSpPr/>
          <p:nvPr/>
        </p:nvSpPr>
        <p:spPr>
          <a:xfrm>
            <a:off x="845864" y="2065085"/>
            <a:ext cx="4491205" cy="3329116"/>
          </a:xfrm>
          <a:prstGeom prst="rect">
            <a:avLst/>
          </a:prstGeom>
        </p:spPr>
        <p:txBody>
          <a:bodyPr wrap="square">
            <a:spAutoFit/>
          </a:bodyPr>
          <a:lstStyle/>
          <a:p>
            <a:pPr indent="457200">
              <a:lnSpc>
                <a:spcPts val="3200"/>
              </a:lnSpc>
            </a:pPr>
            <a:r>
              <a:rPr lang="en-US" altLang="zh-CN" dirty="0" err="1">
                <a:latin typeface="Calibri" panose="020F0502020204030204" pitchFamily="34" charset="0"/>
                <a:ea typeface="宋体" panose="02010600030101010101" pitchFamily="2" charset="-122"/>
                <a:cs typeface="Times New Roman" panose="02020603050405020304" pitchFamily="18" charset="0"/>
              </a:rPr>
              <a:t>LeNet</a:t>
            </a:r>
            <a:r>
              <a:rPr lang="en-US" altLang="zh-CN" dirty="0">
                <a:latin typeface="Calibri" panose="020F0502020204030204" pitchFamily="34" charset="0"/>
                <a:ea typeface="宋体" panose="02010600030101010101" pitchFamily="2" charset="-122"/>
                <a:cs typeface="Times New Roman" panose="02020603050405020304" pitchFamily="18" charset="0"/>
              </a:rPr>
              <a:t>-5</a:t>
            </a:r>
            <a:r>
              <a:rPr lang="zh-CN" altLang="zh-CN" dirty="0">
                <a:latin typeface="Calibri" panose="020F0502020204030204" pitchFamily="34" charset="0"/>
                <a:ea typeface="宋体" panose="02010600030101010101" pitchFamily="2" charset="-122"/>
                <a:cs typeface="Times New Roman" panose="02020603050405020304" pitchFamily="18" charset="0"/>
              </a:rPr>
              <a:t>中的图像尺寸为</a:t>
            </a:r>
            <a:r>
              <a:rPr lang="en-US" altLang="zh-CN" dirty="0">
                <a:latin typeface="Calibri" panose="020F0502020204030204" pitchFamily="34" charset="0"/>
                <a:ea typeface="宋体" panose="02010600030101010101" pitchFamily="2" charset="-122"/>
                <a:cs typeface="Times New Roman" panose="02020603050405020304" pitchFamily="18" charset="0"/>
              </a:rPr>
              <a:t>32</a:t>
            </a:r>
            <a:r>
              <a:rPr lang="zh-CN"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latin typeface="Calibri" panose="020F0502020204030204" pitchFamily="34" charset="0"/>
                <a:ea typeface="宋体" panose="02010600030101010101" pitchFamily="2" charset="-122"/>
                <a:cs typeface="Times New Roman" panose="02020603050405020304" pitchFamily="18" charset="0"/>
              </a:rPr>
              <a:t>32</a:t>
            </a:r>
            <a:r>
              <a:rPr lang="zh-CN" altLang="zh-CN" dirty="0">
                <a:latin typeface="Calibri" panose="020F0502020204030204" pitchFamily="34" charset="0"/>
                <a:ea typeface="宋体" panose="02010600030101010101" pitchFamily="2" charset="-122"/>
                <a:cs typeface="Times New Roman" panose="02020603050405020304" pitchFamily="18" charset="0"/>
              </a:rPr>
              <a:t>。但为了改善分类结果，图像大小根据本研究中信号量的大小而变化。在第一和第二种情况下，信号数据的体积较大，而较大的图像大小可以促进分类结果。所以这些情况下的图像尺寸是</a:t>
            </a:r>
            <a:r>
              <a:rPr lang="en-US" altLang="zh-CN" dirty="0">
                <a:latin typeface="Calibri" panose="020F0502020204030204" pitchFamily="34" charset="0"/>
                <a:ea typeface="宋体" panose="02010600030101010101" pitchFamily="2" charset="-122"/>
                <a:cs typeface="Times New Roman" panose="02020603050405020304" pitchFamily="18" charset="0"/>
              </a:rPr>
              <a:t>64</a:t>
            </a:r>
            <a:r>
              <a:rPr lang="zh-CN"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latin typeface="Calibri" panose="020F0502020204030204" pitchFamily="34" charset="0"/>
                <a:ea typeface="宋体" panose="02010600030101010101" pitchFamily="2" charset="-122"/>
                <a:cs typeface="Times New Roman" panose="02020603050405020304" pitchFamily="18" charset="0"/>
              </a:rPr>
              <a:t>64</a:t>
            </a:r>
            <a:r>
              <a:rPr lang="zh-CN" altLang="zh-CN" dirty="0">
                <a:latin typeface="Calibri" panose="020F0502020204030204" pitchFamily="34" charset="0"/>
                <a:ea typeface="宋体" panose="02010600030101010101" pitchFamily="2" charset="-122"/>
                <a:cs typeface="Times New Roman" panose="02020603050405020304" pitchFamily="18" charset="0"/>
              </a:rPr>
              <a:t>。相反，由于信号数据量在第三种情况下相对较小，因此图像的大小为</a:t>
            </a:r>
            <a:r>
              <a:rPr lang="en-US" altLang="zh-CN" dirty="0">
                <a:latin typeface="Calibri" panose="020F0502020204030204" pitchFamily="34" charset="0"/>
                <a:ea typeface="宋体" panose="02010600030101010101" pitchFamily="2" charset="-122"/>
                <a:cs typeface="Times New Roman" panose="02020603050405020304" pitchFamily="18" charset="0"/>
              </a:rPr>
              <a:t>16</a:t>
            </a:r>
            <a:r>
              <a:rPr lang="zh-CN" altLang="zh-CN" dirty="0">
                <a:latin typeface="Calibri" panose="020F0502020204030204" pitchFamily="34" charset="0"/>
                <a:ea typeface="宋体" panose="02010600030101010101" pitchFamily="2" charset="-122"/>
                <a:cs typeface="Times New Roman" panose="02020603050405020304" pitchFamily="18" charset="0"/>
              </a:rPr>
              <a:t>×</a:t>
            </a:r>
            <a:r>
              <a:rPr lang="en-US" altLang="zh-CN" dirty="0">
                <a:latin typeface="Calibri" panose="020F0502020204030204" pitchFamily="34" charset="0"/>
                <a:ea typeface="宋体" panose="02010600030101010101" pitchFamily="2" charset="-122"/>
                <a:cs typeface="Times New Roman" panose="02020603050405020304" pitchFamily="18" charset="0"/>
              </a:rPr>
              <a:t>16</a:t>
            </a:r>
            <a:r>
              <a:rPr lang="zh-CN" altLang="zh-CN"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dirty="0" smtClean="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1306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9797708"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文献阅读笔记（</a:t>
            </a:r>
            <a:r>
              <a:rPr lang="zh-CN" altLang="zh-CN" sz="2400" b="1" kern="0" dirty="0">
                <a:solidFill>
                  <a:srgbClr val="0066FF"/>
                </a:solidFill>
              </a:rPr>
              <a:t>一种基于数据驱动的卷积神经网络故障诊断方法</a:t>
            </a:r>
            <a:r>
              <a:rPr lang="zh-CN" altLang="en-US" sz="2800" b="1" kern="0" dirty="0">
                <a:solidFill>
                  <a:srgbClr val="0066FF"/>
                </a:solidFill>
              </a:rPr>
              <a:t>）</a:t>
            </a: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五</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mc:AlternateContent xmlns:mc="http://schemas.openxmlformats.org/markup-compatibility/2006" xmlns:a14="http://schemas.microsoft.com/office/drawing/2010/main">
        <mc:Choice Requires="a14">
          <p:sp>
            <p:nvSpPr>
              <p:cNvPr id="19" name="矩形 18"/>
              <p:cNvSpPr/>
              <p:nvPr/>
            </p:nvSpPr>
            <p:spPr>
              <a:xfrm>
                <a:off x="738254" y="2091305"/>
                <a:ext cx="10395052" cy="4272965"/>
              </a:xfrm>
              <a:prstGeom prst="rect">
                <a:avLst/>
              </a:prstGeom>
            </p:spPr>
            <p:txBody>
              <a:bodyPr wrap="square">
                <a:spAutoFit/>
              </a:bodyPr>
              <a:lstStyle/>
              <a:p>
                <a:pPr indent="457200">
                  <a:lnSpc>
                    <a:spcPts val="3200"/>
                  </a:lnSpc>
                  <a:spcAft>
                    <a:spcPts val="600"/>
                  </a:spcAft>
                </a:pPr>
                <a:r>
                  <a:rPr lang="zh-CN" altLang="zh-CN" dirty="0" smtClean="0">
                    <a:solidFill>
                      <a:srgbClr val="333333"/>
                    </a:solidFill>
                    <a:latin typeface="宋体" panose="02010600030101010101" pitchFamily="2" charset="-122"/>
                    <a:ea typeface="宋体" panose="02010600030101010101" pitchFamily="2" charset="-122"/>
                  </a:rPr>
                  <a:t>填充方法是控制特征尺寸大小的重要技术。将零填充方法应用于</a:t>
                </a:r>
                <a:r>
                  <a:rPr lang="en-US" altLang="zh-CN" dirty="0">
                    <a:solidFill>
                      <a:srgbClr val="333333"/>
                    </a:solidFill>
                    <a:latin typeface="宋体" panose="02010600030101010101" pitchFamily="2" charset="-122"/>
                    <a:ea typeface="宋体" panose="02010600030101010101" pitchFamily="2" charset="-122"/>
                  </a:rPr>
                  <a:t>CNN</a:t>
                </a:r>
                <a:r>
                  <a:rPr lang="zh-CN" altLang="zh-CN" dirty="0">
                    <a:solidFill>
                      <a:srgbClr val="333333"/>
                    </a:solidFill>
                    <a:latin typeface="宋体" panose="02010600030101010101" pitchFamily="2" charset="-122"/>
                    <a:ea typeface="宋体" panose="02010600030101010101" pitchFamily="2" charset="-122"/>
                  </a:rPr>
                  <a:t>模型以防止尺寸损失，如图</a:t>
                </a:r>
                <a:r>
                  <a:rPr lang="en-US" altLang="zh-CN" dirty="0">
                    <a:solidFill>
                      <a:srgbClr val="333333"/>
                    </a:solidFill>
                    <a:latin typeface="宋体" panose="02010600030101010101" pitchFamily="2" charset="-122"/>
                    <a:ea typeface="宋体" panose="02010600030101010101" pitchFamily="2" charset="-122"/>
                  </a:rPr>
                  <a:t>3</a:t>
                </a:r>
                <a:r>
                  <a:rPr lang="zh-CN" altLang="zh-CN" dirty="0">
                    <a:solidFill>
                      <a:srgbClr val="333333"/>
                    </a:solidFill>
                    <a:latin typeface="宋体" panose="02010600030101010101" pitchFamily="2" charset="-122"/>
                    <a:ea typeface="宋体" panose="02010600030101010101" pitchFamily="2" charset="-122"/>
                  </a:rPr>
                  <a:t>所示。设</a:t>
                </a:r>
                <a:r>
                  <a:rPr lang="en-US" altLang="zh-CN" dirty="0">
                    <a:solidFill>
                      <a:srgbClr val="333333"/>
                    </a:solidFill>
                    <a:latin typeface="宋体" panose="02010600030101010101" pitchFamily="2" charset="-122"/>
                    <a:ea typeface="宋体" panose="02010600030101010101" pitchFamily="2" charset="-122"/>
                  </a:rPr>
                  <a:t>M</a:t>
                </a:r>
                <a:r>
                  <a:rPr lang="zh-CN" altLang="zh-CN" dirty="0">
                    <a:solidFill>
                      <a:srgbClr val="333333"/>
                    </a:solidFill>
                    <a:latin typeface="宋体" panose="02010600030101010101" pitchFamily="2" charset="-122"/>
                    <a:ea typeface="宋体" panose="02010600030101010101" pitchFamily="2" charset="-122"/>
                  </a:rPr>
                  <a:t>为输入尺寸，</a:t>
                </a:r>
                <a:r>
                  <a:rPr lang="en-US" altLang="zh-CN" dirty="0">
                    <a:solidFill>
                      <a:srgbClr val="333333"/>
                    </a:solidFill>
                    <a:latin typeface="宋体" panose="02010600030101010101" pitchFamily="2" charset="-122"/>
                    <a:ea typeface="宋体" panose="02010600030101010101" pitchFamily="2" charset="-122"/>
                  </a:rPr>
                  <a:t>N</a:t>
                </a:r>
                <a:r>
                  <a:rPr lang="zh-CN" altLang="zh-CN" dirty="0">
                    <a:solidFill>
                      <a:srgbClr val="333333"/>
                    </a:solidFill>
                    <a:latin typeface="宋体" panose="02010600030101010101" pitchFamily="2" charset="-122"/>
                    <a:ea typeface="宋体" panose="02010600030101010101" pitchFamily="2" charset="-122"/>
                  </a:rPr>
                  <a:t>为输出尺寸，</a:t>
                </a:r>
                <a:r>
                  <a:rPr lang="en-US" altLang="zh-CN" dirty="0">
                    <a:solidFill>
                      <a:srgbClr val="333333"/>
                    </a:solidFill>
                    <a:latin typeface="宋体" panose="02010600030101010101" pitchFamily="2" charset="-122"/>
                    <a:ea typeface="宋体" panose="02010600030101010101" pitchFamily="2" charset="-122"/>
                  </a:rPr>
                  <a:t>F</a:t>
                </a:r>
                <a:r>
                  <a:rPr lang="zh-CN" altLang="zh-CN" dirty="0">
                    <a:solidFill>
                      <a:srgbClr val="333333"/>
                    </a:solidFill>
                    <a:latin typeface="宋体" panose="02010600030101010101" pitchFamily="2" charset="-122"/>
                    <a:ea typeface="宋体" panose="02010600030101010101" pitchFamily="2" charset="-122"/>
                  </a:rPr>
                  <a:t>为滤波器宽度，</a:t>
                </a:r>
                <a:r>
                  <a:rPr lang="en-US" altLang="zh-CN" dirty="0">
                    <a:solidFill>
                      <a:srgbClr val="333333"/>
                    </a:solidFill>
                    <a:latin typeface="宋体" panose="02010600030101010101" pitchFamily="2" charset="-122"/>
                    <a:ea typeface="宋体" panose="02010600030101010101" pitchFamily="2" charset="-122"/>
                  </a:rPr>
                  <a:t>S</a:t>
                </a:r>
                <a:r>
                  <a:rPr lang="zh-CN" altLang="zh-CN" dirty="0">
                    <a:solidFill>
                      <a:srgbClr val="333333"/>
                    </a:solidFill>
                    <a:latin typeface="宋体" panose="02010600030101010101" pitchFamily="2" charset="-122"/>
                    <a:ea typeface="宋体" panose="02010600030101010101" pitchFamily="2" charset="-122"/>
                  </a:rPr>
                  <a:t>为步幅。左侧</a:t>
                </a:r>
                <a:r>
                  <a:rPr lang="en-US" altLang="zh-CN" dirty="0">
                    <a:solidFill>
                      <a:srgbClr val="333333"/>
                    </a:solidFill>
                    <a:latin typeface="宋体" panose="02010600030101010101" pitchFamily="2" charset="-122"/>
                    <a:ea typeface="宋体" panose="02010600030101010101" pitchFamily="2" charset="-122"/>
                  </a:rPr>
                  <a:t>PL</a:t>
                </a:r>
                <a:r>
                  <a:rPr lang="zh-CN" altLang="zh-CN" dirty="0">
                    <a:solidFill>
                      <a:srgbClr val="333333"/>
                    </a:solidFill>
                    <a:latin typeface="宋体" panose="02010600030101010101" pitchFamily="2" charset="-122"/>
                    <a:ea typeface="宋体" panose="02010600030101010101" pitchFamily="2" charset="-122"/>
                  </a:rPr>
                  <a:t>和右侧</a:t>
                </a:r>
                <a:r>
                  <a:rPr lang="en-US" altLang="zh-CN" dirty="0">
                    <a:solidFill>
                      <a:srgbClr val="333333"/>
                    </a:solidFill>
                    <a:latin typeface="宋体" panose="02010600030101010101" pitchFamily="2" charset="-122"/>
                    <a:ea typeface="宋体" panose="02010600030101010101" pitchFamily="2" charset="-122"/>
                  </a:rPr>
                  <a:t>PR</a:t>
                </a:r>
                <a:r>
                  <a:rPr lang="zh-CN" altLang="zh-CN" dirty="0">
                    <a:solidFill>
                      <a:srgbClr val="333333"/>
                    </a:solidFill>
                    <a:latin typeface="宋体" panose="02010600030101010101" pitchFamily="2" charset="-122"/>
                    <a:ea typeface="宋体" panose="02010600030101010101" pitchFamily="2" charset="-122"/>
                  </a:rPr>
                  <a:t>上的填充数量可以用公式</a:t>
                </a:r>
                <a:r>
                  <a:rPr lang="en-US" altLang="zh-CN" dirty="0">
                    <a:solidFill>
                      <a:srgbClr val="333333"/>
                    </a:solidFill>
                    <a:latin typeface="宋体" panose="02010600030101010101" pitchFamily="2" charset="-122"/>
                    <a:ea typeface="宋体" panose="02010600030101010101" pitchFamily="2" charset="-122"/>
                  </a:rPr>
                  <a:t>(2-5)</a:t>
                </a:r>
                <a:r>
                  <a:rPr lang="zh-CN" altLang="zh-CN" dirty="0">
                    <a:solidFill>
                      <a:srgbClr val="333333"/>
                    </a:solidFill>
                    <a:latin typeface="宋体" panose="02010600030101010101" pitchFamily="2" charset="-122"/>
                    <a:ea typeface="宋体" panose="02010600030101010101" pitchFamily="2" charset="-122"/>
                  </a:rPr>
                  <a:t>计算。</a:t>
                </a:r>
                <a:r>
                  <a:rPr lang="en-US" altLang="zh-CN" dirty="0">
                    <a:solidFill>
                      <a:srgbClr val="333333"/>
                    </a:solidFill>
                    <a:latin typeface="宋体" panose="02010600030101010101" pitchFamily="2" charset="-122"/>
                    <a:ea typeface="宋体" panose="02010600030101010101" pitchFamily="2" charset="-122"/>
                  </a:rPr>
                  <a:t>ceil(</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和</a:t>
                </a:r>
                <a:r>
                  <a:rPr lang="en-US" altLang="zh-CN" dirty="0">
                    <a:solidFill>
                      <a:srgbClr val="333333"/>
                    </a:solidFill>
                    <a:latin typeface="宋体" panose="02010600030101010101" pitchFamily="2" charset="-122"/>
                    <a:ea typeface="宋体" panose="02010600030101010101" pitchFamily="2" charset="-122"/>
                  </a:rPr>
                  <a:t>floor(</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a:t>
                </a:r>
                <a:r>
                  <a:rPr lang="zh-CN" altLang="zh-CN" dirty="0">
                    <a:solidFill>
                      <a:srgbClr val="333333"/>
                    </a:solidFill>
                    <a:latin typeface="宋体" panose="02010600030101010101" pitchFamily="2" charset="-122"/>
                    <a:ea typeface="宋体" panose="02010600030101010101" pitchFamily="2" charset="-122"/>
                  </a:rPr>
                  <a:t>是</a:t>
                </a:r>
                <a:r>
                  <a:rPr lang="en-US" altLang="zh-CN" dirty="0">
                    <a:solidFill>
                      <a:srgbClr val="333333"/>
                    </a:solidFill>
                    <a:latin typeface="宋体" panose="02010600030101010101" pitchFamily="2" charset="-122"/>
                    <a:ea typeface="宋体" panose="02010600030101010101" pitchFamily="2" charset="-122"/>
                  </a:rPr>
                  <a:t>ceil</a:t>
                </a:r>
                <a:r>
                  <a:rPr lang="zh-CN" altLang="zh-CN" dirty="0">
                    <a:solidFill>
                      <a:srgbClr val="333333"/>
                    </a:solidFill>
                    <a:latin typeface="宋体" panose="02010600030101010101" pitchFamily="2" charset="-122"/>
                    <a:ea typeface="宋体" panose="02010600030101010101" pitchFamily="2" charset="-122"/>
                  </a:rPr>
                  <a:t>和</a:t>
                </a:r>
                <a:r>
                  <a:rPr lang="en-US" altLang="zh-CN" dirty="0">
                    <a:solidFill>
                      <a:srgbClr val="333333"/>
                    </a:solidFill>
                    <a:latin typeface="宋体" panose="02010600030101010101" pitchFamily="2" charset="-122"/>
                    <a:ea typeface="宋体" panose="02010600030101010101" pitchFamily="2" charset="-122"/>
                  </a:rPr>
                  <a:t>floor</a:t>
                </a:r>
                <a:r>
                  <a:rPr lang="zh-CN" altLang="zh-CN" dirty="0">
                    <a:solidFill>
                      <a:srgbClr val="333333"/>
                    </a:solidFill>
                    <a:latin typeface="宋体" panose="02010600030101010101" pitchFamily="2" charset="-122"/>
                    <a:ea typeface="宋体" panose="02010600030101010101" pitchFamily="2" charset="-122"/>
                  </a:rPr>
                  <a:t>函数，（</a:t>
                </a:r>
                <a:r>
                  <a:rPr lang="en-US" altLang="zh-CN" dirty="0">
                    <a:solidFill>
                      <a:srgbClr val="333333"/>
                    </a:solidFill>
                    <a:latin typeface="宋体" panose="02010600030101010101" pitchFamily="2" charset="-122"/>
                    <a:ea typeface="宋体" panose="02010600030101010101" pitchFamily="2" charset="-122"/>
                  </a:rPr>
                  <a:t>PS</a:t>
                </a:r>
                <a:r>
                  <a:rPr lang="zh-CN" altLang="zh-CN" dirty="0">
                    <a:solidFill>
                      <a:srgbClr val="333333"/>
                    </a:solidFill>
                    <a:latin typeface="宋体" panose="02010600030101010101" pitchFamily="2" charset="-122"/>
                    <a:ea typeface="宋体" panose="02010600030101010101" pitchFamily="2" charset="-122"/>
                  </a:rPr>
                  <a:t>分别是向上取整和向下取整）</a:t>
                </a:r>
                <a:r>
                  <a:rPr lang="zh-CN" altLang="zh-CN" dirty="0" smtClean="0">
                    <a:solidFill>
                      <a:srgbClr val="333333"/>
                    </a:solidFill>
                    <a:latin typeface="宋体" panose="02010600030101010101" pitchFamily="2" charset="-122"/>
                    <a:ea typeface="宋体" panose="02010600030101010101" pitchFamily="2" charset="-122"/>
                  </a:rPr>
                  <a:t>。</a:t>
                </a:r>
                <a:endParaRPr lang="en-US" altLang="zh-CN" dirty="0" smtClean="0">
                  <a:solidFill>
                    <a:srgbClr val="333333"/>
                  </a:solidFill>
                  <a:latin typeface="宋体" panose="02010600030101010101" pitchFamily="2" charset="-122"/>
                  <a:ea typeface="宋体" panose="02010600030101010101" pitchFamily="2" charset="-122"/>
                </a:endParaRPr>
              </a:p>
              <a:p>
                <a:pPr indent="457200">
                  <a:lnSpc>
                    <a:spcPts val="3200"/>
                  </a:lnSpc>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𝑁</m:t>
                      </m:r>
                      <m:r>
                        <a:rPr lang="zh-CN" altLang="en-US" i="1">
                          <a:latin typeface="Cambria Math" panose="02040503050406030204" pitchFamily="18" charset="0"/>
                        </a:rPr>
                        <m:t>=</m:t>
                      </m:r>
                      <m:r>
                        <a:rPr lang="zh-CN" altLang="en-US" i="1">
                          <a:latin typeface="Cambria Math" panose="02040503050406030204" pitchFamily="18" charset="0"/>
                        </a:rPr>
                        <m:t>𝑐𝑒𝑖𝑙</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1">
                                  <a:latin typeface="Cambria Math" panose="02040503050406030204" pitchFamily="18" charset="0"/>
                                </a:rPr>
                                <m:t>𝑀</m:t>
                              </m:r>
                            </m:num>
                            <m:den>
                              <m:r>
                                <a:rPr lang="zh-CN" altLang="en-US" i="1">
                                  <a:latin typeface="Cambria Math" panose="02040503050406030204" pitchFamily="18" charset="0"/>
                                </a:rPr>
                                <m:t>𝑆</m:t>
                              </m:r>
                            </m:den>
                          </m:f>
                        </m:e>
                      </m:d>
                      <m:r>
                        <m:rPr>
                          <m:nor/>
                        </m:rPr>
                        <a:rPr lang="zh-CN" altLang="en-US" i="1">
                          <a:latin typeface="宋体" panose="02010600030101010101" pitchFamily="2" charset="-122"/>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    </m:t>
                      </m:r>
                      <m:r>
                        <a:rPr lang="zh-CN" altLang="en-US" i="1">
                          <a:latin typeface="Cambria Math" panose="02040503050406030204" pitchFamily="18" charset="0"/>
                        </a:rPr>
                        <m:t>（</m:t>
                      </m:r>
                      <m:r>
                        <a:rPr lang="zh-CN" altLang="en-US" i="1">
                          <a:latin typeface="Cambria Math" panose="02040503050406030204" pitchFamily="18" charset="0"/>
                        </a:rPr>
                        <m:t>2</m:t>
                      </m:r>
                      <m:r>
                        <a:rPr lang="zh-CN" altLang="en-US" i="1">
                          <a:latin typeface="Cambria Math" panose="02040503050406030204" pitchFamily="18" charset="0"/>
                        </a:rPr>
                        <m:t>）</m:t>
                      </m:r>
                    </m:oMath>
                  </m:oMathPara>
                </a14:m>
                <a:endParaRPr lang="zh-CN" altLang="en-US" i="1" dirty="0">
                  <a:latin typeface="宋体" panose="02010600030101010101" pitchFamily="2" charset="-122"/>
                  <a:ea typeface="宋体" panose="02010600030101010101" pitchFamily="2" charset="-122"/>
                </a:endParaRPr>
              </a:p>
              <a:p>
                <a:pPr indent="457200">
                  <a:lnSpc>
                    <a:spcPts val="3200"/>
                  </a:lnSpc>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𝑃𝑇</m:t>
                      </m:r>
                      <m:r>
                        <a:rPr lang="zh-CN" altLang="en-US" i="1">
                          <a:latin typeface="Cambria Math" panose="02040503050406030204" pitchFamily="18" charset="0"/>
                        </a:rPr>
                        <m:t>=(</m:t>
                      </m:r>
                      <m:r>
                        <a:rPr lang="zh-CN" altLang="en-US" i="1">
                          <a:latin typeface="Cambria Math" panose="02040503050406030204" pitchFamily="18" charset="0"/>
                        </a:rPr>
                        <m:t>𝑁</m:t>
                      </m:r>
                      <m:r>
                        <a:rPr lang="zh-CN" altLang="en-US" i="1">
                          <a:latin typeface="Cambria Math" panose="02040503050406030204" pitchFamily="18" charset="0"/>
                        </a:rPr>
                        <m:t>−1)×</m:t>
                      </m:r>
                      <m:r>
                        <a:rPr lang="zh-CN" altLang="en-US" i="1">
                          <a:latin typeface="Cambria Math" panose="02040503050406030204" pitchFamily="18" charset="0"/>
                        </a:rPr>
                        <m:t>𝑆</m:t>
                      </m:r>
                      <m:r>
                        <a:rPr lang="zh-CN" altLang="en-US" i="1">
                          <a:latin typeface="Cambria Math" panose="02040503050406030204" pitchFamily="18" charset="0"/>
                        </a:rPr>
                        <m:t>+</m:t>
                      </m:r>
                      <m:r>
                        <a:rPr lang="zh-CN" altLang="en-US" i="1">
                          <a:latin typeface="Cambria Math" panose="02040503050406030204" pitchFamily="18" charset="0"/>
                        </a:rPr>
                        <m:t>𝐹</m:t>
                      </m:r>
                      <m:r>
                        <a:rPr lang="zh-CN" altLang="en-US" i="1">
                          <a:latin typeface="Cambria Math" panose="02040503050406030204" pitchFamily="18" charset="0"/>
                        </a:rPr>
                        <m:t>−</m:t>
                      </m:r>
                      <m:r>
                        <a:rPr lang="zh-CN" altLang="en-US" i="1">
                          <a:latin typeface="Cambria Math" panose="02040503050406030204" pitchFamily="18" charset="0"/>
                        </a:rPr>
                        <m:t>𝑀</m:t>
                      </m:r>
                      <m:r>
                        <a:rPr lang="zh-CN" altLang="en-US" i="1">
                          <a:latin typeface="Cambria Math" panose="02040503050406030204" pitchFamily="18" charset="0"/>
                        </a:rPr>
                        <m:t>（</m:t>
                      </m:r>
                      <m:r>
                        <a:rPr lang="zh-CN" altLang="en-US" i="1">
                          <a:latin typeface="Cambria Math" panose="02040503050406030204" pitchFamily="18" charset="0"/>
                        </a:rPr>
                        <m:t>3</m:t>
                      </m:r>
                      <m:r>
                        <a:rPr lang="zh-CN" altLang="en-US" i="1">
                          <a:latin typeface="Cambria Math" panose="02040503050406030204" pitchFamily="18" charset="0"/>
                        </a:rPr>
                        <m:t>）</m:t>
                      </m:r>
                    </m:oMath>
                  </m:oMathPara>
                </a14:m>
                <a:endParaRPr lang="zh-CN" altLang="en-US" i="1" dirty="0">
                  <a:latin typeface="宋体" panose="02010600030101010101" pitchFamily="2" charset="-122"/>
                  <a:ea typeface="宋体" panose="02010600030101010101" pitchFamily="2" charset="-122"/>
                </a:endParaRPr>
              </a:p>
              <a:p>
                <a:pPr indent="457200">
                  <a:lnSpc>
                    <a:spcPts val="3200"/>
                  </a:lnSpc>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𝑃𝐿</m:t>
                      </m:r>
                      <m:r>
                        <a:rPr lang="zh-CN" altLang="en-US" i="1">
                          <a:latin typeface="Cambria Math" panose="02040503050406030204" pitchFamily="18" charset="0"/>
                        </a:rPr>
                        <m:t>=</m:t>
                      </m:r>
                      <m:r>
                        <a:rPr lang="zh-CN" altLang="en-US" i="1">
                          <a:latin typeface="Cambria Math" panose="02040503050406030204" pitchFamily="18" charset="0"/>
                        </a:rPr>
                        <m:t>𝑓𝑙𝑜𝑜𝑟</m:t>
                      </m:r>
                      <m:r>
                        <a:rPr lang="zh-CN" altLang="en-US" i="1">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𝑃𝑇</m:t>
                          </m:r>
                        </m:num>
                        <m:den>
                          <m:r>
                            <a:rPr lang="zh-CN" altLang="en-US" i="1">
                              <a:latin typeface="Cambria Math" panose="02040503050406030204" pitchFamily="18" charset="0"/>
                            </a:rPr>
                            <m:t>2</m:t>
                          </m:r>
                        </m:den>
                      </m:f>
                      <m:r>
                        <a:rPr lang="zh-CN" altLang="en-US" i="1">
                          <a:latin typeface="Cambria Math" panose="02040503050406030204" pitchFamily="18" charset="0"/>
                        </a:rPr>
                        <m:t>)</m:t>
                      </m:r>
                      <m:r>
                        <m:rPr>
                          <m:nor/>
                        </m:rPr>
                        <a:rPr lang="zh-CN" altLang="en-US" i="1">
                          <a:latin typeface="宋体" panose="02010600030101010101" pitchFamily="2" charset="-122"/>
                          <a:ea typeface="宋体" panose="02010600030101010101" pitchFamily="2" charset="-122"/>
                        </a:rPr>
                        <m:t>         </m:t>
                      </m:r>
                      <m:r>
                        <a:rPr lang="zh-CN" altLang="en-US" i="1">
                          <a:latin typeface="Cambria Math" panose="02040503050406030204" pitchFamily="18" charset="0"/>
                        </a:rPr>
                        <m:t>（</m:t>
                      </m:r>
                      <m:r>
                        <a:rPr lang="zh-CN" altLang="en-US" i="1">
                          <a:latin typeface="Cambria Math" panose="02040503050406030204" pitchFamily="18" charset="0"/>
                        </a:rPr>
                        <m:t>4</m:t>
                      </m:r>
                      <m:r>
                        <a:rPr lang="zh-CN" altLang="en-US" i="1">
                          <a:latin typeface="Cambria Math" panose="02040503050406030204" pitchFamily="18" charset="0"/>
                        </a:rPr>
                        <m:t>）</m:t>
                      </m:r>
                    </m:oMath>
                  </m:oMathPara>
                </a14:m>
                <a:endParaRPr lang="zh-CN" altLang="en-US" i="1" dirty="0">
                  <a:latin typeface="宋体" panose="02010600030101010101" pitchFamily="2" charset="-122"/>
                  <a:ea typeface="宋体" panose="02010600030101010101" pitchFamily="2" charset="-122"/>
                </a:endParaRPr>
              </a:p>
              <a:p>
                <a:pPr indent="457200">
                  <a:lnSpc>
                    <a:spcPts val="3200"/>
                  </a:lnSpc>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𝑃𝑅</m:t>
                      </m:r>
                      <m:r>
                        <a:rPr lang="zh-CN" altLang="en-US" i="1">
                          <a:latin typeface="Cambria Math" panose="02040503050406030204" pitchFamily="18" charset="0"/>
                        </a:rPr>
                        <m:t>=</m:t>
                      </m:r>
                      <m:r>
                        <a:rPr lang="zh-CN" altLang="en-US" i="1">
                          <a:latin typeface="Cambria Math" panose="02040503050406030204" pitchFamily="18" charset="0"/>
                        </a:rPr>
                        <m:t>𝑃𝑇</m:t>
                      </m:r>
                      <m:r>
                        <a:rPr lang="zh-CN" altLang="en-US" i="1">
                          <a:latin typeface="Cambria Math" panose="02040503050406030204" pitchFamily="18" charset="0"/>
                        </a:rPr>
                        <m:t>−</m:t>
                      </m:r>
                      <m:r>
                        <a:rPr lang="zh-CN" altLang="en-US" i="1">
                          <a:latin typeface="Cambria Math" panose="02040503050406030204" pitchFamily="18" charset="0"/>
                        </a:rPr>
                        <m:t>𝑃𝐿</m:t>
                      </m:r>
                      <m:r>
                        <m:rPr>
                          <m:nor/>
                        </m:rPr>
                        <a:rPr lang="zh-CN" altLang="en-US" i="1">
                          <a:latin typeface="宋体" panose="02010600030101010101" pitchFamily="2" charset="-122"/>
                          <a:ea typeface="宋体" panose="02010600030101010101" pitchFamily="2" charset="-122"/>
                        </a:rPr>
                        <m:t>         </m:t>
                      </m:r>
                      <m:r>
                        <a:rPr lang="en-US" altLang="zh-CN" b="0" i="1" smtClean="0">
                          <a:latin typeface="Cambria Math" panose="02040503050406030204" pitchFamily="18" charset="0"/>
                          <a:ea typeface="宋体" panose="02010600030101010101" pitchFamily="2" charset="-122"/>
                        </a:rPr>
                        <m:t>    </m:t>
                      </m:r>
                      <m:r>
                        <a:rPr lang="zh-CN" altLang="en-US" i="1">
                          <a:latin typeface="Cambria Math" panose="02040503050406030204" pitchFamily="18" charset="0"/>
                        </a:rPr>
                        <m:t>（</m:t>
                      </m:r>
                      <m:r>
                        <a:rPr lang="zh-CN" altLang="en-US" i="1">
                          <a:latin typeface="Cambria Math" panose="02040503050406030204" pitchFamily="18" charset="0"/>
                        </a:rPr>
                        <m:t>5</m:t>
                      </m:r>
                      <m:r>
                        <a:rPr lang="zh-CN" altLang="en-US" i="1">
                          <a:latin typeface="Cambria Math" panose="02040503050406030204" pitchFamily="18" charset="0"/>
                        </a:rPr>
                        <m:t>）</m:t>
                      </m:r>
                    </m:oMath>
                  </m:oMathPara>
                </a14:m>
                <a:endParaRPr lang="en-US" altLang="zh-CN" dirty="0">
                  <a:solidFill>
                    <a:srgbClr val="333333"/>
                  </a:solidFill>
                  <a:latin typeface="宋体" panose="02010600030101010101" pitchFamily="2" charset="-122"/>
                  <a:ea typeface="宋体" panose="02010600030101010101" pitchFamily="2" charset="-122"/>
                </a:endParaRPr>
              </a:p>
              <a:p>
                <a:pPr indent="457200">
                  <a:lnSpc>
                    <a:spcPts val="3200"/>
                  </a:lnSpc>
                </a:pPr>
                <a:r>
                  <a:rPr lang="zh-CN" altLang="zh-CN" dirty="0">
                    <a:solidFill>
                      <a:srgbClr val="333333"/>
                    </a:solidFill>
                    <a:latin typeface="宋体" panose="02010600030101010101" pitchFamily="2" charset="-122"/>
                    <a:ea typeface="宋体" panose="02010600030101010101" pitchFamily="2" charset="-122"/>
                  </a:rPr>
                  <a:t>在零填充方法中，零将自动添加以填充卷积过程。图</a:t>
                </a:r>
                <a:r>
                  <a:rPr lang="en-US" altLang="zh-CN" dirty="0">
                    <a:solidFill>
                      <a:srgbClr val="333333"/>
                    </a:solidFill>
                    <a:latin typeface="宋体" panose="02010600030101010101" pitchFamily="2" charset="-122"/>
                    <a:ea typeface="宋体" panose="02010600030101010101" pitchFamily="2" charset="-122"/>
                  </a:rPr>
                  <a:t>3</a:t>
                </a:r>
                <a:r>
                  <a:rPr lang="zh-CN" altLang="zh-CN" dirty="0">
                    <a:solidFill>
                      <a:srgbClr val="333333"/>
                    </a:solidFill>
                    <a:latin typeface="宋体" panose="02010600030101010101" pitchFamily="2" charset="-122"/>
                    <a:ea typeface="宋体" panose="02010600030101010101" pitchFamily="2" charset="-122"/>
                  </a:rPr>
                  <a:t>显示了一维的零填充方法的一个例子。参数为</a:t>
                </a:r>
                <a:r>
                  <a:rPr lang="en-US" altLang="zh-CN" dirty="0">
                    <a:solidFill>
                      <a:srgbClr val="333333"/>
                    </a:solidFill>
                    <a:latin typeface="宋体" panose="02010600030101010101" pitchFamily="2" charset="-122"/>
                    <a:ea typeface="宋体" panose="02010600030101010101" pitchFamily="2" charset="-122"/>
                  </a:rPr>
                  <a:t>M=5</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S=1</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F=3</a:t>
                </a:r>
                <a:r>
                  <a:rPr lang="zh-CN" altLang="zh-CN" dirty="0">
                    <a:solidFill>
                      <a:srgbClr val="333333"/>
                    </a:solidFill>
                    <a:latin typeface="宋体" panose="02010600030101010101" pitchFamily="2" charset="-122"/>
                    <a:ea typeface="宋体" panose="02010600030101010101" pitchFamily="2" charset="-122"/>
                  </a:rPr>
                  <a:t>，则填充结果为</a:t>
                </a:r>
                <a:r>
                  <a:rPr lang="en-US" altLang="zh-CN" dirty="0">
                    <a:solidFill>
                      <a:srgbClr val="333333"/>
                    </a:solidFill>
                    <a:latin typeface="宋体" panose="02010600030101010101" pitchFamily="2" charset="-122"/>
                    <a:ea typeface="宋体" panose="02010600030101010101" pitchFamily="2" charset="-122"/>
                  </a:rPr>
                  <a:t>PL=1</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PR=1</a:t>
                </a:r>
                <a:r>
                  <a:rPr lang="zh-CN" altLang="zh-CN" dirty="0">
                    <a:solidFill>
                      <a:srgbClr val="333333"/>
                    </a:solidFill>
                    <a:latin typeface="宋体" panose="02010600030101010101" pitchFamily="2" charset="-122"/>
                    <a:ea typeface="宋体" panose="02010600030101010101" pitchFamily="2" charset="-122"/>
                  </a:rPr>
                  <a:t>，</a:t>
                </a:r>
                <a:r>
                  <a:rPr lang="en-US" altLang="zh-CN" dirty="0">
                    <a:solidFill>
                      <a:srgbClr val="333333"/>
                    </a:solidFill>
                    <a:latin typeface="宋体" panose="02010600030101010101" pitchFamily="2" charset="-122"/>
                    <a:ea typeface="宋体" panose="02010600030101010101" pitchFamily="2" charset="-122"/>
                  </a:rPr>
                  <a:t>N=5</a:t>
                </a:r>
                <a:r>
                  <a:rPr lang="zh-CN" altLang="zh-CN" dirty="0">
                    <a:solidFill>
                      <a:srgbClr val="333333"/>
                    </a:solidFill>
                    <a:latin typeface="宋体" panose="02010600030101010101" pitchFamily="2" charset="-122"/>
                    <a:ea typeface="宋体" panose="02010600030101010101" pitchFamily="2" charset="-122"/>
                  </a:rPr>
                  <a:t>。应该指出的是，本研究中卷积层和汇集层的步幅设置为</a:t>
                </a:r>
                <a:r>
                  <a:rPr lang="en-US" altLang="zh-CN" dirty="0">
                    <a:solidFill>
                      <a:srgbClr val="333333"/>
                    </a:solidFill>
                    <a:latin typeface="宋体" panose="02010600030101010101" pitchFamily="2" charset="-122"/>
                    <a:ea typeface="宋体" panose="02010600030101010101" pitchFamily="2" charset="-122"/>
                  </a:rPr>
                  <a:t>1</a:t>
                </a:r>
                <a:r>
                  <a:rPr lang="zh-CN" altLang="zh-CN" dirty="0">
                    <a:solidFill>
                      <a:srgbClr val="333333"/>
                    </a:solidFill>
                    <a:latin typeface="宋体" panose="02010600030101010101" pitchFamily="2" charset="-122"/>
                    <a:ea typeface="宋体" panose="02010600030101010101" pitchFamily="2" charset="-122"/>
                  </a:rPr>
                  <a:t>。</a:t>
                </a:r>
              </a:p>
            </p:txBody>
          </p:sp>
        </mc:Choice>
        <mc:Fallback xmlns="">
          <p:sp>
            <p:nvSpPr>
              <p:cNvPr id="19" name="矩形 18"/>
              <p:cNvSpPr>
                <a:spLocks noRot="1" noChangeAspect="1" noMove="1" noResize="1" noEditPoints="1" noAdjustHandles="1" noChangeArrowheads="1" noChangeShapeType="1" noTextEdit="1"/>
              </p:cNvSpPr>
              <p:nvPr/>
            </p:nvSpPr>
            <p:spPr>
              <a:xfrm>
                <a:off x="738254" y="2091305"/>
                <a:ext cx="10395052" cy="4272965"/>
              </a:xfrm>
              <a:prstGeom prst="rect">
                <a:avLst/>
              </a:prstGeom>
              <a:blipFill rotWithShape="0">
                <a:blip r:embed="rId2"/>
                <a:stretch>
                  <a:fillRect l="-469" r="-352"/>
                </a:stretch>
              </a:blipFill>
            </p:spPr>
            <p:txBody>
              <a:bodyPr/>
              <a:lstStyle/>
              <a:p>
                <a:r>
                  <a:rPr lang="zh-CN" altLang="en-US">
                    <a:noFill/>
                  </a:rPr>
                  <a:t> </a:t>
                </a:r>
              </a:p>
            </p:txBody>
          </p:sp>
        </mc:Fallback>
      </mc:AlternateContent>
      <p:sp>
        <p:nvSpPr>
          <p:cNvPr id="21" name="矩形 20"/>
          <p:cNvSpPr/>
          <p:nvPr/>
        </p:nvSpPr>
        <p:spPr>
          <a:xfrm>
            <a:off x="738254" y="1076091"/>
            <a:ext cx="10395052" cy="913070"/>
          </a:xfrm>
          <a:prstGeom prst="rect">
            <a:avLst/>
          </a:prstGeom>
        </p:spPr>
        <p:txBody>
          <a:bodyPr wrap="square">
            <a:spAutoFit/>
          </a:bodyPr>
          <a:lstStyle/>
          <a:p>
            <a:pPr>
              <a:lnSpc>
                <a:spcPts val="3200"/>
              </a:lnSpc>
            </a:pPr>
            <a:r>
              <a:rPr lang="zh-CN" altLang="en-US" sz="2133" b="1" dirty="0">
                <a:solidFill>
                  <a:srgbClr val="333333"/>
                </a:solidFill>
                <a:latin typeface="宋体" panose="02010600030101010101" pitchFamily="2" charset="-122"/>
                <a:ea typeface="宋体" panose="02010600030101010101" pitchFamily="2" charset="-122"/>
              </a:rPr>
              <a:t>核心思想</a:t>
            </a:r>
            <a:r>
              <a:rPr lang="zh-CN" altLang="en-US" sz="2133" b="1" dirty="0" smtClean="0">
                <a:solidFill>
                  <a:srgbClr val="333333"/>
                </a:solidFill>
                <a:latin typeface="宋体" panose="02010600030101010101" pitchFamily="2" charset="-122"/>
                <a:ea typeface="宋体" panose="02010600030101010101" pitchFamily="2" charset="-122"/>
              </a:rPr>
              <a:t>简介</a:t>
            </a:r>
            <a:endParaRPr lang="en-US" altLang="zh-CN" sz="2133" b="1" dirty="0" smtClean="0">
              <a:solidFill>
                <a:srgbClr val="333333"/>
              </a:solidFill>
              <a:latin typeface="宋体" panose="02010600030101010101" pitchFamily="2" charset="-122"/>
              <a:ea typeface="宋体" panose="02010600030101010101" pitchFamily="2" charset="-122"/>
            </a:endParaRPr>
          </a:p>
          <a:p>
            <a:pPr>
              <a:lnSpc>
                <a:spcPts val="3200"/>
              </a:lnSpc>
            </a:pPr>
            <a:r>
              <a:rPr lang="en-US" altLang="zh-CN" b="1" dirty="0" smtClean="0">
                <a:solidFill>
                  <a:srgbClr val="333333"/>
                </a:solidFill>
                <a:latin typeface="宋体" panose="02010600030101010101" pitchFamily="2" charset="-122"/>
                <a:ea typeface="宋体" panose="02010600030101010101" pitchFamily="2" charset="-122"/>
              </a:rPr>
              <a:t>3</a:t>
            </a:r>
            <a:r>
              <a:rPr lang="zh-CN" altLang="zh-CN" b="1" dirty="0" smtClean="0">
                <a:solidFill>
                  <a:srgbClr val="333333"/>
                </a:solidFill>
                <a:latin typeface="宋体" panose="02010600030101010101" pitchFamily="2" charset="-122"/>
                <a:ea typeface="宋体" panose="02010600030101010101" pitchFamily="2" charset="-122"/>
              </a:rPr>
              <a:t>、</a:t>
            </a:r>
            <a:r>
              <a:rPr lang="zh-CN" altLang="en-US" b="1" dirty="0" smtClean="0">
                <a:solidFill>
                  <a:srgbClr val="333333"/>
                </a:solidFill>
                <a:latin typeface="宋体" panose="02010600030101010101" pitchFamily="2" charset="-122"/>
                <a:ea typeface="宋体" panose="02010600030101010101" pitchFamily="2" charset="-122"/>
              </a:rPr>
              <a:t>零填充</a:t>
            </a:r>
            <a:endParaRPr lang="zh-CN" altLang="zh-CN" b="1" dirty="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239749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44"/>
          <p:cNvCxnSpPr>
            <a:endCxn id="13"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3"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4" name="组合 75"/>
          <p:cNvGrpSpPr/>
          <p:nvPr/>
        </p:nvGrpSpPr>
        <p:grpSpPr>
          <a:xfrm>
            <a:off x="650339" y="229001"/>
            <a:ext cx="391052" cy="413871"/>
            <a:chOff x="1827622" y="1278741"/>
            <a:chExt cx="2304000" cy="2369178"/>
          </a:xfrm>
          <a:solidFill>
            <a:srgbClr val="FE6934"/>
          </a:solidFill>
        </p:grpSpPr>
        <p:sp>
          <p:nvSpPr>
            <p:cNvPr id="15"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7"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noProof="0" dirty="0">
                  <a:solidFill>
                    <a:prstClr val="white"/>
                  </a:solidFill>
                  <a:latin typeface="华文楷体" panose="02010600040101010101" pitchFamily="2" charset="-122"/>
                  <a:ea typeface="华文楷体" panose="02010600040101010101" pitchFamily="2" charset="-122"/>
                </a:rPr>
                <a:t>五</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10" name="TextBox 40"/>
          <p:cNvSpPr txBox="1"/>
          <p:nvPr/>
        </p:nvSpPr>
        <p:spPr>
          <a:xfrm>
            <a:off x="1116972" y="156500"/>
            <a:ext cx="9797708"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文献阅读笔记（</a:t>
            </a:r>
            <a:r>
              <a:rPr lang="zh-CN" altLang="zh-CN" sz="2400" b="1" kern="0" dirty="0">
                <a:solidFill>
                  <a:srgbClr val="0066FF"/>
                </a:solidFill>
              </a:rPr>
              <a:t>一种基于数据驱动的卷积神经网络故障诊断方法</a:t>
            </a:r>
            <a:r>
              <a:rPr lang="zh-CN" altLang="en-US" sz="2800" b="1" kern="0" dirty="0">
                <a:solidFill>
                  <a:srgbClr val="0066FF"/>
                </a:solidFill>
              </a:rPr>
              <a:t>）</a:t>
            </a:r>
          </a:p>
        </p:txBody>
      </p:sp>
      <p:sp>
        <p:nvSpPr>
          <p:cNvPr id="31" name="矩形 30"/>
          <p:cNvSpPr/>
          <p:nvPr/>
        </p:nvSpPr>
        <p:spPr>
          <a:xfrm>
            <a:off x="738254" y="1076091"/>
            <a:ext cx="10395052" cy="913070"/>
          </a:xfrm>
          <a:prstGeom prst="rect">
            <a:avLst/>
          </a:prstGeom>
        </p:spPr>
        <p:txBody>
          <a:bodyPr wrap="square">
            <a:spAutoFit/>
          </a:bodyPr>
          <a:lstStyle/>
          <a:p>
            <a:pPr>
              <a:lnSpc>
                <a:spcPts val="3200"/>
              </a:lnSpc>
            </a:pPr>
            <a:r>
              <a:rPr lang="zh-CN" altLang="en-US" sz="2133" b="1" dirty="0">
                <a:solidFill>
                  <a:srgbClr val="333333"/>
                </a:solidFill>
                <a:latin typeface="宋体" panose="02010600030101010101" pitchFamily="2" charset="-122"/>
                <a:ea typeface="宋体" panose="02010600030101010101" pitchFamily="2" charset="-122"/>
              </a:rPr>
              <a:t>核心思想</a:t>
            </a:r>
            <a:r>
              <a:rPr lang="zh-CN" altLang="en-US" sz="2133" b="1" dirty="0" smtClean="0">
                <a:solidFill>
                  <a:srgbClr val="333333"/>
                </a:solidFill>
                <a:latin typeface="宋体" panose="02010600030101010101" pitchFamily="2" charset="-122"/>
                <a:ea typeface="宋体" panose="02010600030101010101" pitchFamily="2" charset="-122"/>
              </a:rPr>
              <a:t>简介</a:t>
            </a:r>
            <a:endParaRPr lang="en-US" altLang="zh-CN" sz="2133" b="1" dirty="0" smtClean="0">
              <a:solidFill>
                <a:srgbClr val="333333"/>
              </a:solidFill>
              <a:latin typeface="宋体" panose="02010600030101010101" pitchFamily="2" charset="-122"/>
              <a:ea typeface="宋体" panose="02010600030101010101" pitchFamily="2" charset="-122"/>
            </a:endParaRPr>
          </a:p>
          <a:p>
            <a:pPr>
              <a:lnSpc>
                <a:spcPts val="3200"/>
              </a:lnSpc>
            </a:pPr>
            <a:r>
              <a:rPr lang="en-US" altLang="zh-CN" b="1" dirty="0">
                <a:solidFill>
                  <a:srgbClr val="333333"/>
                </a:solidFill>
                <a:latin typeface="宋体" panose="02010600030101010101" pitchFamily="2" charset="-122"/>
                <a:ea typeface="宋体" panose="02010600030101010101" pitchFamily="2" charset="-122"/>
              </a:rPr>
              <a:t>3</a:t>
            </a:r>
            <a:r>
              <a:rPr lang="zh-CN" altLang="zh-CN" b="1" dirty="0" smtClean="0">
                <a:solidFill>
                  <a:srgbClr val="333333"/>
                </a:solidFill>
                <a:latin typeface="宋体" panose="02010600030101010101" pitchFamily="2" charset="-122"/>
                <a:ea typeface="宋体" panose="02010600030101010101" pitchFamily="2" charset="-122"/>
              </a:rPr>
              <a:t>、</a:t>
            </a:r>
            <a:r>
              <a:rPr lang="zh-CN" altLang="en-US" b="1" dirty="0">
                <a:solidFill>
                  <a:srgbClr val="333333"/>
                </a:solidFill>
                <a:latin typeface="宋体" panose="02010600030101010101" pitchFamily="2" charset="-122"/>
                <a:ea typeface="宋体" panose="02010600030101010101" pitchFamily="2" charset="-122"/>
              </a:rPr>
              <a:t>零</a:t>
            </a:r>
            <a:r>
              <a:rPr lang="zh-CN" altLang="en-US" b="1" dirty="0" smtClean="0">
                <a:solidFill>
                  <a:srgbClr val="333333"/>
                </a:solidFill>
                <a:latin typeface="宋体" panose="02010600030101010101" pitchFamily="2" charset="-122"/>
                <a:ea typeface="宋体" panose="02010600030101010101" pitchFamily="2" charset="-122"/>
              </a:rPr>
              <a:t>填充</a:t>
            </a:r>
            <a:endParaRPr lang="zh-CN" altLang="zh-CN" b="1" dirty="0">
              <a:solidFill>
                <a:srgbClr val="333333"/>
              </a:solidFill>
              <a:latin typeface="宋体" panose="02010600030101010101" pitchFamily="2" charset="-122"/>
              <a:ea typeface="宋体" panose="02010600030101010101" pitchFamily="2" charset="-122"/>
            </a:endParaRPr>
          </a:p>
        </p:txBody>
      </p:sp>
      <p:sp>
        <p:nvSpPr>
          <p:cNvPr id="33" name="矩形 32"/>
          <p:cNvSpPr/>
          <p:nvPr/>
        </p:nvSpPr>
        <p:spPr>
          <a:xfrm>
            <a:off x="3833175" y="5793422"/>
            <a:ext cx="4365298" cy="338554"/>
          </a:xfrm>
          <a:prstGeom prst="rect">
            <a:avLst/>
          </a:prstGeom>
        </p:spPr>
        <p:txBody>
          <a:bodyPr wrap="none">
            <a:spAutoFit/>
          </a:bodyPr>
          <a:lstStyle/>
          <a:p>
            <a:r>
              <a:rPr lang="zh-CN" altLang="zh-CN" sz="1600" b="1" dirty="0" smtClean="0">
                <a:latin typeface="宋体" panose="02010600030101010101" pitchFamily="2" charset="-122"/>
                <a:ea typeface="宋体" panose="02010600030101010101" pitchFamily="2" charset="-122"/>
                <a:cs typeface="Times New Roman" panose="02020603050405020304" pitchFamily="18" charset="0"/>
              </a:rPr>
              <a:t>图</a:t>
            </a:r>
            <a:r>
              <a:rPr lang="en-US" altLang="zh-CN" sz="1600" b="1" dirty="0" smtClean="0">
                <a:latin typeface="宋体" panose="02010600030101010101" pitchFamily="2" charset="-122"/>
                <a:ea typeface="宋体" panose="02010600030101010101" pitchFamily="2" charset="-122"/>
                <a:cs typeface="Times New Roman" panose="02020603050405020304" pitchFamily="18" charset="0"/>
              </a:rPr>
              <a:t>2 </a:t>
            </a:r>
            <a:r>
              <a:rPr lang="en-US" altLang="zh-CN" sz="1600" b="1" dirty="0">
                <a:latin typeface="Calibri" panose="020F0502020204030204" pitchFamily="34" charset="0"/>
                <a:ea typeface="宋体" panose="02010600030101010101" pitchFamily="2" charset="-122"/>
                <a:cs typeface="Times New Roman" panose="02020603050405020304" pitchFamily="18" charset="0"/>
              </a:rPr>
              <a:t>CNN</a:t>
            </a:r>
            <a:r>
              <a:rPr lang="zh-CN" altLang="zh-CN" sz="1600" b="1" dirty="0">
                <a:latin typeface="Calibri" panose="020F0502020204030204" pitchFamily="34" charset="0"/>
                <a:ea typeface="宋体" panose="02010600030101010101" pitchFamily="2" charset="-122"/>
                <a:cs typeface="Times New Roman" panose="02020603050405020304" pitchFamily="18" charset="0"/>
              </a:rPr>
              <a:t>中使用的零填充方法</a:t>
            </a:r>
            <a:r>
              <a:rPr lang="zh-CN" altLang="en-US" sz="1600" b="1"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1600" b="1" dirty="0">
                <a:latin typeface="Calibri" panose="020F0502020204030204" pitchFamily="34" charset="0"/>
                <a:ea typeface="宋体" panose="02010600030101010101" pitchFamily="2" charset="-122"/>
                <a:cs typeface="Times New Roman" panose="02020603050405020304" pitchFamily="18" charset="0"/>
              </a:rPr>
              <a:t>来源于文献）</a:t>
            </a:r>
            <a:endParaRPr lang="zh-CN" altLang="en-US" sz="1600" b="1" dirty="0">
              <a:latin typeface="宋体" panose="02010600030101010101" pitchFamily="2" charset="-122"/>
              <a:ea typeface="宋体" panose="02010600030101010101" pitchFamily="2" charset="-122"/>
            </a:endParaRPr>
          </a:p>
        </p:txBody>
      </p:sp>
      <p:pic>
        <p:nvPicPr>
          <p:cNvPr id="19" name="image3.jpeg"/>
          <p:cNvPicPr/>
          <p:nvPr/>
        </p:nvPicPr>
        <p:blipFill>
          <a:blip r:embed="rId3" cstate="print"/>
          <a:stretch>
            <a:fillRect/>
          </a:stretch>
        </p:blipFill>
        <p:spPr>
          <a:xfrm>
            <a:off x="3294200" y="2270067"/>
            <a:ext cx="5443249" cy="3459855"/>
          </a:xfrm>
          <a:prstGeom prst="rect">
            <a:avLst/>
          </a:prstGeom>
        </p:spPr>
      </p:pic>
    </p:spTree>
    <p:extLst>
      <p:ext uri="{BB962C8B-B14F-4D97-AF65-F5344CB8AC3E}">
        <p14:creationId xmlns:p14="http://schemas.microsoft.com/office/powerpoint/2010/main" val="343518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9797708" cy="570330"/>
          </a:xfrm>
          <a:prstGeom prst="rect">
            <a:avLst/>
          </a:prstGeom>
          <a:noFill/>
        </p:spPr>
        <p:txBody>
          <a:bodyPr wrap="none" lIns="89770" tIns="44885" rIns="89770" bIns="44885" rtlCol="0">
            <a:spAutoFit/>
          </a:bodyPr>
          <a:lstStyle/>
          <a:p>
            <a:pPr lvl="0" defTabSz="1068655">
              <a:defRPr/>
            </a:pPr>
            <a:r>
              <a:rPr lang="zh-CN" altLang="en-US" sz="3117" b="1" kern="0" dirty="0" smtClean="0">
                <a:solidFill>
                  <a:srgbClr val="0066FF"/>
                </a:solidFill>
              </a:rPr>
              <a:t>文献阅读笔记（</a:t>
            </a:r>
            <a:r>
              <a:rPr lang="zh-CN" altLang="zh-CN" sz="2400" b="1" kern="0" dirty="0">
                <a:solidFill>
                  <a:srgbClr val="0066FF"/>
                </a:solidFill>
              </a:rPr>
              <a:t>一种基于数据驱动的卷积神经网络故障诊断方法</a:t>
            </a:r>
            <a:r>
              <a:rPr lang="zh-CN" altLang="en-US" sz="2800" b="1" kern="0" dirty="0">
                <a:solidFill>
                  <a:srgbClr val="0066FF"/>
                </a:solidFill>
              </a:rPr>
              <a:t>）</a:t>
            </a: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五</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
        <p:nvSpPr>
          <p:cNvPr id="19" name="矩形 18"/>
          <p:cNvSpPr/>
          <p:nvPr/>
        </p:nvSpPr>
        <p:spPr>
          <a:xfrm>
            <a:off x="738254" y="1811905"/>
            <a:ext cx="10395052" cy="2144177"/>
          </a:xfrm>
          <a:prstGeom prst="rect">
            <a:avLst/>
          </a:prstGeom>
        </p:spPr>
        <p:txBody>
          <a:bodyPr wrap="square">
            <a:spAutoFit/>
          </a:bodyPr>
          <a:lstStyle/>
          <a:p>
            <a:pPr>
              <a:lnSpc>
                <a:spcPts val="3200"/>
              </a:lnSpc>
            </a:pPr>
            <a:r>
              <a:rPr lang="zh-CN" altLang="zh-CN" dirty="0">
                <a:latin typeface="宋体" panose="02010600030101010101" pitchFamily="2" charset="-122"/>
                <a:ea typeface="宋体" panose="02010600030101010101" pitchFamily="2" charset="-122"/>
              </a:rPr>
              <a:t>该文献阅读后，个人觉得可以从两方面进行思考：</a:t>
            </a:r>
          </a:p>
          <a:p>
            <a:pPr indent="457200">
              <a:lnSpc>
                <a:spcPts val="3200"/>
              </a:lnSpc>
            </a:pPr>
            <a:r>
              <a:rPr lang="zh-CN" altLang="zh-CN" dirty="0">
                <a:latin typeface="宋体" panose="02010600030101010101" pitchFamily="2" charset="-122"/>
                <a:ea typeface="宋体" panose="02010600030101010101" pitchFamily="2" charset="-122"/>
              </a:rPr>
              <a:t>第一查看关于主轴、丝杠等部件论文是否用过这种将原始信号算法转换成图像的算法。</a:t>
            </a:r>
          </a:p>
          <a:p>
            <a:pPr indent="457200">
              <a:lnSpc>
                <a:spcPts val="3200"/>
              </a:lnSpc>
            </a:pPr>
            <a:r>
              <a:rPr lang="zh-CN" altLang="zh-CN" dirty="0">
                <a:latin typeface="宋体" panose="02010600030101010101" pitchFamily="2" charset="-122"/>
                <a:ea typeface="宋体" panose="02010600030101010101" pitchFamily="2" charset="-122"/>
              </a:rPr>
              <a:t>第二在接下来的文献阅读中思考，是不是可以将原始信号通过另一种方式转换成图像，然后在应用这种算法，比如直接对原始信号与时间的曲线图作为图像源输入，或者对原始信号先进行某种变换（小波变换、</a:t>
            </a:r>
            <a:r>
              <a:rPr lang="en-US" altLang="zh-CN" dirty="0" err="1">
                <a:latin typeface="宋体" panose="02010600030101010101" pitchFamily="2" charset="-122"/>
                <a:ea typeface="宋体" panose="02010600030101010101" pitchFamily="2" charset="-122"/>
              </a:rPr>
              <a:t>HHT</a:t>
            </a:r>
            <a:r>
              <a:rPr lang="zh-CN" altLang="zh-CN" dirty="0">
                <a:latin typeface="宋体" panose="02010600030101010101" pitchFamily="2" charset="-122"/>
                <a:ea typeface="宋体" panose="02010600030101010101" pitchFamily="2" charset="-122"/>
              </a:rPr>
              <a:t>变换），然后在应用这种</a:t>
            </a:r>
            <a:r>
              <a:rPr lang="en-US" altLang="zh-CN" dirty="0">
                <a:latin typeface="宋体" panose="02010600030101010101" pitchFamily="2" charset="-122"/>
                <a:ea typeface="宋体" panose="02010600030101010101" pitchFamily="2" charset="-122"/>
              </a:rPr>
              <a:t>CNN</a:t>
            </a:r>
            <a:r>
              <a:rPr lang="zh-CN" altLang="zh-CN" dirty="0">
                <a:latin typeface="宋体" panose="02010600030101010101" pitchFamily="2" charset="-122"/>
                <a:ea typeface="宋体" panose="02010600030101010101" pitchFamily="2" charset="-122"/>
              </a:rPr>
              <a:t>算法进行处理</a:t>
            </a:r>
            <a:r>
              <a:rPr lang="zh-CN" altLang="zh-CN" dirty="0" smtClean="0">
                <a:latin typeface="宋体" panose="02010600030101010101" pitchFamily="2" charset="-122"/>
                <a:ea typeface="宋体" panose="02010600030101010101" pitchFamily="2" charset="-122"/>
              </a:rPr>
              <a:t>。</a:t>
            </a:r>
            <a:endParaRPr lang="zh-CN" altLang="zh-CN" dirty="0">
              <a:solidFill>
                <a:srgbClr val="333333"/>
              </a:solidFill>
              <a:latin typeface="宋体" panose="02010600030101010101" pitchFamily="2" charset="-122"/>
              <a:ea typeface="宋体" panose="02010600030101010101" pitchFamily="2" charset="-122"/>
            </a:endParaRPr>
          </a:p>
        </p:txBody>
      </p:sp>
      <p:sp>
        <p:nvSpPr>
          <p:cNvPr id="21" name="矩形 20"/>
          <p:cNvSpPr/>
          <p:nvPr/>
        </p:nvSpPr>
        <p:spPr>
          <a:xfrm>
            <a:off x="738254" y="1076091"/>
            <a:ext cx="10395052" cy="502702"/>
          </a:xfrm>
          <a:prstGeom prst="rect">
            <a:avLst/>
          </a:prstGeom>
        </p:spPr>
        <p:txBody>
          <a:bodyPr wrap="square">
            <a:spAutoFit/>
          </a:bodyPr>
          <a:lstStyle/>
          <a:p>
            <a:pPr>
              <a:lnSpc>
                <a:spcPts val="3200"/>
              </a:lnSpc>
            </a:pPr>
            <a:r>
              <a:rPr lang="zh-CN" altLang="en-US" sz="2133" b="1" dirty="0" smtClean="0">
                <a:solidFill>
                  <a:srgbClr val="333333"/>
                </a:solidFill>
                <a:latin typeface="宋体" panose="02010600030101010101" pitchFamily="2" charset="-122"/>
                <a:ea typeface="宋体" panose="02010600030101010101" pitchFamily="2" charset="-122"/>
              </a:rPr>
              <a:t>文献阅读小结</a:t>
            </a:r>
            <a:endParaRPr lang="en-US" altLang="zh-CN" sz="2133" b="1" dirty="0" smtClean="0">
              <a:solidFill>
                <a:srgbClr val="333333"/>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27931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3165517" y="2512998"/>
            <a:ext cx="5696585" cy="1446550"/>
          </a:xfrm>
          <a:prstGeom prst="rect">
            <a:avLst/>
          </a:prstGeom>
          <a:noFill/>
        </p:spPr>
        <p:txBody>
          <a:bodyPr wrap="square" lIns="91440" tIns="45720" rIns="91440" bIns="45720" rtlCol="0">
            <a:spAutoFit/>
          </a:bodyPr>
          <a:lstStyle/>
          <a:p>
            <a:pPr algn="ctr" defTabSz="914377">
              <a:defRPr/>
            </a:pPr>
            <a:r>
              <a:rPr lang="en-US" altLang="zh-CN" sz="8800" b="1" dirty="0">
                <a:solidFill>
                  <a:srgbClr val="1B4367"/>
                </a:solidFill>
                <a:cs typeface="+mn-ea"/>
                <a:sym typeface="+mn-lt"/>
              </a:rPr>
              <a:t>THANKS</a:t>
            </a:r>
          </a:p>
        </p:txBody>
      </p:sp>
    </p:spTree>
    <p:extLst>
      <p:ext uri="{BB962C8B-B14F-4D97-AF65-F5344CB8AC3E}">
        <p14:creationId xmlns:p14="http://schemas.microsoft.com/office/powerpoint/2010/main" val="615748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38254" y="1218165"/>
            <a:ext cx="10395051" cy="2308324"/>
          </a:xfrm>
          <a:prstGeom prst="rect">
            <a:avLst/>
          </a:prstGeom>
        </p:spPr>
        <p:txBody>
          <a:bodyPr wrap="square">
            <a:spAutoFit/>
          </a:bodyPr>
          <a:lstStyle/>
          <a:p>
            <a:pPr defTabSz="720000">
              <a:lnSpc>
                <a:spcPct val="150000"/>
              </a:lnSpc>
            </a:pPr>
            <a:r>
              <a:rPr lang="zh-CN" altLang="en-US" sz="2400" dirty="0" smtClean="0"/>
              <a:t>一、故障诊断技术的定义</a:t>
            </a:r>
            <a:endParaRPr lang="en-US" altLang="zh-CN" sz="2400" dirty="0" smtClean="0"/>
          </a:p>
          <a:p>
            <a:pPr defTabSz="720000">
              <a:lnSpc>
                <a:spcPct val="150000"/>
              </a:lnSpc>
            </a:pPr>
            <a:r>
              <a:rPr lang="en-US" altLang="zh-CN" sz="2400" dirty="0">
                <a:latin typeface="宋体" panose="02010600030101010101" pitchFamily="2" charset="-122"/>
                <a:ea typeface="宋体" panose="02010600030101010101" pitchFamily="2" charset="-122"/>
              </a:rPr>
              <a:t>	</a:t>
            </a:r>
            <a:r>
              <a:rPr lang="zh-CN" altLang="zh-CN" sz="2400" dirty="0" smtClean="0">
                <a:latin typeface="宋体" panose="02010600030101010101" pitchFamily="2" charset="-122"/>
                <a:ea typeface="宋体" panose="02010600030101010101" pitchFamily="2" charset="-122"/>
              </a:rPr>
              <a:t>故障检测</a:t>
            </a:r>
            <a:r>
              <a:rPr lang="zh-CN" altLang="zh-CN" sz="2400" dirty="0">
                <a:latin typeface="宋体" panose="02010600030101010101" pitchFamily="2" charset="-122"/>
                <a:ea typeface="宋体" panose="02010600030101010101" pitchFamily="2" charset="-122"/>
              </a:rPr>
              <a:t>技术是在熟知了机械装备设备运行过程的各个状态之后，从而明确机械装备设备是否处于正常运行的状态，以便与及时的查找到并排除故障，查出原因，并熟知故障趋势的技术</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p:txBody>
      </p:sp>
      <p:sp>
        <p:nvSpPr>
          <p:cNvPr id="5" name="TextBox 40"/>
          <p:cNvSpPr txBox="1"/>
          <p:nvPr/>
        </p:nvSpPr>
        <p:spPr>
          <a:xfrm>
            <a:off x="1116972" y="156500"/>
            <a:ext cx="979589" cy="570330"/>
          </a:xfrm>
          <a:prstGeom prst="rect">
            <a:avLst/>
          </a:prstGeom>
          <a:noFill/>
        </p:spPr>
        <p:txBody>
          <a:bodyPr wrap="none" lIns="89770" tIns="44885" rIns="89770" bIns="44885" rtlCol="0">
            <a:spAutoFit/>
          </a:bodyPr>
          <a:lstStyle/>
          <a:p>
            <a:pPr marL="0" marR="0" lvl="0" indent="0" defTabSz="1068655" eaLnBrk="1" fontAlgn="auto" latinLnBrk="0" hangingPunct="1">
              <a:lnSpc>
                <a:spcPct val="100000"/>
              </a:lnSpc>
              <a:spcBef>
                <a:spcPts val="0"/>
              </a:spcBef>
              <a:spcAft>
                <a:spcPts val="0"/>
              </a:spcAft>
              <a:buClrTx/>
              <a:buSzTx/>
              <a:buFontTx/>
              <a:buNone/>
              <a:tabLst/>
              <a:defRPr/>
            </a:pPr>
            <a:r>
              <a:rPr lang="zh-CN" altLang="en-US" sz="3117" b="1" kern="0" noProof="0" dirty="0">
                <a:solidFill>
                  <a:srgbClr val="0066FF"/>
                </a:solidFill>
              </a:rPr>
              <a:t>前言</a:t>
            </a:r>
            <a:endParaRPr kumimoji="0" lang="zh-CN" altLang="en-US" sz="3117" b="1" i="0" u="none" strike="noStrike" kern="0" cap="none" spc="0" normalizeH="0" baseline="0" noProof="0" dirty="0">
              <a:ln>
                <a:noFill/>
              </a:ln>
              <a:solidFill>
                <a:srgbClr val="0066FF"/>
              </a:solidFill>
              <a:effectLst/>
              <a:uLnTx/>
              <a:uFillTx/>
            </a:endParaRPr>
          </a:p>
        </p:txBody>
      </p:sp>
      <p:cxnSp>
        <p:nvCxnSpPr>
          <p:cNvPr id="6" name="直接连接符 44"/>
          <p:cNvCxnSpPr>
            <a:endCxn id="7"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7"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8" name="组合 75"/>
          <p:cNvGrpSpPr/>
          <p:nvPr/>
        </p:nvGrpSpPr>
        <p:grpSpPr>
          <a:xfrm>
            <a:off x="650339" y="229001"/>
            <a:ext cx="391052" cy="413871"/>
            <a:chOff x="1827622" y="1278741"/>
            <a:chExt cx="2304000" cy="2369178"/>
          </a:xfrm>
          <a:solidFill>
            <a:srgbClr val="FE6934"/>
          </a:solidFill>
        </p:grpSpPr>
        <p:sp>
          <p:nvSpPr>
            <p:cNvPr id="9"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1"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一</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Tree>
    <p:extLst>
      <p:ext uri="{BB962C8B-B14F-4D97-AF65-F5344CB8AC3E}">
        <p14:creationId xmlns:p14="http://schemas.microsoft.com/office/powerpoint/2010/main" val="338190670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38254" y="1218165"/>
            <a:ext cx="10395051" cy="4524315"/>
          </a:xfrm>
          <a:prstGeom prst="rect">
            <a:avLst/>
          </a:prstGeom>
        </p:spPr>
        <p:txBody>
          <a:bodyPr wrap="square">
            <a:spAutoFit/>
          </a:bodyPr>
          <a:lstStyle/>
          <a:p>
            <a:pPr defTabSz="720000">
              <a:lnSpc>
                <a:spcPct val="150000"/>
              </a:lnSpc>
            </a:pPr>
            <a:r>
              <a:rPr lang="zh-CN" altLang="en-US" sz="2400" dirty="0"/>
              <a:t>二</a:t>
            </a:r>
            <a:r>
              <a:rPr lang="zh-CN" altLang="en-US" sz="2400" dirty="0" smtClean="0"/>
              <a:t>、故障诊断起源与发展情况</a:t>
            </a:r>
            <a:endParaRPr lang="en-US" altLang="zh-CN" sz="2400" dirty="0" smtClean="0"/>
          </a:p>
          <a:p>
            <a:pPr defTabSz="720000">
              <a:lnSpc>
                <a:spcPct val="150000"/>
              </a:lnSpc>
            </a:pPr>
            <a:r>
              <a:rPr lang="en-US" altLang="zh-CN" sz="2400" dirty="0">
                <a:latin typeface="宋体" panose="02010600030101010101" pitchFamily="2" charset="-122"/>
                <a:ea typeface="宋体" panose="02010600030101010101" pitchFamily="2" charset="-122"/>
              </a:rPr>
              <a:t>	</a:t>
            </a:r>
            <a:r>
              <a:rPr lang="zh-CN" altLang="zh-CN" sz="2400" dirty="0" smtClean="0">
                <a:latin typeface="宋体" panose="02010600030101010101" pitchFamily="2" charset="-122"/>
                <a:ea typeface="宋体" panose="02010600030101010101" pitchFamily="2" charset="-122"/>
              </a:rPr>
              <a:t>故障诊断</a:t>
            </a:r>
            <a:r>
              <a:rPr lang="zh-CN" altLang="zh-CN" sz="2400" dirty="0">
                <a:latin typeface="宋体" panose="02010600030101010101" pitchFamily="2" charset="-122"/>
                <a:ea typeface="宋体" panose="02010600030101010101" pitchFamily="2" charset="-122"/>
              </a:rPr>
              <a:t>技术起源于</a:t>
            </a:r>
            <a:r>
              <a:rPr lang="en-US" altLang="zh-CN" sz="2400" dirty="0">
                <a:latin typeface="宋体" panose="02010600030101010101" pitchFamily="2" charset="-122"/>
                <a:ea typeface="宋体" panose="02010600030101010101" pitchFamily="2" charset="-122"/>
              </a:rPr>
              <a:t>20</a:t>
            </a:r>
            <a:r>
              <a:rPr lang="zh-CN" altLang="zh-CN" sz="2400" dirty="0">
                <a:latin typeface="宋体" panose="02010600030101010101" pitchFamily="2" charset="-122"/>
                <a:ea typeface="宋体" panose="02010600030101010101" pitchFamily="2" charset="-122"/>
              </a:rPr>
              <a:t>世纪</a:t>
            </a:r>
            <a:r>
              <a:rPr lang="en-US" altLang="zh-CN" sz="2400" dirty="0">
                <a:latin typeface="宋体" panose="02010600030101010101" pitchFamily="2" charset="-122"/>
                <a:ea typeface="宋体" panose="02010600030101010101" pitchFamily="2" charset="-122"/>
              </a:rPr>
              <a:t>60</a:t>
            </a:r>
            <a:r>
              <a:rPr lang="zh-CN" altLang="zh-CN" sz="2400" dirty="0">
                <a:latin typeface="宋体" panose="02010600030101010101" pitchFamily="2" charset="-122"/>
                <a:ea typeface="宋体" panose="02010600030101010101" pitchFamily="2" charset="-122"/>
              </a:rPr>
              <a:t>年代的欧美国家，英国人主要是用它来研究摩擦、汽车、发动机领域；日本主要是在民用行业；法国和瑞士都开发了关于机械诊断的相关设备</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defTabSz="720000">
              <a:lnSpc>
                <a:spcPct val="150000"/>
              </a:lnSpc>
            </a:pPr>
            <a:r>
              <a:rPr lang="en-US" altLang="zh-CN" sz="2400" dirty="0">
                <a:latin typeface="宋体" panose="02010600030101010101" pitchFamily="2" charset="-122"/>
                <a:ea typeface="宋体" panose="02010600030101010101" pitchFamily="2" charset="-122"/>
              </a:rPr>
              <a:t>	</a:t>
            </a:r>
            <a:r>
              <a:rPr lang="zh-CN" altLang="zh-CN" sz="2400" dirty="0" smtClean="0">
                <a:latin typeface="宋体" panose="02010600030101010101" pitchFamily="2" charset="-122"/>
                <a:ea typeface="宋体" panose="02010600030101010101" pitchFamily="2" charset="-122"/>
              </a:rPr>
              <a:t>我国</a:t>
            </a:r>
            <a:r>
              <a:rPr lang="zh-CN" altLang="zh-CN" sz="2400" dirty="0">
                <a:latin typeface="宋体" panose="02010600030101010101" pitchFamily="2" charset="-122"/>
                <a:ea typeface="宋体" panose="02010600030101010101" pitchFamily="2" charset="-122"/>
              </a:rPr>
              <a:t>对故障诊断技术的研究是在</a:t>
            </a:r>
            <a:r>
              <a:rPr lang="en-US" altLang="zh-CN" sz="2400" dirty="0">
                <a:latin typeface="宋体" panose="02010600030101010101" pitchFamily="2" charset="-122"/>
                <a:ea typeface="宋体" panose="02010600030101010101" pitchFamily="2" charset="-122"/>
              </a:rPr>
              <a:t>20</a:t>
            </a:r>
            <a:r>
              <a:rPr lang="zh-CN" altLang="zh-CN" sz="2400" dirty="0">
                <a:latin typeface="宋体" panose="02010600030101010101" pitchFamily="2" charset="-122"/>
                <a:ea typeface="宋体" panose="02010600030101010101" pitchFamily="2" charset="-122"/>
              </a:rPr>
              <a:t>世纪</a:t>
            </a:r>
            <a:r>
              <a:rPr lang="en-US" altLang="zh-CN" sz="2400" dirty="0">
                <a:latin typeface="宋体" panose="02010600030101010101" pitchFamily="2" charset="-122"/>
                <a:ea typeface="宋体" panose="02010600030101010101" pitchFamily="2" charset="-122"/>
              </a:rPr>
              <a:t>80</a:t>
            </a:r>
            <a:r>
              <a:rPr lang="zh-CN" altLang="zh-CN" sz="2400" dirty="0">
                <a:latin typeface="宋体" panose="02010600030101010101" pitchFamily="2" charset="-122"/>
                <a:ea typeface="宋体" panose="02010600030101010101" pitchFamily="2" charset="-122"/>
              </a:rPr>
              <a:t>年代初开始的，首先在石化企业进行了与故障诊断相关的工作，而后在钢铁、发电等行业能也开始广泛得到了运用，并呈现逐步发展的趋向。虽然起步比较晚，但经过</a:t>
            </a:r>
            <a:r>
              <a:rPr lang="en-US" altLang="zh-CN" sz="2400" dirty="0">
                <a:latin typeface="宋体" panose="02010600030101010101" pitchFamily="2" charset="-122"/>
                <a:ea typeface="宋体" panose="02010600030101010101" pitchFamily="2" charset="-122"/>
              </a:rPr>
              <a:t>30</a:t>
            </a:r>
            <a:r>
              <a:rPr lang="zh-CN" altLang="zh-CN" sz="2400" dirty="0">
                <a:latin typeface="宋体" panose="02010600030101010101" pitchFamily="2" charset="-122"/>
                <a:ea typeface="宋体" panose="02010600030101010101" pitchFamily="2" charset="-122"/>
              </a:rPr>
              <a:t>多年的发展，现在已经在航天、汽车等各个领域内取得了不错的成绩</a:t>
            </a:r>
            <a:r>
              <a:rPr lang="zh-CN" altLang="zh-CN"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5" name="TextBox 40"/>
          <p:cNvSpPr txBox="1"/>
          <p:nvPr/>
        </p:nvSpPr>
        <p:spPr>
          <a:xfrm>
            <a:off x="1116972" y="156500"/>
            <a:ext cx="979589" cy="570330"/>
          </a:xfrm>
          <a:prstGeom prst="rect">
            <a:avLst/>
          </a:prstGeom>
          <a:noFill/>
        </p:spPr>
        <p:txBody>
          <a:bodyPr wrap="none" lIns="89770" tIns="44885" rIns="89770" bIns="44885" rtlCol="0">
            <a:spAutoFit/>
          </a:bodyPr>
          <a:lstStyle/>
          <a:p>
            <a:pPr marL="0" marR="0" lvl="0" indent="0" defTabSz="1068655" eaLnBrk="1" fontAlgn="auto" latinLnBrk="0" hangingPunct="1">
              <a:lnSpc>
                <a:spcPct val="100000"/>
              </a:lnSpc>
              <a:spcBef>
                <a:spcPts val="0"/>
              </a:spcBef>
              <a:spcAft>
                <a:spcPts val="0"/>
              </a:spcAft>
              <a:buClrTx/>
              <a:buSzTx/>
              <a:buFontTx/>
              <a:buNone/>
              <a:tabLst/>
              <a:defRPr/>
            </a:pPr>
            <a:r>
              <a:rPr lang="zh-CN" altLang="en-US" sz="3117" b="1" kern="0" noProof="0" dirty="0">
                <a:solidFill>
                  <a:srgbClr val="0066FF"/>
                </a:solidFill>
              </a:rPr>
              <a:t>前言</a:t>
            </a:r>
            <a:endParaRPr kumimoji="0" lang="zh-CN" altLang="en-US" sz="3117" b="1" i="0" u="none" strike="noStrike" kern="0" cap="none" spc="0" normalizeH="0" baseline="0" noProof="0" dirty="0">
              <a:ln>
                <a:noFill/>
              </a:ln>
              <a:solidFill>
                <a:srgbClr val="0066FF"/>
              </a:solidFill>
              <a:effectLst/>
              <a:uLnTx/>
              <a:uFillTx/>
            </a:endParaRPr>
          </a:p>
        </p:txBody>
      </p:sp>
      <p:cxnSp>
        <p:nvCxnSpPr>
          <p:cNvPr id="6" name="直接连接符 44"/>
          <p:cNvCxnSpPr>
            <a:endCxn id="7"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7"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8" name="组合 75"/>
          <p:cNvGrpSpPr/>
          <p:nvPr/>
        </p:nvGrpSpPr>
        <p:grpSpPr>
          <a:xfrm>
            <a:off x="650339" y="229001"/>
            <a:ext cx="391052" cy="413871"/>
            <a:chOff x="1827622" y="1278741"/>
            <a:chExt cx="2304000" cy="2369178"/>
          </a:xfrm>
          <a:solidFill>
            <a:srgbClr val="FE6934"/>
          </a:solidFill>
        </p:grpSpPr>
        <p:sp>
          <p:nvSpPr>
            <p:cNvPr id="9"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1"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一</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Tree>
    <p:extLst>
      <p:ext uri="{BB962C8B-B14F-4D97-AF65-F5344CB8AC3E}">
        <p14:creationId xmlns:p14="http://schemas.microsoft.com/office/powerpoint/2010/main" val="79046753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738254" y="1218165"/>
            <a:ext cx="10395051" cy="5078313"/>
          </a:xfrm>
          <a:prstGeom prst="rect">
            <a:avLst/>
          </a:prstGeom>
        </p:spPr>
        <p:txBody>
          <a:bodyPr wrap="square">
            <a:spAutoFit/>
          </a:bodyPr>
          <a:lstStyle/>
          <a:p>
            <a:pPr defTabSz="720000">
              <a:lnSpc>
                <a:spcPct val="150000"/>
              </a:lnSpc>
            </a:pPr>
            <a:r>
              <a:rPr lang="zh-CN" altLang="en-US" sz="2400" dirty="0"/>
              <a:t>三</a:t>
            </a:r>
            <a:r>
              <a:rPr lang="zh-CN" altLang="en-US" sz="2400" dirty="0" smtClean="0"/>
              <a:t>、故障诊断研究的作用与意义</a:t>
            </a:r>
            <a:endParaRPr lang="en-US" altLang="zh-CN" sz="2400" dirty="0" smtClean="0"/>
          </a:p>
          <a:p>
            <a:pPr defTabSz="720000">
              <a:lnSpc>
                <a:spcPct val="150000"/>
              </a:lnSpc>
            </a:pPr>
            <a:r>
              <a:rPr lang="en-US" altLang="zh-CN" sz="2400" dirty="0" smtClean="0">
                <a:latin typeface="宋体" panose="02010600030101010101" pitchFamily="2" charset="-122"/>
                <a:ea typeface="宋体" panose="02010600030101010101" pitchFamily="2" charset="-122"/>
              </a:rPr>
              <a:t>	1</a:t>
            </a:r>
            <a:r>
              <a:rPr lang="zh-CN" altLang="en-US" sz="2400" dirty="0" smtClean="0">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通过</a:t>
            </a:r>
            <a:r>
              <a:rPr lang="zh-CN" altLang="zh-CN" sz="2400" dirty="0">
                <a:latin typeface="宋体" panose="02010600030101010101" pitchFamily="2" charset="-122"/>
                <a:ea typeface="宋体" panose="02010600030101010101" pitchFamily="2" charset="-122"/>
              </a:rPr>
              <a:t>故障诊断能够及时地、正确地对各种异常状态或故障状态做出诊断，预防或消除故障，对设备的运行进行必要的指导，提高设备运行的可靠性、安全性和有效性，以期把故障损失降低到最低水平</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defTabSz="720000">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）能够</a:t>
            </a:r>
            <a:r>
              <a:rPr lang="zh-CN" altLang="zh-CN" sz="2400" dirty="0" smtClean="0">
                <a:latin typeface="宋体" panose="02010600030101010101" pitchFamily="2" charset="-122"/>
                <a:ea typeface="宋体" panose="02010600030101010101" pitchFamily="2" charset="-122"/>
              </a:rPr>
              <a:t>保证</a:t>
            </a:r>
            <a:r>
              <a:rPr lang="zh-CN" altLang="zh-CN" sz="2400" dirty="0">
                <a:latin typeface="宋体" panose="02010600030101010101" pitchFamily="2" charset="-122"/>
                <a:ea typeface="宋体" panose="02010600030101010101" pitchFamily="2" charset="-122"/>
              </a:rPr>
              <a:t>机械设备发挥最大的设计能力，制定合理的检查维修制度，以便在允许的条件下，充分挖掘设备潜力，延长服役期限和使用寿命，降低设备全寿命周期费用</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defTabSz="720000">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通过</a:t>
            </a:r>
            <a:r>
              <a:rPr lang="zh-CN" altLang="zh-CN" sz="2400" dirty="0">
                <a:latin typeface="宋体" panose="02010600030101010101" pitchFamily="2" charset="-122"/>
                <a:ea typeface="宋体" panose="02010600030101010101" pitchFamily="2" charset="-122"/>
              </a:rPr>
              <a:t>检测监视、故障分析、性能评估等手段，为设备结构修改、优化设计、合理制造及生产过程提供数据和信息</a:t>
            </a:r>
            <a:r>
              <a:rPr lang="zh-CN" altLang="zh-CN"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5" name="TextBox 40"/>
          <p:cNvSpPr txBox="1"/>
          <p:nvPr/>
        </p:nvSpPr>
        <p:spPr>
          <a:xfrm>
            <a:off x="1116972" y="156500"/>
            <a:ext cx="979589" cy="570330"/>
          </a:xfrm>
          <a:prstGeom prst="rect">
            <a:avLst/>
          </a:prstGeom>
          <a:noFill/>
        </p:spPr>
        <p:txBody>
          <a:bodyPr wrap="none" lIns="89770" tIns="44885" rIns="89770" bIns="44885" rtlCol="0">
            <a:spAutoFit/>
          </a:bodyPr>
          <a:lstStyle/>
          <a:p>
            <a:pPr marL="0" marR="0" lvl="0" indent="0" defTabSz="1068655" eaLnBrk="1" fontAlgn="auto" latinLnBrk="0" hangingPunct="1">
              <a:lnSpc>
                <a:spcPct val="100000"/>
              </a:lnSpc>
              <a:spcBef>
                <a:spcPts val="0"/>
              </a:spcBef>
              <a:spcAft>
                <a:spcPts val="0"/>
              </a:spcAft>
              <a:buClrTx/>
              <a:buSzTx/>
              <a:buFontTx/>
              <a:buNone/>
              <a:tabLst/>
              <a:defRPr/>
            </a:pPr>
            <a:r>
              <a:rPr lang="zh-CN" altLang="en-US" sz="3117" b="1" kern="0" noProof="0" dirty="0">
                <a:solidFill>
                  <a:srgbClr val="0066FF"/>
                </a:solidFill>
              </a:rPr>
              <a:t>前言</a:t>
            </a:r>
            <a:endParaRPr kumimoji="0" lang="zh-CN" altLang="en-US" sz="3117" b="1" i="0" u="none" strike="noStrike" kern="0" cap="none" spc="0" normalizeH="0" baseline="0" noProof="0" dirty="0">
              <a:ln>
                <a:noFill/>
              </a:ln>
              <a:solidFill>
                <a:srgbClr val="0066FF"/>
              </a:solidFill>
              <a:effectLst/>
              <a:uLnTx/>
              <a:uFillTx/>
            </a:endParaRPr>
          </a:p>
        </p:txBody>
      </p:sp>
      <p:cxnSp>
        <p:nvCxnSpPr>
          <p:cNvPr id="6" name="直接连接符 44"/>
          <p:cNvCxnSpPr>
            <a:endCxn id="7"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7"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8" name="组合 75"/>
          <p:cNvGrpSpPr/>
          <p:nvPr/>
        </p:nvGrpSpPr>
        <p:grpSpPr>
          <a:xfrm>
            <a:off x="650339" y="229001"/>
            <a:ext cx="391052" cy="413871"/>
            <a:chOff x="1827622" y="1278741"/>
            <a:chExt cx="2304000" cy="2369178"/>
          </a:xfrm>
          <a:solidFill>
            <a:srgbClr val="FE6934"/>
          </a:solidFill>
        </p:grpSpPr>
        <p:sp>
          <p:nvSpPr>
            <p:cNvPr id="9"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1"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华文楷体" panose="02010600040101010101" pitchFamily="2" charset="-122"/>
                  <a:ea typeface="华文楷体" panose="02010600040101010101" pitchFamily="2" charset="-122"/>
                </a:rPr>
                <a:t>一</a:t>
              </a:r>
              <a:endPar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grpSp>
    </p:spTree>
    <p:extLst>
      <p:ext uri="{BB962C8B-B14F-4D97-AF65-F5344CB8AC3E}">
        <p14:creationId xmlns:p14="http://schemas.microsoft.com/office/powerpoint/2010/main" val="396297391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sz="4400" dirty="0" smtClean="0">
                <a:solidFill>
                  <a:schemeClr val="accent1">
                    <a:lumMod val="75000"/>
                  </a:schemeClr>
                </a:solidFill>
              </a:rPr>
              <a:t>故障诊断的分类</a:t>
            </a:r>
            <a:endParaRPr kumimoji="1" lang="zh-CN" altLang="en-US" sz="4400" dirty="0">
              <a:solidFill>
                <a:schemeClr val="accent1">
                  <a:lumMod val="75000"/>
                </a:schemeClr>
              </a:solidFill>
            </a:endParaRPr>
          </a:p>
        </p:txBody>
      </p:sp>
      <p:sp>
        <p:nvSpPr>
          <p:cNvPr id="4" name="文本占位符 3"/>
          <p:cNvSpPr>
            <a:spLocks noGrp="1"/>
          </p:cNvSpPr>
          <p:nvPr>
            <p:ph type="body" sz="quarter" idx="12"/>
          </p:nvPr>
        </p:nvSpPr>
        <p:spPr/>
        <p:txBody>
          <a:bodyPr/>
          <a:lstStyle/>
          <a:p>
            <a:r>
              <a:rPr kumimoji="1" lang="en-US" altLang="zh-CN" dirty="0">
                <a:solidFill>
                  <a:schemeClr val="accent1">
                    <a:lumMod val="75000"/>
                  </a:schemeClr>
                </a:solidFill>
              </a:rPr>
              <a:t>PART</a:t>
            </a:r>
            <a:r>
              <a:rPr kumimoji="1" lang="zh-CN" altLang="en-US" dirty="0">
                <a:solidFill>
                  <a:schemeClr val="accent1">
                    <a:lumMod val="75000"/>
                  </a:schemeClr>
                </a:solidFill>
              </a:rPr>
              <a:t> </a:t>
            </a:r>
            <a:r>
              <a:rPr kumimoji="1" lang="en-US" altLang="zh-CN" dirty="0">
                <a:solidFill>
                  <a:schemeClr val="accent1">
                    <a:lumMod val="75000"/>
                  </a:schemeClr>
                </a:solidFill>
              </a:rPr>
              <a:t>TWO</a:t>
            </a:r>
            <a:endParaRPr kumimoji="1" lang="zh-CN" altLang="en-US" dirty="0">
              <a:solidFill>
                <a:schemeClr val="accent1">
                  <a:lumMod val="75000"/>
                </a:schemeClr>
              </a:solidFill>
            </a:endParaRPr>
          </a:p>
        </p:txBody>
      </p:sp>
      <p:sp>
        <p:nvSpPr>
          <p:cNvPr id="7" name="矩形 6"/>
          <p:cNvSpPr/>
          <p:nvPr/>
        </p:nvSpPr>
        <p:spPr>
          <a:xfrm>
            <a:off x="4889817" y="4381144"/>
            <a:ext cx="2412366"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400" b="0" i="0" u="none" strike="noStrike" kern="1200" cap="none" spc="0" normalizeH="0" baseline="0" noProof="0">
              <a:ln>
                <a:noFill/>
              </a:ln>
              <a:solidFill>
                <a:srgbClr val="FFFFFF"/>
              </a:solidFill>
              <a:effectLst/>
              <a:uLnTx/>
              <a:uFillTx/>
              <a:latin typeface="微软雅黑"/>
              <a:ea typeface="微软雅黑"/>
              <a:cs typeface="+mn-cs"/>
            </a:endParaRPr>
          </a:p>
        </p:txBody>
      </p:sp>
      <p:grpSp>
        <p:nvGrpSpPr>
          <p:cNvPr id="8" name="组合 3"/>
          <p:cNvGrpSpPr>
            <a:grpSpLocks/>
          </p:cNvGrpSpPr>
          <p:nvPr/>
        </p:nvGrpSpPr>
        <p:grpSpPr bwMode="auto">
          <a:xfrm>
            <a:off x="71476" y="10043"/>
            <a:ext cx="1668835" cy="1003230"/>
            <a:chOff x="899592" y="881100"/>
            <a:chExt cx="2808312" cy="1635435"/>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268760"/>
              <a:ext cx="23241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lgn="ctr">
                  <a:solidFill>
                    <a:srgbClr val="00FF00"/>
                  </a:solidFill>
                  <a:miter lim="800000"/>
                  <a:headEnd/>
                  <a:tailEnd/>
                </a14:hiddenLine>
              </a:ext>
            </a:extLst>
          </p:spPr>
        </p:pic>
        <p:sp>
          <p:nvSpPr>
            <p:cNvPr id="10" name="椭圆 9"/>
            <p:cNvSpPr/>
            <p:nvPr/>
          </p:nvSpPr>
          <p:spPr bwMode="auto">
            <a:xfrm>
              <a:off x="899592" y="981132"/>
              <a:ext cx="431471" cy="503332"/>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sp>
          <p:nvSpPr>
            <p:cNvPr id="11" name="椭圆 10"/>
            <p:cNvSpPr/>
            <p:nvPr/>
          </p:nvSpPr>
          <p:spPr bwMode="auto">
            <a:xfrm>
              <a:off x="3276433" y="881100"/>
              <a:ext cx="431471" cy="503333"/>
            </a:xfrm>
            <a:prstGeom prst="ellipse">
              <a:avLst/>
            </a:prstGeom>
            <a:solidFill>
              <a:srgbClr val="FFFFFF"/>
            </a:solidFill>
            <a:ln w="25400" cap="flat" cmpd="sng" algn="ctr">
              <a:solidFill>
                <a:srgbClr val="FFFFFF"/>
              </a:solidFill>
              <a:prstDash val="soli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a typeface="新細明體"/>
                <a:cs typeface="+mn-cs"/>
              </a:endParaRPr>
            </a:p>
          </p:txBody>
        </p:sp>
      </p:grpSp>
    </p:spTree>
    <p:extLst>
      <p:ext uri="{BB962C8B-B14F-4D97-AF65-F5344CB8AC3E}">
        <p14:creationId xmlns:p14="http://schemas.microsoft.com/office/powerpoint/2010/main" val="14709112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云形 20"/>
          <p:cNvSpPr/>
          <p:nvPr/>
        </p:nvSpPr>
        <p:spPr>
          <a:xfrm>
            <a:off x="152400" y="3429000"/>
            <a:ext cx="2718668" cy="1909897"/>
          </a:xfrm>
          <a:prstGeom prst="cloud">
            <a:avLst/>
          </a:prstGeom>
          <a:gradFill flip="none" rotWithShape="1">
            <a:gsLst>
              <a:gs pos="0">
                <a:schemeClr val="accent1">
                  <a:lumMod val="110000"/>
                  <a:satMod val="105000"/>
                  <a:tint val="67000"/>
                </a:schemeClr>
              </a:gs>
              <a:gs pos="69000">
                <a:srgbClr val="9DBEE5">
                  <a:alpha val="80000"/>
                </a:srgbClr>
              </a:gs>
              <a:gs pos="36000">
                <a:schemeClr val="accent1">
                  <a:lumMod val="105000"/>
                  <a:satMod val="103000"/>
                  <a:tint val="73000"/>
                </a:schemeClr>
              </a:gs>
              <a:gs pos="100000">
                <a:schemeClr val="accent1">
                  <a:lumMod val="105000"/>
                  <a:satMod val="109000"/>
                  <a:tint val="81000"/>
                </a:schemeClr>
              </a:gs>
            </a:gsLst>
            <a:path path="circle">
              <a:fillToRect l="100000" b="100000"/>
            </a:path>
            <a:tileRect t="-100000" r="-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云形 18"/>
          <p:cNvSpPr/>
          <p:nvPr/>
        </p:nvSpPr>
        <p:spPr>
          <a:xfrm>
            <a:off x="7835899" y="5059514"/>
            <a:ext cx="3939813" cy="1706407"/>
          </a:xfrm>
          <a:prstGeom prst="cloud">
            <a:avLst/>
          </a:prstGeom>
          <a:gradFill flip="none" rotWithShape="1">
            <a:gsLst>
              <a:gs pos="0">
                <a:schemeClr val="accent1">
                  <a:lumMod val="110000"/>
                  <a:satMod val="105000"/>
                  <a:tint val="67000"/>
                </a:schemeClr>
              </a:gs>
              <a:gs pos="69000">
                <a:srgbClr val="9DBEE5">
                  <a:alpha val="80000"/>
                </a:srgbClr>
              </a:gs>
              <a:gs pos="36000">
                <a:schemeClr val="accent1">
                  <a:lumMod val="105000"/>
                  <a:satMod val="103000"/>
                  <a:tint val="73000"/>
                </a:schemeClr>
              </a:gs>
              <a:gs pos="100000">
                <a:schemeClr val="accent1">
                  <a:lumMod val="105000"/>
                  <a:satMod val="109000"/>
                  <a:tint val="81000"/>
                </a:schemeClr>
              </a:gs>
            </a:gsLst>
            <a:path path="circle">
              <a:fillToRect l="100000" b="100000"/>
            </a:path>
            <a:tileRect t="-100000" r="-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云形 7"/>
          <p:cNvSpPr/>
          <p:nvPr/>
        </p:nvSpPr>
        <p:spPr>
          <a:xfrm>
            <a:off x="7810499" y="2301509"/>
            <a:ext cx="3787413" cy="1229972"/>
          </a:xfrm>
          <a:prstGeom prst="cloud">
            <a:avLst/>
          </a:prstGeom>
          <a:gradFill flip="none" rotWithShape="1">
            <a:gsLst>
              <a:gs pos="0">
                <a:schemeClr val="accent1">
                  <a:lumMod val="110000"/>
                  <a:satMod val="105000"/>
                  <a:tint val="67000"/>
                </a:schemeClr>
              </a:gs>
              <a:gs pos="69000">
                <a:srgbClr val="9DBEE5">
                  <a:alpha val="80000"/>
                </a:srgbClr>
              </a:gs>
              <a:gs pos="36000">
                <a:schemeClr val="accent1">
                  <a:lumMod val="105000"/>
                  <a:satMod val="103000"/>
                  <a:tint val="73000"/>
                </a:schemeClr>
              </a:gs>
              <a:gs pos="100000">
                <a:schemeClr val="accent1">
                  <a:lumMod val="105000"/>
                  <a:satMod val="109000"/>
                  <a:tint val="81000"/>
                </a:schemeClr>
              </a:gs>
            </a:gsLst>
            <a:path path="circle">
              <a:fillToRect l="100000" b="100000"/>
            </a:path>
            <a:tileRect t="-100000" r="-100000"/>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圆角矩形 11"/>
          <p:cNvSpPr/>
          <p:nvPr/>
        </p:nvSpPr>
        <p:spPr>
          <a:xfrm>
            <a:off x="4028426" y="35163"/>
            <a:ext cx="1377696" cy="938784"/>
          </a:xfrm>
          <a:prstGeom prst="roundRect">
            <a:avLst/>
          </a:prstGeom>
          <a:solidFill>
            <a:sysClr val="window" lastClr="FFFFFF"/>
          </a:solidFill>
          <a:ln w="12700" cap="flat" cmpd="sng" algn="ctr">
            <a:solidFill>
              <a:sysClr val="window" lastClr="FFFFFF"/>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3" name="TextBox 40"/>
          <p:cNvSpPr txBox="1"/>
          <p:nvPr/>
        </p:nvSpPr>
        <p:spPr>
          <a:xfrm>
            <a:off x="1116972" y="156500"/>
            <a:ext cx="2975328" cy="570330"/>
          </a:xfrm>
          <a:prstGeom prst="rect">
            <a:avLst/>
          </a:prstGeom>
          <a:noFill/>
        </p:spPr>
        <p:txBody>
          <a:bodyPr wrap="none" lIns="89770" tIns="44885" rIns="89770" bIns="44885" rtlCol="0">
            <a:spAutoFit/>
          </a:bodyPr>
          <a:lstStyle/>
          <a:p>
            <a:pPr marL="0" marR="0" lvl="0" indent="0" defTabSz="1068655" eaLnBrk="1" fontAlgn="auto" latinLnBrk="0" hangingPunct="1">
              <a:lnSpc>
                <a:spcPct val="100000"/>
              </a:lnSpc>
              <a:spcBef>
                <a:spcPts val="0"/>
              </a:spcBef>
              <a:spcAft>
                <a:spcPts val="0"/>
              </a:spcAft>
              <a:buClrTx/>
              <a:buSzTx/>
              <a:buFontTx/>
              <a:buNone/>
              <a:tabLst/>
              <a:defRPr/>
            </a:pPr>
            <a:r>
              <a:rPr lang="zh-CN" altLang="en-US" sz="3117" b="1" kern="0" dirty="0" smtClean="0">
                <a:solidFill>
                  <a:srgbClr val="0066FF"/>
                </a:solidFill>
              </a:rPr>
              <a:t>故障诊断的分类</a:t>
            </a:r>
            <a:endParaRPr kumimoji="0" lang="zh-CN" altLang="en-US" sz="3117" b="1" i="0" u="none" strike="noStrike" kern="0" cap="none" spc="0" normalizeH="0" baseline="0" noProof="0" dirty="0">
              <a:ln>
                <a:noFill/>
              </a:ln>
              <a:solidFill>
                <a:srgbClr val="0066FF"/>
              </a:solidFill>
              <a:effectLst/>
              <a:uLnTx/>
              <a:uFillTx/>
            </a:endParaRPr>
          </a:p>
        </p:txBody>
      </p:sp>
      <p:cxnSp>
        <p:nvCxnSpPr>
          <p:cNvPr id="14" name="直接连接符 44"/>
          <p:cNvCxnSpPr>
            <a:endCxn id="15" idx="11"/>
          </p:cNvCxnSpPr>
          <p:nvPr/>
        </p:nvCxnSpPr>
        <p:spPr>
          <a:xfrm flipV="1">
            <a:off x="738254" y="790651"/>
            <a:ext cx="10395051" cy="4534"/>
          </a:xfrm>
          <a:prstGeom prst="line">
            <a:avLst/>
          </a:prstGeom>
          <a:noFill/>
          <a:ln w="6350" cap="flat" cmpd="sng" algn="ctr">
            <a:solidFill>
              <a:sysClr val="windowText" lastClr="000000">
                <a:lumMod val="65000"/>
                <a:lumOff val="35000"/>
              </a:sysClr>
            </a:solidFill>
            <a:prstDash val="solid"/>
            <a:miter lim="800000"/>
          </a:ln>
          <a:effectLst/>
        </p:spPr>
      </p:cxnSp>
      <p:sp>
        <p:nvSpPr>
          <p:cNvPr id="15" name="Freeform 6"/>
          <p:cNvSpPr>
            <a:spLocks noEditPoints="1"/>
          </p:cNvSpPr>
          <p:nvPr/>
        </p:nvSpPr>
        <p:spPr bwMode="auto">
          <a:xfrm>
            <a:off x="11133306" y="363137"/>
            <a:ext cx="413807" cy="427514"/>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ysClr val="windowText" lastClr="000000">
                <a:lumMod val="65000"/>
                <a:lumOff val="35000"/>
              </a:sys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770" tIns="44885" rIns="89770" bIns="44885" numCol="1" anchor="t" anchorCtr="0" compatLnSpc="1">
            <a:prstTxWarp prst="textNoShape">
              <a:avLst/>
            </a:prstTxWarp>
          </a:bodyPr>
          <a:lstStyle/>
          <a:p>
            <a:pPr marL="0" marR="0" lvl="0" indent="0"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black"/>
              </a:solidFill>
              <a:effectLst/>
              <a:uLnTx/>
              <a:uFillTx/>
              <a:latin typeface="Century Gothic"/>
            </a:endParaRPr>
          </a:p>
        </p:txBody>
      </p:sp>
      <p:grpSp>
        <p:nvGrpSpPr>
          <p:cNvPr id="16" name="组合 75"/>
          <p:cNvGrpSpPr/>
          <p:nvPr/>
        </p:nvGrpSpPr>
        <p:grpSpPr>
          <a:xfrm>
            <a:off x="650339" y="229001"/>
            <a:ext cx="391052" cy="413871"/>
            <a:chOff x="1827622" y="1278741"/>
            <a:chExt cx="2304000" cy="2369178"/>
          </a:xfrm>
          <a:solidFill>
            <a:srgbClr val="FE6934"/>
          </a:solidFill>
        </p:grpSpPr>
        <p:sp>
          <p:nvSpPr>
            <p:cNvPr id="17" name="椭圆 77"/>
            <p:cNvSpPr/>
            <p:nvPr/>
          </p:nvSpPr>
          <p:spPr>
            <a:xfrm>
              <a:off x="1827622" y="1343919"/>
              <a:ext cx="2304000" cy="2304000"/>
            </a:xfrm>
            <a:prstGeom prst="ellipse">
              <a:avLst/>
            </a:prstGeom>
            <a:grpFill/>
            <a:ln w="12700" cap="flat" cmpd="sng" algn="ctr">
              <a:noFill/>
              <a:prstDash val="solid"/>
              <a:miter lim="800000"/>
            </a:ln>
            <a:effectLst>
              <a:outerShdw blurRad="152400" dist="127000" dir="7800000" sx="85000" sy="85000" algn="tr" rotWithShape="0">
                <a:prstClr val="black">
                  <a:alpha val="32000"/>
                </a:prstClr>
              </a:outerShdw>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endParaRPr kumimoji="0" lang="zh-CN" altLang="en-US" sz="2078" b="0" i="0" u="none" strike="noStrike" kern="0" cap="none" spc="0" normalizeH="0" baseline="0" noProof="0">
                <a:ln>
                  <a:noFill/>
                </a:ln>
                <a:solidFill>
                  <a:prstClr val="white"/>
                </a:solidFill>
                <a:effectLst/>
                <a:uLnTx/>
                <a:uFillTx/>
                <a:latin typeface="Century Gothic"/>
                <a:ea typeface="微软雅黑"/>
                <a:cs typeface="+mn-cs"/>
              </a:endParaRPr>
            </a:p>
          </p:txBody>
        </p:sp>
        <p:sp>
          <p:nvSpPr>
            <p:cNvPr id="18" name="椭圆 78"/>
            <p:cNvSpPr/>
            <p:nvPr/>
          </p:nvSpPr>
          <p:spPr>
            <a:xfrm>
              <a:off x="1877478" y="1278741"/>
              <a:ext cx="2204281" cy="2204280"/>
            </a:xfrm>
            <a:prstGeom prst="ellipse">
              <a:avLst/>
            </a:prstGeom>
            <a:grpFill/>
            <a:ln w="12700" cap="flat" cmpd="sng" algn="ctr">
              <a:noFill/>
              <a:prstDash val="solid"/>
              <a:miter lim="800000"/>
            </a:ln>
            <a:effectLst/>
          </p:spPr>
          <p:txBody>
            <a:bodyPr rtlCol="0" anchor="ctr"/>
            <a:lstStyle/>
            <a:p>
              <a:pPr marL="0" marR="0" lvl="0" indent="0" algn="ctr" defTabSz="1068655"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rPr>
                <a:t>二</a:t>
              </a:r>
            </a:p>
          </p:txBody>
        </p:sp>
      </p:grpSp>
      <p:sp>
        <p:nvSpPr>
          <p:cNvPr id="3" name="矩形 2"/>
          <p:cNvSpPr/>
          <p:nvPr/>
        </p:nvSpPr>
        <p:spPr>
          <a:xfrm>
            <a:off x="381000" y="1131958"/>
            <a:ext cx="6096000" cy="1169551"/>
          </a:xfrm>
          <a:prstGeom prst="rect">
            <a:avLst/>
          </a:prstGeom>
        </p:spPr>
        <p:txBody>
          <a:bodyPr>
            <a:spAutoFit/>
          </a:bodyPr>
          <a:lstStyle/>
          <a:p>
            <a:pPr indent="457200">
              <a:lnSpc>
                <a:spcPts val="2800"/>
              </a:lnSpc>
            </a:pPr>
            <a:r>
              <a:rPr lang="zh-CN" altLang="zh-CN" dirty="0">
                <a:latin typeface="宋体" panose="02010600030101010101" pitchFamily="2" charset="-122"/>
                <a:ea typeface="宋体" panose="02010600030101010101" pitchFamily="2" charset="-122"/>
              </a:rPr>
              <a:t>目前根据故障诊断所采取处理方式可以将机器故障诊断的研究</a:t>
            </a:r>
            <a:r>
              <a:rPr lang="zh-CN" altLang="zh-CN" dirty="0" smtClean="0">
                <a:latin typeface="宋体" panose="02010600030101010101" pitchFamily="2" charset="-122"/>
                <a:ea typeface="宋体" panose="02010600030101010101" pitchFamily="2" charset="-122"/>
              </a:rPr>
              <a:t>现状</a:t>
            </a:r>
            <a:r>
              <a:rPr lang="zh-CN" altLang="en-US" dirty="0">
                <a:latin typeface="宋体" panose="02010600030101010101" pitchFamily="2" charset="-122"/>
                <a:ea typeface="宋体" panose="02010600030101010101" pitchFamily="2" charset="-122"/>
              </a:rPr>
              <a:t>主要</a:t>
            </a:r>
            <a:r>
              <a:rPr lang="zh-CN" altLang="zh-CN" dirty="0" smtClean="0">
                <a:latin typeface="宋体" panose="02010600030101010101" pitchFamily="2" charset="-122"/>
                <a:ea typeface="宋体" panose="02010600030101010101" pitchFamily="2" charset="-122"/>
              </a:rPr>
              <a:t>分为</a:t>
            </a:r>
            <a:r>
              <a:rPr lang="en-US" altLang="zh-CN" dirty="0" smtClean="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a:t>
            </a:r>
            <a:r>
              <a:rPr lang="zh-CN"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基于</a:t>
            </a:r>
            <a:r>
              <a:rPr lang="zh-CN" altLang="zh-CN" dirty="0" smtClean="0">
                <a:latin typeface="宋体" panose="02010600030101010101" pitchFamily="2" charset="-122"/>
                <a:ea typeface="宋体" panose="02010600030101010101" pitchFamily="2" charset="-122"/>
              </a:rPr>
              <a:t>系统</a:t>
            </a:r>
            <a:r>
              <a:rPr lang="zh-CN" altLang="en-US" dirty="0" smtClean="0">
                <a:latin typeface="宋体" panose="02010600030101010101" pitchFamily="2" charset="-122"/>
                <a:ea typeface="宋体" panose="02010600030101010101" pitchFamily="2" charset="-122"/>
              </a:rPr>
              <a:t>模型的方法</a:t>
            </a:r>
            <a:r>
              <a:rPr lang="zh-CN"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基于信号分析的方法</a:t>
            </a:r>
            <a:r>
              <a:rPr lang="zh-CN" altLang="zh-CN" dirty="0" smtClean="0">
                <a:latin typeface="宋体" panose="02010600030101010101" pitchFamily="2" charset="-122"/>
                <a:ea typeface="宋体" panose="02010600030101010101" pitchFamily="2" charset="-122"/>
              </a:rPr>
              <a:t>和</a:t>
            </a:r>
            <a:r>
              <a:rPr lang="zh-CN" altLang="en-US" dirty="0" smtClean="0">
                <a:latin typeface="宋体" panose="02010600030101010101" pitchFamily="2" charset="-122"/>
                <a:ea typeface="宋体" panose="02010600030101010101" pitchFamily="2" charset="-122"/>
              </a:rPr>
              <a:t>基于数据驱动的人工智能</a:t>
            </a:r>
            <a:r>
              <a:rPr lang="zh-CN" altLang="en-US" dirty="0">
                <a:latin typeface="宋体" panose="02010600030101010101" pitchFamily="2" charset="-122"/>
                <a:ea typeface="宋体" panose="02010600030101010101" pitchFamily="2" charset="-122"/>
              </a:rPr>
              <a:t>方法</a:t>
            </a:r>
            <a:r>
              <a:rPr lang="zh-CN" altLang="zh-CN"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 name="矩形 3"/>
          <p:cNvSpPr/>
          <p:nvPr/>
        </p:nvSpPr>
        <p:spPr>
          <a:xfrm>
            <a:off x="7924799" y="2459970"/>
            <a:ext cx="3787413" cy="810478"/>
          </a:xfrm>
          <a:prstGeom prst="rect">
            <a:avLst/>
          </a:prstGeom>
        </p:spPr>
        <p:txBody>
          <a:bodyPr wrap="square">
            <a:spAutoFit/>
          </a:bodyPr>
          <a:lstStyle/>
          <a:p>
            <a:pPr indent="457200">
              <a:lnSpc>
                <a:spcPts val="2800"/>
              </a:lnSpc>
            </a:pPr>
            <a:r>
              <a:rPr lang="zh-CN" altLang="zh-CN" dirty="0" smtClean="0">
                <a:latin typeface="宋体" panose="02010600030101010101" pitchFamily="2" charset="-122"/>
                <a:ea typeface="宋体" panose="02010600030101010101" pitchFamily="2" charset="-122"/>
              </a:rPr>
              <a:t>直接</a:t>
            </a:r>
            <a:r>
              <a:rPr lang="zh-CN" altLang="zh-CN" dirty="0">
                <a:latin typeface="宋体" panose="02010600030101010101" pitchFamily="2" charset="-122"/>
                <a:ea typeface="宋体" panose="02010600030101010101" pitchFamily="2" charset="-122"/>
              </a:rPr>
              <a:t>对系统构建模型来分析故障类型或者发生的</a:t>
            </a:r>
            <a:r>
              <a:rPr lang="zh-CN" altLang="zh-CN" dirty="0" smtClean="0">
                <a:latin typeface="宋体" panose="02010600030101010101" pitchFamily="2" charset="-122"/>
                <a:ea typeface="宋体" panose="02010600030101010101" pitchFamily="2" charset="-122"/>
              </a:rPr>
              <a:t>部位</a:t>
            </a:r>
            <a:r>
              <a:rPr lang="zh-CN" altLang="en-US" dirty="0" smtClean="0">
                <a:latin typeface="宋体" panose="02010600030101010101" pitchFamily="2" charset="-122"/>
                <a:ea typeface="宋体" panose="02010600030101010101" pitchFamily="2" charset="-122"/>
              </a:rPr>
              <a:t>的</a:t>
            </a:r>
            <a:r>
              <a:rPr lang="zh-CN" altLang="en-US" dirty="0">
                <a:latin typeface="宋体" panose="02010600030101010101" pitchFamily="2" charset="-122"/>
                <a:ea typeface="宋体" panose="02010600030101010101" pitchFamily="2" charset="-122"/>
              </a:rPr>
              <a:t>方法</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5" name="矩形 4"/>
          <p:cNvSpPr/>
          <p:nvPr/>
        </p:nvSpPr>
        <p:spPr>
          <a:xfrm>
            <a:off x="304800" y="3594638"/>
            <a:ext cx="2489201" cy="1502976"/>
          </a:xfrm>
          <a:prstGeom prst="rect">
            <a:avLst/>
          </a:prstGeom>
        </p:spPr>
        <p:txBody>
          <a:bodyPr wrap="square">
            <a:spAutoFit/>
          </a:bodyPr>
          <a:lstStyle/>
          <a:p>
            <a:pPr indent="457200">
              <a:lnSpc>
                <a:spcPts val="2200"/>
              </a:lnSpc>
            </a:pPr>
            <a:r>
              <a:rPr lang="zh-CN" altLang="zh-CN" dirty="0">
                <a:latin typeface="宋体" panose="02010600030101010101" pitchFamily="2" charset="-122"/>
                <a:ea typeface="宋体" panose="02010600030101010101" pitchFamily="2" charset="-122"/>
              </a:rPr>
              <a:t>通过采集系统各个部位的</a:t>
            </a:r>
            <a:r>
              <a:rPr lang="zh-CN" altLang="zh-CN" dirty="0" smtClean="0">
                <a:latin typeface="宋体" panose="02010600030101010101" pitchFamily="2" charset="-122"/>
                <a:ea typeface="宋体" panose="02010600030101010101" pitchFamily="2" charset="-122"/>
              </a:rPr>
              <a:t>信号</a:t>
            </a:r>
            <a:r>
              <a:rPr lang="zh-CN" altLang="en-US" dirty="0" smtClean="0">
                <a:latin typeface="宋体" panose="02010600030101010101" pitchFamily="2" charset="-122"/>
                <a:ea typeface="宋体" panose="02010600030101010101" pitchFamily="2" charset="-122"/>
              </a:rPr>
              <a:t>，如振动信号，并利用信号分析手段确定故障类型或者发生的部件的</a:t>
            </a:r>
            <a:r>
              <a:rPr lang="zh-CN" altLang="en-US" dirty="0">
                <a:latin typeface="宋体" panose="02010600030101010101" pitchFamily="2" charset="-122"/>
                <a:ea typeface="宋体" panose="02010600030101010101" pitchFamily="2" charset="-122"/>
              </a:rPr>
              <a:t>方法</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6" name="矩形 5"/>
          <p:cNvSpPr/>
          <p:nvPr/>
        </p:nvSpPr>
        <p:spPr>
          <a:xfrm>
            <a:off x="7975599" y="5300797"/>
            <a:ext cx="3685813" cy="1189236"/>
          </a:xfrm>
          <a:prstGeom prst="rect">
            <a:avLst/>
          </a:prstGeom>
        </p:spPr>
        <p:txBody>
          <a:bodyPr wrap="square">
            <a:spAutoFit/>
          </a:bodyPr>
          <a:lstStyle/>
          <a:p>
            <a:pPr indent="457200">
              <a:lnSpc>
                <a:spcPts val="2200"/>
              </a:lnSpc>
            </a:pPr>
            <a:r>
              <a:rPr lang="zh-CN" altLang="en-US" dirty="0" smtClean="0">
                <a:latin typeface="宋体" panose="02010600030101010101" pitchFamily="2" charset="-122"/>
                <a:ea typeface="宋体" panose="02010600030101010101" pitchFamily="2" charset="-122"/>
              </a:rPr>
              <a:t>该</a:t>
            </a:r>
            <a:r>
              <a:rPr lang="zh-CN" altLang="en-US" dirty="0">
                <a:latin typeface="宋体" panose="02010600030101010101" pitchFamily="2" charset="-122"/>
                <a:ea typeface="宋体" panose="02010600030101010101" pitchFamily="2" charset="-122"/>
              </a:rPr>
              <a:t>方法</a:t>
            </a:r>
            <a:r>
              <a:rPr lang="zh-CN" altLang="en-US" dirty="0" smtClean="0">
                <a:latin typeface="宋体" panose="02010600030101010101" pitchFamily="2" charset="-122"/>
                <a:ea typeface="宋体" panose="02010600030101010101" pitchFamily="2" charset="-122"/>
              </a:rPr>
              <a:t>主要是将如今的智能算法应用在故障诊断，随着智能的提升使特征的选取更多的依赖于数据与模型而减少人为的主观选取。</a:t>
            </a:r>
            <a:endParaRPr lang="zh-CN" altLang="en-US"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3378199" y="2468235"/>
            <a:ext cx="3975971" cy="4014188"/>
          </a:xfrm>
          <a:prstGeom prst="rect">
            <a:avLst/>
          </a:prstGeom>
        </p:spPr>
      </p:pic>
      <p:sp>
        <p:nvSpPr>
          <p:cNvPr id="7" name="右箭头 6"/>
          <p:cNvSpPr/>
          <p:nvPr/>
        </p:nvSpPr>
        <p:spPr>
          <a:xfrm>
            <a:off x="7328770" y="2730500"/>
            <a:ext cx="456329" cy="279400"/>
          </a:xfrm>
          <a:prstGeom prst="right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r="100000" b="100000"/>
            </a:path>
            <a:tileRect l="-100000" t="-100000"/>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0" name="右箭头 19"/>
          <p:cNvSpPr/>
          <p:nvPr/>
        </p:nvSpPr>
        <p:spPr>
          <a:xfrm>
            <a:off x="7354170" y="5755715"/>
            <a:ext cx="456329" cy="279400"/>
          </a:xfrm>
          <a:prstGeom prst="right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r="100000" b="100000"/>
            </a:path>
            <a:tileRect l="-100000" t="-100000"/>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2" name="右箭头 21"/>
          <p:cNvSpPr/>
          <p:nvPr/>
        </p:nvSpPr>
        <p:spPr>
          <a:xfrm rot="10800000">
            <a:off x="2921869" y="4181026"/>
            <a:ext cx="456329" cy="279400"/>
          </a:xfrm>
          <a:prstGeom prst="right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r="100000" b="100000"/>
            </a:path>
            <a:tileRect l="-100000" t="-100000"/>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955736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5665</Words>
  <Application>Microsoft Office PowerPoint</Application>
  <PresentationFormat>宽屏</PresentationFormat>
  <Paragraphs>282</Paragraphs>
  <Slides>44</Slides>
  <Notes>25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44</vt:i4>
      </vt:variant>
    </vt:vector>
  </HeadingPairs>
  <TitlesOfParts>
    <vt:vector size="59" baseType="lpstr">
      <vt:lpstr>新細明體</vt:lpstr>
      <vt:lpstr>SimHei</vt:lpstr>
      <vt:lpstr>华文楷体</vt:lpstr>
      <vt:lpstr>宋体</vt:lpstr>
      <vt:lpstr>Microsoft YaHei</vt:lpstr>
      <vt:lpstr>Microsoft YaHei</vt:lpstr>
      <vt:lpstr>Arial</vt:lpstr>
      <vt:lpstr>Arial</vt:lpstr>
      <vt:lpstr>Calibri</vt:lpstr>
      <vt:lpstr>Cambria Math</vt:lpstr>
      <vt:lpstr>Century Gothic</vt:lpstr>
      <vt:lpstr>Segoe UI</vt:lpstr>
      <vt:lpstr>Times New Roman</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Greatpan</dc:creator>
  <cp:lastModifiedBy>Greatpan</cp:lastModifiedBy>
  <cp:revision>121</cp:revision>
  <dcterms:created xsi:type="dcterms:W3CDTF">2018-11-07T13:13:20Z</dcterms:created>
  <dcterms:modified xsi:type="dcterms:W3CDTF">2019-01-02T12:08:20Z</dcterms:modified>
</cp:coreProperties>
</file>