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79" r:id="rId5"/>
    <p:sldId id="258" r:id="rId6"/>
    <p:sldId id="300" r:id="rId7"/>
    <p:sldId id="299" r:id="rId8"/>
    <p:sldId id="301" r:id="rId9"/>
    <p:sldId id="302" r:id="rId10"/>
    <p:sldId id="303" r:id="rId11"/>
    <p:sldId id="305" r:id="rId12"/>
    <p:sldId id="310" r:id="rId13"/>
    <p:sldId id="306" r:id="rId14"/>
    <p:sldId id="307" r:id="rId15"/>
    <p:sldId id="304" r:id="rId16"/>
    <p:sldId id="311" r:id="rId17"/>
    <p:sldId id="3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3979" autoAdjust="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8FCFE-F316-49C5-A3FC-507A450A88AB}" type="datetimeFigureOut">
              <a:rPr lang="en-US" smtClean="0"/>
              <a:pPr/>
              <a:t>4/20/20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8FE2F-B1C4-47FA-8554-15D93AB392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87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87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87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87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8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87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87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87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87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87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87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8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7" b="764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4375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9" descr="EPAM_LOGO_gray_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7" y="369914"/>
            <a:ext cx="2829252" cy="110836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6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19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5366326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190759"/>
            <a:ext cx="5708071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19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819563"/>
            <a:ext cx="5366326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819563"/>
            <a:ext cx="5708071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471056" y="1190759"/>
            <a:ext cx="5366326" cy="62880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2873" y="1200023"/>
            <a:ext cx="5708070" cy="6195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cap="all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40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1606154"/>
          </a:xfrm>
          <a:prstGeom prst="rect">
            <a:avLst/>
          </a:prstGeom>
        </p:spPr>
        <p:txBody>
          <a:bodyPr/>
          <a:lstStyle>
            <a:lvl1pPr>
              <a:defRPr sz="7800" b="0" i="0" cap="all" baseline="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4690" y="-1617437"/>
            <a:ext cx="9407641" cy="261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320801" y="5573704"/>
            <a:ext cx="13743709" cy="1731139"/>
          </a:xfrm>
          <a:prstGeom prst="rect">
            <a:avLst/>
          </a:prstGeom>
        </p:spPr>
      </p:pic>
      <p:pic>
        <p:nvPicPr>
          <p:cNvPr id="11" name="Picture 10" descr="EPAM_LOGO_gray_blu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2" y="0"/>
            <a:ext cx="3041732" cy="119160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1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pic>
        <p:nvPicPr>
          <p:cNvPr id="20" name="Picture 19" descr="EPAM_LOGO_gray_blue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63" r:id="rId3"/>
    <p:sldLayoutId id="2147483652" r:id="rId4"/>
    <p:sldLayoutId id="2147483660" r:id="rId5"/>
    <p:sldLayoutId id="214748365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speller.yandex.net/services/spellservice?WSD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neonline.com/calculator.asmx?wsdl" TargetMode="External"/><Relationship Id="rId5" Type="http://schemas.openxmlformats.org/officeDocument/2006/relationships/hyperlink" Target="http://countries.petethompson.net/data/geo/afg.geo.json" TargetMode="External"/><Relationship Id="rId4" Type="http://schemas.openxmlformats.org/officeDocument/2006/relationships/hyperlink" Target="https://rapidapi.com/apilayernet/api/rest-countries-v1?endpoint=53aa5a08e4b0a705fcc323a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097" y="2692829"/>
            <a:ext cx="9144000" cy="1253095"/>
          </a:xfrm>
        </p:spPr>
        <p:txBody>
          <a:bodyPr>
            <a:normAutofit/>
          </a:bodyPr>
          <a:lstStyle/>
          <a:p>
            <a:r>
              <a:rPr lang="en-US" dirty="0"/>
              <a:t>API TESTING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21 APR 2020</a:t>
            </a:r>
          </a:p>
        </p:txBody>
      </p:sp>
    </p:spTree>
    <p:extLst>
      <p:ext uri="{BB962C8B-B14F-4D97-AF65-F5344CB8AC3E}">
        <p14:creationId xmlns:p14="http://schemas.microsoft.com/office/powerpoint/2010/main" val="140049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FIddler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6" name="Содержимое 19"/>
          <p:cNvSpPr txBox="1">
            <a:spLocks/>
          </p:cNvSpPr>
          <p:nvPr/>
        </p:nvSpPr>
        <p:spPr>
          <a:xfrm>
            <a:off x="1022927" y="1641475"/>
            <a:ext cx="10515600" cy="508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35037" y="1090570"/>
            <a:ext cx="9171276" cy="49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49895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Soapui</a:t>
            </a:r>
            <a:r>
              <a:rPr lang="en-US" dirty="0">
                <a:solidFill>
                  <a:schemeClr val="bg1"/>
                </a:solidFill>
              </a:rPr>
              <a:t> supply property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6" name="Содержимое 19"/>
          <p:cNvSpPr txBox="1">
            <a:spLocks/>
          </p:cNvSpPr>
          <p:nvPr/>
        </p:nvSpPr>
        <p:spPr>
          <a:xfrm>
            <a:off x="1022927" y="1641475"/>
            <a:ext cx="10515600" cy="508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7013" y="869708"/>
            <a:ext cx="10585474" cy="5638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49895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Rest Assured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6" name="Содержимое 19"/>
          <p:cNvSpPr txBox="1">
            <a:spLocks/>
          </p:cNvSpPr>
          <p:nvPr/>
        </p:nvSpPr>
        <p:spPr>
          <a:xfrm>
            <a:off x="1022927" y="1641475"/>
            <a:ext cx="10515600" cy="508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1010570" y="1390221"/>
            <a:ext cx="10515600" cy="508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40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  <a:cs typeface="Calibri"/>
              </a:rPr>
              <a:t>Configure request + request configuration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  <a:cs typeface="Calibri"/>
              </a:rPr>
              <a:t>Assert response</a:t>
            </a:r>
          </a:p>
          <a:p>
            <a:r>
              <a:rPr lang="en-US" sz="4000" b="1" dirty="0" err="1">
                <a:solidFill>
                  <a:schemeClr val="tx1">
                    <a:lumMod val="50000"/>
                  </a:schemeClr>
                </a:solidFill>
                <a:cs typeface="Calibri"/>
              </a:rPr>
              <a:t>Gerkin</a:t>
            </a:r>
            <a:r>
              <a:rPr lang="en-US" sz="4000" b="1" dirty="0">
                <a:solidFill>
                  <a:schemeClr val="tx1">
                    <a:lumMod val="50000"/>
                  </a:schemeClr>
                </a:solidFill>
                <a:cs typeface="Calibri"/>
              </a:rPr>
              <a:t> style (given-when-then)</a:t>
            </a:r>
          </a:p>
          <a:p>
            <a:r>
              <a:rPr lang="en-US" sz="4000" b="1" dirty="0" err="1">
                <a:solidFill>
                  <a:schemeClr val="tx1">
                    <a:lumMod val="50000"/>
                  </a:schemeClr>
                </a:solidFill>
                <a:cs typeface="Calibri"/>
              </a:rPr>
              <a:t>Json</a:t>
            </a:r>
            <a:r>
              <a:rPr lang="en-US" sz="4000" b="1" dirty="0">
                <a:solidFill>
                  <a:schemeClr val="tx1">
                    <a:lumMod val="50000"/>
                  </a:schemeClr>
                </a:solidFill>
                <a:cs typeface="Calibri"/>
              </a:rPr>
              <a:t> validation, serialization/de-serialization</a:t>
            </a:r>
          </a:p>
          <a:p>
            <a:r>
              <a:rPr lang="en-US" sz="4000" b="1">
                <a:solidFill>
                  <a:schemeClr val="tx1">
                    <a:lumMod val="50000"/>
                  </a:schemeClr>
                </a:solidFill>
                <a:cs typeface="Calibri"/>
              </a:rPr>
              <a:t>Autentification</a:t>
            </a:r>
            <a:endParaRPr lang="en-US" sz="4000" b="1" dirty="0">
              <a:solidFill>
                <a:schemeClr val="tx1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895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Rest Assured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6" name="Содержимое 19"/>
          <p:cNvSpPr txBox="1">
            <a:spLocks/>
          </p:cNvSpPr>
          <p:nvPr/>
        </p:nvSpPr>
        <p:spPr>
          <a:xfrm>
            <a:off x="1022927" y="1641475"/>
            <a:ext cx="10515600" cy="508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1010570" y="1390221"/>
            <a:ext cx="10515600" cy="508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40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  <a:cs typeface="Calibri"/>
              </a:rPr>
              <a:t>Rest Assured</a:t>
            </a:r>
          </a:p>
          <a:p>
            <a:r>
              <a:rPr lang="en-US" sz="4000" b="1" dirty="0" err="1">
                <a:solidFill>
                  <a:schemeClr val="tx1">
                    <a:lumMod val="50000"/>
                  </a:schemeClr>
                </a:solidFill>
                <a:cs typeface="Calibri"/>
              </a:rPr>
              <a:t>TestNg</a:t>
            </a:r>
            <a:endParaRPr lang="en-US" sz="4000" b="1" dirty="0">
              <a:solidFill>
                <a:schemeClr val="tx1">
                  <a:lumMod val="50000"/>
                </a:schemeClr>
              </a:solidFill>
              <a:cs typeface="Calibri"/>
            </a:endParaRP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  <a:cs typeface="Calibri"/>
              </a:rPr>
              <a:t>Lombok</a:t>
            </a:r>
          </a:p>
          <a:p>
            <a:r>
              <a:rPr lang="en-US" sz="4000" b="1" dirty="0" err="1">
                <a:solidFill>
                  <a:schemeClr val="tx1">
                    <a:lumMod val="50000"/>
                  </a:schemeClr>
                </a:solidFill>
                <a:cs typeface="Calibri"/>
              </a:rPr>
              <a:t>Gson</a:t>
            </a:r>
            <a:r>
              <a:rPr lang="en-US" sz="4000" b="1">
                <a:solidFill>
                  <a:schemeClr val="tx1">
                    <a:lumMod val="50000"/>
                  </a:schemeClr>
                </a:solidFill>
                <a:cs typeface="Calibri"/>
              </a:rPr>
              <a:t> ()</a:t>
            </a:r>
            <a:endParaRPr lang="en-US" sz="4000" b="1" dirty="0">
              <a:solidFill>
                <a:schemeClr val="tx1">
                  <a:lumMod val="50000"/>
                </a:schemeClr>
              </a:solidFill>
              <a:cs typeface="Calibri"/>
            </a:endParaRPr>
          </a:p>
          <a:p>
            <a:r>
              <a:rPr lang="en-US" sz="4000" b="1" dirty="0" err="1">
                <a:solidFill>
                  <a:schemeClr val="tx1">
                    <a:lumMod val="50000"/>
                  </a:schemeClr>
                </a:solidFill>
                <a:cs typeface="Calibri"/>
              </a:rPr>
              <a:t>Autentification</a:t>
            </a:r>
            <a:endParaRPr lang="en-US" sz="4000" b="1" dirty="0">
              <a:solidFill>
                <a:schemeClr val="tx1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895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SOUP UI PRO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6" name="Содержимое 19"/>
          <p:cNvSpPr txBox="1">
            <a:spLocks/>
          </p:cNvSpPr>
          <p:nvPr/>
        </p:nvSpPr>
        <p:spPr>
          <a:xfrm>
            <a:off x="1022927" y="1641475"/>
            <a:ext cx="10515600" cy="508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83" y="866894"/>
            <a:ext cx="9720926" cy="555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9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PLAN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6" name="Содержимое 19"/>
          <p:cNvSpPr txBox="1">
            <a:spLocks/>
          </p:cNvSpPr>
          <p:nvPr/>
        </p:nvSpPr>
        <p:spPr>
          <a:xfrm>
            <a:off x="1022927" y="1641475"/>
            <a:ext cx="10515600" cy="508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40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  <a:cs typeface="Calibri"/>
              </a:rPr>
              <a:t>DEV-TOOL</a:t>
            </a:r>
            <a:endParaRPr lang="en-US" sz="40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POSTMAN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-------------------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  <a:cs typeface="Calibri"/>
              </a:rPr>
              <a:t>FIDDLER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  <a:cs typeface="Calibri"/>
              </a:rPr>
              <a:t>SOUP UI</a:t>
            </a:r>
          </a:p>
          <a:p>
            <a:pPr>
              <a:buNone/>
            </a:pPr>
            <a:endParaRPr lang="en-US" sz="4000" b="1" dirty="0">
              <a:solidFill>
                <a:schemeClr val="tx1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89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Recourses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6" name="Содержимое 19"/>
          <p:cNvSpPr txBox="1">
            <a:spLocks/>
          </p:cNvSpPr>
          <p:nvPr/>
        </p:nvSpPr>
        <p:spPr>
          <a:xfrm>
            <a:off x="1022927" y="1641475"/>
            <a:ext cx="10515600" cy="5080000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40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4000" b="1" dirty="0">
                <a:hlinkClick r:id="rId4"/>
              </a:rPr>
              <a:t>https://rapidapi.com</a:t>
            </a:r>
            <a:r>
              <a:rPr lang="en-US" sz="4000" dirty="0">
                <a:hlinkClick r:id="rId4"/>
              </a:rPr>
              <a:t>/apilayernet/api/rest-countries-v1?endpoint=53aa5a08e4b0a705fcc323a6</a:t>
            </a:r>
            <a:endParaRPr lang="en-US" sz="4000" dirty="0"/>
          </a:p>
          <a:p>
            <a:r>
              <a:rPr lang="en-US" sz="4000" b="1" dirty="0">
                <a:hlinkClick r:id="rId5"/>
              </a:rPr>
              <a:t>http://countries.petethompson.net</a:t>
            </a:r>
            <a:r>
              <a:rPr lang="en-US" sz="4000" dirty="0">
                <a:hlinkClick r:id="rId5"/>
              </a:rPr>
              <a:t>/data/geo/afg.geo.json</a:t>
            </a:r>
            <a:endParaRPr lang="en-US" sz="4000" dirty="0"/>
          </a:p>
          <a:p>
            <a:r>
              <a:rPr lang="en-US" sz="4000" dirty="0">
                <a:hlinkClick r:id="rId6"/>
              </a:rPr>
              <a:t>http://dneonline.com/calculator.asmx?wsdl</a:t>
            </a:r>
            <a:endParaRPr lang="en-US" sz="4000" dirty="0"/>
          </a:p>
          <a:p>
            <a:r>
              <a:rPr lang="en-US" sz="4000" dirty="0">
                <a:hlinkClick r:id="rId7"/>
              </a:rPr>
              <a:t>https://speller.yandex.net/services/spellservice?WSDL </a:t>
            </a:r>
            <a:r>
              <a:rPr lang="en-US" sz="4000" dirty="0"/>
              <a:t>- HW</a:t>
            </a:r>
            <a:endParaRPr lang="ru-RU" sz="4000" b="1" dirty="0">
              <a:solidFill>
                <a:srgbClr val="A5A5A5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89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/>
              <a:t>REST Countries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6" name="Содержимое 19"/>
          <p:cNvSpPr txBox="1">
            <a:spLocks/>
          </p:cNvSpPr>
          <p:nvPr/>
        </p:nvSpPr>
        <p:spPr>
          <a:xfrm>
            <a:off x="1022927" y="1641475"/>
            <a:ext cx="10515600" cy="508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9026" y="924181"/>
            <a:ext cx="10875599" cy="510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4989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REST Countries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6" name="Содержимое 19"/>
          <p:cNvSpPr txBox="1">
            <a:spLocks/>
          </p:cNvSpPr>
          <p:nvPr/>
        </p:nvSpPr>
        <p:spPr>
          <a:xfrm>
            <a:off x="1022927" y="1641475"/>
            <a:ext cx="10515600" cy="508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86928" y="955589"/>
            <a:ext cx="5923906" cy="543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4989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DEV TOOL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6" name="Содержимое 19"/>
          <p:cNvSpPr txBox="1">
            <a:spLocks/>
          </p:cNvSpPr>
          <p:nvPr/>
        </p:nvSpPr>
        <p:spPr>
          <a:xfrm>
            <a:off x="1022927" y="1641475"/>
            <a:ext cx="10515600" cy="508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Рисунок 7" descr="af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778" y="908920"/>
            <a:ext cx="10272584" cy="502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9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POSTman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6" name="Содержимое 19"/>
          <p:cNvSpPr txBox="1">
            <a:spLocks/>
          </p:cNvSpPr>
          <p:nvPr/>
        </p:nvSpPr>
        <p:spPr>
          <a:xfrm>
            <a:off x="1022927" y="1641475"/>
            <a:ext cx="10515600" cy="508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3518" y="1087593"/>
            <a:ext cx="10028623" cy="5174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4989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POSTman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6" name="Содержимое 19"/>
          <p:cNvSpPr txBox="1">
            <a:spLocks/>
          </p:cNvSpPr>
          <p:nvPr/>
        </p:nvSpPr>
        <p:spPr>
          <a:xfrm>
            <a:off x="1022927" y="1641475"/>
            <a:ext cx="10515600" cy="508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9201" y="1037968"/>
            <a:ext cx="4912004" cy="488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31243" y="1086446"/>
            <a:ext cx="4810898" cy="4963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4989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POSTman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6" name="Содержимое 19"/>
          <p:cNvSpPr txBox="1">
            <a:spLocks/>
          </p:cNvSpPr>
          <p:nvPr/>
        </p:nvSpPr>
        <p:spPr>
          <a:xfrm>
            <a:off x="1022927" y="1641475"/>
            <a:ext cx="10515600" cy="508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1010570" y="1390221"/>
            <a:ext cx="10515600" cy="508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40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Send http requests and display result</a:t>
            </a:r>
            <a:endParaRPr lang="en-US" sz="4000" b="1" dirty="0">
              <a:solidFill>
                <a:schemeClr val="tx1">
                  <a:lumMod val="50000"/>
                </a:schemeClr>
              </a:solidFill>
              <a:cs typeface="Calibri"/>
            </a:endParaRP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  <a:cs typeface="Calibri"/>
              </a:rPr>
              <a:t>Supply group of variables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  <a:cs typeface="Calibri"/>
              </a:rPr>
              <a:t>Execute tests for the response</a:t>
            </a:r>
          </a:p>
          <a:p>
            <a:r>
              <a:rPr lang="en-US" sz="4000" b="1">
                <a:solidFill>
                  <a:schemeClr val="tx1">
                    <a:lumMod val="50000"/>
                  </a:schemeClr>
                </a:solidFill>
                <a:cs typeface="Calibri"/>
              </a:rPr>
              <a:t>Create collections</a:t>
            </a:r>
            <a:endParaRPr lang="ru-RU" sz="4000" b="1" dirty="0">
              <a:solidFill>
                <a:srgbClr val="A5A5A5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89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 Objects JDI.potx" id="{B1ABDF4C-5591-4C94-86D3-F7B5C386E962}" vid="{02A0C948-6A21-4DC6-8F68-B01048C296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58D3266D90BE42A23B595A6FC4DFCF" ma:contentTypeVersion="4" ma:contentTypeDescription="Create a new document." ma:contentTypeScope="" ma:versionID="34e323377f78632bed4dfa216714dd6e">
  <xsd:schema xmlns:xsd="http://www.w3.org/2001/XMLSchema" xmlns:xs="http://www.w3.org/2001/XMLSchema" xmlns:p="http://schemas.microsoft.com/office/2006/metadata/properties" xmlns:ns2="75e5c597-e4f8-4e84-b955-ee9771aeebf0" xmlns:ns3="07da1e6a-e7b0-4d81-a6b2-e55a4b8cc564" targetNamespace="http://schemas.microsoft.com/office/2006/metadata/properties" ma:root="true" ma:fieldsID="2ab44930b72d034e448ca9d56fb5ab37" ns2:_="" ns3:_="">
    <xsd:import namespace="75e5c597-e4f8-4e84-b955-ee9771aeebf0"/>
    <xsd:import namespace="07da1e6a-e7b0-4d81-a6b2-e55a4b8cc5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e5c597-e4f8-4e84-b955-ee9771aeeb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da1e6a-e7b0-4d81-a6b2-e55a4b8cc56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84C889-D553-4F1A-B1F5-16B126C7BD7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623B549-E256-4A7A-AEF8-D8E132F08B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e5c597-e4f8-4e84-b955-ee9771aeebf0"/>
    <ds:schemaRef ds:uri="07da1e6a-e7b0-4d81-a6b2-e55a4b8cc5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9A447A-9B86-495A-BA80-B79619EEC6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JDI EPAM</Template>
  <TotalTime>24265</TotalTime>
  <Words>161</Words>
  <Application>Microsoft Macintosh PowerPoint</Application>
  <PresentationFormat>Widescreen</PresentationFormat>
  <Paragraphs>69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Trebuchet MS</vt:lpstr>
      <vt:lpstr>Office Theme</vt:lpstr>
      <vt:lpstr>API TESTING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Iovlev</dc:creator>
  <cp:lastModifiedBy>Grebenshchikova, Natalia (Ext)</cp:lastModifiedBy>
  <cp:revision>279</cp:revision>
  <dcterms:created xsi:type="dcterms:W3CDTF">2016-08-29T09:02:22Z</dcterms:created>
  <dcterms:modified xsi:type="dcterms:W3CDTF">2020-04-20T12:19:49Z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0x010100D658D3266D90BE42A23B595A6FC4DFCF</vt:lpwstr>
  </property>
</Properties>
</file>