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DDBE0EA-34DC-4200-AAD9-06D17191AD7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F6DE3D-3A2A-4B2B-BCEE-82BDD2BB79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F4DAD22-69E2-4030-87E5-2C6B8E1A92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A511335-A38B-4D3A-B9DB-31473C2009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E7EB85-9A4E-4269-9AE2-A411AA1D6D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A0EFD5E-876E-4565-BE6A-BA4E65BB33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B01700E-C563-4051-BDC2-7E8C4322BA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C9D6839-8754-42E8-99EA-AB81945284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CAC6D42-A793-4BA2-A941-A18B86F6C3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F162C9-69A8-4C64-B795-54A2101D96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0B0BB6-5936-4F18-B188-00D7B6F534E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67A218C-C881-4EC6-9B41-A15B7FE982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02A6A9-E212-4BEA-935B-8570108B32B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42BFA3-1EFA-4E65-A1B6-23B3B7CBE0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116E9C-028F-4024-8913-90A33902FF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4545E8A-69EB-4149-A139-8C319C0AC37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E0ECFA-D569-4CF3-B63D-1CEB0BF8EC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3E99C7-564C-4A10-B560-F1B25FA528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AE41E-297E-4BA2-968A-F781F9F28D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44FC75-F021-4742-9AF3-77A4386E6F1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D3E19F-19C9-411B-B248-CCB8005E3C4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86CA18-07E8-4911-8371-5156B1EAAEE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70C38C-4FD8-48B9-9508-6FAA27E664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8393F9-F7C7-403E-9F65-28C578A472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1240" cy="72252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88;p1"/>
          <p:cNvPicPr/>
          <p:nvPr/>
        </p:nvPicPr>
        <p:blipFill>
          <a:blip r:embed="rId15"/>
          <a:srcRect t="16272" b="8847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502560" cy="4706280"/>
            <a:chOff x="694440" y="633240"/>
            <a:chExt cx="9502560" cy="4706280"/>
          </a:xfrm>
        </p:grpSpPr>
        <p:pic>
          <p:nvPicPr>
            <p:cNvPr id="3" name="Google Shape;13;p5"/>
            <p:cNvPicPr/>
            <p:nvPr/>
          </p:nvPicPr>
          <p:blipFill>
            <a:blip r:embed="rId16"/>
            <a:stretch/>
          </p:blipFill>
          <p:spPr>
            <a:xfrm>
              <a:off x="694440" y="633240"/>
              <a:ext cx="9502560" cy="4706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502560" cy="2844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-16200" rIns="90000" bIns="-162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/>
          <p:cNvPicPr/>
          <p:nvPr/>
        </p:nvPicPr>
        <p:blipFill>
          <a:blip r:embed="rId17"/>
          <a:stretch/>
        </p:blipFill>
        <p:spPr>
          <a:xfrm>
            <a:off x="9157680" y="612000"/>
            <a:ext cx="2361240" cy="7214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78200" y="831240"/>
            <a:ext cx="9118800" cy="3416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lt1"/>
                </a:solidFill>
                <a:latin typeface="ALS Sector Bold"/>
                <a:ea typeface="Open Sans"/>
              </a:rPr>
              <a:t>Заголовок слайда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rgbClr val="000000"/>
                </a:solidFill>
                <a:latin typeface="ALS Sector Regular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1240" cy="7225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558720" y="1778040"/>
            <a:ext cx="11196000" cy="447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-380880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Noto Sans Symbols"/>
              <a:buChar char="▪"/>
            </a:pPr>
            <a:r>
              <a:rPr lang="ru-RU" sz="2300" b="0" strike="noStrike" spc="-1">
                <a:solidFill>
                  <a:srgbClr val="262626"/>
                </a:solidFill>
                <a:latin typeface="ALS Sector Regular"/>
                <a:ea typeface="Open Sans"/>
              </a:rPr>
              <a:t>Текст слайда</a:t>
            </a: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58720" y="1185840"/>
            <a:ext cx="11196000" cy="58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ru-RU" sz="2700" b="0" strike="noStrike" spc="-1">
                <a:solidFill>
                  <a:srgbClr val="F1BE29"/>
                </a:solidFill>
                <a:latin typeface="ALS Sector Regular"/>
                <a:ea typeface="Open Sans"/>
              </a:rPr>
              <a:t>Текст слайда</a:t>
            </a:r>
            <a:endParaRPr lang="ru-RU" sz="2700" b="0" strike="noStrike" spc="-1">
              <a:solidFill>
                <a:srgbClr val="000000"/>
              </a:solidFill>
              <a:latin typeface="ALS Sector Regular"/>
            </a:endParaRPr>
          </a:p>
          <a:p>
            <a:pPr marL="45720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ru-RU" sz="27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3DD424B-EB25-41FD-ABF1-0D2DB4C950A0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1240" cy="72252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3216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3EAC541-CE64-4F12-B613-4AF0B6DF6249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‹#›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58720" y="1770840"/>
            <a:ext cx="5507640" cy="450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ru-RU" sz="2300" b="0" strike="noStrike" spc="-1">
                <a:solidFill>
                  <a:srgbClr val="262626"/>
                </a:solidFill>
                <a:latin typeface="ALS Sector Regular"/>
                <a:ea typeface="Open Sans"/>
              </a:rPr>
              <a:t>Текст слайда</a:t>
            </a: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42040" y="1770840"/>
            <a:ext cx="5507640" cy="450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ru-RU" sz="2300" b="0" strike="noStrike" spc="-1">
                <a:solidFill>
                  <a:srgbClr val="262626"/>
                </a:solidFill>
                <a:latin typeface="ALS Sector Regular"/>
                <a:ea typeface="Open Sans"/>
              </a:rPr>
              <a:t>Текст слайда</a:t>
            </a:r>
            <a:endParaRPr lang="ru-RU" sz="23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58720" y="1185840"/>
            <a:ext cx="11196000" cy="58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5720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ru-RU" sz="2700" b="0" strike="noStrike" spc="-1">
                <a:solidFill>
                  <a:srgbClr val="F1BE29"/>
                </a:solidFill>
                <a:latin typeface="ALS Sector Regular"/>
                <a:ea typeface="Open Sans"/>
              </a:rPr>
              <a:t>Подзаголовок слайда</a:t>
            </a:r>
            <a:endParaRPr lang="ru-RU" sz="2700" b="0" strike="noStrike" spc="-1">
              <a:solidFill>
                <a:srgbClr val="000000"/>
              </a:solidFill>
              <a:latin typeface="ALS Sector Regular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1240" cy="72252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88;p1"/>
          <p:cNvPicPr/>
          <p:nvPr/>
        </p:nvPicPr>
        <p:blipFill>
          <a:blip r:embed="rId15"/>
          <a:srcRect t="16272" b="8847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29" name="Рисунок 4"/>
          <p:cNvPicPr/>
          <p:nvPr/>
        </p:nvPicPr>
        <p:blipFill>
          <a:blip r:embed="rId16"/>
          <a:stretch/>
        </p:blipFill>
        <p:spPr>
          <a:xfrm>
            <a:off x="6575400" y="2096640"/>
            <a:ext cx="1331640" cy="1331640"/>
          </a:xfrm>
          <a:prstGeom prst="rect">
            <a:avLst/>
          </a:prstGeom>
          <a:ln w="0">
            <a:noFill/>
          </a:ln>
        </p:spPr>
      </p:pic>
      <p:pic>
        <p:nvPicPr>
          <p:cNvPr id="130" name="Рисунок 3"/>
          <p:cNvPicPr/>
          <p:nvPr/>
        </p:nvPicPr>
        <p:blipFill>
          <a:blip r:embed="rId17"/>
          <a:stretch/>
        </p:blipFill>
        <p:spPr>
          <a:xfrm>
            <a:off x="1278360" y="2042640"/>
            <a:ext cx="4709880" cy="1439640"/>
          </a:xfrm>
          <a:prstGeom prst="rect">
            <a:avLst/>
          </a:prstGeom>
          <a:ln w="0">
            <a:noFill/>
          </a:ln>
        </p:spPr>
      </p:pic>
      <p:sp>
        <p:nvSpPr>
          <p:cNvPr id="131" name="TextBox 28"/>
          <p:cNvSpPr/>
          <p:nvPr/>
        </p:nvSpPr>
        <p:spPr>
          <a:xfrm>
            <a:off x="7849800" y="2522520"/>
            <a:ext cx="3048120" cy="47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LS Sector Bold"/>
                <a:ea typeface="Roboto Black"/>
              </a:rPr>
              <a:t>do.bmstu.ru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Прямоугольник 58"/>
          <p:cNvSpPr/>
          <p:nvPr/>
        </p:nvSpPr>
        <p:spPr>
          <a:xfrm flipH="1">
            <a:off x="10711800" y="2096640"/>
            <a:ext cx="130320" cy="1331640"/>
          </a:xfrm>
          <a:custGeom>
            <a:avLst/>
            <a:gdLst>
              <a:gd name="textAreaLeft" fmla="*/ 360 w 130320"/>
              <a:gd name="textAreaRight" fmla="*/ 131040 w 130320"/>
              <a:gd name="textAreaTop" fmla="*/ 0 h 1331640"/>
              <a:gd name="textAreaBottom" fmla="*/ 1332000 h 1331640"/>
            </a:gdLst>
            <a:ahLst/>
            <a:cxn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1400" b="0" strike="noStrike" spc="-1">
              <a:solidFill>
                <a:srgbClr val="000000"/>
              </a:solidFill>
              <a:latin typeface="ALS Sector Regular"/>
              <a:ea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rgbClr val="000000"/>
                </a:solidFill>
                <a:latin typeface="ALS Sector Regular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78200" y="831240"/>
            <a:ext cx="9118800" cy="3416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lt1"/>
                </a:solidFill>
                <a:latin typeface="ALS Sector Bold"/>
                <a:ea typeface="Open Sans"/>
              </a:rPr>
              <a:t>Выпускная квалификационная работа по курсу «</a:t>
            </a:r>
            <a:r>
              <a:rPr lang="en-US" sz="4400" b="0" strike="noStrike" spc="-1">
                <a:solidFill>
                  <a:schemeClr val="lt1"/>
                </a:solidFill>
                <a:latin typeface="ALS Sector Bold"/>
                <a:ea typeface="Open Sans"/>
              </a:rPr>
              <a:t>Data science</a:t>
            </a:r>
            <a:r>
              <a:rPr lang="ru-RU" sz="4400" b="0" strike="noStrike" spc="-1">
                <a:solidFill>
                  <a:schemeClr val="lt1"/>
                </a:solidFill>
                <a:latin typeface="ALS Sector Bold"/>
                <a:ea typeface="Open Sans"/>
              </a:rPr>
              <a:t>»</a:t>
            </a:r>
            <a:r>
              <a:rPr sz="4400"/>
              <a:t/>
            </a:r>
            <a:br>
              <a:rPr sz="4400"/>
            </a:br>
            <a:r>
              <a:rPr sz="4400"/>
              <a:t/>
            </a:r>
            <a:br>
              <a:rPr sz="4400"/>
            </a:br>
            <a:r>
              <a:rPr lang="ru-RU" sz="4400" b="0" strike="noStrike" spc="-1">
                <a:solidFill>
                  <a:schemeClr val="lt1"/>
                </a:solidFill>
                <a:latin typeface="ALS Sector Bold"/>
                <a:ea typeface="Open Sans"/>
              </a:rPr>
              <a:t>Тема: Прогнозирование конечных свойств новых материалов (композиционных материалов). 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8800" cy="87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chemeClr val="lt1"/>
                </a:solidFill>
                <a:latin typeface="ALS Sector Regular"/>
                <a:ea typeface="Open Sans"/>
              </a:rPr>
              <a:t>Кочетков Игорь Александрович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Группа 64"/>
          <p:cNvGrpSpPr/>
          <p:nvPr/>
        </p:nvGrpSpPr>
        <p:grpSpPr>
          <a:xfrm>
            <a:off x="3168000" y="469440"/>
            <a:ext cx="3835080" cy="666000"/>
            <a:chOff x="3168000" y="469440"/>
            <a:chExt cx="3835080" cy="666000"/>
          </a:xfrm>
        </p:grpSpPr>
        <p:sp>
          <p:nvSpPr>
            <p:cNvPr id="174" name="Прямоугольник 67"/>
            <p:cNvSpPr/>
            <p:nvPr/>
          </p:nvSpPr>
          <p:spPr>
            <a:xfrm>
              <a:off x="3168000" y="469440"/>
              <a:ext cx="3835080" cy="665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Arial"/>
                </a:rPr>
                <a:t>Постановка задач:</a:t>
              </a:r>
              <a:endParaRPr lang="ru-RU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76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B335E91-D112-4928-A559-C9B3F4238997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2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Google Shape;125;p4"/>
          <p:cNvSpPr/>
          <p:nvPr/>
        </p:nvSpPr>
        <p:spPr>
          <a:xfrm>
            <a:off x="1375560" y="1492920"/>
            <a:ext cx="621756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Open Sans"/>
              </a:rPr>
              <a:t>Прогнозирование конечных свойств новых материалов (композиционных материалов).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49;p4"/>
          <p:cNvSpPr/>
          <p:nvPr/>
        </p:nvSpPr>
        <p:spPr>
          <a:xfrm>
            <a:off x="8474040" y="1492920"/>
            <a:ext cx="3157560" cy="4586760"/>
          </a:xfrm>
          <a:prstGeom prst="rect">
            <a:avLst/>
          </a:prstGeom>
          <a:solidFill>
            <a:srgbClr val="F1BE2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 anchor="t">
            <a:noAutofit/>
          </a:bodyPr>
          <a:lstStyle/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ru-RU" sz="1600" b="1" strike="noStrike" spc="-1">
                <a:solidFill>
                  <a:schemeClr val="lt1"/>
                </a:solidFill>
                <a:latin typeface="ALS Sector Regular"/>
                <a:ea typeface="Arial"/>
              </a:rPr>
              <a:t>Дополнительная информация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0" name="Группа 35"/>
          <p:cNvGrpSpPr/>
          <p:nvPr/>
        </p:nvGrpSpPr>
        <p:grpSpPr>
          <a:xfrm>
            <a:off x="558720" y="2489040"/>
            <a:ext cx="450000" cy="685800"/>
            <a:chOff x="558720" y="2489040"/>
            <a:chExt cx="450000" cy="685800"/>
          </a:xfrm>
        </p:grpSpPr>
        <p:cxnSp>
          <p:nvCxnSpPr>
            <p:cNvPr id="181" name="Google Shape;123;p4"/>
            <p:cNvCxnSpPr/>
            <p:nvPr/>
          </p:nvCxnSpPr>
          <p:spPr>
            <a:xfrm>
              <a:off x="558720" y="2489040"/>
              <a:ext cx="360" cy="6861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182" name="Google Shape;124;p4"/>
            <p:cNvCxnSpPr/>
            <p:nvPr/>
          </p:nvCxnSpPr>
          <p:spPr>
            <a:xfrm>
              <a:off x="558720" y="248904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183" name="Google Shape;126;p4"/>
            <p:cNvCxnSpPr/>
            <p:nvPr/>
          </p:nvCxnSpPr>
          <p:spPr>
            <a:xfrm>
              <a:off x="558720" y="316404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</p:grpSp>
      <p:grpSp>
        <p:nvGrpSpPr>
          <p:cNvPr id="184" name="Группа 39"/>
          <p:cNvGrpSpPr/>
          <p:nvPr/>
        </p:nvGrpSpPr>
        <p:grpSpPr>
          <a:xfrm>
            <a:off x="558720" y="3443040"/>
            <a:ext cx="450000" cy="685800"/>
            <a:chOff x="558720" y="3443040"/>
            <a:chExt cx="450000" cy="685800"/>
          </a:xfrm>
        </p:grpSpPr>
        <p:cxnSp>
          <p:nvCxnSpPr>
            <p:cNvPr id="185" name="Google Shape;123;p4"/>
            <p:cNvCxnSpPr/>
            <p:nvPr/>
          </p:nvCxnSpPr>
          <p:spPr>
            <a:xfrm>
              <a:off x="558720" y="3443040"/>
              <a:ext cx="360" cy="6861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186" name="Google Shape;124;p4"/>
            <p:cNvCxnSpPr/>
            <p:nvPr/>
          </p:nvCxnSpPr>
          <p:spPr>
            <a:xfrm>
              <a:off x="558720" y="344304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187" name="Google Shape;126;p4"/>
            <p:cNvCxnSpPr/>
            <p:nvPr/>
          </p:nvCxnSpPr>
          <p:spPr>
            <a:xfrm>
              <a:off x="558720" y="411804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</p:grpSp>
      <p:grpSp>
        <p:nvGrpSpPr>
          <p:cNvPr id="188" name="Группа 43"/>
          <p:cNvGrpSpPr/>
          <p:nvPr/>
        </p:nvGrpSpPr>
        <p:grpSpPr>
          <a:xfrm>
            <a:off x="560160" y="4407840"/>
            <a:ext cx="450000" cy="685800"/>
            <a:chOff x="560160" y="4407840"/>
            <a:chExt cx="450000" cy="685800"/>
          </a:xfrm>
        </p:grpSpPr>
        <p:cxnSp>
          <p:nvCxnSpPr>
            <p:cNvPr id="189" name="Google Shape;123;p4"/>
            <p:cNvCxnSpPr/>
            <p:nvPr/>
          </p:nvCxnSpPr>
          <p:spPr>
            <a:xfrm>
              <a:off x="560160" y="4407840"/>
              <a:ext cx="360" cy="6861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190" name="Google Shape;124;p4"/>
            <p:cNvCxnSpPr/>
            <p:nvPr/>
          </p:nvCxnSpPr>
          <p:spPr>
            <a:xfrm>
              <a:off x="560160" y="440784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191" name="Google Shape;126;p4"/>
            <p:cNvCxnSpPr/>
            <p:nvPr/>
          </p:nvCxnSpPr>
          <p:spPr>
            <a:xfrm>
              <a:off x="560160" y="508284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</p:grpSp>
      <p:grpSp>
        <p:nvGrpSpPr>
          <p:cNvPr id="192" name="Группа 47"/>
          <p:cNvGrpSpPr/>
          <p:nvPr/>
        </p:nvGrpSpPr>
        <p:grpSpPr>
          <a:xfrm>
            <a:off x="558720" y="5383080"/>
            <a:ext cx="450000" cy="685800"/>
            <a:chOff x="558720" y="5383080"/>
            <a:chExt cx="450000" cy="685800"/>
          </a:xfrm>
        </p:grpSpPr>
        <p:cxnSp>
          <p:nvCxnSpPr>
            <p:cNvPr id="193" name="Google Shape;123;p4"/>
            <p:cNvCxnSpPr/>
            <p:nvPr/>
          </p:nvCxnSpPr>
          <p:spPr>
            <a:xfrm>
              <a:off x="558720" y="5383080"/>
              <a:ext cx="360" cy="6861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194" name="Google Shape;124;p4"/>
            <p:cNvCxnSpPr/>
            <p:nvPr/>
          </p:nvCxnSpPr>
          <p:spPr>
            <a:xfrm>
              <a:off x="558720" y="538308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195" name="Google Shape;126;p4"/>
            <p:cNvCxnSpPr/>
            <p:nvPr/>
          </p:nvCxnSpPr>
          <p:spPr>
            <a:xfrm>
              <a:off x="558720" y="605844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</p:grpSp>
      <p:sp>
        <p:nvSpPr>
          <p:cNvPr id="196" name="Google Shape;125;p4"/>
          <p:cNvSpPr/>
          <p:nvPr/>
        </p:nvSpPr>
        <p:spPr>
          <a:xfrm>
            <a:off x="1405850" y="2521211"/>
            <a:ext cx="6217560" cy="10772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Провести разведочный анализ </a:t>
            </a:r>
            <a:r>
              <a:rPr lang="ru-RU" sz="1600" b="1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данных</a:t>
            </a:r>
            <a:r>
              <a:rPr lang="en-US" sz="1600" b="1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r>
              <a:rPr lang="ru-RU" sz="1600" b="1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и предобработку данных</a:t>
            </a:r>
            <a:endParaRPr lang="ru-RU" sz="1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27;p4"/>
          <p:cNvSpPr/>
          <p:nvPr/>
        </p:nvSpPr>
        <p:spPr>
          <a:xfrm>
            <a:off x="843840" y="2739960"/>
            <a:ext cx="10774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2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127;p4"/>
          <p:cNvSpPr/>
          <p:nvPr/>
        </p:nvSpPr>
        <p:spPr>
          <a:xfrm>
            <a:off x="843840" y="3709800"/>
            <a:ext cx="10774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3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125;p4"/>
          <p:cNvSpPr/>
          <p:nvPr/>
        </p:nvSpPr>
        <p:spPr>
          <a:xfrm>
            <a:off x="1440030" y="3443040"/>
            <a:ext cx="6217560" cy="10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Обучить нескольких моделей для прогноза модуля упругости при растяжении и прочности при растяжении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127;p4"/>
          <p:cNvSpPr/>
          <p:nvPr/>
        </p:nvSpPr>
        <p:spPr>
          <a:xfrm>
            <a:off x="843840" y="4677120"/>
            <a:ext cx="10774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4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125;p4"/>
          <p:cNvSpPr/>
          <p:nvPr/>
        </p:nvSpPr>
        <p:spPr>
          <a:xfrm>
            <a:off x="1440030" y="4407840"/>
            <a:ext cx="6217560" cy="8309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ru-RU" sz="1600" b="1" spc="-1" dirty="0">
                <a:solidFill>
                  <a:srgbClr val="262626"/>
                </a:solidFill>
                <a:latin typeface="ALS Sector Regular"/>
                <a:ea typeface="Open Sans"/>
              </a:rPr>
              <a:t>Написать нейронную сеть, которая будет рекомендовать соотношение матрица-наполнитель</a:t>
            </a:r>
          </a:p>
          <a:p>
            <a:pPr>
              <a:tabLst>
                <a:tab pos="0" algn="l"/>
              </a:tabLst>
            </a:pPr>
            <a:endParaRPr lang="ru-RU" sz="1600" dirty="0"/>
          </a:p>
        </p:txBody>
      </p:sp>
      <p:sp>
        <p:nvSpPr>
          <p:cNvPr id="203" name="Google Shape;127;p4"/>
          <p:cNvSpPr/>
          <p:nvPr/>
        </p:nvSpPr>
        <p:spPr>
          <a:xfrm>
            <a:off x="837000" y="5618160"/>
            <a:ext cx="10774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5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4" name="Группа 59"/>
          <p:cNvGrpSpPr/>
          <p:nvPr/>
        </p:nvGrpSpPr>
        <p:grpSpPr>
          <a:xfrm>
            <a:off x="558720" y="1503360"/>
            <a:ext cx="450000" cy="685800"/>
            <a:chOff x="558720" y="1503360"/>
            <a:chExt cx="450000" cy="685800"/>
          </a:xfrm>
        </p:grpSpPr>
        <p:cxnSp>
          <p:nvCxnSpPr>
            <p:cNvPr id="205" name="Google Shape;123;p4"/>
            <p:cNvCxnSpPr/>
            <p:nvPr/>
          </p:nvCxnSpPr>
          <p:spPr>
            <a:xfrm>
              <a:off x="558720" y="1503360"/>
              <a:ext cx="360" cy="6861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206" name="Google Shape;124;p4"/>
            <p:cNvCxnSpPr/>
            <p:nvPr/>
          </p:nvCxnSpPr>
          <p:spPr>
            <a:xfrm>
              <a:off x="558720" y="150336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  <p:cxnSp>
          <p:nvCxnSpPr>
            <p:cNvPr id="207" name="Google Shape;126;p4"/>
            <p:cNvCxnSpPr/>
            <p:nvPr/>
          </p:nvCxnSpPr>
          <p:spPr>
            <a:xfrm>
              <a:off x="558720" y="2178360"/>
              <a:ext cx="450360" cy="360"/>
            </a:xfrm>
            <a:prstGeom prst="straightConnector1">
              <a:avLst/>
            </a:prstGeom>
            <a:ln w="28575">
              <a:solidFill>
                <a:srgbClr val="065CAB"/>
              </a:solidFill>
              <a:miter/>
            </a:ln>
          </p:spPr>
        </p:cxnSp>
      </p:grpSp>
      <p:sp>
        <p:nvSpPr>
          <p:cNvPr id="208" name="Google Shape;127;p4"/>
          <p:cNvSpPr/>
          <p:nvPr/>
        </p:nvSpPr>
        <p:spPr>
          <a:xfrm>
            <a:off x="843840" y="1754280"/>
            <a:ext cx="10774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1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Google Shape;125;p4"/>
          <p:cNvSpPr/>
          <p:nvPr/>
        </p:nvSpPr>
        <p:spPr>
          <a:xfrm>
            <a:off x="1480731" y="5383080"/>
            <a:ext cx="6217560" cy="5847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600" b="1" spc="-1" dirty="0">
                <a:solidFill>
                  <a:srgbClr val="262626"/>
                </a:solidFill>
                <a:latin typeface="ALS Sector Regular"/>
                <a:ea typeface="Open Sans"/>
              </a:rPr>
              <a:t>Создание приложения с интерфейсом командной</a:t>
            </a:r>
            <a:br>
              <a:rPr lang="ru-RU" sz="1600" b="1" spc="-1" dirty="0">
                <a:solidFill>
                  <a:srgbClr val="262626"/>
                </a:solidFill>
                <a:latin typeface="ALS Sector Regular"/>
                <a:ea typeface="Open Sans"/>
              </a:rPr>
            </a:br>
            <a:r>
              <a:rPr lang="ru-RU" sz="1600" b="1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строки</a:t>
            </a:r>
            <a:endParaRPr lang="ru-RU" sz="1600" b="1" spc="-1" dirty="0">
              <a:solidFill>
                <a:srgbClr val="262626"/>
              </a:solidFill>
              <a:latin typeface="ALS Sector Regular"/>
              <a:ea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3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401B303-76EA-421E-9332-DC3CCC6A6349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3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132856"/>
            <a:ext cx="11350625" cy="3934358"/>
          </a:xfrm>
          <a:prstGeom prst="rect">
            <a:avLst/>
          </a:prstGeom>
        </p:spPr>
      </p:pic>
      <p:grpSp>
        <p:nvGrpSpPr>
          <p:cNvPr id="11" name="Группа 18"/>
          <p:cNvGrpSpPr/>
          <p:nvPr/>
        </p:nvGrpSpPr>
        <p:grpSpPr>
          <a:xfrm>
            <a:off x="3503712" y="476671"/>
            <a:ext cx="6984776" cy="975113"/>
            <a:chOff x="3168000" y="469440"/>
            <a:chExt cx="3834360" cy="666000"/>
          </a:xfrm>
        </p:grpSpPr>
        <p:sp>
          <p:nvSpPr>
            <p:cNvPr id="12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503712" y="481263"/>
            <a:ext cx="9988467" cy="97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ru-RU" sz="2800" spc="180" dirty="0">
                <a:solidFill>
                  <a:srgbClr val="065CAB"/>
                </a:solidFill>
                <a:latin typeface="ALS Sector Bold"/>
                <a:ea typeface="Arial"/>
              </a:rPr>
              <a:t>Характеристики анализируемого </a:t>
            </a:r>
          </a:p>
          <a:p>
            <a:pPr marL="457200"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ru-RU" sz="2800" spc="180" dirty="0">
                <a:solidFill>
                  <a:srgbClr val="065CAB"/>
                </a:solidFill>
                <a:latin typeface="ALS Sector Bold"/>
                <a:ea typeface="Arial"/>
              </a:rPr>
              <a:t>набора данных</a:t>
            </a:r>
            <a:endParaRPr lang="ru-RU" sz="2800" spc="180" dirty="0">
              <a:solidFill>
                <a:srgbClr val="065CAB"/>
              </a:solidFill>
              <a:latin typeface="ALS Sector Bold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D7E61B71-7BE7-4D3C-AD31-13FD889E2FF1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4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21" name="Группа 18"/>
          <p:cNvGrpSpPr/>
          <p:nvPr/>
        </p:nvGrpSpPr>
        <p:grpSpPr>
          <a:xfrm>
            <a:off x="3167999" y="469440"/>
            <a:ext cx="8675927" cy="666000"/>
            <a:chOff x="3168000" y="469440"/>
            <a:chExt cx="3834360" cy="666000"/>
          </a:xfrm>
        </p:grpSpPr>
        <p:sp>
          <p:nvSpPr>
            <p:cNvPr id="223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224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96" y="1789235"/>
            <a:ext cx="5621131" cy="411688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013909"/>
            <a:ext cx="3997982" cy="3667539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696423" y="5906120"/>
            <a:ext cx="4572000" cy="513522"/>
          </a:xfrm>
          <a:prstGeom prst="rect">
            <a:avLst/>
          </a:prstGeom>
          <a:noFill/>
          <a:ln w="0">
            <a:noFill/>
          </a:ln>
        </p:spPr>
        <p:txBody>
          <a:bodyPr rtlCol="0" anchor="ctr">
            <a:normAutofit/>
          </a:bodyPr>
          <a:lstStyle>
            <a:defPPr>
              <a:defRPr lang="uk-UA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kern="1200" spc="-1">
                <a:solidFill>
                  <a:srgbClr val="898989"/>
                </a:solidFill>
                <a:latin typeface="ALS Sector Bold"/>
                <a:ea typeface="Open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Гистограммы распределения</a:t>
            </a: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747361" y="5906120"/>
            <a:ext cx="4572000" cy="513522"/>
          </a:xfrm>
          <a:prstGeom prst="rect">
            <a:avLst/>
          </a:prstGeom>
          <a:noFill/>
          <a:ln w="0">
            <a:noFill/>
          </a:ln>
        </p:spPr>
        <p:txBody>
          <a:bodyPr rtlCol="0" anchor="ctr">
            <a:normAutofit/>
          </a:bodyPr>
          <a:lstStyle>
            <a:defPPr>
              <a:defRPr lang="uk-UA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kern="1200" spc="-1">
                <a:solidFill>
                  <a:srgbClr val="898989"/>
                </a:solidFill>
                <a:latin typeface="ALS Sector Bold"/>
                <a:ea typeface="Open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рассеивания</a:t>
            </a:r>
            <a:endParaRPr 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1360" y="617953"/>
            <a:ext cx="864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80" dirty="0">
                <a:solidFill>
                  <a:srgbClr val="065CAB"/>
                </a:solidFill>
                <a:latin typeface="ALS Sector Bold"/>
                <a:ea typeface="Arial"/>
              </a:rPr>
              <a:t>Разведочный анализ и визуализация данных</a:t>
            </a:r>
            <a:endParaRPr lang="uk-UA" sz="2800" spc="180" dirty="0">
              <a:solidFill>
                <a:srgbClr val="065CAB"/>
              </a:solidFill>
              <a:latin typeface="ALS Sector Bold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2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988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D757BF9A-3846-4ECD-8BC5-36D2946D8807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5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31" name="Группа 13"/>
          <p:cNvGrpSpPr/>
          <p:nvPr/>
        </p:nvGrpSpPr>
        <p:grpSpPr>
          <a:xfrm>
            <a:off x="3168000" y="469440"/>
            <a:ext cx="5592296" cy="666000"/>
            <a:chOff x="3168000" y="469440"/>
            <a:chExt cx="3835080" cy="666000"/>
          </a:xfrm>
        </p:grpSpPr>
        <p:sp>
          <p:nvSpPr>
            <p:cNvPr id="232" name="Прямоугольник 14"/>
            <p:cNvSpPr/>
            <p:nvPr/>
          </p:nvSpPr>
          <p:spPr>
            <a:xfrm>
              <a:off x="3168000" y="469440"/>
              <a:ext cx="3835080" cy="665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Методы решения задач</a:t>
              </a:r>
              <a:endParaRPr lang="ru-RU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234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61010"/>
            <a:ext cx="5807968" cy="50969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00" y="1761010"/>
            <a:ext cx="4663337" cy="3856382"/>
          </a:xfrm>
          <a:prstGeom prst="rect">
            <a:avLst/>
          </a:prstGeom>
        </p:spPr>
      </p:pic>
      <p:sp>
        <p:nvSpPr>
          <p:cNvPr id="14" name="Текст 2"/>
          <p:cNvSpPr txBox="1">
            <a:spLocks/>
          </p:cNvSpPr>
          <p:nvPr/>
        </p:nvSpPr>
        <p:spPr>
          <a:xfrm>
            <a:off x="1458008" y="1444946"/>
            <a:ext cx="4469296" cy="31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spc="-1" dirty="0">
                <a:solidFill>
                  <a:srgbClr val="898989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Корреляционная </a:t>
            </a:r>
            <a:r>
              <a:rPr lang="ru-RU" sz="1400" spc="-1" dirty="0">
                <a:solidFill>
                  <a:srgbClr val="898989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карта </a:t>
            </a:r>
            <a:r>
              <a:rPr lang="ru-RU" sz="1400" spc="-1" dirty="0" err="1">
                <a:solidFill>
                  <a:srgbClr val="898989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датасета</a:t>
            </a:r>
            <a:r>
              <a:rPr lang="ru-RU" sz="1400" spc="-1" dirty="0">
                <a:solidFill>
                  <a:srgbClr val="898989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после трансформации</a:t>
            </a:r>
            <a:endParaRPr lang="ru-RU" sz="1400" spc="-1" dirty="0">
              <a:solidFill>
                <a:srgbClr val="898989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sp>
        <p:nvSpPr>
          <p:cNvPr id="15" name="Текст 2"/>
          <p:cNvSpPr txBox="1">
            <a:spLocks/>
          </p:cNvSpPr>
          <p:nvPr/>
        </p:nvSpPr>
        <p:spPr>
          <a:xfrm>
            <a:off x="7003080" y="1444946"/>
            <a:ext cx="4469296" cy="316064"/>
          </a:xfrm>
          <a:prstGeom prst="rect">
            <a:avLst/>
          </a:prstGeom>
          <a:noFill/>
          <a:ln w="0">
            <a:noFill/>
          </a:ln>
        </p:spPr>
        <p:txBody>
          <a:bodyPr rtlCol="0" anchor="ctr">
            <a:normAutofit/>
          </a:bodyPr>
          <a:lstStyle>
            <a:defPPr>
              <a:defRPr lang="uk-UA"/>
            </a:defPPr>
            <a:lvl1pPr marL="0" indent="0" algn="l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kern="1200" spc="-1">
                <a:solidFill>
                  <a:srgbClr val="898989"/>
                </a:solidFill>
                <a:latin typeface="ALS Sector Bold"/>
                <a:ea typeface="Open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рассеивания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трансформации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63216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882ADABA-5634-4444-ADA7-A474398CD87B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6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39" name="Группа 7"/>
          <p:cNvGrpSpPr/>
          <p:nvPr/>
        </p:nvGrpSpPr>
        <p:grpSpPr>
          <a:xfrm>
            <a:off x="3168000" y="469440"/>
            <a:ext cx="3835080" cy="666000"/>
            <a:chOff x="3168000" y="469440"/>
            <a:chExt cx="3835080" cy="666000"/>
          </a:xfrm>
        </p:grpSpPr>
        <p:sp>
          <p:nvSpPr>
            <p:cNvPr id="240" name="Прямоугольник 10"/>
            <p:cNvSpPr/>
            <p:nvPr/>
          </p:nvSpPr>
          <p:spPr>
            <a:xfrm>
              <a:off x="3168000" y="469440"/>
              <a:ext cx="3835080" cy="665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>
                  <a:solidFill>
                    <a:srgbClr val="065CAB"/>
                  </a:solidFill>
                  <a:latin typeface="ALS Sector Bold"/>
                  <a:ea typeface="Arial"/>
                </a:rPr>
                <a:t>Заголовок слайда</a:t>
              </a:r>
              <a:endParaRPr lang="ru-RU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242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420888"/>
            <a:ext cx="4249538" cy="38423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3" y="2420888"/>
            <a:ext cx="6672677" cy="2065214"/>
          </a:xfrm>
          <a:prstGeom prst="rect">
            <a:avLst/>
          </a:prstGeom>
        </p:spPr>
      </p:pic>
      <p:sp>
        <p:nvSpPr>
          <p:cNvPr id="12" name="Текст 2"/>
          <p:cNvSpPr txBox="1">
            <a:spLocks/>
          </p:cNvSpPr>
          <p:nvPr/>
        </p:nvSpPr>
        <p:spPr>
          <a:xfrm>
            <a:off x="390153" y="1679447"/>
            <a:ext cx="4572000" cy="83048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 rtl="0"/>
            <a:r>
              <a:rPr lang="ru-RU" sz="1600" kern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Гистограммы распределения</a:t>
            </a:r>
            <a:endParaRPr lang="ru-RU" sz="1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4"/>
          <p:cNvSpPr txBox="1">
            <a:spLocks/>
          </p:cNvSpPr>
          <p:nvPr/>
        </p:nvSpPr>
        <p:spPr>
          <a:xfrm>
            <a:off x="6528048" y="5035979"/>
            <a:ext cx="4572000" cy="83048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 rtl="0"/>
            <a:r>
              <a:rPr lang="ru-RU" sz="16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«</a:t>
            </a:r>
            <a:r>
              <a:rPr lang="ru-RU" sz="16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Тотал</a:t>
            </a:r>
            <a:r>
              <a:rPr lang="ru-RU" sz="16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Группа 13"/>
          <p:cNvGrpSpPr/>
          <p:nvPr/>
        </p:nvGrpSpPr>
        <p:grpSpPr>
          <a:xfrm>
            <a:off x="3168000" y="469440"/>
            <a:ext cx="5592296" cy="666000"/>
            <a:chOff x="3168000" y="469440"/>
            <a:chExt cx="3835080" cy="666000"/>
          </a:xfrm>
        </p:grpSpPr>
        <p:sp>
          <p:nvSpPr>
            <p:cNvPr id="16" name="Прямоугольник 14"/>
            <p:cNvSpPr/>
            <p:nvPr/>
          </p:nvSpPr>
          <p:spPr>
            <a:xfrm>
              <a:off x="3168000" y="469440"/>
              <a:ext cx="3835080" cy="665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Методы решения задач</a:t>
              </a:r>
              <a:endParaRPr lang="ru-RU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8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:p15="http://schemas.microsoft.com/office/powerpoint/2012/main"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4294967295"/>
          </p:nvPr>
        </p:nvSpPr>
        <p:spPr>
          <a:xfrm>
            <a:off x="273600" y="6433920"/>
            <a:ext cx="63216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882ADABA-5634-4444-ADA7-A474398CD87B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7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7" y="1920966"/>
            <a:ext cx="5632208" cy="176624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86" y="1603117"/>
            <a:ext cx="3780617" cy="2401948"/>
          </a:xfrm>
          <a:prstGeom prst="rect">
            <a:avLst/>
          </a:prstGeom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1487488" y="1135440"/>
            <a:ext cx="9372600" cy="47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моделей параметра «модуль упругости при растяжении, </a:t>
            </a:r>
            <a:r>
              <a:rPr lang="ru-RU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ГП</a:t>
            </a:r>
            <a:r>
              <a:rPr lang="ru-RU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%»</a:t>
            </a:r>
            <a:endParaRPr lang="ru-RU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6" y="4465684"/>
            <a:ext cx="5211279" cy="144778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86" y="4005065"/>
            <a:ext cx="3765057" cy="2369025"/>
          </a:xfrm>
          <a:prstGeom prst="rect">
            <a:avLst/>
          </a:prstGeom>
        </p:spPr>
      </p:pic>
      <p:sp>
        <p:nvSpPr>
          <p:cNvPr id="24" name="Заголовок 1"/>
          <p:cNvSpPr txBox="1">
            <a:spLocks/>
          </p:cNvSpPr>
          <p:nvPr/>
        </p:nvSpPr>
        <p:spPr>
          <a:xfrm>
            <a:off x="1822198" y="6171362"/>
            <a:ext cx="9372600" cy="47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моделей прогноза параметра «Прочность при растяжении, МПа %»</a:t>
            </a:r>
            <a:endParaRPr lang="ru-RU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13"/>
          <p:cNvGrpSpPr/>
          <p:nvPr/>
        </p:nvGrpSpPr>
        <p:grpSpPr>
          <a:xfrm>
            <a:off x="3168000" y="469440"/>
            <a:ext cx="7176472" cy="666000"/>
            <a:chOff x="3168000" y="469440"/>
            <a:chExt cx="3835080" cy="666000"/>
          </a:xfrm>
        </p:grpSpPr>
        <p:sp>
          <p:nvSpPr>
            <p:cNvPr id="26" name="Прямоугольник 14"/>
            <p:cNvSpPr/>
            <p:nvPr/>
          </p:nvSpPr>
          <p:spPr>
            <a:xfrm>
              <a:off x="3168000" y="469440"/>
              <a:ext cx="3835080" cy="665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800" spc="180" dirty="0" smtClean="0">
                  <a:solidFill>
                    <a:srgbClr val="065CAB"/>
                  </a:solidFill>
                  <a:latin typeface="ALS Sector Bold"/>
                </a:rPr>
                <a:t>Разработка моделей машинного обучения</a:t>
              </a:r>
              <a:endParaRPr lang="ru-RU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28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46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:p15="http://schemas.microsoft.com/office/powerpoint/2012/main"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4294967295"/>
          </p:nvPr>
        </p:nvSpPr>
        <p:spPr>
          <a:xfrm>
            <a:off x="273600" y="6433920"/>
            <a:ext cx="63216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882ADABA-5634-4444-ADA7-A474398CD87B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8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5" name="Группа 13"/>
          <p:cNvGrpSpPr/>
          <p:nvPr/>
        </p:nvGrpSpPr>
        <p:grpSpPr>
          <a:xfrm>
            <a:off x="3168000" y="469440"/>
            <a:ext cx="7176472" cy="666000"/>
            <a:chOff x="3168000" y="469440"/>
            <a:chExt cx="3835080" cy="666000"/>
          </a:xfrm>
        </p:grpSpPr>
        <p:sp>
          <p:nvSpPr>
            <p:cNvPr id="26" name="Прямоугольник 14"/>
            <p:cNvSpPr/>
            <p:nvPr/>
          </p:nvSpPr>
          <p:spPr>
            <a:xfrm>
              <a:off x="3168000" y="469440"/>
              <a:ext cx="3835080" cy="665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800" spc="180" dirty="0" smtClean="0">
                  <a:solidFill>
                    <a:srgbClr val="065CAB"/>
                  </a:solidFill>
                  <a:latin typeface="ALS Sector Bold"/>
                </a:rPr>
                <a:t>Разработка моделей машинного обучения</a:t>
              </a:r>
              <a:endParaRPr lang="ru-RU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28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" y="1905996"/>
            <a:ext cx="5455832" cy="38445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26" y="1905996"/>
            <a:ext cx="5866088" cy="3807131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468800" y="6033524"/>
            <a:ext cx="9372600" cy="47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модел</a:t>
            </a:r>
            <a:r>
              <a:rPr lang="ru-RU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нейронной сети «Соотношение матрица-наполнитель %»</a:t>
            </a:r>
            <a:endParaRPr lang="ru-RU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4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:p15="http://schemas.microsoft.com/office/powerpoint/2012/main"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4294967295"/>
          </p:nvPr>
        </p:nvSpPr>
        <p:spPr>
          <a:xfrm>
            <a:off x="273600" y="6433920"/>
            <a:ext cx="632160" cy="275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882ADABA-5634-4444-ADA7-A474398CD87B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t>9</a:t>
            </a:fld>
            <a:endParaRPr lang="ru-RU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5" name="Группа 13"/>
          <p:cNvGrpSpPr/>
          <p:nvPr/>
        </p:nvGrpSpPr>
        <p:grpSpPr>
          <a:xfrm>
            <a:off x="3168000" y="469440"/>
            <a:ext cx="8040568" cy="666000"/>
            <a:chOff x="3168000" y="469440"/>
            <a:chExt cx="3835080" cy="666000"/>
          </a:xfrm>
        </p:grpSpPr>
        <p:sp>
          <p:nvSpPr>
            <p:cNvPr id="26" name="Прямоугольник 14"/>
            <p:cNvSpPr/>
            <p:nvPr/>
          </p:nvSpPr>
          <p:spPr>
            <a:xfrm>
              <a:off x="3168000" y="469440"/>
              <a:ext cx="3835080" cy="665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2800" spc="180" dirty="0" smtClean="0">
                  <a:solidFill>
                    <a:srgbClr val="065CAB"/>
                  </a:solidFill>
                  <a:latin typeface="ALS Sector Bold"/>
                </a:rPr>
                <a:t>Создание приложения с интерфейсом командной строки</a:t>
              </a:r>
              <a:endParaRPr lang="ru-RU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Прямоугольник 58"/>
            <p:cNvSpPr/>
            <p:nvPr/>
          </p:nvSpPr>
          <p:spPr>
            <a:xfrm rot="10800000" flipH="1">
              <a:off x="3168000" y="469800"/>
              <a:ext cx="63360" cy="665640"/>
            </a:xfrm>
            <a:custGeom>
              <a:avLst/>
              <a:gdLst>
                <a:gd name="textAreaLeft" fmla="*/ 360 w 63360"/>
                <a:gd name="textAreaRight" fmla="*/ 64080 w 6336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00000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28" name="Прямоугольник 58"/>
            <p:cNvSpPr/>
            <p:nvPr/>
          </p:nvSpPr>
          <p:spPr>
            <a:xfrm flipH="1">
              <a:off x="6927840" y="469440"/>
              <a:ext cx="74520" cy="66564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400" b="0" strike="noStrike" spc="-1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" name="Объект 2"/>
          <p:cNvSpPr txBox="1">
            <a:spLocks/>
          </p:cNvSpPr>
          <p:nvPr/>
        </p:nvSpPr>
        <p:spPr>
          <a:xfrm>
            <a:off x="771209" y="2348880"/>
            <a:ext cx="11017224" cy="381642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азработано приложение с интерфейсом командной строки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выдает прогноз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Прочность при растяжении, Мпа %»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находится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адресу:</a:t>
            </a:r>
          </a:p>
          <a:p>
            <a:pPr marL="0" indent="0" algn="ctr">
              <a:buNone/>
            </a:pPr>
            <a:r>
              <a:rPr lang="en-US" sz="3200" dirty="0"/>
              <a:t>https://github.com/Greceia/BMSTU_VKR_Kochetkov_I_A.git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3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:p15="http://schemas.microsoft.com/office/powerpoint/2012/main"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180</Words>
  <Application>Microsoft Office PowerPoint</Application>
  <PresentationFormat>Произвольный</PresentationFormat>
  <Paragraphs>45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If,kjyVUNE_28012021</vt:lpstr>
      <vt:lpstr>If,kjyVUNE_28012021</vt:lpstr>
      <vt:lpstr>If,kjyVUNE_28012021</vt:lpstr>
      <vt:lpstr>If,kjyVUNE_28012021</vt:lpstr>
      <vt:lpstr>Выпускная квалификационная работа по курсу «Data science»  Тема: Прогнозирование конечных свойств новых материалов (композиционных материалов).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Фомина Ольга</dc:creator>
  <dc:description/>
  <cp:lastModifiedBy>User Windows</cp:lastModifiedBy>
  <cp:revision>106</cp:revision>
  <dcterms:created xsi:type="dcterms:W3CDTF">2021-02-24T09:03:25Z</dcterms:created>
  <dcterms:modified xsi:type="dcterms:W3CDTF">2023-04-28T16:07:18Z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Произвольный</vt:lpwstr>
  </property>
  <property fmtid="{D5CDD505-2E9C-101B-9397-08002B2CF9AE}" pid="4" name="Slides">
    <vt:i4>7</vt:i4>
  </property>
</Properties>
</file>