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530" r:id="rId5"/>
    <p:sldId id="531" r:id="rId6"/>
    <p:sldId id="537" r:id="rId7"/>
    <p:sldId id="533" r:id="rId8"/>
    <p:sldId id="543" r:id="rId9"/>
    <p:sldId id="545" r:id="rId10"/>
    <p:sldId id="547" r:id="rId11"/>
    <p:sldId id="548" r:id="rId12"/>
    <p:sldId id="559" r:id="rId13"/>
    <p:sldId id="549" r:id="rId14"/>
    <p:sldId id="550" r:id="rId15"/>
    <p:sldId id="560" r:id="rId16"/>
    <p:sldId id="551" r:id="rId17"/>
    <p:sldId id="561" r:id="rId18"/>
    <p:sldId id="566" r:id="rId19"/>
    <p:sldId id="552" r:id="rId20"/>
    <p:sldId id="562" r:id="rId21"/>
    <p:sldId id="564" r:id="rId22"/>
    <p:sldId id="563" r:id="rId23"/>
    <p:sldId id="565" r:id="rId24"/>
    <p:sldId id="556" r:id="rId25"/>
    <p:sldId id="554" r:id="rId26"/>
    <p:sldId id="557" r:id="rId27"/>
    <p:sldId id="555" r:id="rId28"/>
    <p:sldId id="558" r:id="rId29"/>
    <p:sldId id="54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1F595A-7B7D-4D37-8148-E8E1C8CAAA12}">
          <p14:sldIdLst>
            <p14:sldId id="530"/>
            <p14:sldId id="531"/>
            <p14:sldId id="537"/>
            <p14:sldId id="533"/>
            <p14:sldId id="543"/>
            <p14:sldId id="545"/>
            <p14:sldId id="547"/>
            <p14:sldId id="548"/>
            <p14:sldId id="559"/>
            <p14:sldId id="549"/>
            <p14:sldId id="550"/>
            <p14:sldId id="560"/>
            <p14:sldId id="551"/>
            <p14:sldId id="561"/>
            <p14:sldId id="566"/>
            <p14:sldId id="552"/>
            <p14:sldId id="562"/>
            <p14:sldId id="564"/>
            <p14:sldId id="563"/>
            <p14:sldId id="565"/>
            <p14:sldId id="556"/>
            <p14:sldId id="554"/>
            <p14:sldId id="557"/>
            <p14:sldId id="555"/>
            <p14:sldId id="558"/>
            <p14:sldId id="5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22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 Shot Learning for Zero Day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1408176"/>
          </a:xfrm>
        </p:spPr>
        <p:txBody>
          <a:bodyPr/>
          <a:lstStyle/>
          <a:p>
            <a:r>
              <a:rPr lang="en-US" dirty="0"/>
              <a:t>Grecil Parag Unadkat (22BAI1252)</a:t>
            </a:r>
          </a:p>
          <a:p>
            <a:r>
              <a:rPr lang="en-US" dirty="0"/>
              <a:t>Tanmay Deshpande (22BAI1224)</a:t>
            </a:r>
          </a:p>
          <a:p>
            <a:r>
              <a:rPr lang="en-US" dirty="0" err="1"/>
              <a:t>Satwik</a:t>
            </a:r>
            <a:r>
              <a:rPr lang="en-US" dirty="0"/>
              <a:t> Arnav (22BAI1153)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55CAD1-A984-2021-6691-6EB2B611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708364E-E064-7B4A-1D5E-575CA865E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84" y="2458515"/>
            <a:ext cx="9857232" cy="32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9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8F4B4-9A72-957D-63BD-BE83B95AA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D18E7-C608-0E73-83B9-0E658666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12C3-C343-4B48-797B-CB754166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We used a Sequential MLP from </a:t>
            </a:r>
            <a:r>
              <a:rPr lang="en-IN" sz="1800" dirty="0" err="1"/>
              <a:t>Tensorflow</a:t>
            </a:r>
            <a:r>
              <a:rPr lang="en-IN" sz="1800" dirty="0"/>
              <a:t> </a:t>
            </a:r>
            <a:r>
              <a:rPr lang="en-IN" sz="1800" dirty="0" err="1"/>
              <a:t>Keras</a:t>
            </a:r>
            <a:r>
              <a:rPr lang="en-IN" sz="1800" dirty="0"/>
              <a:t>.</a:t>
            </a:r>
          </a:p>
          <a:p>
            <a:r>
              <a:rPr lang="en-IN" sz="1800" dirty="0"/>
              <a:t>The MLP has input layer of 71 units, 2 hidden layers of 100 units each and an output layer of 1 unit.</a:t>
            </a:r>
          </a:p>
          <a:p>
            <a:r>
              <a:rPr lang="en-IN" sz="1800" dirty="0"/>
              <a:t>The hidden Layers use </a:t>
            </a:r>
            <a:r>
              <a:rPr lang="en-IN" sz="1800" dirty="0" err="1"/>
              <a:t>ReLU</a:t>
            </a:r>
            <a:r>
              <a:rPr lang="en-IN" sz="1800" dirty="0"/>
              <a:t> activation with L2 regularisation and output layer uses Sigmoid activation.</a:t>
            </a:r>
          </a:p>
          <a:p>
            <a:r>
              <a:rPr lang="en-IN" sz="1800" dirty="0"/>
              <a:t>Model uses Adam Optimiser and loss function is Binary Cross Entropy. Model is trained for 50 epochs.</a:t>
            </a:r>
          </a:p>
        </p:txBody>
      </p:sp>
    </p:spTree>
    <p:extLst>
      <p:ext uri="{BB962C8B-B14F-4D97-AF65-F5344CB8AC3E}">
        <p14:creationId xmlns:p14="http://schemas.microsoft.com/office/powerpoint/2010/main" val="334837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8F4B4-9A72-957D-63BD-BE83B95AA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D18E7-C608-0E73-83B9-0E658666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D90AC-08CA-6516-23E1-8093986C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2325447"/>
            <a:ext cx="7006204" cy="30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3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8F4B4-9A72-957D-63BD-BE83B95AA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D18E7-C608-0E73-83B9-0E658666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Metrics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12C3-C343-4B48-797B-CB754166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b="1" dirty="0"/>
              <a:t>Accuracy</a:t>
            </a:r>
            <a:r>
              <a:rPr lang="en-IN" sz="1600" dirty="0"/>
              <a:t> - </a:t>
            </a:r>
            <a:r>
              <a:rPr lang="en-US" sz="1600" dirty="0"/>
              <a:t> The percentage of correctly classified samples in the test set</a:t>
            </a:r>
          </a:p>
          <a:p>
            <a:r>
              <a:rPr lang="en-IN" sz="1600" b="1" dirty="0"/>
              <a:t>Detection rate (DR</a:t>
            </a:r>
            <a:r>
              <a:rPr lang="en-US" sz="1600" b="1" dirty="0"/>
              <a:t>) </a:t>
            </a:r>
            <a:r>
              <a:rPr lang="en-US" sz="1600" dirty="0"/>
              <a:t>- The percentage of correctly classified total attack samples in the test set</a:t>
            </a:r>
          </a:p>
          <a:p>
            <a:r>
              <a:rPr lang="en-IN" sz="1600" b="1" dirty="0"/>
              <a:t>False alarm rate (FAR)</a:t>
            </a:r>
            <a:r>
              <a:rPr lang="en-US" sz="1600" b="1" dirty="0"/>
              <a:t> </a:t>
            </a:r>
            <a:r>
              <a:rPr lang="en-US" sz="1600" dirty="0"/>
              <a:t>- The percentage of incorrectly classified benign samples in the test set</a:t>
            </a:r>
          </a:p>
          <a:p>
            <a:r>
              <a:rPr lang="en-US" sz="1600" b="1" dirty="0"/>
              <a:t>Zero-day detection rate (ZDR)</a:t>
            </a:r>
            <a:r>
              <a:rPr lang="en-US" sz="1600" dirty="0"/>
              <a:t> - The percentage of correctly classified zero-day attack samples in the test set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6341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8F4B4-9A72-957D-63BD-BE83B95AA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D18E7-C608-0E73-83B9-0E658666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Metrics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3017E5-6A32-648C-6288-7016758F8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92" y="2020824"/>
            <a:ext cx="3337560" cy="380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1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8F4B4-9A72-957D-63BD-BE83B95AA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D18E7-C608-0E73-83B9-0E658666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Metric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5E1CF-8AAE-4ADD-2839-64867FE2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2159866"/>
            <a:ext cx="5532120" cy="37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8F4B4-9A72-957D-63BD-BE83B95AA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D18E7-C608-0E73-83B9-0E658666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Wasserstein </a:t>
            </a:r>
            <a:r>
              <a:rPr lang="en-IN" dirty="0" err="1"/>
              <a:t>DIstance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12C3-C343-4B48-797B-CB754166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We simulated zero-day attack scenario for each attack.</a:t>
            </a:r>
          </a:p>
          <a:p>
            <a:r>
              <a:rPr lang="en-IN" sz="2000" dirty="0"/>
              <a:t>We calculated Wasserstein Distance of each feature of zero-day attack from the corresponding feature from known attacks.</a:t>
            </a:r>
          </a:p>
          <a:p>
            <a:r>
              <a:rPr lang="en-IN" sz="2000" dirty="0"/>
              <a:t>We took the average of Wasserstein distances of all features from each zero-day attack.</a:t>
            </a:r>
          </a:p>
        </p:txBody>
      </p:sp>
    </p:spTree>
    <p:extLst>
      <p:ext uri="{BB962C8B-B14F-4D97-AF65-F5344CB8AC3E}">
        <p14:creationId xmlns:p14="http://schemas.microsoft.com/office/powerpoint/2010/main" val="66030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8F4B4-9A72-957D-63BD-BE83B95AA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D18E7-C608-0E73-83B9-0E658666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Wasserstein </a:t>
            </a:r>
            <a:r>
              <a:rPr lang="en-IN" dirty="0" err="1"/>
              <a:t>DIstance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12C3-C343-4B48-797B-CB754166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We simulated zero-day attack scenario for each attack.</a:t>
            </a:r>
          </a:p>
          <a:p>
            <a:r>
              <a:rPr lang="en-IN" sz="2000" dirty="0"/>
              <a:t>We calculated Wasserstein Distance of each feature of zero-day attack from the corresponding feature from known attacks.</a:t>
            </a:r>
          </a:p>
          <a:p>
            <a:r>
              <a:rPr lang="en-IN" sz="2000" dirty="0"/>
              <a:t>We took the average of Wasserstein distances of all features from each zero-day attack.</a:t>
            </a:r>
          </a:p>
        </p:txBody>
      </p:sp>
    </p:spTree>
    <p:extLst>
      <p:ext uri="{BB962C8B-B14F-4D97-AF65-F5344CB8AC3E}">
        <p14:creationId xmlns:p14="http://schemas.microsoft.com/office/powerpoint/2010/main" val="270475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8F4B4-9A72-957D-63BD-BE83B95AA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D18E7-C608-0E73-83B9-0E658666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K-s Test statistic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12C3-C343-4B48-797B-CB754166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K-S Test is a better statistic to measure goodness of fit because it is normalised, non-parametric and is not affected by the scale of data. It is very similar to t-test statistic.</a:t>
            </a:r>
          </a:p>
          <a:p>
            <a:r>
              <a:rPr lang="en-IN" sz="2000" dirty="0"/>
              <a:t>We simulated the same zero-day attack scenario for getting K-S test statistic and plotted the outputs.</a:t>
            </a:r>
          </a:p>
        </p:txBody>
      </p:sp>
    </p:spTree>
    <p:extLst>
      <p:ext uri="{BB962C8B-B14F-4D97-AF65-F5344CB8AC3E}">
        <p14:creationId xmlns:p14="http://schemas.microsoft.com/office/powerpoint/2010/main" val="6751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8F4B4-9A72-957D-63BD-BE83B95AA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D18E7-C608-0E73-83B9-0E658666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Goodness of fit Tests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A6F9CC-5E1A-D56B-C79E-96327C64D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306" y="2320925"/>
            <a:ext cx="6372225" cy="3067050"/>
          </a:xfrm>
        </p:spPr>
      </p:pic>
    </p:spTree>
    <p:extLst>
      <p:ext uri="{BB962C8B-B14F-4D97-AF65-F5344CB8AC3E}">
        <p14:creationId xmlns:p14="http://schemas.microsoft.com/office/powerpoint/2010/main" val="196537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404872"/>
            <a:ext cx="6422136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Aim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Progress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Remaining Tasks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8F4B4-9A72-957D-63BD-BE83B95AA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D18E7-C608-0E73-83B9-0E658666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of Graphs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26D3055-BA7C-5728-2B12-F23A860AD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192" y="2222118"/>
            <a:ext cx="6007224" cy="3428873"/>
          </a:xfrm>
        </p:spPr>
      </p:pic>
    </p:spTree>
    <p:extLst>
      <p:ext uri="{BB962C8B-B14F-4D97-AF65-F5344CB8AC3E}">
        <p14:creationId xmlns:p14="http://schemas.microsoft.com/office/powerpoint/2010/main" val="199004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3022092"/>
            <a:ext cx="7763256" cy="813816"/>
          </a:xfrm>
        </p:spPr>
        <p:txBody>
          <a:bodyPr/>
          <a:lstStyle/>
          <a:p>
            <a:r>
              <a:rPr lang="en-US" sz="4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60771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00F176-6439-49C6-66AE-F6090E17A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4A3B6A-11B0-1562-AC43-B5186278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Detection Rates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29622-D8C3-FEB9-6D03-75469892DD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92" y="2276983"/>
            <a:ext cx="5101475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07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00F176-6439-49C6-66AE-F6090E17A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4A3B6A-11B0-1562-AC43-B5186278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Zero-DAY</a:t>
            </a:r>
            <a:br>
              <a:rPr lang="en-IN" dirty="0"/>
            </a:br>
            <a:r>
              <a:rPr lang="en-IN" dirty="0"/>
              <a:t>Detection Rates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98C622-A210-25BA-1BE0-0801FF1A7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04" y="2267839"/>
            <a:ext cx="5101475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18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F602F-B6A4-B9B5-9EB9-06CA14B682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FEE3D7-BD5C-6F13-A3B5-1891E01F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Wasserstein</a:t>
            </a:r>
            <a:br>
              <a:rPr lang="en-IN" dirty="0"/>
            </a:br>
            <a:r>
              <a:rPr lang="en-IN" dirty="0"/>
              <a:t>Distances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899F124-580C-BC2A-0ADD-F8CD8FADEC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92" y="2276983"/>
            <a:ext cx="5131485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69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F602F-B6A4-B9B5-9EB9-06CA14B682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FEE3D7-BD5C-6F13-A3B5-1891E01F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Kolmogorov-Smirnov</a:t>
            </a:r>
            <a:br>
              <a:rPr lang="en-IN" dirty="0"/>
            </a:br>
            <a:r>
              <a:rPr lang="en-IN" dirty="0"/>
              <a:t>Test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8327E2-8D75-CAAB-52E7-56D4C4BFB6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92" y="2194687"/>
            <a:ext cx="5077468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78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Grecil Parag Unadkat (22BAI1252)</a:t>
            </a:r>
          </a:p>
          <a:p>
            <a:r>
              <a:rPr lang="en-US" dirty="0"/>
              <a:t>Tanmay Deshpande (22BAI1224)</a:t>
            </a:r>
          </a:p>
          <a:p>
            <a:r>
              <a:rPr lang="en-US" dirty="0" err="1"/>
              <a:t>Satwik</a:t>
            </a:r>
            <a:r>
              <a:rPr lang="en-US" dirty="0"/>
              <a:t> Arnav (22BAI1153)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3022092"/>
            <a:ext cx="7763256" cy="813816"/>
          </a:xfrm>
        </p:spPr>
        <p:txBody>
          <a:bodyPr/>
          <a:lstStyle/>
          <a:p>
            <a:r>
              <a:rPr lang="en-US" sz="4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ZSL?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ZSL or Zero-shot learning is a machine learning concept where models recognize unseen classes without explicit training. Unlike traditional models, ZSL leverages auxiliary information like semantic embeddings or attributes to generalize to new classes. 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What is NIDS?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ea typeface="+mn-lt"/>
                <a:cs typeface="Segoe UI Light" panose="020B0502040204020203" pitchFamily="34" charset="0"/>
              </a:rPr>
              <a:t>NIDS (Network Intrusion Detection System) is a security tool that monitors and analyzes network traffic for malicious activities or policy violations. It detects threats like unauthorized access, denial-of-service attacks, and malware infections using predefined rules or anomaly-based detection.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ZDA?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682" y="3630169"/>
            <a:ext cx="7374636" cy="1133856"/>
          </a:xfrm>
        </p:spPr>
        <p:txBody>
          <a:bodyPr/>
          <a:lstStyle/>
          <a:p>
            <a:r>
              <a:rPr lang="en-US" dirty="0"/>
              <a:t>ZDA or a zero-day attack exploits a previously unknown software vulnerability, with cybercriminals gaining unauthorized access, stealing data, or causing damage. These attacks are dangerous due to the lack of warning and difficulty in detection. </a:t>
            </a:r>
          </a:p>
        </p:txBody>
      </p:sp>
    </p:spTree>
    <p:extLst>
      <p:ext uri="{BB962C8B-B14F-4D97-AF65-F5344CB8AC3E}">
        <p14:creationId xmlns:p14="http://schemas.microsoft.com/office/powerpoint/2010/main" val="244307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118AC7-7229-A7A7-9601-E453EDC6A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21429B-8BEF-B4A0-9BDC-A55B3BE1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E85CC-0BD9-0B65-FA1F-A8BB71C4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510528" cy="3282696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Our aim is to create an MLP based NIDS that can not only  detect usual threats but can also detect Zero-Day Attacks with excellent accuracy. We will then test this NIDS to detect Zero Day Attacks of various different attack types and observe the Zero-Day Detection Rates (ZDR) of various attack types. We will then try to find the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Average Wasserstein Distance of distributions of features in the train vs. test sets of each zero-day attack to see why some attacks have lower ZDR than others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64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3022092"/>
            <a:ext cx="7763256" cy="813816"/>
          </a:xfrm>
        </p:spPr>
        <p:txBody>
          <a:bodyPr/>
          <a:lstStyle/>
          <a:p>
            <a:r>
              <a:rPr lang="en-US" sz="48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84973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41BE5-A0FB-583A-3C63-E9F9036C7A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We split the data into in 70:30 ratio such that training data does not contain any zero-day attack data.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55CAD1-A984-2021-6691-6EB2B611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E9636-318A-40FC-F77C-2CF28ED73C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2000" dirty="0"/>
              <a:t>Data Collection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9B1CE-937D-3A61-FA8D-BB3675096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We Converted the CIC IDS 2018 dataset to Pandas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808428-843B-82B8-6489-E3AA8D542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C1F46D-154B-34A8-DEA2-6A1614825D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We cleaned the data by removing unnecessary features, null and duplicate values.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CEE06-76E9-7603-DDD8-7BED88E498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Labelling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1BE942-A3CE-5463-B39B-F4EE881D9A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We label encoded the attack type into the label column.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E9733-75E3-D5B8-F8F7-E93A6F1A1E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Scaling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B60E7B-42EF-DED4-0211-983B8C5672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We Scaled the data using Min-Max Scaler, leaving the label untouched.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E8F2C3-C684-D1D4-9E76-1B7AE3E3AF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Train-Test-Split</a:t>
            </a:r>
          </a:p>
        </p:txBody>
      </p:sp>
    </p:spTree>
    <p:extLst>
      <p:ext uri="{BB962C8B-B14F-4D97-AF65-F5344CB8AC3E}">
        <p14:creationId xmlns:p14="http://schemas.microsoft.com/office/powerpoint/2010/main" val="424434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80a837-91c1-4480-9cf9-33b82e620694" xsi:nil="true"/>
    <lcf76f155ced4ddcb4097134ff3c332f xmlns="7cce5e45-dd37-45f3-b03b-a2c64f4672c2">
      <Terms xmlns="http://schemas.microsoft.com/office/infopath/2007/PartnerControls"/>
    </lcf76f155ced4ddcb4097134ff3c332f>
    <ReferenceId xmlns="7cce5e45-dd37-45f3-b03b-a2c64f4672c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CCD0907814864E924A9FD10F7D62E2" ma:contentTypeVersion="11" ma:contentTypeDescription="Create a new document." ma:contentTypeScope="" ma:versionID="554b56ffa28f89198f7b692f23b97c56">
  <xsd:schema xmlns:xsd="http://www.w3.org/2001/XMLSchema" xmlns:xs="http://www.w3.org/2001/XMLSchema" xmlns:p="http://schemas.microsoft.com/office/2006/metadata/properties" xmlns:ns2="7cce5e45-dd37-45f3-b03b-a2c64f4672c2" xmlns:ns3="1a80a837-91c1-4480-9cf9-33b82e620694" targetNamespace="http://schemas.microsoft.com/office/2006/metadata/properties" ma:root="true" ma:fieldsID="2d7dc438e932aa9beec7448183b28b3b" ns2:_="" ns3:_="">
    <xsd:import namespace="7cce5e45-dd37-45f3-b03b-a2c64f4672c2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e5e45-dd37-45f3-b03b-a2c64f4672c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5139fa9-fa2d-459f-824c-42391075eb70}" ma:internalName="TaxCatchAll" ma:showField="CatchAllData" ma:web="1a80a837-91c1-4480-9cf9-33b82e6206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9F59091-0397-4938-9F52-A3A842F10613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1814</TotalTime>
  <Words>677</Words>
  <Application>Microsoft Office PowerPoint</Application>
  <PresentationFormat>Widescreen</PresentationFormat>
  <Paragraphs>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Segoe UI Light</vt:lpstr>
      <vt:lpstr>Tw Cen MT</vt:lpstr>
      <vt:lpstr>Office Theme</vt:lpstr>
      <vt:lpstr>Zero Shot Learning for Zero Day Attacks</vt:lpstr>
      <vt:lpstr>CONTENTS</vt:lpstr>
      <vt:lpstr>INTRODUCTION</vt:lpstr>
      <vt:lpstr>What is ZSL?</vt:lpstr>
      <vt:lpstr>What is NIDS?</vt:lpstr>
      <vt:lpstr>What is ZDA?</vt:lpstr>
      <vt:lpstr>AIM</vt:lpstr>
      <vt:lpstr>Methodology</vt:lpstr>
      <vt:lpstr>Preprocessing</vt:lpstr>
      <vt:lpstr>Preprocessing</vt:lpstr>
      <vt:lpstr>Model Selection</vt:lpstr>
      <vt:lpstr>Model Selection</vt:lpstr>
      <vt:lpstr>Performance Metrics</vt:lpstr>
      <vt:lpstr>Performance Metrics</vt:lpstr>
      <vt:lpstr>Plotting Metric Graphs</vt:lpstr>
      <vt:lpstr>Wasserstein DIstance</vt:lpstr>
      <vt:lpstr>Wasserstein DIstance</vt:lpstr>
      <vt:lpstr>K-s Test statistic</vt:lpstr>
      <vt:lpstr>Goodness of fit Tests</vt:lpstr>
      <vt:lpstr>Plotting of Graphs</vt:lpstr>
      <vt:lpstr>Results</vt:lpstr>
      <vt:lpstr>Detection Rates</vt:lpstr>
      <vt:lpstr>Zero-DAY Detection Rates</vt:lpstr>
      <vt:lpstr>Wasserstein Distances</vt:lpstr>
      <vt:lpstr>Kolmogorov-Smirnov Test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Shot Learning for Zero Day Attacks</dc:title>
  <dc:creator>grecilunadkat@gmail.com</dc:creator>
  <cp:lastModifiedBy>grecilunadkat@gmail.com</cp:lastModifiedBy>
  <cp:revision>9</cp:revision>
  <dcterms:created xsi:type="dcterms:W3CDTF">2024-04-13T07:45:11Z</dcterms:created>
  <dcterms:modified xsi:type="dcterms:W3CDTF">2024-04-28T05:03:09Z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0x010100D1CCD0907814864E924A9FD10F7D62E2</vt:lpwstr>
  </property>
</Properties>
</file>