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handoutMasterIdLst>
    <p:handoutMasterId r:id="rId17"/>
  </p:handoutMasterIdLst>
  <p:sldIdLst>
    <p:sldId id="277" r:id="rId2"/>
    <p:sldId id="284" r:id="rId3"/>
    <p:sldId id="28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7B567-FEA7-4DC3-BA7B-FC5BF3B2D23E}" v="6" dt="2023-12-13T00:19:58.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77010"/>
  </p:normalViewPr>
  <p:slideViewPr>
    <p:cSldViewPr snapToGrid="0">
      <p:cViewPr varScale="1">
        <p:scale>
          <a:sx n="62" d="100"/>
          <a:sy n="62" d="100"/>
        </p:scale>
        <p:origin x="1363" y="43"/>
      </p:cViewPr>
      <p:guideLst>
        <p:guide orient="horz" pos="1620"/>
        <p:guide pos="2880"/>
      </p:guideLst>
    </p:cSldViewPr>
  </p:slideViewPr>
  <p:notesTextViewPr>
    <p:cViewPr>
      <p:scale>
        <a:sx n="1" d="1"/>
        <a:sy n="1" d="1"/>
      </p:scale>
      <p:origin x="0" y="0"/>
    </p:cViewPr>
  </p:notesText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辰 周" userId="4c45c4d7fa3211d1" providerId="LiveId" clId="{6797B567-FEA7-4DC3-BA7B-FC5BF3B2D23E}"/>
    <pc:docChg chg="modSld">
      <pc:chgData name="雨辰 周" userId="4c45c4d7fa3211d1" providerId="LiveId" clId="{6797B567-FEA7-4DC3-BA7B-FC5BF3B2D23E}" dt="2023-12-13T01:41:32.475" v="11" actId="20577"/>
      <pc:docMkLst>
        <pc:docMk/>
      </pc:docMkLst>
      <pc:sldChg chg="modNotesTx">
        <pc:chgData name="雨辰 周" userId="4c45c4d7fa3211d1" providerId="LiveId" clId="{6797B567-FEA7-4DC3-BA7B-FC5BF3B2D23E}" dt="2023-12-13T01:41:23.403" v="0" actId="20577"/>
        <pc:sldMkLst>
          <pc:docMk/>
          <pc:sldMk cId="0" sldId="261"/>
        </pc:sldMkLst>
      </pc:sldChg>
      <pc:sldChg chg="modNotesTx">
        <pc:chgData name="雨辰 周" userId="4c45c4d7fa3211d1" providerId="LiveId" clId="{6797B567-FEA7-4DC3-BA7B-FC5BF3B2D23E}" dt="2023-12-13T01:41:27.154" v="9" actId="20577"/>
        <pc:sldMkLst>
          <pc:docMk/>
          <pc:sldMk cId="0" sldId="262"/>
        </pc:sldMkLst>
      </pc:sldChg>
      <pc:sldChg chg="modNotesTx">
        <pc:chgData name="雨辰 周" userId="4c45c4d7fa3211d1" providerId="LiveId" clId="{6797B567-FEA7-4DC3-BA7B-FC5BF3B2D23E}" dt="2023-12-13T01:41:29.577" v="10" actId="20577"/>
        <pc:sldMkLst>
          <pc:docMk/>
          <pc:sldMk cId="0" sldId="263"/>
        </pc:sldMkLst>
      </pc:sldChg>
      <pc:sldChg chg="modNotesTx">
        <pc:chgData name="雨辰 周" userId="4c45c4d7fa3211d1" providerId="LiveId" clId="{6797B567-FEA7-4DC3-BA7B-FC5BF3B2D23E}" dt="2023-12-13T01:41:32.475" v="11" actId="20577"/>
        <pc:sldMkLst>
          <pc:docMk/>
          <pc:sldMk cId="0" sldId="26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D0172D1-942B-B8CB-445A-B884477CCB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620E469-973B-3DE6-CCA9-3469546FE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148540-307C-4063-A897-1184C671462D}" type="datetimeFigureOut">
              <a:rPr lang="zh-CN" altLang="en-US" smtClean="0"/>
              <a:t>2023/12/12</a:t>
            </a:fld>
            <a:endParaRPr lang="zh-CN" altLang="en-US"/>
          </a:p>
        </p:txBody>
      </p:sp>
      <p:sp>
        <p:nvSpPr>
          <p:cNvPr id="4" name="页脚占位符 3">
            <a:extLst>
              <a:ext uri="{FF2B5EF4-FFF2-40B4-BE49-F238E27FC236}">
                <a16:creationId xmlns:a16="http://schemas.microsoft.com/office/drawing/2014/main" id="{9AD1B069-BB39-D41B-C724-1751AED5C6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4B627B4-73D1-571F-B931-EF59DA3C5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23BF77-1CA5-457D-9B79-05460523A864}" type="slidenum">
              <a:rPr lang="zh-CN" altLang="en-US" smtClean="0"/>
              <a:t>‹#›</a:t>
            </a:fld>
            <a:endParaRPr lang="zh-CN" altLang="en-US"/>
          </a:p>
        </p:txBody>
      </p:sp>
    </p:spTree>
    <p:extLst>
      <p:ext uri="{BB962C8B-B14F-4D97-AF65-F5344CB8AC3E}">
        <p14:creationId xmlns:p14="http://schemas.microsoft.com/office/powerpoint/2010/main" val="15404157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16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5d52fe92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5d52fe92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5d52fe92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5d52fe92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5d52fe92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5d52fe92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5d52fe92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5d52fe92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175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5d52fe92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5d52fe92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63725ec8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63725ec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5d52fe92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5d52fe9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5d52fe92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5d52fe9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1500"/>
              </a:spcAft>
              <a:buNone/>
            </a:pP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5d52fe92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5d52fe92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5d52fe92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5d52fe92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5d52fe92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5d52fe92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Slide1c">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473530" y="841772"/>
            <a:ext cx="4572605" cy="1790700"/>
          </a:xfrm>
        </p:spPr>
        <p:txBody>
          <a:bodyPr anchor="b"/>
          <a:lstStyle>
            <a:lvl1pPr algn="l">
              <a:defRPr sz="45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473530" y="2701528"/>
            <a:ext cx="4572605" cy="1241822"/>
          </a:xfrm>
        </p:spPr>
        <p:txBody>
          <a:bodyPr/>
          <a:lstStyle>
            <a:lvl1pPr marL="0" indent="0" algn="l">
              <a:buNone/>
              <a:defRPr sz="1800">
                <a:latin typeface="Arial" panose="020B0604020202020204" pitchFamily="34" charset="0"/>
                <a:ea typeface="Arial" panose="020B0604020202020204" pitchFamily="34" charset="0"/>
                <a:cs typeface="Arial" panose="020B0604020202020204"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pic>
        <p:nvPicPr>
          <p:cNvPr id="4" name="Picture 3">
            <a:extLst>
              <a:ext uri="{FF2B5EF4-FFF2-40B4-BE49-F238E27FC236}">
                <a16:creationId xmlns:a16="http://schemas.microsoft.com/office/drawing/2014/main" id="{AA7869F9-CB14-FF4B-ADA3-C32AF9509A80}"/>
              </a:ext>
            </a:extLst>
          </p:cNvPr>
          <p:cNvPicPr>
            <a:picLocks noChangeAspect="1"/>
          </p:cNvPicPr>
          <p:nvPr userDrawn="1"/>
        </p:nvPicPr>
        <p:blipFill>
          <a:blip r:embed="rId2"/>
          <a:srcRect/>
          <a:stretch/>
        </p:blipFill>
        <p:spPr>
          <a:xfrm>
            <a:off x="4193932" y="976826"/>
            <a:ext cx="5239610" cy="5239610"/>
          </a:xfrm>
          <a:prstGeom prst="rect">
            <a:avLst/>
          </a:prstGeom>
        </p:spPr>
      </p:pic>
    </p:spTree>
    <p:extLst>
      <p:ext uri="{BB962C8B-B14F-4D97-AF65-F5344CB8AC3E}">
        <p14:creationId xmlns:p14="http://schemas.microsoft.com/office/powerpoint/2010/main" val="193809070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_b">
    <p:spTree>
      <p:nvGrpSpPr>
        <p:cNvPr id="1" name=""/>
        <p:cNvGrpSpPr/>
        <p:nvPr/>
      </p:nvGrpSpPr>
      <p:grpSpPr>
        <a:xfrm>
          <a:off x="0" y="0"/>
          <a:ext cx="0" cy="0"/>
          <a:chOff x="0" y="0"/>
          <a:chExt cx="0" cy="0"/>
        </a:xfrm>
      </p:grpSpPr>
      <p:sp>
        <p:nvSpPr>
          <p:cNvPr id="10" name="Rectangle 9"/>
          <p:cNvSpPr/>
          <p:nvPr userDrawn="1"/>
        </p:nvSpPr>
        <p:spPr>
          <a:xfrm>
            <a:off x="4572000" y="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p:cNvSpPr>
            <a:spLocks noGrp="1"/>
          </p:cNvSpPr>
          <p:nvPr>
            <p:ph type="title"/>
          </p:nvPr>
        </p:nvSpPr>
        <p:spPr>
          <a:xfrm>
            <a:off x="628650" y="273846"/>
            <a:ext cx="3708400" cy="994172"/>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Content Placeholder 2"/>
          <p:cNvSpPr>
            <a:spLocks noGrp="1"/>
          </p:cNvSpPr>
          <p:nvPr>
            <p:ph sz="half" idx="1"/>
          </p:nvPr>
        </p:nvSpPr>
        <p:spPr>
          <a:xfrm>
            <a:off x="628650" y="1369219"/>
            <a:ext cx="3708400" cy="3263504"/>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4914900" y="1369219"/>
            <a:ext cx="3886200" cy="3263504"/>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628651" y="4798048"/>
            <a:ext cx="2016578" cy="180130"/>
          </a:xfrm>
          <a:prstGeom prst="rect">
            <a:avLst/>
          </a:prstGeom>
        </p:spPr>
      </p:pic>
      <p:cxnSp>
        <p:nvCxnSpPr>
          <p:cNvPr id="16" name="Straight Connector 15"/>
          <p:cNvCxnSpPr/>
          <p:nvPr userDrawn="1"/>
        </p:nvCxnSpPr>
        <p:spPr>
          <a:xfrm>
            <a:off x="628650" y="1268016"/>
            <a:ext cx="37084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7953578" y="4169569"/>
            <a:ext cx="809625" cy="623094"/>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341665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0" y="273846"/>
            <a:ext cx="3708400" cy="994172"/>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628650" y="1369219"/>
            <a:ext cx="3708400" cy="3263504"/>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628650" y="1268016"/>
            <a:ext cx="37084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4901997" y="1369219"/>
            <a:ext cx="3708400" cy="3263504"/>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4613071" y="1369219"/>
            <a:ext cx="0" cy="3428829"/>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7953578" y="4169569"/>
            <a:ext cx="809625" cy="623094"/>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350147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6F6799-58DB-F447-9D2B-05BAF8DC2EE4}"/>
              </a:ext>
            </a:extLst>
          </p:cNvPr>
          <p:cNvSpPr>
            <a:spLocks noGrp="1"/>
          </p:cNvSpPr>
          <p:nvPr>
            <p:ph type="subTitle" idx="1"/>
          </p:nvPr>
        </p:nvSpPr>
        <p:spPr>
          <a:xfrm>
            <a:off x="473530" y="2542160"/>
            <a:ext cx="4572605" cy="1702738"/>
          </a:xfrm>
        </p:spPr>
        <p:txBody>
          <a:bodyPr>
            <a:normAutofit fontScale="25000" lnSpcReduction="20000"/>
          </a:bodyPr>
          <a:lstStyle/>
          <a:p>
            <a:r>
              <a:rPr lang="en-US" sz="4400" i="1" dirty="0"/>
              <a:t>Team name: </a:t>
            </a:r>
          </a:p>
          <a:p>
            <a:r>
              <a:rPr lang="en-US" sz="4400" i="1" dirty="0"/>
              <a:t>Yin and Yang</a:t>
            </a:r>
          </a:p>
          <a:p>
            <a:r>
              <a:rPr lang="en-US" sz="4400" i="1" dirty="0"/>
              <a:t>Team members:</a:t>
            </a:r>
          </a:p>
          <a:p>
            <a:r>
              <a:rPr lang="en-US" sz="4400" i="1" dirty="0"/>
              <a:t>  </a:t>
            </a:r>
            <a:r>
              <a:rPr lang="en-US" sz="4400" i="1" dirty="0" err="1"/>
              <a:t>Shuhan</a:t>
            </a:r>
            <a:r>
              <a:rPr lang="en-US" sz="4400" i="1" dirty="0"/>
              <a:t> Ji: 002857464</a:t>
            </a:r>
          </a:p>
          <a:p>
            <a:r>
              <a:rPr lang="en-US" sz="4400" i="1" dirty="0"/>
              <a:t>  </a:t>
            </a:r>
            <a:r>
              <a:rPr lang="en-US" sz="4400" i="1" dirty="0" err="1"/>
              <a:t>Rushikesh</a:t>
            </a:r>
            <a:r>
              <a:rPr lang="en-US" sz="4400" i="1" dirty="0"/>
              <a:t> Prajapati: 002809751</a:t>
            </a:r>
          </a:p>
          <a:p>
            <a:r>
              <a:rPr lang="en-US" sz="4400" i="1" dirty="0"/>
              <a:t>  </a:t>
            </a:r>
            <a:r>
              <a:rPr lang="en-US" sz="4400" i="1" dirty="0" err="1"/>
              <a:t>Zhongwen</a:t>
            </a:r>
            <a:r>
              <a:rPr lang="en-US" sz="4400" i="1" dirty="0"/>
              <a:t> Yang: 002816147</a:t>
            </a:r>
          </a:p>
          <a:p>
            <a:r>
              <a:rPr lang="en-US" sz="4400" i="1" dirty="0"/>
              <a:t>  </a:t>
            </a:r>
            <a:r>
              <a:rPr lang="en-US" sz="4400" i="1" dirty="0" err="1"/>
              <a:t>Yiran</a:t>
            </a:r>
            <a:r>
              <a:rPr lang="en-US" sz="4400" i="1" dirty="0"/>
              <a:t> Chen: 002839117</a:t>
            </a:r>
          </a:p>
          <a:p>
            <a:r>
              <a:rPr lang="en-US" sz="4400" i="1" dirty="0"/>
              <a:t>  </a:t>
            </a:r>
            <a:r>
              <a:rPr lang="en-US" sz="4400" i="1" dirty="0" err="1"/>
              <a:t>Yazhen</a:t>
            </a:r>
            <a:r>
              <a:rPr lang="en-US" sz="4400" i="1" dirty="0"/>
              <a:t> Han: 002950305</a:t>
            </a:r>
          </a:p>
          <a:p>
            <a:r>
              <a:rPr lang="en-US" sz="4400" i="1" dirty="0"/>
              <a:t>  Yuchen Zhou: 002833031</a:t>
            </a:r>
          </a:p>
          <a:p>
            <a:endParaRPr lang="en-US" dirty="0"/>
          </a:p>
        </p:txBody>
      </p:sp>
      <p:sp>
        <p:nvSpPr>
          <p:cNvPr id="4" name="TextBox 3"/>
          <p:cNvSpPr txBox="1"/>
          <p:nvPr/>
        </p:nvSpPr>
        <p:spPr>
          <a:xfrm>
            <a:off x="473530" y="4338982"/>
            <a:ext cx="3178775" cy="323165"/>
          </a:xfrm>
          <a:prstGeom prst="rect">
            <a:avLst/>
          </a:prstGeom>
          <a:noFill/>
        </p:spPr>
        <p:txBody>
          <a:bodyPr wrap="square" rtlCol="0">
            <a:spAutoFit/>
          </a:bodyPr>
          <a:lstStyle/>
          <a:p>
            <a:r>
              <a:rPr lang="en-US" altLang="zh-CN" sz="1500" b="1" i="1" dirty="0">
                <a:solidFill>
                  <a:srgbClr val="FF0000"/>
                </a:solidFill>
              </a:rPr>
              <a:t>Tuesday</a:t>
            </a:r>
            <a:r>
              <a:rPr lang="en-US" sz="1500" b="1" i="1" dirty="0">
                <a:solidFill>
                  <a:srgbClr val="FF0000"/>
                </a:solidFill>
              </a:rPr>
              <a:t> December 12</a:t>
            </a:r>
            <a:r>
              <a:rPr lang="en-US" sz="1500" b="1" i="1" baseline="30000" dirty="0">
                <a:solidFill>
                  <a:srgbClr val="FF0000"/>
                </a:solidFill>
              </a:rPr>
              <a:t>th</a:t>
            </a:r>
            <a:r>
              <a:rPr lang="en-US" sz="1500" b="1" i="1" dirty="0">
                <a:solidFill>
                  <a:srgbClr val="FF0000"/>
                </a:solidFill>
              </a:rPr>
              <a:t>, 2023</a:t>
            </a:r>
          </a:p>
        </p:txBody>
      </p:sp>
      <p:sp>
        <p:nvSpPr>
          <p:cNvPr id="7" name="Google Shape;54;p13">
            <a:extLst>
              <a:ext uri="{FF2B5EF4-FFF2-40B4-BE49-F238E27FC236}">
                <a16:creationId xmlns:a16="http://schemas.microsoft.com/office/drawing/2014/main" id="{847760F1-7EA4-9A60-3E00-B23AC43D6EAC}"/>
              </a:ext>
            </a:extLst>
          </p:cNvPr>
          <p:cNvSpPr txBox="1">
            <a:spLocks/>
          </p:cNvSpPr>
          <p:nvPr/>
        </p:nvSpPr>
        <p:spPr>
          <a:xfrm>
            <a:off x="59474" y="180150"/>
            <a:ext cx="8520600" cy="2052600"/>
          </a:xfrm>
          <a:prstGeom prst="rect">
            <a:avLst/>
          </a:prstGeom>
          <a:noFill/>
          <a:ln>
            <a:noFill/>
          </a:ln>
        </p:spPr>
        <p:txBody>
          <a:bodyPr spcFirstLastPara="1" wrap="square" lIns="91425" tIns="91425" rIns="91425" bIns="91425" anchor="b"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5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altLang="zh-CN" sz="2600" b="1" dirty="0">
                <a:highlight>
                  <a:srgbClr val="FFFFFF"/>
                </a:highlight>
              </a:rPr>
              <a:t>INFO5100 20240 Application Engineer &amp; Dev SEC 30 Fall 2023 [OAK-2-TR]</a:t>
            </a:r>
            <a:endParaRPr lang="en-SG" sz="2600" b="1" dirty="0">
              <a:highlight>
                <a:srgbClr val="FFFFFF"/>
              </a:highlight>
            </a:endParaRPr>
          </a:p>
          <a:p>
            <a:pPr algn="ctr"/>
            <a:br>
              <a:rPr lang="en-SG" altLang="zh-CN" sz="1700" b="1" dirty="0"/>
            </a:br>
            <a:r>
              <a:rPr lang="en-SG" altLang="zh-CN" sz="1700" b="1" dirty="0"/>
              <a:t>Professor</a:t>
            </a:r>
            <a:r>
              <a:rPr lang="zh-CN" altLang="en-SG" sz="1700" b="1" dirty="0"/>
              <a:t>：</a:t>
            </a:r>
            <a:r>
              <a:rPr lang="en-SG" altLang="zh-CN" sz="1700" b="1" dirty="0"/>
              <a:t>Sergey K. </a:t>
            </a:r>
            <a:r>
              <a:rPr lang="en-SG" altLang="zh-CN" sz="1700" b="1" dirty="0" err="1"/>
              <a:t>Aityan</a:t>
            </a:r>
            <a:br>
              <a:rPr lang="en-SG" altLang="zh-CN" sz="2800" b="1" dirty="0"/>
            </a:br>
            <a:endParaRPr lang="en-SG" sz="2600" b="1" dirty="0">
              <a:highlight>
                <a:srgbClr val="FFFFFF"/>
              </a:highlight>
            </a:endParaRPr>
          </a:p>
          <a:p>
            <a:pPr algn="ctr">
              <a:lnSpc>
                <a:spcPct val="80000"/>
              </a:lnSpc>
              <a:buSzPts val="275"/>
            </a:pPr>
            <a:r>
              <a:rPr lang="en-SG" altLang="zh-CN" sz="2400" b="1" dirty="0"/>
              <a:t>Blood Pressure Monitor </a:t>
            </a:r>
            <a:br>
              <a:rPr lang="en-SG" altLang="zh-CN" sz="2400" b="1" dirty="0"/>
            </a:br>
            <a:endParaRPr lang="en-SG" sz="2400" b="1" dirty="0"/>
          </a:p>
        </p:txBody>
      </p:sp>
    </p:spTree>
    <p:extLst>
      <p:ext uri="{BB962C8B-B14F-4D97-AF65-F5344CB8AC3E}">
        <p14:creationId xmlns:p14="http://schemas.microsoft.com/office/powerpoint/2010/main" val="98356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a:t>Backend part1</a:t>
            </a:r>
            <a:endParaRPr b="1"/>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5833"/>
              <a:buFont typeface="Arial"/>
              <a:buNone/>
            </a:pPr>
            <a:r>
              <a:rPr lang="zh-CN" sz="1600" dirty="0">
                <a:solidFill>
                  <a:schemeClr val="dk1"/>
                </a:solidFill>
              </a:rPr>
              <a:t> Project dependencies</a:t>
            </a:r>
            <a:endParaRPr sz="1600" dirty="0">
              <a:solidFill>
                <a:schemeClr val="dk1"/>
              </a:solidFill>
            </a:endParaRPr>
          </a:p>
          <a:p>
            <a:pPr marL="0" lvl="0" indent="0" algn="l" rtl="0">
              <a:spcBef>
                <a:spcPts val="0"/>
              </a:spcBef>
              <a:spcAft>
                <a:spcPts val="0"/>
              </a:spcAft>
              <a:buClr>
                <a:schemeClr val="dk1"/>
              </a:buClr>
              <a:buSzPct val="68750"/>
              <a:buFont typeface="Arial"/>
              <a:buNone/>
            </a:pPr>
            <a:r>
              <a:rPr lang="zh-CN" sz="1600" dirty="0">
                <a:solidFill>
                  <a:schemeClr val="dk1"/>
                </a:solidFill>
              </a:rPr>
              <a:t> </a:t>
            </a:r>
            <a:endParaRPr sz="1600" dirty="0">
              <a:solidFill>
                <a:schemeClr val="dk1"/>
              </a:solidFill>
            </a:endParaRPr>
          </a:p>
          <a:p>
            <a:pPr marL="0" lvl="0" indent="0" algn="l" rtl="0">
              <a:spcBef>
                <a:spcPts val="0"/>
              </a:spcBef>
              <a:spcAft>
                <a:spcPts val="0"/>
              </a:spcAft>
              <a:buNone/>
            </a:pPr>
            <a:r>
              <a:rPr lang="zh-CN" sz="1600" dirty="0">
                <a:solidFill>
                  <a:schemeClr val="dk1"/>
                </a:solidFill>
              </a:rPr>
              <a:t>1.Spring Boot JDBC</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2.Spring Boot Data JPA</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3.MySQL Connector Java</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4.Spring Boot Web</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5.Lombok</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Clr>
                <a:schemeClr val="dk1"/>
              </a:buClr>
              <a:buSzPct val="68750"/>
              <a:buFont typeface="Arial"/>
              <a:buNone/>
            </a:pPr>
            <a:endParaRPr sz="1600" dirty="0">
              <a:solidFill>
                <a:schemeClr val="dk1"/>
              </a:solidFill>
            </a:endParaRPr>
          </a:p>
          <a:p>
            <a:pPr marL="0" lvl="0" indent="0" algn="l" rtl="0">
              <a:spcBef>
                <a:spcPts val="0"/>
              </a:spcBef>
              <a:spcAft>
                <a:spcPts val="1200"/>
              </a:spcAft>
              <a:buNone/>
            </a:pPr>
            <a:endParaRPr sz="1600" dirty="0"/>
          </a:p>
        </p:txBody>
      </p:sp>
      <p:sp>
        <p:nvSpPr>
          <p:cNvPr id="2" name="灯片编号占位符 1">
            <a:extLst>
              <a:ext uri="{FF2B5EF4-FFF2-40B4-BE49-F238E27FC236}">
                <a16:creationId xmlns:a16="http://schemas.microsoft.com/office/drawing/2014/main" id="{2349F42A-EDEE-0113-CCA3-E616F4C5A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10</a:t>
            </a:fld>
            <a:r>
              <a:rPr lang="en-US" altLang="zh-CN" dirty="0"/>
              <a:t>/14</a:t>
            </a:r>
            <a:endParaRPr lang="zh-CN" altLang="en-US" dirty="0"/>
          </a:p>
        </p:txBody>
      </p:sp>
      <p:pic>
        <p:nvPicPr>
          <p:cNvPr id="6" name="图片 5">
            <a:extLst>
              <a:ext uri="{FF2B5EF4-FFF2-40B4-BE49-F238E27FC236}">
                <a16:creationId xmlns:a16="http://schemas.microsoft.com/office/drawing/2014/main" id="{3869B727-047F-BF7D-BC16-074D36B92500}"/>
              </a:ext>
            </a:extLst>
          </p:cNvPr>
          <p:cNvPicPr>
            <a:picLocks noChangeAspect="1"/>
          </p:cNvPicPr>
          <p:nvPr/>
        </p:nvPicPr>
        <p:blipFill>
          <a:blip r:embed="rId3"/>
          <a:stretch>
            <a:fillRect/>
          </a:stretch>
        </p:blipFill>
        <p:spPr>
          <a:xfrm>
            <a:off x="2885490" y="1559660"/>
            <a:ext cx="5861318" cy="20241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dirty="0"/>
              <a:t>Backend part2</a:t>
            </a:r>
            <a:endParaRPr b="1" dirty="0"/>
          </a:p>
        </p:txBody>
      </p:sp>
      <p:sp>
        <p:nvSpPr>
          <p:cNvPr id="108" name="Google Shape;108;p21"/>
          <p:cNvSpPr txBox="1">
            <a:spLocks noGrp="1"/>
          </p:cNvSpPr>
          <p:nvPr>
            <p:ph type="body" idx="1"/>
          </p:nvPr>
        </p:nvSpPr>
        <p:spPr>
          <a:xfrm>
            <a:off x="132875" y="13329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zh-CN" sz="2400">
                <a:solidFill>
                  <a:schemeClr val="dk1"/>
                </a:solidFill>
              </a:rPr>
              <a:t>layered architecture</a:t>
            </a:r>
            <a:endParaRPr sz="2400">
              <a:solidFill>
                <a:schemeClr val="dk1"/>
              </a:solidFill>
            </a:endParaRPr>
          </a:p>
          <a:p>
            <a:pPr marL="0" lvl="0" indent="0" algn="l" rtl="0">
              <a:spcBef>
                <a:spcPts val="0"/>
              </a:spcBef>
              <a:spcAft>
                <a:spcPts val="0"/>
              </a:spcAft>
              <a:buNone/>
            </a:pPr>
            <a:endParaRPr/>
          </a:p>
          <a:p>
            <a:pPr marL="0" lvl="0" indent="0" algn="l" rtl="0">
              <a:spcBef>
                <a:spcPts val="1200"/>
              </a:spcBef>
              <a:spcAft>
                <a:spcPts val="0"/>
              </a:spcAft>
              <a:buNone/>
            </a:pPr>
            <a:r>
              <a:rPr lang="zh-CN"/>
              <a:t>1.</a:t>
            </a:r>
            <a:r>
              <a:rPr lang="zh-CN" sz="1600">
                <a:solidFill>
                  <a:schemeClr val="dk1"/>
                </a:solidFill>
              </a:rPr>
              <a:t>Controller </a:t>
            </a:r>
            <a:endParaRPr sz="1600">
              <a:solidFill>
                <a:schemeClr val="dk1"/>
              </a:solidFill>
            </a:endParaRPr>
          </a:p>
          <a:p>
            <a:pPr marL="0" lvl="0" indent="0" algn="l" rtl="0">
              <a:spcBef>
                <a:spcPts val="1200"/>
              </a:spcBef>
              <a:spcAft>
                <a:spcPts val="0"/>
              </a:spcAft>
              <a:buNone/>
            </a:pPr>
            <a:r>
              <a:rPr lang="zh-CN"/>
              <a:t>2.</a:t>
            </a:r>
            <a:r>
              <a:rPr lang="zh-CN" sz="1600">
                <a:solidFill>
                  <a:schemeClr val="dk1"/>
                </a:solidFill>
              </a:rPr>
              <a:t>Dao                        </a:t>
            </a:r>
            <a:endParaRPr/>
          </a:p>
          <a:p>
            <a:pPr marL="0" lvl="0" indent="0" algn="l" rtl="0">
              <a:spcBef>
                <a:spcPts val="1200"/>
              </a:spcBef>
              <a:spcAft>
                <a:spcPts val="0"/>
              </a:spcAft>
              <a:buNone/>
            </a:pPr>
            <a:r>
              <a:rPr lang="zh-CN"/>
              <a:t>3.</a:t>
            </a:r>
            <a:r>
              <a:rPr lang="zh-CN" sz="1600">
                <a:solidFill>
                  <a:schemeClr val="dk1"/>
                </a:solidFill>
              </a:rPr>
              <a:t>Entity</a:t>
            </a:r>
            <a:endParaRPr/>
          </a:p>
          <a:p>
            <a:pPr marL="0" lvl="0" indent="0" algn="l" rtl="0">
              <a:spcBef>
                <a:spcPts val="1200"/>
              </a:spcBef>
              <a:spcAft>
                <a:spcPts val="1200"/>
              </a:spcAft>
              <a:buNone/>
            </a:pPr>
            <a:r>
              <a:rPr lang="zh-CN"/>
              <a:t>4.</a:t>
            </a:r>
            <a:r>
              <a:rPr lang="zh-CN" sz="1600">
                <a:solidFill>
                  <a:schemeClr val="dk1"/>
                </a:solidFill>
              </a:rPr>
              <a:t>Service</a:t>
            </a:r>
            <a:endParaRPr/>
          </a:p>
        </p:txBody>
      </p:sp>
      <p:pic>
        <p:nvPicPr>
          <p:cNvPr id="109" name="Google Shape;109;p21"/>
          <p:cNvPicPr preferRelativeResize="0"/>
          <p:nvPr/>
        </p:nvPicPr>
        <p:blipFill>
          <a:blip r:embed="rId3">
            <a:alphaModFix/>
          </a:blip>
          <a:stretch>
            <a:fillRect/>
          </a:stretch>
        </p:blipFill>
        <p:spPr>
          <a:xfrm>
            <a:off x="3488025" y="1084975"/>
            <a:ext cx="5105849" cy="3664400"/>
          </a:xfrm>
          <a:prstGeom prst="rect">
            <a:avLst/>
          </a:prstGeom>
          <a:noFill/>
          <a:ln>
            <a:noFill/>
          </a:ln>
        </p:spPr>
      </p:pic>
      <p:sp>
        <p:nvSpPr>
          <p:cNvPr id="2" name="灯片编号占位符 1">
            <a:extLst>
              <a:ext uri="{FF2B5EF4-FFF2-40B4-BE49-F238E27FC236}">
                <a16:creationId xmlns:a16="http://schemas.microsoft.com/office/drawing/2014/main" id="{DC3E2EDA-DB3E-16A8-0D95-5EE3FB9831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11</a:t>
            </a:fld>
            <a:r>
              <a:rPr lang="en-US" altLang="zh-CN" dirty="0"/>
              <a:t>/14</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0621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sz="4800" b="1">
                <a:solidFill>
                  <a:schemeClr val="dk2"/>
                </a:solidFill>
              </a:rPr>
              <a:t>System live demo</a:t>
            </a:r>
            <a:endParaRPr/>
          </a:p>
        </p:txBody>
      </p:sp>
      <p:sp>
        <p:nvSpPr>
          <p:cNvPr id="2" name="灯片编号占位符 1">
            <a:extLst>
              <a:ext uri="{FF2B5EF4-FFF2-40B4-BE49-F238E27FC236}">
                <a16:creationId xmlns:a16="http://schemas.microsoft.com/office/drawing/2014/main" id="{ACFA02C1-53EC-1282-3E62-785E2A5530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12</a:t>
            </a:fld>
            <a:r>
              <a:rPr lang="en-US" altLang="zh-CN" dirty="0"/>
              <a:t>/14</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b="1"/>
              <a:t>Conclusion </a:t>
            </a:r>
            <a:endParaRPr sz="3000"/>
          </a:p>
        </p:txBody>
      </p:sp>
      <p:sp>
        <p:nvSpPr>
          <p:cNvPr id="120" name="Google Shape;120;p23"/>
          <p:cNvSpPr txBox="1">
            <a:spLocks noGrp="1"/>
          </p:cNvSpPr>
          <p:nvPr>
            <p:ph type="body" idx="1"/>
          </p:nvPr>
        </p:nvSpPr>
        <p:spPr>
          <a:xfrm>
            <a:off x="311700" y="16532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sz="2000">
                <a:solidFill>
                  <a:srgbClr val="374151"/>
                </a:solidFill>
                <a:highlight>
                  <a:srgbClr val="FFFFFF"/>
                </a:highlight>
              </a:rPr>
              <a:t>This application specification outlines the system definition, requirements, and design document for the Blood Monitor project. It provides a foundation for development and collaboration among team members involved in the project. </a:t>
            </a:r>
            <a:endParaRPr sz="2000"/>
          </a:p>
        </p:txBody>
      </p:sp>
      <p:sp>
        <p:nvSpPr>
          <p:cNvPr id="2" name="灯片编号占位符 1">
            <a:extLst>
              <a:ext uri="{FF2B5EF4-FFF2-40B4-BE49-F238E27FC236}">
                <a16:creationId xmlns:a16="http://schemas.microsoft.com/office/drawing/2014/main" id="{35ED87E1-0FC2-785E-95B2-0A58A1D72F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13</a:t>
            </a:fld>
            <a:r>
              <a:rPr lang="en-US" altLang="zh-CN" dirty="0"/>
              <a:t>/14</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zh-CN" sz="4800" b="1"/>
              <a:t>Thank you！</a:t>
            </a:r>
            <a:endParaRPr sz="4800" b="1"/>
          </a:p>
        </p:txBody>
      </p:sp>
      <p:sp>
        <p:nvSpPr>
          <p:cNvPr id="2" name="灯片编号占位符 1">
            <a:extLst>
              <a:ext uri="{FF2B5EF4-FFF2-40B4-BE49-F238E27FC236}">
                <a16:creationId xmlns:a16="http://schemas.microsoft.com/office/drawing/2014/main" id="{61B5ACDA-E440-FF5C-0BE3-4C6B779BAB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14</a:t>
            </a:fld>
            <a:r>
              <a:rPr lang="en-US" altLang="zh-CN" dirty="0"/>
              <a:t>/14</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28650" y="273846"/>
            <a:ext cx="3708400" cy="994172"/>
          </a:xfrm>
        </p:spPr>
        <p:txBody>
          <a:bodyPr anchor="ctr">
            <a:normAutofit/>
          </a:bodyPr>
          <a:lstStyle/>
          <a:p>
            <a:r>
              <a:rPr lang="en-US" b="1" dirty="0"/>
              <a:t>Agenda</a:t>
            </a:r>
          </a:p>
        </p:txBody>
      </p:sp>
      <p:sp>
        <p:nvSpPr>
          <p:cNvPr id="12" name="Text Placeholder 11"/>
          <p:cNvSpPr>
            <a:spLocks noGrp="1"/>
          </p:cNvSpPr>
          <p:nvPr>
            <p:ph sz="half" idx="2"/>
          </p:nvPr>
        </p:nvSpPr>
        <p:spPr>
          <a:xfrm>
            <a:off x="4914900" y="1369219"/>
            <a:ext cx="3886200" cy="3263504"/>
          </a:xfrm>
        </p:spPr>
        <p:txBody>
          <a:bodyPr>
            <a:normAutofit/>
          </a:bodyPr>
          <a:lstStyle/>
          <a:p>
            <a:r>
              <a:rPr lang="en-US" dirty="0"/>
              <a:t>Group Members</a:t>
            </a:r>
          </a:p>
          <a:p>
            <a:r>
              <a:rPr lang="en-US" dirty="0"/>
              <a:t>Project Overview</a:t>
            </a:r>
          </a:p>
          <a:p>
            <a:r>
              <a:rPr lang="en-US" dirty="0"/>
              <a:t>Design Document </a:t>
            </a:r>
          </a:p>
          <a:p>
            <a:r>
              <a:rPr lang="en-US" altLang="zh-CN" dirty="0"/>
              <a:t>Frontend Part</a:t>
            </a:r>
            <a:endParaRPr lang="en-US" dirty="0"/>
          </a:p>
          <a:p>
            <a:r>
              <a:rPr lang="en-US" altLang="zh-CN" dirty="0"/>
              <a:t>Database Part</a:t>
            </a:r>
            <a:endParaRPr lang="en-US" dirty="0"/>
          </a:p>
          <a:p>
            <a:r>
              <a:rPr lang="en-US" dirty="0"/>
              <a:t>Backend Part</a:t>
            </a:r>
          </a:p>
          <a:p>
            <a:r>
              <a:rPr lang="en-US" dirty="0"/>
              <a:t>Demo Display</a:t>
            </a:r>
          </a:p>
          <a:p>
            <a:endParaRPr lang="en-US" dirty="0"/>
          </a:p>
        </p:txBody>
      </p:sp>
      <p:sp>
        <p:nvSpPr>
          <p:cNvPr id="17" name="Slide Number Placeholder 4">
            <a:extLst>
              <a:ext uri="{FF2B5EF4-FFF2-40B4-BE49-F238E27FC236}">
                <a16:creationId xmlns:a16="http://schemas.microsoft.com/office/drawing/2014/main" id="{4ED93641-6250-5D17-6CF1-598936A4E908}"/>
              </a:ext>
            </a:extLst>
          </p:cNvPr>
          <p:cNvSpPr>
            <a:spLocks noGrp="1"/>
          </p:cNvSpPr>
          <p:nvPr>
            <p:ph type="sldNum" sz="quarter" idx="10"/>
          </p:nvPr>
        </p:nvSpPr>
        <p:spPr>
          <a:xfrm>
            <a:off x="6762750" y="4767264"/>
            <a:ext cx="2057400" cy="273844"/>
          </a:xfrm>
        </p:spPr>
        <p:txBody>
          <a:bodyPr>
            <a:normAutofit fontScale="25000" lnSpcReduction="20000"/>
          </a:bodyPr>
          <a:lstStyle/>
          <a:p>
            <a:pPr>
              <a:spcAft>
                <a:spcPts val="450"/>
              </a:spcAft>
            </a:pPr>
            <a:fld id="{2BE017B6-6466-CA44-A203-DCC007137B39}" type="slidenum">
              <a:rPr lang="en-US" smtClean="0"/>
              <a:pPr>
                <a:spcAft>
                  <a:spcPts val="450"/>
                </a:spcAft>
              </a:pPr>
              <a:t>2</a:t>
            </a:fld>
            <a:endParaRPr lang="en-US" dirty="0"/>
          </a:p>
        </p:txBody>
      </p:sp>
    </p:spTree>
    <p:extLst>
      <p:ext uri="{BB962C8B-B14F-4D97-AF65-F5344CB8AC3E}">
        <p14:creationId xmlns:p14="http://schemas.microsoft.com/office/powerpoint/2010/main" val="39024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8857" y="1277743"/>
            <a:ext cx="1903094" cy="1756922"/>
          </a:xfrm>
          <a:prstGeom prst="rect">
            <a:avLst/>
          </a:prstGeom>
        </p:spPr>
        <p:txBody>
          <a:bodyPr vert="horz" wrap="square" lIns="68580" tIns="34290" rIns="68580" bIns="34290" rtlCol="0" anchor="ctr">
            <a:noAutofit/>
          </a:bodyPr>
          <a:lstStyle/>
          <a:p>
            <a:pPr defTabSz="685800">
              <a:buClrTx/>
              <a:defRPr/>
            </a:pPr>
            <a:endParaRPr lang="en-US" sz="1500" b="1" kern="1200">
              <a:solidFill>
                <a:srgbClr val="C00000"/>
              </a:solidFill>
              <a:latin typeface="Calibri" panose="020F0502020204030204"/>
              <a:ea typeface="+mn-ea"/>
              <a:cs typeface="+mn-cs"/>
            </a:endParaRPr>
          </a:p>
          <a:p>
            <a:pPr defTabSz="685800">
              <a:buClrTx/>
              <a:defRPr/>
            </a:pPr>
            <a:endParaRPr lang="en-US" sz="1500" b="1" kern="1200">
              <a:solidFill>
                <a:srgbClr val="C00000"/>
              </a:solidFill>
              <a:latin typeface="Calibri" panose="020F0502020204030204"/>
              <a:ea typeface="+mn-ea"/>
              <a:cs typeface="+mn-cs"/>
            </a:endParaRPr>
          </a:p>
          <a:p>
            <a:pPr defTabSz="685800">
              <a:buClrTx/>
              <a:defRPr/>
            </a:pPr>
            <a:endParaRPr lang="en-US" sz="1500" b="1" kern="1200">
              <a:solidFill>
                <a:srgbClr val="C00000"/>
              </a:solidFill>
              <a:latin typeface="Calibri" panose="020F0502020204030204"/>
              <a:ea typeface="+mn-ea"/>
              <a:cs typeface="+mn-cs"/>
            </a:endParaRPr>
          </a:p>
          <a:p>
            <a:pPr defTabSz="685800">
              <a:buClrTx/>
              <a:defRPr/>
            </a:pPr>
            <a:endParaRPr lang="en-US" sz="1350" kern="1200">
              <a:ea typeface="+mn-ea"/>
              <a:cs typeface="+mn-cs"/>
            </a:endParaRPr>
          </a:p>
        </p:txBody>
      </p:sp>
      <p:sp>
        <p:nvSpPr>
          <p:cNvPr id="2" name="Title 1"/>
          <p:cNvSpPr>
            <a:spLocks noGrp="1"/>
          </p:cNvSpPr>
          <p:nvPr>
            <p:ph type="title"/>
          </p:nvPr>
        </p:nvSpPr>
        <p:spPr/>
        <p:txBody>
          <a:bodyPr>
            <a:normAutofit/>
          </a:bodyPr>
          <a:lstStyle/>
          <a:p>
            <a:r>
              <a:rPr lang="en-US" altLang="zh-CN" dirty="0"/>
              <a:t>Group Members</a:t>
            </a:r>
          </a:p>
        </p:txBody>
      </p:sp>
      <p:sp>
        <p:nvSpPr>
          <p:cNvPr id="14" name="TextBox 13"/>
          <p:cNvSpPr txBox="1"/>
          <p:nvPr/>
        </p:nvSpPr>
        <p:spPr>
          <a:xfrm>
            <a:off x="1701591" y="2404232"/>
            <a:ext cx="2490362" cy="992489"/>
          </a:xfrm>
          <a:prstGeom prst="rect">
            <a:avLst/>
          </a:prstGeom>
        </p:spPr>
        <p:txBody>
          <a:bodyPr vert="horz" wrap="square" lIns="68580" tIns="34290" rIns="68580" bIns="34290" rtlCol="0" anchor="ctr">
            <a:noAutofit/>
          </a:bodyPr>
          <a:lstStyle/>
          <a:p>
            <a:pPr defTabSz="685800">
              <a:buClrTx/>
              <a:defRPr/>
            </a:pPr>
            <a:endParaRPr lang="en-US" altLang="en-US" sz="1350" kern="1200">
              <a:ea typeface="+mn-ea"/>
              <a:cs typeface="+mn-cs"/>
            </a:endParaRPr>
          </a:p>
        </p:txBody>
      </p:sp>
      <p:sp>
        <p:nvSpPr>
          <p:cNvPr id="5" name="Rectangle 4">
            <a:extLst>
              <a:ext uri="{FF2B5EF4-FFF2-40B4-BE49-F238E27FC236}">
                <a16:creationId xmlns:a16="http://schemas.microsoft.com/office/drawing/2014/main" id="{B09D8F4F-000E-4120-ADB5-DCF305277E8A}"/>
              </a:ext>
            </a:extLst>
          </p:cNvPr>
          <p:cNvSpPr/>
          <p:nvPr/>
        </p:nvSpPr>
        <p:spPr>
          <a:xfrm>
            <a:off x="2153372" y="1451008"/>
            <a:ext cx="1850923" cy="530915"/>
          </a:xfrm>
          <a:prstGeom prst="rect">
            <a:avLst/>
          </a:prstGeom>
        </p:spPr>
        <p:txBody>
          <a:bodyPr wrap="square">
            <a:spAutoFit/>
          </a:bodyPr>
          <a:lstStyle/>
          <a:p>
            <a:pPr defTabSz="685800">
              <a:buClrTx/>
              <a:defRPr/>
            </a:pPr>
            <a:r>
              <a:rPr lang="en-US" sz="1500" b="1" kern="1200" dirty="0">
                <a:solidFill>
                  <a:srgbClr val="C00000"/>
                </a:solidFill>
                <a:latin typeface="Calibri" panose="020F0502020204030204"/>
                <a:ea typeface="+mn-ea"/>
                <a:cs typeface="+mn-cs"/>
              </a:rPr>
              <a:t>Yuchen Zhou</a:t>
            </a:r>
          </a:p>
          <a:p>
            <a:pPr defTabSz="685800">
              <a:buClrTx/>
              <a:defRPr/>
            </a:pPr>
            <a:r>
              <a:rPr lang="en-US" sz="1350" kern="1200" dirty="0">
                <a:solidFill>
                  <a:schemeClr val="bg1"/>
                </a:solidFill>
                <a:latin typeface="Calibri" panose="020F0502020204030204"/>
                <a:ea typeface="+mn-ea"/>
                <a:cs typeface="+mn-cs"/>
              </a:rPr>
              <a:t>002833031</a:t>
            </a:r>
          </a:p>
        </p:txBody>
      </p:sp>
      <p:sp>
        <p:nvSpPr>
          <p:cNvPr id="8" name="Rectangle 7">
            <a:extLst>
              <a:ext uri="{FF2B5EF4-FFF2-40B4-BE49-F238E27FC236}">
                <a16:creationId xmlns:a16="http://schemas.microsoft.com/office/drawing/2014/main" id="{B09D8F4F-000E-4120-ADB5-DCF305277E8A}"/>
              </a:ext>
            </a:extLst>
          </p:cNvPr>
          <p:cNvSpPr/>
          <p:nvPr/>
        </p:nvSpPr>
        <p:spPr>
          <a:xfrm>
            <a:off x="6340099" y="618588"/>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Shuhan</a:t>
            </a:r>
            <a:r>
              <a:rPr lang="en-US" sz="1500" b="1" kern="1200" dirty="0">
                <a:solidFill>
                  <a:srgbClr val="C00000"/>
                </a:solidFill>
                <a:latin typeface="Calibri" panose="020F0502020204030204"/>
                <a:ea typeface="+mn-ea"/>
                <a:cs typeface="+mn-cs"/>
              </a:rPr>
              <a:t> Ji</a:t>
            </a:r>
          </a:p>
          <a:p>
            <a:pPr defTabSz="685800">
              <a:buClrTx/>
              <a:defRPr/>
            </a:pPr>
            <a:r>
              <a:rPr lang="en-US" sz="1350" kern="1200" dirty="0">
                <a:solidFill>
                  <a:schemeClr val="bg1"/>
                </a:solidFill>
                <a:latin typeface="Calibri" panose="020F0502020204030204"/>
                <a:ea typeface="+mn-ea"/>
                <a:cs typeface="+mn-cs"/>
              </a:rPr>
              <a:t>002857464</a:t>
            </a:r>
          </a:p>
        </p:txBody>
      </p:sp>
      <p:sp>
        <p:nvSpPr>
          <p:cNvPr id="10" name="Rectangle 9">
            <a:extLst>
              <a:ext uri="{FF2B5EF4-FFF2-40B4-BE49-F238E27FC236}">
                <a16:creationId xmlns:a16="http://schemas.microsoft.com/office/drawing/2014/main" id="{B09D8F4F-000E-4120-ADB5-DCF305277E8A}"/>
              </a:ext>
            </a:extLst>
          </p:cNvPr>
          <p:cNvSpPr/>
          <p:nvPr/>
        </p:nvSpPr>
        <p:spPr>
          <a:xfrm>
            <a:off x="2153372" y="3822733"/>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Yiran</a:t>
            </a:r>
            <a:r>
              <a:rPr lang="en-US" sz="1500" b="1" kern="1200" dirty="0">
                <a:solidFill>
                  <a:srgbClr val="C00000"/>
                </a:solidFill>
                <a:latin typeface="Calibri" panose="020F0502020204030204"/>
                <a:ea typeface="+mn-ea"/>
                <a:cs typeface="+mn-cs"/>
              </a:rPr>
              <a:t> Chen</a:t>
            </a:r>
          </a:p>
          <a:p>
            <a:pPr defTabSz="685800">
              <a:buClrTx/>
              <a:defRPr/>
            </a:pPr>
            <a:r>
              <a:rPr lang="en-US" sz="1350" kern="1200" dirty="0">
                <a:solidFill>
                  <a:schemeClr val="bg1"/>
                </a:solidFill>
                <a:latin typeface="Calibri" panose="020F0502020204030204"/>
                <a:ea typeface="+mn-ea"/>
                <a:cs typeface="+mn-cs"/>
              </a:rPr>
              <a:t>002839117</a:t>
            </a:r>
          </a:p>
        </p:txBody>
      </p:sp>
      <p:pic>
        <p:nvPicPr>
          <p:cNvPr id="3" name="Picture 2"/>
          <p:cNvPicPr>
            <a:picLocks noChangeAspect="1"/>
          </p:cNvPicPr>
          <p:nvPr/>
        </p:nvPicPr>
        <p:blipFill>
          <a:blip r:embed="rId3"/>
          <a:srcRect/>
          <a:stretch/>
        </p:blipFill>
        <p:spPr>
          <a:xfrm>
            <a:off x="841334" y="3706590"/>
            <a:ext cx="1065043" cy="854807"/>
          </a:xfrm>
          <a:prstGeom prst="rect">
            <a:avLst/>
          </a:prstGeom>
        </p:spPr>
      </p:pic>
      <p:pic>
        <p:nvPicPr>
          <p:cNvPr id="4" name="Picture 3"/>
          <p:cNvPicPr>
            <a:picLocks noChangeAspect="1"/>
          </p:cNvPicPr>
          <p:nvPr/>
        </p:nvPicPr>
        <p:blipFill>
          <a:blip r:embed="rId4"/>
          <a:srcRect/>
          <a:stretch/>
        </p:blipFill>
        <p:spPr>
          <a:xfrm>
            <a:off x="842341" y="1451008"/>
            <a:ext cx="1017398" cy="738663"/>
          </a:xfrm>
          <a:prstGeom prst="rect">
            <a:avLst/>
          </a:prstGeom>
        </p:spPr>
      </p:pic>
      <p:pic>
        <p:nvPicPr>
          <p:cNvPr id="11" name="Picture 10">
            <a:extLst>
              <a:ext uri="{FF2B5EF4-FFF2-40B4-BE49-F238E27FC236}">
                <a16:creationId xmlns:a16="http://schemas.microsoft.com/office/drawing/2014/main" id="{3E54BE34-D4BD-4712-B442-17851C936CE4}"/>
              </a:ext>
            </a:extLst>
          </p:cNvPr>
          <p:cNvPicPr>
            <a:picLocks noChangeAspect="1"/>
          </p:cNvPicPr>
          <p:nvPr/>
        </p:nvPicPr>
        <p:blipFill>
          <a:blip r:embed="rId5"/>
          <a:srcRect/>
          <a:stretch/>
        </p:blipFill>
        <p:spPr bwMode="auto">
          <a:xfrm>
            <a:off x="5017289" y="273846"/>
            <a:ext cx="969732" cy="1253011"/>
          </a:xfrm>
          <a:prstGeom prst="rect">
            <a:avLst/>
          </a:prstGeom>
          <a:noFill/>
          <a:ln>
            <a:noFill/>
          </a:ln>
        </p:spPr>
      </p:pic>
      <p:pic>
        <p:nvPicPr>
          <p:cNvPr id="1026" name="Picture 2">
            <a:extLst>
              <a:ext uri="{FF2B5EF4-FFF2-40B4-BE49-F238E27FC236}">
                <a16:creationId xmlns:a16="http://schemas.microsoft.com/office/drawing/2014/main" id="{D8E1A5D9-1346-4779-BF2C-E9BAF0445EFB}"/>
              </a:ext>
            </a:extLst>
          </p:cNvPr>
          <p:cNvPicPr>
            <a:picLocks noChangeAspect="1" noChangeArrowheads="1"/>
          </p:cNvPicPr>
          <p:nvPr/>
        </p:nvPicPr>
        <p:blipFill>
          <a:blip r:embed="rId6"/>
          <a:srcRect/>
          <a:stretch/>
        </p:blipFill>
        <p:spPr bwMode="auto">
          <a:xfrm>
            <a:off x="5073776" y="1910009"/>
            <a:ext cx="859519" cy="98844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0F40575-9578-4129-894D-9DCDA0D747EE}"/>
              </a:ext>
            </a:extLst>
          </p:cNvPr>
          <p:cNvSpPr/>
          <p:nvPr/>
        </p:nvSpPr>
        <p:spPr>
          <a:xfrm>
            <a:off x="6340099" y="2150317"/>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Yazhen</a:t>
            </a:r>
            <a:r>
              <a:rPr lang="en-US" sz="1500" b="1" kern="1200" dirty="0">
                <a:solidFill>
                  <a:srgbClr val="C00000"/>
                </a:solidFill>
                <a:latin typeface="Calibri" panose="020F0502020204030204"/>
                <a:ea typeface="+mn-ea"/>
                <a:cs typeface="+mn-cs"/>
              </a:rPr>
              <a:t> Han</a:t>
            </a:r>
          </a:p>
          <a:p>
            <a:pPr defTabSz="685800">
              <a:buClrTx/>
              <a:defRPr/>
            </a:pPr>
            <a:r>
              <a:rPr lang="en-US" sz="1350" kern="1200" dirty="0">
                <a:solidFill>
                  <a:schemeClr val="bg1"/>
                </a:solidFill>
                <a:latin typeface="Calibri" panose="020F0502020204030204"/>
                <a:ea typeface="+mn-ea"/>
                <a:cs typeface="+mn-cs"/>
              </a:rPr>
              <a:t>002950305</a:t>
            </a:r>
          </a:p>
        </p:txBody>
      </p:sp>
      <p:pic>
        <p:nvPicPr>
          <p:cNvPr id="6" name="Picture 5">
            <a:extLst>
              <a:ext uri="{FF2B5EF4-FFF2-40B4-BE49-F238E27FC236}">
                <a16:creationId xmlns:a16="http://schemas.microsoft.com/office/drawing/2014/main" id="{746689B6-7AE8-751C-3181-0D64D43109BF}"/>
              </a:ext>
            </a:extLst>
          </p:cNvPr>
          <p:cNvPicPr>
            <a:picLocks noChangeAspect="1"/>
          </p:cNvPicPr>
          <p:nvPr/>
        </p:nvPicPr>
        <p:blipFill>
          <a:blip r:embed="rId7"/>
          <a:srcRect t="3712" b="3712"/>
          <a:stretch/>
        </p:blipFill>
        <p:spPr>
          <a:xfrm>
            <a:off x="4958850" y="3396721"/>
            <a:ext cx="1086610" cy="1183300"/>
          </a:xfrm>
          <a:prstGeom prst="rect">
            <a:avLst/>
          </a:prstGeom>
        </p:spPr>
      </p:pic>
      <p:sp>
        <p:nvSpPr>
          <p:cNvPr id="9" name="Rectangle 8">
            <a:extLst>
              <a:ext uri="{FF2B5EF4-FFF2-40B4-BE49-F238E27FC236}">
                <a16:creationId xmlns:a16="http://schemas.microsoft.com/office/drawing/2014/main" id="{5918DB5F-834C-C101-99DF-98E9195271DD}"/>
              </a:ext>
            </a:extLst>
          </p:cNvPr>
          <p:cNvSpPr/>
          <p:nvPr/>
        </p:nvSpPr>
        <p:spPr>
          <a:xfrm>
            <a:off x="6340099" y="3597373"/>
            <a:ext cx="2424760"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Rushikesh</a:t>
            </a:r>
            <a:r>
              <a:rPr lang="en-US" sz="1500" b="1" kern="1200" dirty="0">
                <a:solidFill>
                  <a:srgbClr val="C00000"/>
                </a:solidFill>
                <a:latin typeface="Calibri" panose="020F0502020204030204"/>
                <a:ea typeface="+mn-ea"/>
                <a:cs typeface="+mn-cs"/>
              </a:rPr>
              <a:t> Prajapati</a:t>
            </a:r>
          </a:p>
          <a:p>
            <a:pPr defTabSz="685800">
              <a:buClrTx/>
              <a:defRPr/>
            </a:pPr>
            <a:r>
              <a:rPr lang="en-US" sz="1350" kern="1200" dirty="0">
                <a:solidFill>
                  <a:schemeClr val="bg1"/>
                </a:solidFill>
                <a:latin typeface="Calibri" panose="020F0502020204030204"/>
                <a:ea typeface="+mn-ea"/>
                <a:cs typeface="+mn-cs"/>
              </a:rPr>
              <a:t>002809751</a:t>
            </a:r>
          </a:p>
        </p:txBody>
      </p:sp>
      <p:pic>
        <p:nvPicPr>
          <p:cNvPr id="12" name="Picture 3">
            <a:extLst>
              <a:ext uri="{FF2B5EF4-FFF2-40B4-BE49-F238E27FC236}">
                <a16:creationId xmlns:a16="http://schemas.microsoft.com/office/drawing/2014/main" id="{EEE077D2-8D8F-AF41-768C-75105ADEA71B}"/>
              </a:ext>
            </a:extLst>
          </p:cNvPr>
          <p:cNvPicPr>
            <a:picLocks noChangeAspect="1"/>
          </p:cNvPicPr>
          <p:nvPr/>
        </p:nvPicPr>
        <p:blipFill>
          <a:blip r:embed="rId8"/>
          <a:srcRect/>
          <a:stretch/>
        </p:blipFill>
        <p:spPr>
          <a:xfrm>
            <a:off x="819768" y="2410525"/>
            <a:ext cx="1086610" cy="1086610"/>
          </a:xfrm>
          <a:prstGeom prst="rect">
            <a:avLst/>
          </a:prstGeom>
        </p:spPr>
      </p:pic>
      <p:sp>
        <p:nvSpPr>
          <p:cNvPr id="13" name="Rectangle 4">
            <a:extLst>
              <a:ext uri="{FF2B5EF4-FFF2-40B4-BE49-F238E27FC236}">
                <a16:creationId xmlns:a16="http://schemas.microsoft.com/office/drawing/2014/main" id="{39016AF5-7B90-352B-39CB-1CB2800C1B54}"/>
              </a:ext>
            </a:extLst>
          </p:cNvPr>
          <p:cNvSpPr/>
          <p:nvPr/>
        </p:nvSpPr>
        <p:spPr>
          <a:xfrm>
            <a:off x="2123704" y="2577497"/>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Zhongwen</a:t>
            </a:r>
            <a:r>
              <a:rPr lang="en-US" sz="1500" b="1" kern="1200" dirty="0">
                <a:solidFill>
                  <a:srgbClr val="C00000"/>
                </a:solidFill>
                <a:latin typeface="Calibri" panose="020F0502020204030204"/>
                <a:ea typeface="+mn-ea"/>
                <a:cs typeface="+mn-cs"/>
              </a:rPr>
              <a:t> Yang</a:t>
            </a:r>
          </a:p>
          <a:p>
            <a:pPr defTabSz="685800">
              <a:buClrTx/>
              <a:defRPr/>
            </a:pPr>
            <a:r>
              <a:rPr lang="en-US" sz="1350" kern="1200" dirty="0">
                <a:solidFill>
                  <a:schemeClr val="bg1"/>
                </a:solidFill>
                <a:latin typeface="Calibri" panose="020F0502020204030204"/>
                <a:ea typeface="+mn-ea"/>
                <a:cs typeface="+mn-cs"/>
              </a:rPr>
              <a:t>002816147</a:t>
            </a:r>
          </a:p>
        </p:txBody>
      </p:sp>
      <p:sp>
        <p:nvSpPr>
          <p:cNvPr id="16" name="灯片编号占位符 15">
            <a:extLst>
              <a:ext uri="{FF2B5EF4-FFF2-40B4-BE49-F238E27FC236}">
                <a16:creationId xmlns:a16="http://schemas.microsoft.com/office/drawing/2014/main" id="{6255863F-1D27-A5EC-29B7-E1458BFD2DDC}"/>
              </a:ext>
            </a:extLst>
          </p:cNvPr>
          <p:cNvSpPr>
            <a:spLocks noGrp="1"/>
          </p:cNvSpPr>
          <p:nvPr>
            <p:ph type="sldNum" sz="quarter" idx="11"/>
          </p:nvPr>
        </p:nvSpPr>
        <p:spPr/>
        <p:txBody>
          <a:bodyPr/>
          <a:lstStyle/>
          <a:p>
            <a:fld id="{2BE017B6-6466-CA44-A203-DCC007137B39}" type="slidenum">
              <a:rPr lang="en-US" smtClean="0"/>
              <a:pPr/>
              <a:t>3</a:t>
            </a:fld>
            <a:endParaRPr lang="en-US"/>
          </a:p>
        </p:txBody>
      </p:sp>
    </p:spTree>
    <p:extLst>
      <p:ext uri="{BB962C8B-B14F-4D97-AF65-F5344CB8AC3E}">
        <p14:creationId xmlns:p14="http://schemas.microsoft.com/office/powerpoint/2010/main" val="340733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240600" y="584550"/>
            <a:ext cx="8662800" cy="3974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700" b="1" dirty="0">
                <a:solidFill>
                  <a:srgbClr val="999999"/>
                </a:solidFill>
                <a:highlight>
                  <a:srgbClr val="FFFFFF"/>
                </a:highlight>
              </a:rPr>
              <a:t>System Definition</a:t>
            </a:r>
            <a:endParaRPr sz="1700" b="1" dirty="0">
              <a:solidFill>
                <a:srgbClr val="999999"/>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The Blood Monitor application is designed to monitor and analyze key blood pressure metrics, including Diastolic Pressure, Systolic Pressure, and Heart Rate. Built with Vue.js for the frontend and Spring Boot for the backend, it provides a user-friendly interface for real-time tracking and personalized health monitoring.</a:t>
            </a:r>
            <a:endParaRPr sz="900" b="1" dirty="0">
              <a:solidFill>
                <a:srgbClr val="2F5496"/>
              </a:solidFill>
              <a:highlight>
                <a:srgbClr val="FFFFFF"/>
              </a:highlight>
            </a:endParaRPr>
          </a:p>
          <a:p>
            <a:pPr marL="0" marR="0" lvl="0" indent="0" algn="l" rtl="0">
              <a:lnSpc>
                <a:spcPct val="150000"/>
              </a:lnSpc>
              <a:spcBef>
                <a:spcPts val="0"/>
              </a:spcBef>
              <a:spcAft>
                <a:spcPts val="0"/>
              </a:spcAft>
              <a:buNone/>
            </a:pP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700" b="1" dirty="0">
                <a:solidFill>
                  <a:srgbClr val="999999"/>
                </a:solidFill>
                <a:highlight>
                  <a:srgbClr val="FFFFFF"/>
                </a:highlight>
              </a:rPr>
              <a:t>Requirements</a:t>
            </a:r>
            <a:endParaRPr sz="1700" b="1" dirty="0">
              <a:solidFill>
                <a:srgbClr val="999999"/>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Data Visualization:</a:t>
            </a:r>
            <a:endParaRPr sz="1100" b="1" dirty="0">
              <a:solidFill>
                <a:srgbClr val="2D3B45"/>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Real-time display of Diastolic Pressure, Systolic Pressure, and Heart Rate data using Vue.js and the EChart library.</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Chart.js utilizes data representation to generate graphs for Diastolic Pressure, Systolic Pressure, and High Blood Pressure.</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Date Range Filtering:</a:t>
            </a:r>
            <a:endParaRPr sz="800" b="1" dirty="0">
              <a:solidFill>
                <a:srgbClr val="2F5496"/>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Users can filter data by selecting a specific one-week date range using Vue components.</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Metric Switching:</a:t>
            </a:r>
            <a:endParaRPr sz="1100" b="1" dirty="0">
              <a:solidFill>
                <a:srgbClr val="2D3B45"/>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Users can switch between different blood pressure metrics, such as Diastolic Pressure, Systolic Pressure, and Heart Beats, using navigation buttons within Vue components.</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Real-time Updates:</a:t>
            </a:r>
            <a:endParaRPr sz="800" b="1" dirty="0">
              <a:solidFill>
                <a:srgbClr val="2F5496"/>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Data visualizations update in real-time based on the user-selected date range.</a:t>
            </a:r>
            <a:endParaRPr sz="900" b="1" dirty="0">
              <a:solidFill>
                <a:srgbClr val="2F5496"/>
              </a:solidFill>
              <a:highlight>
                <a:srgbClr val="FFFFFF"/>
              </a:highlight>
            </a:endParaRPr>
          </a:p>
          <a:p>
            <a:pPr marL="0" marR="0" lvl="0" indent="0" algn="l" rtl="0">
              <a:lnSpc>
                <a:spcPct val="150000"/>
              </a:lnSpc>
              <a:spcBef>
                <a:spcPts val="0"/>
              </a:spcBef>
              <a:spcAft>
                <a:spcPts val="0"/>
              </a:spcAft>
              <a:buNone/>
            </a:pPr>
            <a:endParaRPr sz="800" b="1" dirty="0">
              <a:solidFill>
                <a:srgbClr val="2F5496"/>
              </a:solidFill>
              <a:highlight>
                <a:srgbClr val="FFFFFF"/>
              </a:highlight>
            </a:endParaRPr>
          </a:p>
          <a:p>
            <a:pPr marL="0" lvl="0" indent="0" algn="l" rtl="0">
              <a:lnSpc>
                <a:spcPct val="150000"/>
              </a:lnSpc>
              <a:spcBef>
                <a:spcPts val="0"/>
              </a:spcBef>
              <a:spcAft>
                <a:spcPts val="0"/>
              </a:spcAft>
              <a:buNone/>
            </a:pPr>
            <a:endParaRPr sz="800" dirty="0">
              <a:solidFill>
                <a:srgbClr val="2F5496"/>
              </a:solidFill>
              <a:highlight>
                <a:srgbClr val="FFFFFF"/>
              </a:highlight>
            </a:endParaRPr>
          </a:p>
        </p:txBody>
      </p:sp>
      <p:sp>
        <p:nvSpPr>
          <p:cNvPr id="61" name="Google Shape;61;p14"/>
          <p:cNvSpPr txBox="1"/>
          <p:nvPr/>
        </p:nvSpPr>
        <p:spPr>
          <a:xfrm>
            <a:off x="240600" y="181793"/>
            <a:ext cx="5185200" cy="480101"/>
          </a:xfrm>
          <a:prstGeom prst="rect">
            <a:avLst/>
          </a:prstGeom>
          <a:noFill/>
          <a:ln>
            <a:noFill/>
          </a:ln>
        </p:spPr>
        <p:txBody>
          <a:bodyPr spcFirstLastPara="1" wrap="square" lIns="91425" tIns="91425" rIns="91425" bIns="91425" anchor="t" anchorCtr="0">
            <a:spAutoFit/>
          </a:bodyPr>
          <a:lstStyle/>
          <a:p>
            <a:pPr marL="0" lvl="0" indent="0" rtl="0">
              <a:lnSpc>
                <a:spcPct val="80000"/>
              </a:lnSpc>
              <a:spcBef>
                <a:spcPts val="0"/>
              </a:spcBef>
              <a:spcAft>
                <a:spcPts val="0"/>
              </a:spcAft>
              <a:buNone/>
            </a:pPr>
            <a:r>
              <a:rPr lang="en-US" altLang="zh-CN" sz="2400" b="1" dirty="0">
                <a:solidFill>
                  <a:schemeClr val="dk1"/>
                </a:solidFill>
              </a:rPr>
              <a:t>Project </a:t>
            </a:r>
            <a:r>
              <a:rPr lang="zh-CN" sz="2400" b="1" dirty="0">
                <a:solidFill>
                  <a:schemeClr val="dk1"/>
                </a:solidFill>
              </a:rPr>
              <a:t>Overview </a:t>
            </a:r>
            <a:endParaRPr dirty="0"/>
          </a:p>
        </p:txBody>
      </p:sp>
      <p:sp>
        <p:nvSpPr>
          <p:cNvPr id="2" name="灯片编号占位符 1">
            <a:extLst>
              <a:ext uri="{FF2B5EF4-FFF2-40B4-BE49-F238E27FC236}">
                <a16:creationId xmlns:a16="http://schemas.microsoft.com/office/drawing/2014/main" id="{089E68D0-5482-27BC-4A78-8D57621FE179}"/>
              </a:ext>
            </a:extLst>
          </p:cNvPr>
          <p:cNvSpPr>
            <a:spLocks noGrp="1"/>
          </p:cNvSpPr>
          <p:nvPr>
            <p:ph type="sldNum" idx="12"/>
          </p:nvPr>
        </p:nvSpPr>
        <p:spPr/>
        <p:txBody>
          <a:bodyPr/>
          <a:lstStyle/>
          <a:p>
            <a:pPr marL="0" lvl="0" indent="0" algn="r" rtl="0">
              <a:spcBef>
                <a:spcPts val="0"/>
              </a:spcBef>
              <a:spcAft>
                <a:spcPts val="0"/>
              </a:spcAft>
              <a:buNone/>
            </a:pPr>
            <a:r>
              <a:rPr lang="en-US" altLang="zh-CN" dirty="0"/>
              <a:t>4/14</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171575" y="453850"/>
            <a:ext cx="8620500" cy="454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800" b="1" dirty="0">
                <a:solidFill>
                  <a:srgbClr val="999999"/>
                </a:solidFill>
                <a:highlight>
                  <a:schemeClr val="lt1"/>
                </a:highlight>
              </a:rPr>
              <a:t>Design Document </a:t>
            </a:r>
            <a:endParaRPr sz="1800" b="1" dirty="0">
              <a:solidFill>
                <a:srgbClr val="999999"/>
              </a:solidFill>
              <a:highlight>
                <a:schemeClr val="lt1"/>
              </a:highlight>
            </a:endParaRPr>
          </a:p>
          <a:p>
            <a:pPr marL="0" lvl="0" indent="0" algn="l" rtl="0">
              <a:spcBef>
                <a:spcPts val="0"/>
              </a:spcBef>
              <a:spcAft>
                <a:spcPts val="0"/>
              </a:spcAft>
              <a:buNone/>
            </a:pPr>
            <a:endParaRPr sz="1800" b="1" dirty="0">
              <a:solidFill>
                <a:srgbClr val="999999"/>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Architecture:</a:t>
            </a:r>
            <a:endParaRPr sz="9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The Blood Monitor application follows a client-server architecture.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Frontend: Developed using Vue.js and Element UI for the user interface, utilizing the Charts.js library for dynamic data visualization.</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Backend: Built using Spring Boot for the server-side configuration, implementing CRUD operations on data using Spring Data JDBC and Spring JPA.</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Database Schema:</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The application's database will store user data, including date, Diastolic Pressure, Systolic Pressure, and Heart Rate.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APIs:</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GET /bloodpressure/{startTime}/{endTime}: Retrieves blood pressure data within the specified date range.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GET /bloodpressure: Retrieves all blood pressure data.</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User Interface Flow:</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User selects a date range using the Date Picker component.</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Application fetches relevant blood pressure data from the server based on the selected date range.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Data is displayed using ECharts charts.</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Graphs are generated using data time and blood pressure measurements to represent the information visually.</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Users can switch between Diastolic Pressure, Systolic Pressure, and Heart Beats using navigation buttons.</a:t>
            </a:r>
            <a:endParaRPr sz="1000" dirty="0">
              <a:solidFill>
                <a:srgbClr val="D1D5DB"/>
              </a:solidFill>
              <a:highlight>
                <a:srgbClr val="343541"/>
              </a:highlight>
              <a:latin typeface="Roboto"/>
              <a:ea typeface="Roboto"/>
              <a:cs typeface="Roboto"/>
              <a:sym typeface="Roboto"/>
            </a:endParaRPr>
          </a:p>
        </p:txBody>
      </p:sp>
      <p:sp>
        <p:nvSpPr>
          <p:cNvPr id="2" name="灯片编号占位符 1">
            <a:extLst>
              <a:ext uri="{FF2B5EF4-FFF2-40B4-BE49-F238E27FC236}">
                <a16:creationId xmlns:a16="http://schemas.microsoft.com/office/drawing/2014/main" id="{440E2E23-77F3-3533-09C8-02EF094C07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5</a:t>
            </a:fld>
            <a:r>
              <a:rPr lang="en-US" altLang="zh-CN" dirty="0"/>
              <a:t>/14</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Frontend part1</a:t>
            </a:r>
            <a:endParaRPr b="1"/>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04800" algn="l" rtl="0">
              <a:spcBef>
                <a:spcPts val="1500"/>
              </a:spcBef>
              <a:spcAft>
                <a:spcPts val="0"/>
              </a:spcAft>
              <a:buClr>
                <a:srgbClr val="2F5496"/>
              </a:buClr>
              <a:buSzPts val="1200"/>
              <a:buFont typeface="Roboto"/>
              <a:buChar char="●"/>
            </a:pPr>
            <a:r>
              <a:rPr lang="zh-CN"/>
              <a:t>The Chart.js script is employed in conjunction with HTML functionality to create a Chartjs. </a:t>
            </a:r>
            <a:endParaRPr/>
          </a:p>
          <a:p>
            <a:pPr marL="914400" lvl="1" indent="-304800" algn="l" rtl="0">
              <a:spcBef>
                <a:spcPts val="0"/>
              </a:spcBef>
              <a:spcAft>
                <a:spcPts val="0"/>
              </a:spcAft>
              <a:buClr>
                <a:srgbClr val="2F5496"/>
              </a:buClr>
              <a:buSzPts val="1200"/>
              <a:buFont typeface="Roboto"/>
              <a:buChar char="●"/>
            </a:pPr>
            <a:r>
              <a:rPr lang="zh-CN"/>
              <a:t>The chart seamlessly utilizes input-generated data, making the process straightforward. </a:t>
            </a:r>
            <a:endParaRPr/>
          </a:p>
          <a:p>
            <a:pPr marL="914400" lvl="1" indent="-304800" algn="l" rtl="0">
              <a:spcBef>
                <a:spcPts val="0"/>
              </a:spcBef>
              <a:spcAft>
                <a:spcPts val="0"/>
              </a:spcAft>
              <a:buClr>
                <a:srgbClr val="2F5496"/>
              </a:buClr>
              <a:buSzPts val="1200"/>
              <a:buFont typeface="Roboto"/>
              <a:buChar char="●"/>
            </a:pPr>
            <a:r>
              <a:rPr lang="zh-CN"/>
              <a:t>This simplistic chart effectively communicates information about various blood pressure types. </a:t>
            </a:r>
            <a:endParaRPr/>
          </a:p>
          <a:p>
            <a:pPr marL="914400" lvl="1" indent="-304800" algn="l" rtl="0">
              <a:spcBef>
                <a:spcPts val="0"/>
              </a:spcBef>
              <a:spcAft>
                <a:spcPts val="0"/>
              </a:spcAft>
              <a:buClr>
                <a:srgbClr val="2F5496"/>
              </a:buClr>
              <a:buSzPts val="1200"/>
              <a:buFont typeface="Roboto"/>
              <a:buChar char="●"/>
            </a:pPr>
            <a:r>
              <a:rPr lang="zh-CN"/>
              <a:t>Additionally, the chart is responsive within the system.</a:t>
            </a:r>
            <a:endParaRPr/>
          </a:p>
        </p:txBody>
      </p:sp>
      <p:pic>
        <p:nvPicPr>
          <p:cNvPr id="73" name="Google Shape;73;p16"/>
          <p:cNvPicPr preferRelativeResize="0"/>
          <p:nvPr/>
        </p:nvPicPr>
        <p:blipFill>
          <a:blip r:embed="rId3">
            <a:alphaModFix/>
          </a:blip>
          <a:stretch>
            <a:fillRect/>
          </a:stretch>
        </p:blipFill>
        <p:spPr>
          <a:xfrm>
            <a:off x="1245825" y="2215800"/>
            <a:ext cx="6522824" cy="2750549"/>
          </a:xfrm>
          <a:prstGeom prst="rect">
            <a:avLst/>
          </a:prstGeom>
          <a:noFill/>
          <a:ln>
            <a:noFill/>
          </a:ln>
        </p:spPr>
      </p:pic>
      <p:sp>
        <p:nvSpPr>
          <p:cNvPr id="2" name="灯片编号占位符 1">
            <a:extLst>
              <a:ext uri="{FF2B5EF4-FFF2-40B4-BE49-F238E27FC236}">
                <a16:creationId xmlns:a16="http://schemas.microsoft.com/office/drawing/2014/main" id="{0B9B89BA-6103-7535-B692-A11E6553B7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6</a:t>
            </a:fld>
            <a:r>
              <a:rPr lang="en-US" altLang="zh-CN" dirty="0"/>
              <a:t>/14</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a:t>Frontend part2                                               Yazhen Han</a:t>
            </a:r>
            <a:endParaRPr b="1"/>
          </a:p>
        </p:txBody>
      </p:sp>
      <p:sp>
        <p:nvSpPr>
          <p:cNvPr id="79" name="Google Shape;79;p17"/>
          <p:cNvSpPr txBox="1">
            <a:spLocks noGrp="1"/>
          </p:cNvSpPr>
          <p:nvPr>
            <p:ph type="body" idx="1"/>
          </p:nvPr>
        </p:nvSpPr>
        <p:spPr>
          <a:xfrm>
            <a:off x="177525" y="562175"/>
            <a:ext cx="8520600" cy="1924500"/>
          </a:xfrm>
          <a:prstGeom prst="rect">
            <a:avLst/>
          </a:prstGeom>
        </p:spPr>
        <p:txBody>
          <a:bodyPr spcFirstLastPara="1" wrap="square" lIns="91425" tIns="91425" rIns="91425" bIns="91425" anchor="t" anchorCtr="0">
            <a:normAutofit fontScale="70000" lnSpcReduction="20000"/>
          </a:bodyPr>
          <a:lstStyle/>
          <a:p>
            <a:pPr marL="0" lvl="0" indent="0" algn="l" rtl="0">
              <a:spcBef>
                <a:spcPts val="1500"/>
              </a:spcBef>
              <a:spcAft>
                <a:spcPts val="0"/>
              </a:spcAft>
              <a:buNone/>
            </a:pPr>
            <a:endParaRPr sz="1400" b="1">
              <a:solidFill>
                <a:srgbClr val="2F5496"/>
              </a:solidFill>
              <a:highlight>
                <a:schemeClr val="lt1"/>
              </a:highlight>
              <a:latin typeface="Roboto"/>
              <a:ea typeface="Roboto"/>
              <a:cs typeface="Roboto"/>
              <a:sym typeface="Roboto"/>
            </a:endParaRPr>
          </a:p>
          <a:p>
            <a:pPr marL="914400" lvl="1" indent="-304165" algn="l" rtl="0">
              <a:spcBef>
                <a:spcPts val="1500"/>
              </a:spcBef>
              <a:spcAft>
                <a:spcPts val="0"/>
              </a:spcAft>
              <a:buClr>
                <a:srgbClr val="2F5496"/>
              </a:buClr>
              <a:buSzPct val="100000"/>
              <a:buFont typeface="Roboto"/>
              <a:buChar char="●"/>
            </a:pPr>
            <a:r>
              <a:rPr lang="zh-CN" b="1">
                <a:solidFill>
                  <a:srgbClr val="2F5496"/>
                </a:solidFill>
                <a:highlight>
                  <a:schemeClr val="lt1"/>
                </a:highlight>
                <a:latin typeface="Roboto"/>
                <a:ea typeface="Roboto"/>
                <a:cs typeface="Roboto"/>
                <a:sym typeface="Roboto"/>
              </a:rPr>
              <a:t>Packaged the request files including encapsulating Axios requests(configured request interceptor and response interceptor )</a:t>
            </a:r>
            <a:endParaRPr b="1">
              <a:solidFill>
                <a:srgbClr val="2F5496"/>
              </a:solidFill>
              <a:highlight>
                <a:schemeClr val="lt1"/>
              </a:highlight>
              <a:latin typeface="Roboto"/>
              <a:ea typeface="Roboto"/>
              <a:cs typeface="Roboto"/>
              <a:sym typeface="Roboto"/>
            </a:endParaRPr>
          </a:p>
          <a:p>
            <a:pPr marL="914400" lvl="1" indent="-304165" algn="l" rtl="0">
              <a:spcBef>
                <a:spcPts val="0"/>
              </a:spcBef>
              <a:spcAft>
                <a:spcPts val="0"/>
              </a:spcAft>
              <a:buClr>
                <a:srgbClr val="2F5496"/>
              </a:buClr>
              <a:buSzPct val="100000"/>
              <a:buFont typeface="Roboto"/>
              <a:buChar char="●"/>
            </a:pPr>
            <a:r>
              <a:rPr lang="zh-CN" b="1">
                <a:solidFill>
                  <a:srgbClr val="2F5496"/>
                </a:solidFill>
                <a:highlight>
                  <a:schemeClr val="lt1"/>
                </a:highlight>
                <a:latin typeface="Roboto"/>
                <a:ea typeface="Roboto"/>
                <a:cs typeface="Roboto"/>
                <a:sym typeface="Roboto"/>
              </a:rPr>
              <a:t>Configured a state management system using Vuex</a:t>
            </a:r>
            <a:endParaRPr sz="1400" b="1">
              <a:solidFill>
                <a:srgbClr val="2F5496"/>
              </a:solidFill>
              <a:highlight>
                <a:schemeClr val="lt1"/>
              </a:highlight>
              <a:latin typeface="Roboto"/>
              <a:ea typeface="Roboto"/>
              <a:cs typeface="Roboto"/>
              <a:sym typeface="Roboto"/>
            </a:endParaRPr>
          </a:p>
          <a:p>
            <a:pPr marL="914400" lvl="1" indent="-304165" algn="l" rtl="0">
              <a:spcBef>
                <a:spcPts val="0"/>
              </a:spcBef>
              <a:spcAft>
                <a:spcPts val="0"/>
              </a:spcAft>
              <a:buClr>
                <a:srgbClr val="2F5496"/>
              </a:buClr>
              <a:buSzPct val="100000"/>
              <a:buFont typeface="Roboto"/>
              <a:buChar char="●"/>
            </a:pPr>
            <a:r>
              <a:rPr lang="zh-CN" b="1">
                <a:solidFill>
                  <a:srgbClr val="2F5496"/>
                </a:solidFill>
                <a:highlight>
                  <a:schemeClr val="lt1"/>
                </a:highlight>
                <a:latin typeface="Roboto"/>
                <a:ea typeface="Roboto"/>
                <a:cs typeface="Roboto"/>
                <a:sym typeface="Roboto"/>
              </a:rPr>
              <a:t>Coordinated with the backend by calling API</a:t>
            </a:r>
            <a:endParaRPr b="1">
              <a:solidFill>
                <a:srgbClr val="2F5496"/>
              </a:solidFill>
              <a:highlight>
                <a:schemeClr val="lt1"/>
              </a:highlight>
              <a:latin typeface="Roboto"/>
              <a:ea typeface="Roboto"/>
              <a:cs typeface="Roboto"/>
              <a:sym typeface="Roboto"/>
            </a:endParaRPr>
          </a:p>
          <a:p>
            <a:pPr marL="914400" lvl="1" indent="-293369" algn="l" rtl="0">
              <a:spcBef>
                <a:spcPts val="0"/>
              </a:spcBef>
              <a:spcAft>
                <a:spcPts val="0"/>
              </a:spcAft>
              <a:buClr>
                <a:srgbClr val="2F5496"/>
              </a:buClr>
              <a:buSzPct val="85714"/>
              <a:buFont typeface="Roboto"/>
              <a:buChar char="●"/>
            </a:pPr>
            <a:r>
              <a:rPr lang="zh-CN" b="1">
                <a:solidFill>
                  <a:srgbClr val="2F5496"/>
                </a:solidFill>
                <a:highlight>
                  <a:schemeClr val="lt1"/>
                </a:highlight>
                <a:latin typeface="Roboto"/>
                <a:ea typeface="Roboto"/>
                <a:cs typeface="Roboto"/>
                <a:sym typeface="Roboto"/>
              </a:rPr>
              <a:t>Created a table with various health metrics for data visualization(systolic pressure,diastolic pressure, heart beats, avg systolic pressure etc..)</a:t>
            </a:r>
            <a:endParaRPr b="1">
              <a:solidFill>
                <a:srgbClr val="2F5496"/>
              </a:solidFill>
              <a:highlight>
                <a:schemeClr val="lt1"/>
              </a:highlight>
              <a:latin typeface="Roboto"/>
              <a:ea typeface="Roboto"/>
              <a:cs typeface="Roboto"/>
              <a:sym typeface="Roboto"/>
            </a:endParaRPr>
          </a:p>
          <a:p>
            <a:pPr marL="914400" lvl="1" indent="-293369" algn="l" rtl="0">
              <a:spcBef>
                <a:spcPts val="0"/>
              </a:spcBef>
              <a:spcAft>
                <a:spcPts val="0"/>
              </a:spcAft>
              <a:buClr>
                <a:srgbClr val="2F5496"/>
              </a:buClr>
              <a:buSzPct val="85714"/>
              <a:buFont typeface="Roboto"/>
              <a:buChar char="●"/>
            </a:pPr>
            <a:r>
              <a:rPr lang="zh-CN" b="1">
                <a:solidFill>
                  <a:srgbClr val="2F5496"/>
                </a:solidFill>
                <a:highlight>
                  <a:schemeClr val="lt1"/>
                </a:highlight>
                <a:latin typeface="Roboto"/>
                <a:ea typeface="Roboto"/>
                <a:cs typeface="Roboto"/>
                <a:sym typeface="Roboto"/>
              </a:rPr>
              <a:t>Added a date filter to display data for specific dates</a:t>
            </a:r>
            <a:endParaRPr b="1">
              <a:solidFill>
                <a:srgbClr val="2F5496"/>
              </a:solidFill>
              <a:highlight>
                <a:schemeClr val="lt1"/>
              </a:highlight>
              <a:latin typeface="Roboto"/>
              <a:ea typeface="Roboto"/>
              <a:cs typeface="Roboto"/>
              <a:sym typeface="Roboto"/>
            </a:endParaRPr>
          </a:p>
          <a:p>
            <a:pPr marL="914400" lvl="1" indent="-293369" algn="l" rtl="0">
              <a:spcBef>
                <a:spcPts val="0"/>
              </a:spcBef>
              <a:spcAft>
                <a:spcPts val="0"/>
              </a:spcAft>
              <a:buClr>
                <a:srgbClr val="2F5496"/>
              </a:buClr>
              <a:buSzPct val="85714"/>
              <a:buFont typeface="Roboto"/>
              <a:buChar char="●"/>
            </a:pPr>
            <a:r>
              <a:rPr lang="zh-CN" b="1">
                <a:solidFill>
                  <a:srgbClr val="2F5496"/>
                </a:solidFill>
                <a:highlight>
                  <a:schemeClr val="lt1"/>
                </a:highlight>
                <a:latin typeface="Roboto"/>
                <a:ea typeface="Roboto"/>
                <a:cs typeface="Roboto"/>
                <a:sym typeface="Roboto"/>
              </a:rPr>
              <a:t>Configured a proxy to address cross-origin issues in vue.config.js</a:t>
            </a:r>
            <a:endParaRPr b="1">
              <a:solidFill>
                <a:srgbClr val="2F5496"/>
              </a:solidFill>
              <a:highlight>
                <a:schemeClr val="lt1"/>
              </a:highlight>
              <a:latin typeface="Roboto"/>
              <a:ea typeface="Roboto"/>
              <a:cs typeface="Roboto"/>
              <a:sym typeface="Roboto"/>
            </a:endParaRPr>
          </a:p>
        </p:txBody>
      </p:sp>
      <p:pic>
        <p:nvPicPr>
          <p:cNvPr id="80" name="Google Shape;80;p17"/>
          <p:cNvPicPr preferRelativeResize="0"/>
          <p:nvPr/>
        </p:nvPicPr>
        <p:blipFill>
          <a:blip r:embed="rId3">
            <a:alphaModFix/>
          </a:blip>
          <a:stretch>
            <a:fillRect/>
          </a:stretch>
        </p:blipFill>
        <p:spPr>
          <a:xfrm>
            <a:off x="0" y="2486675"/>
            <a:ext cx="3336925" cy="2389000"/>
          </a:xfrm>
          <a:prstGeom prst="rect">
            <a:avLst/>
          </a:prstGeom>
          <a:noFill/>
          <a:ln>
            <a:noFill/>
          </a:ln>
        </p:spPr>
      </p:pic>
      <p:pic>
        <p:nvPicPr>
          <p:cNvPr id="81" name="Google Shape;81;p17"/>
          <p:cNvPicPr preferRelativeResize="0"/>
          <p:nvPr/>
        </p:nvPicPr>
        <p:blipFill>
          <a:blip r:embed="rId4">
            <a:alphaModFix/>
          </a:blip>
          <a:stretch>
            <a:fillRect/>
          </a:stretch>
        </p:blipFill>
        <p:spPr>
          <a:xfrm>
            <a:off x="3336913" y="2486675"/>
            <a:ext cx="2994025" cy="2389000"/>
          </a:xfrm>
          <a:prstGeom prst="rect">
            <a:avLst/>
          </a:prstGeom>
          <a:noFill/>
          <a:ln>
            <a:noFill/>
          </a:ln>
        </p:spPr>
      </p:pic>
      <p:pic>
        <p:nvPicPr>
          <p:cNvPr id="82" name="Google Shape;82;p17"/>
          <p:cNvPicPr preferRelativeResize="0"/>
          <p:nvPr/>
        </p:nvPicPr>
        <p:blipFill>
          <a:blip r:embed="rId5">
            <a:alphaModFix/>
          </a:blip>
          <a:stretch>
            <a:fillRect/>
          </a:stretch>
        </p:blipFill>
        <p:spPr>
          <a:xfrm>
            <a:off x="6330925" y="2486675"/>
            <a:ext cx="2755026" cy="2389000"/>
          </a:xfrm>
          <a:prstGeom prst="rect">
            <a:avLst/>
          </a:prstGeom>
          <a:noFill/>
          <a:ln>
            <a:noFill/>
          </a:ln>
        </p:spPr>
      </p:pic>
      <p:sp>
        <p:nvSpPr>
          <p:cNvPr id="2" name="灯片编号占位符 1">
            <a:extLst>
              <a:ext uri="{FF2B5EF4-FFF2-40B4-BE49-F238E27FC236}">
                <a16:creationId xmlns:a16="http://schemas.microsoft.com/office/drawing/2014/main" id="{98629B6F-DCC5-B760-C3B1-0AA810DA0D30}"/>
              </a:ext>
            </a:extLst>
          </p:cNvPr>
          <p:cNvSpPr>
            <a:spLocks noGrp="1"/>
          </p:cNvSpPr>
          <p:nvPr>
            <p:ph type="sldNum" idx="12"/>
          </p:nvPr>
        </p:nvSpPr>
        <p:spPr>
          <a:xfrm>
            <a:off x="8423775" y="4787165"/>
            <a:ext cx="548700" cy="393600"/>
          </a:xfrm>
        </p:spPr>
        <p:txBody>
          <a:bodyPr/>
          <a:lstStyle/>
          <a:p>
            <a:pPr marL="0" lvl="0" indent="0" algn="r" rtl="0">
              <a:spcBef>
                <a:spcPts val="0"/>
              </a:spcBef>
              <a:spcAft>
                <a:spcPts val="0"/>
              </a:spcAft>
              <a:buNone/>
            </a:pPr>
            <a:fld id="{00000000-1234-1234-1234-123412341234}" type="slidenum">
              <a:rPr lang="en-US" altLang="zh-CN" smtClean="0"/>
              <a:t>7</a:t>
            </a:fld>
            <a:r>
              <a:rPr lang="en-US" altLang="zh-CN" dirty="0"/>
              <a:t>/14</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a:t>Frontend part3</a:t>
            </a:r>
            <a:endParaRPr b="1"/>
          </a:p>
        </p:txBody>
      </p:sp>
      <p:pic>
        <p:nvPicPr>
          <p:cNvPr id="88" name="Google Shape;88;p18"/>
          <p:cNvPicPr preferRelativeResize="0"/>
          <p:nvPr/>
        </p:nvPicPr>
        <p:blipFill>
          <a:blip r:embed="rId3">
            <a:alphaModFix/>
          </a:blip>
          <a:stretch>
            <a:fillRect/>
          </a:stretch>
        </p:blipFill>
        <p:spPr>
          <a:xfrm>
            <a:off x="135625" y="1382875"/>
            <a:ext cx="5529523" cy="3374601"/>
          </a:xfrm>
          <a:prstGeom prst="rect">
            <a:avLst/>
          </a:prstGeom>
          <a:noFill/>
          <a:ln>
            <a:noFill/>
          </a:ln>
        </p:spPr>
      </p:pic>
      <p:sp>
        <p:nvSpPr>
          <p:cNvPr id="89" name="Google Shape;89;p18"/>
          <p:cNvSpPr txBox="1"/>
          <p:nvPr/>
        </p:nvSpPr>
        <p:spPr>
          <a:xfrm>
            <a:off x="5665150" y="792400"/>
            <a:ext cx="3390600" cy="4170342"/>
          </a:xfrm>
          <a:prstGeom prst="rect">
            <a:avLst/>
          </a:prstGeom>
          <a:noFill/>
          <a:ln>
            <a:noFill/>
          </a:ln>
        </p:spPr>
        <p:txBody>
          <a:bodyPr spcFirstLastPara="1" wrap="square" lIns="91425" tIns="91425" rIns="91425" bIns="91425" anchor="t" anchorCtr="0">
            <a:spAutoFit/>
          </a:bodyPr>
          <a:lstStyle/>
          <a:p>
            <a:pPr rtl="0">
              <a:spcBef>
                <a:spcPts val="0"/>
              </a:spcBef>
              <a:spcAft>
                <a:spcPts val="0"/>
              </a:spcAft>
            </a:pPr>
            <a:r>
              <a:rPr lang="en-US" altLang="zh-CN" sz="1200" b="1" i="0" u="none" strike="noStrike" dirty="0">
                <a:solidFill>
                  <a:srgbClr val="000000"/>
                </a:solidFill>
                <a:effectLst/>
                <a:latin typeface="Arial" panose="020B0604020202020204" pitchFamily="34" charset="0"/>
              </a:rPr>
              <a:t>The main components include the Date Range Filter, </a:t>
            </a:r>
            <a:r>
              <a:rPr lang="en-US" altLang="zh-CN" sz="1200" b="1" i="0" u="none" strike="noStrike" dirty="0" err="1">
                <a:solidFill>
                  <a:srgbClr val="000000"/>
                </a:solidFill>
                <a:effectLst/>
                <a:latin typeface="Arial" panose="020B0604020202020204" pitchFamily="34" charset="0"/>
              </a:rPr>
              <a:t>ECharts</a:t>
            </a:r>
            <a:r>
              <a:rPr lang="en-US" altLang="zh-CN" sz="1200" b="1" i="0" u="none" strike="noStrike" dirty="0">
                <a:solidFill>
                  <a:srgbClr val="000000"/>
                </a:solidFill>
                <a:effectLst/>
                <a:latin typeface="Arial" panose="020B0604020202020204" pitchFamily="34" charset="0"/>
              </a:rPr>
              <a:t> Chart, and Navigation Buttons.</a:t>
            </a:r>
            <a:endParaRPr lang="en-US" altLang="zh-CN" sz="1200" b="0" dirty="0">
              <a:effectLst/>
            </a:endParaRPr>
          </a:p>
          <a:p>
            <a:pPr rtl="0">
              <a:spcBef>
                <a:spcPts val="0"/>
              </a:spcBef>
              <a:spcAft>
                <a:spcPts val="0"/>
              </a:spcAft>
            </a:pPr>
            <a:r>
              <a:rPr lang="en-US" altLang="zh-CN" sz="1200" b="1" i="0" u="none" strike="noStrike" dirty="0">
                <a:solidFill>
                  <a:srgbClr val="2F5496"/>
                </a:solidFill>
                <a:effectLst/>
                <a:latin typeface="Arial" panose="020B0604020202020204" pitchFamily="34" charset="0"/>
              </a:rPr>
              <a:t>Date Range Filter: This component allows users to select a one-week timeframe for in-depth analysis.</a:t>
            </a:r>
            <a:endParaRPr lang="en-US" altLang="zh-CN" sz="1200" b="0" dirty="0">
              <a:effectLst/>
            </a:endParaRPr>
          </a:p>
          <a:p>
            <a:pPr rtl="0">
              <a:spcBef>
                <a:spcPts val="0"/>
              </a:spcBef>
              <a:spcAft>
                <a:spcPts val="0"/>
              </a:spcAft>
            </a:pPr>
            <a:r>
              <a:rPr lang="en-US" altLang="zh-CN" sz="1200" b="1" i="0" u="none" strike="noStrike" dirty="0" err="1">
                <a:solidFill>
                  <a:schemeClr val="tx2">
                    <a:lumMod val="50000"/>
                  </a:schemeClr>
                </a:solidFill>
                <a:effectLst/>
                <a:latin typeface="Arial" panose="020B0604020202020204" pitchFamily="34" charset="0"/>
              </a:rPr>
              <a:t>ECharts</a:t>
            </a:r>
            <a:r>
              <a:rPr lang="en-US" altLang="zh-CN" sz="1200" b="1" i="0" u="none" strike="noStrike" dirty="0">
                <a:solidFill>
                  <a:schemeClr val="tx2">
                    <a:lumMod val="50000"/>
                  </a:schemeClr>
                </a:solidFill>
                <a:effectLst/>
                <a:latin typeface="Arial" panose="020B0604020202020204" pitchFamily="34" charset="0"/>
              </a:rPr>
              <a:t> Chart: I use </a:t>
            </a:r>
            <a:r>
              <a:rPr lang="en-US" altLang="zh-CN" sz="1200" b="1" i="0" u="none" strike="noStrike" dirty="0" err="1">
                <a:solidFill>
                  <a:schemeClr val="tx2">
                    <a:lumMod val="50000"/>
                  </a:schemeClr>
                </a:solidFill>
                <a:effectLst/>
                <a:latin typeface="Arial" panose="020B0604020202020204" pitchFamily="34" charset="0"/>
              </a:rPr>
              <a:t>ECharts</a:t>
            </a:r>
            <a:r>
              <a:rPr lang="en-US" altLang="zh-CN" sz="1200" b="1" i="0" u="none" strike="noStrike" dirty="0">
                <a:solidFill>
                  <a:schemeClr val="tx2">
                    <a:lumMod val="50000"/>
                  </a:schemeClr>
                </a:solidFill>
                <a:effectLst/>
                <a:latin typeface="Arial" panose="020B0604020202020204" pitchFamily="34" charset="0"/>
              </a:rPr>
              <a:t> to display the line charts for systolic pressure, diastolic pressure, and heart beats using in the frontend. It provides a real-time representation of blood pressure over the selected timeframe.</a:t>
            </a:r>
            <a:endParaRPr lang="en-US" altLang="zh-CN" sz="1200" b="0" dirty="0">
              <a:solidFill>
                <a:schemeClr val="tx2">
                  <a:lumMod val="50000"/>
                </a:schemeClr>
              </a:solidFill>
              <a:effectLst/>
            </a:endParaRPr>
          </a:p>
          <a:p>
            <a:pPr rtl="0">
              <a:spcBef>
                <a:spcPts val="0"/>
              </a:spcBef>
              <a:spcAft>
                <a:spcPts val="0"/>
              </a:spcAft>
            </a:pPr>
            <a:r>
              <a:rPr lang="en-US" altLang="zh-CN" sz="1200" b="1" i="0" u="none" strike="noStrike" dirty="0">
                <a:solidFill>
                  <a:srgbClr val="2F5496"/>
                </a:solidFill>
                <a:effectLst/>
                <a:latin typeface="Arial" panose="020B0604020202020204" pitchFamily="34" charset="0"/>
              </a:rPr>
              <a:t>Navigation Buttons: Users can seamlessly switch between different blood pressure metrics using navigation buttons, enhancing the user experience and enabling comprehensive health tracking.</a:t>
            </a:r>
            <a:endParaRPr lang="en-US" altLang="zh-CN" sz="1200" b="0" dirty="0">
              <a:effectLst/>
            </a:endParaRPr>
          </a:p>
          <a:p>
            <a:pPr rtl="0">
              <a:spcBef>
                <a:spcPts val="0"/>
              </a:spcBef>
              <a:spcAft>
                <a:spcPts val="0"/>
              </a:spcAft>
            </a:pPr>
            <a:r>
              <a:rPr lang="en-US" altLang="zh-CN" sz="1200" b="1" i="0" u="none" strike="noStrike" dirty="0">
                <a:solidFill>
                  <a:schemeClr val="tx2">
                    <a:lumMod val="50000"/>
                  </a:schemeClr>
                </a:solidFill>
                <a:effectLst/>
                <a:latin typeface="Arial" panose="020B0604020202020204" pitchFamily="34" charset="0"/>
              </a:rPr>
              <a:t>On the technology front, we've utilized </a:t>
            </a:r>
            <a:r>
              <a:rPr lang="en-US" altLang="zh-CN" sz="1200" b="1" i="0" u="none" strike="noStrike" dirty="0" err="1">
                <a:solidFill>
                  <a:schemeClr val="tx2">
                    <a:lumMod val="50000"/>
                  </a:schemeClr>
                </a:solidFill>
                <a:effectLst/>
                <a:latin typeface="Arial" panose="020B0604020202020204" pitchFamily="34" charset="0"/>
              </a:rPr>
              <a:t>Vue.js</a:t>
            </a:r>
            <a:r>
              <a:rPr lang="en-US" altLang="zh-CN" sz="1200" b="1" i="0" u="none" strike="noStrike" dirty="0">
                <a:solidFill>
                  <a:schemeClr val="tx2">
                    <a:lumMod val="50000"/>
                  </a:schemeClr>
                </a:solidFill>
                <a:effectLst/>
                <a:latin typeface="Arial" panose="020B0604020202020204" pitchFamily="34" charset="0"/>
              </a:rPr>
              <a:t> as our frontend framework, Element UI for customizable UI components, and </a:t>
            </a:r>
            <a:r>
              <a:rPr lang="en-US" altLang="zh-CN" sz="1200" b="1" i="0" u="none" strike="noStrike" dirty="0" err="1">
                <a:solidFill>
                  <a:schemeClr val="tx2">
                    <a:lumMod val="50000"/>
                  </a:schemeClr>
                </a:solidFill>
                <a:effectLst/>
                <a:latin typeface="Arial" panose="020B0604020202020204" pitchFamily="34" charset="0"/>
              </a:rPr>
              <a:t>ECharts</a:t>
            </a:r>
            <a:r>
              <a:rPr lang="en-US" altLang="zh-CN" sz="1200" b="1" i="0" u="none" strike="noStrike" dirty="0">
                <a:solidFill>
                  <a:schemeClr val="tx2">
                    <a:lumMod val="50000"/>
                  </a:schemeClr>
                </a:solidFill>
                <a:effectLst/>
                <a:latin typeface="Arial" panose="020B0604020202020204" pitchFamily="34" charset="0"/>
              </a:rPr>
              <a:t> for dynamic data visualization.</a:t>
            </a:r>
            <a:endParaRPr lang="en-US" altLang="zh-CN" sz="1200" b="0" dirty="0">
              <a:solidFill>
                <a:schemeClr val="tx2">
                  <a:lumMod val="50000"/>
                </a:schemeClr>
              </a:solidFill>
              <a:effectLst/>
            </a:endParaRPr>
          </a:p>
          <a:p>
            <a:endParaRPr sz="700" b="1" dirty="0">
              <a:solidFill>
                <a:srgbClr val="999999"/>
              </a:solidFill>
              <a:highlight>
                <a:schemeClr val="lt1"/>
              </a:highlight>
              <a:latin typeface="Roboto"/>
              <a:ea typeface="Roboto"/>
              <a:cs typeface="Roboto"/>
              <a:sym typeface="Roboto"/>
            </a:endParaRPr>
          </a:p>
        </p:txBody>
      </p:sp>
      <p:sp>
        <p:nvSpPr>
          <p:cNvPr id="2" name="灯片编号占位符 1">
            <a:extLst>
              <a:ext uri="{FF2B5EF4-FFF2-40B4-BE49-F238E27FC236}">
                <a16:creationId xmlns:a16="http://schemas.microsoft.com/office/drawing/2014/main" id="{A1689319-C8AA-51E5-39DA-E582D1B5B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8</a:t>
            </a:fld>
            <a:r>
              <a:rPr lang="en-US" altLang="zh-CN" dirty="0"/>
              <a:t>/14</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Database part</a:t>
            </a:r>
            <a:endParaRPr b="1"/>
          </a:p>
        </p:txBody>
      </p:sp>
      <p:sp>
        <p:nvSpPr>
          <p:cNvPr id="95" name="Google Shape;95;p19"/>
          <p:cNvSpPr txBox="1">
            <a:spLocks noGrp="1"/>
          </p:cNvSpPr>
          <p:nvPr>
            <p:ph type="body" idx="1"/>
          </p:nvPr>
        </p:nvSpPr>
        <p:spPr>
          <a:xfrm>
            <a:off x="2672850" y="1152475"/>
            <a:ext cx="6159600" cy="3416400"/>
          </a:xfrm>
          <a:prstGeom prst="rect">
            <a:avLst/>
          </a:prstGeom>
        </p:spPr>
        <p:txBody>
          <a:bodyPr spcFirstLastPara="1" wrap="square" lIns="91425" tIns="91425" rIns="91425" bIns="91425" anchor="t" anchorCtr="0">
            <a:normAutofit fontScale="70000" lnSpcReduction="20000"/>
          </a:bodyPr>
          <a:lstStyle/>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id</a:t>
            </a:r>
            <a:r>
              <a:rPr lang="zh-CN" sz="3636">
                <a:solidFill>
                  <a:srgbClr val="374151"/>
                </a:solidFill>
                <a:latin typeface="Roboto"/>
                <a:ea typeface="Roboto"/>
                <a:cs typeface="Roboto"/>
                <a:sym typeface="Roboto"/>
              </a:rPr>
              <a:t>: Primary key</a:t>
            </a:r>
            <a:endParaRPr sz="3636">
              <a:solidFill>
                <a:srgbClr val="374151"/>
              </a:solidFill>
              <a:latin typeface="Roboto"/>
              <a:ea typeface="Roboto"/>
              <a:cs typeface="Roboto"/>
              <a:sym typeface="Roboto"/>
            </a:endParaRPr>
          </a:p>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date</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time</a:t>
            </a:r>
            <a:r>
              <a:rPr lang="zh-CN" sz="3636">
                <a:solidFill>
                  <a:srgbClr val="374151"/>
                </a:solidFill>
                <a:latin typeface="Roboto"/>
                <a:ea typeface="Roboto"/>
                <a:cs typeface="Roboto"/>
                <a:sym typeface="Roboto"/>
              </a:rPr>
              <a:t>: Date and time of the blood pressure recording</a:t>
            </a:r>
            <a:endParaRPr sz="3636">
              <a:solidFill>
                <a:srgbClr val="374151"/>
              </a:solidFill>
              <a:latin typeface="Roboto"/>
              <a:ea typeface="Roboto"/>
              <a:cs typeface="Roboto"/>
              <a:sym typeface="Roboto"/>
            </a:endParaRPr>
          </a:p>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systolic_pressure</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diastolic_pressure</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heart_beats</a:t>
            </a:r>
            <a:r>
              <a:rPr lang="zh-CN" sz="3636">
                <a:solidFill>
                  <a:srgbClr val="374151"/>
                </a:solidFill>
                <a:latin typeface="Roboto"/>
                <a:ea typeface="Roboto"/>
                <a:cs typeface="Roboto"/>
                <a:sym typeface="Roboto"/>
              </a:rPr>
              <a:t>: Raw data values</a:t>
            </a:r>
            <a:endParaRPr sz="3636">
              <a:solidFill>
                <a:srgbClr val="374151"/>
              </a:solidFill>
              <a:latin typeface="Roboto"/>
              <a:ea typeface="Roboto"/>
              <a:cs typeface="Roboto"/>
              <a:sym typeface="Roboto"/>
            </a:endParaRPr>
          </a:p>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avg_SP</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avg_DP</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avg_HB</a:t>
            </a:r>
            <a:r>
              <a:rPr lang="zh-CN" sz="3636">
                <a:solidFill>
                  <a:srgbClr val="374151"/>
                </a:solidFill>
                <a:latin typeface="Roboto"/>
                <a:ea typeface="Roboto"/>
                <a:cs typeface="Roboto"/>
                <a:sym typeface="Roboto"/>
              </a:rPr>
              <a:t>: Average values calculated by the trigger</a:t>
            </a:r>
            <a:endParaRPr sz="3636">
              <a:solidFill>
                <a:srgbClr val="374151"/>
              </a:solidFill>
              <a:latin typeface="Roboto"/>
              <a:ea typeface="Roboto"/>
              <a:cs typeface="Roboto"/>
              <a:sym typeface="Roboto"/>
            </a:endParaRPr>
          </a:p>
          <a:p>
            <a:pPr marL="0" lvl="0" indent="0" algn="l" rtl="0">
              <a:spcBef>
                <a:spcPts val="0"/>
              </a:spcBef>
              <a:spcAft>
                <a:spcPts val="0"/>
              </a:spcAft>
              <a:buNone/>
            </a:pPr>
            <a:endParaRPr b="1"/>
          </a:p>
          <a:p>
            <a:pPr marL="0" lvl="0" indent="0" algn="l" rtl="0">
              <a:spcBef>
                <a:spcPts val="1200"/>
              </a:spcBef>
              <a:spcAft>
                <a:spcPts val="1200"/>
              </a:spcAft>
              <a:buNone/>
            </a:pPr>
            <a:endParaRPr/>
          </a:p>
        </p:txBody>
      </p:sp>
      <p:pic>
        <p:nvPicPr>
          <p:cNvPr id="96" name="Google Shape;96;p19"/>
          <p:cNvPicPr preferRelativeResize="0"/>
          <p:nvPr/>
        </p:nvPicPr>
        <p:blipFill>
          <a:blip r:embed="rId3">
            <a:alphaModFix/>
          </a:blip>
          <a:stretch>
            <a:fillRect/>
          </a:stretch>
        </p:blipFill>
        <p:spPr>
          <a:xfrm>
            <a:off x="311700" y="1308300"/>
            <a:ext cx="1842354" cy="3260575"/>
          </a:xfrm>
          <a:prstGeom prst="rect">
            <a:avLst/>
          </a:prstGeom>
          <a:noFill/>
          <a:ln>
            <a:noFill/>
          </a:ln>
        </p:spPr>
      </p:pic>
      <p:sp>
        <p:nvSpPr>
          <p:cNvPr id="2" name="灯片编号占位符 1">
            <a:extLst>
              <a:ext uri="{FF2B5EF4-FFF2-40B4-BE49-F238E27FC236}">
                <a16:creationId xmlns:a16="http://schemas.microsoft.com/office/drawing/2014/main" id="{6633BEB0-F9F4-68C9-2EFB-95AF081EC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9</a:t>
            </a:fld>
            <a:r>
              <a:rPr lang="en-US" altLang="zh-CN" dirty="0"/>
              <a:t>/14</a:t>
            </a:r>
            <a:endParaRPr lang="zh-CN"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908</Words>
  <Application>Microsoft Office PowerPoint</Application>
  <PresentationFormat>全屏显示(16:9)</PresentationFormat>
  <Paragraphs>128</Paragraphs>
  <Slides>14</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Roboto</vt:lpstr>
      <vt:lpstr>Arial</vt:lpstr>
      <vt:lpstr>Calibri</vt:lpstr>
      <vt:lpstr>Courier New</vt:lpstr>
      <vt:lpstr>Simple Light</vt:lpstr>
      <vt:lpstr>PowerPoint 演示文稿</vt:lpstr>
      <vt:lpstr>Agenda</vt:lpstr>
      <vt:lpstr>Group Members</vt:lpstr>
      <vt:lpstr>PowerPoint 演示文稿</vt:lpstr>
      <vt:lpstr>PowerPoint 演示文稿</vt:lpstr>
      <vt:lpstr>Frontend part1</vt:lpstr>
      <vt:lpstr>Frontend part2                                               Yazhen Han</vt:lpstr>
      <vt:lpstr>Frontend part3</vt:lpstr>
      <vt:lpstr>Database part</vt:lpstr>
      <vt:lpstr>Backend part1</vt:lpstr>
      <vt:lpstr>Backend part2</vt:lpstr>
      <vt:lpstr>System live demo</vt:lpstr>
      <vt:lpstr>Conclusion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INFO5100 20240 Application Engineer &amp; Dev SEC 30 Fall 2023 [OAK-2-TR]  Professor：Sergey K. Aityan  Blood Pressure Monitor  </dc:title>
  <cp:lastModifiedBy>雨辰 周</cp:lastModifiedBy>
  <cp:revision>30</cp:revision>
  <dcterms:modified xsi:type="dcterms:W3CDTF">2023-12-13T01:41:35Z</dcterms:modified>
</cp:coreProperties>
</file>