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0" r:id="rId3"/>
    <p:sldId id="257" r:id="rId4"/>
    <p:sldId id="258" r:id="rId5"/>
    <p:sldId id="283" r:id="rId6"/>
    <p:sldId id="286" r:id="rId7"/>
    <p:sldId id="284" r:id="rId8"/>
    <p:sldId id="285" r:id="rId9"/>
    <p:sldId id="287" r:id="rId10"/>
    <p:sldId id="313" r:id="rId11"/>
    <p:sldId id="314" r:id="rId12"/>
    <p:sldId id="263" r:id="rId13"/>
    <p:sldId id="315" r:id="rId14"/>
    <p:sldId id="264" r:id="rId15"/>
    <p:sldId id="326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7E9FF"/>
    <a:srgbClr val="6EE8D3"/>
    <a:srgbClr val="C5F0FF"/>
    <a:srgbClr val="000000"/>
    <a:srgbClr val="94322B"/>
    <a:srgbClr val="A5441D"/>
    <a:srgbClr val="19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>
        <p:guide orient="horz" pos="23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3991726990693"/>
          <c:y val="0.0824458086071777"/>
          <c:w val="0.954498448810755"/>
          <c:h val="0.9119119119119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456" cap="sq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85000"/>
                </a:schemeClr>
              </a:solidFill>
              <a:ln w="44265" cap="rnd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trendline>
            <c:spPr>
              <a:ln w="6350" cap="rnd" cmpd="sng" algn="ctr">
                <a:solidFill>
                  <a:schemeClr val="bg1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2.6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456" cap="rnd" cmpd="sng" algn="ctr">
              <a:solidFill>
                <a:schemeClr val="bg1">
                  <a:alpha val="6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44265" cap="rnd" cmpd="sng" algn="ctr">
                <a:solidFill>
                  <a:schemeClr val="bg1">
                    <a:alpha val="60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3.7</c:v>
                </c:pt>
                <c:pt idx="3">
                  <c:v>1.5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127444096"/>
        <c:axId val="127445632"/>
      </c:lineChart>
      <c:catAx>
        <c:axId val="12744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445632"/>
        <c:crosses val="autoZero"/>
        <c:auto val="1"/>
        <c:lblAlgn val="ctr"/>
        <c:lblOffset val="100"/>
        <c:noMultiLvlLbl val="0"/>
      </c:catAx>
      <c:valAx>
        <c:axId val="127445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444096"/>
        <c:crosses val="autoZero"/>
        <c:crossBetween val="between"/>
      </c:valAx>
      <c:spPr>
        <a:noFill/>
        <a:ln w="2536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31023784901758"/>
          <c:y val="0.00600600600600601"/>
          <c:w val="0.954498448810755"/>
          <c:h val="0.9119119119119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456" cap="sq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85000"/>
                </a:schemeClr>
              </a:solidFill>
              <a:ln w="44265" cap="rnd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0.0327648988013551"/>
                  <c:y val="0.07484012543571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43703354477255"/>
                  <c:y val="0.099994744760425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5294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5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trendline>
            <c:spPr>
              <a:ln w="12700" cap="rnd" cmpd="sng" algn="ctr">
                <a:solidFill>
                  <a:schemeClr val="bg2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2.6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456" cap="rnd" cmpd="sng" algn="ctr">
              <a:solidFill>
                <a:schemeClr val="bg1">
                  <a:alpha val="6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44265" cap="rnd" cmpd="sng" algn="ctr">
                <a:solidFill>
                  <a:schemeClr val="bg1">
                    <a:alpha val="60000"/>
                  </a:schemeClr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 w="25294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595" b="0" i="0" u="none" strike="noStrike" kern="1200" baseline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3.7</c:v>
                </c:pt>
                <c:pt idx="3">
                  <c:v>1.5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127444096"/>
        <c:axId val="127445632"/>
      </c:lineChart>
      <c:catAx>
        <c:axId val="12744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445632"/>
        <c:crosses val="autoZero"/>
        <c:auto val="1"/>
        <c:lblAlgn val="ctr"/>
        <c:lblOffset val="100"/>
        <c:noMultiLvlLbl val="0"/>
      </c:catAx>
      <c:valAx>
        <c:axId val="127445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444096"/>
        <c:crosses val="autoZero"/>
        <c:crossBetween val="between"/>
      </c:valAx>
      <c:spPr>
        <a:noFill/>
        <a:ln w="2536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44FF-28D8-41E5-8BA4-899F00F78B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7AFC-2395-4441-B2CC-3CBD92D610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6.xml"/><Relationship Id="rId25" Type="http://schemas.openxmlformats.org/officeDocument/2006/relationships/tags" Target="../tags/tag5.xml"/><Relationship Id="rId24" Type="http://schemas.openxmlformats.org/officeDocument/2006/relationships/tags" Target="../tags/tag4.xml"/><Relationship Id="rId23" Type="http://schemas.openxmlformats.org/officeDocument/2006/relationships/tags" Target="../tags/tag3.xml"/><Relationship Id="rId22" Type="http://schemas.openxmlformats.org/officeDocument/2006/relationships/tags" Target="../tags/tag2.xml"/><Relationship Id="rId21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1920" y="1342080"/>
            <a:ext cx="7265420" cy="3344294"/>
            <a:chOff x="1346" y="2067"/>
            <a:chExt cx="11442" cy="5266"/>
          </a:xfrm>
        </p:grpSpPr>
        <p:sp>
          <p:nvSpPr>
            <p:cNvPr id="19" name="矩形 18"/>
            <p:cNvSpPr/>
            <p:nvPr/>
          </p:nvSpPr>
          <p:spPr>
            <a:xfrm>
              <a:off x="1346" y="2067"/>
              <a:ext cx="11442" cy="2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PASS OR NOT</a:t>
              </a:r>
              <a:endParaRPr lang="en-US" altLang="zh-CN" sz="8800" b="0" cap="none" spc="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03" y="5057"/>
              <a:ext cx="8663" cy="2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   </a:t>
              </a:r>
              <a:r>
                <a:rPr lang="en-US" altLang="zh-CN" sz="440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Peilin Zhan</a:t>
              </a:r>
              <a:r>
                <a:rPr lang="en-US" altLang="zh-CN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      </a:t>
              </a:r>
              <a:endParaRPr lang="en-US" altLang="zh-CN" sz="4400" b="0" cap="none" spc="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Tutor</a:t>
              </a:r>
              <a:r>
                <a:rPr lang="zh-CN" altLang="en-US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r>
                <a:rPr lang="en-US" altLang="zh-CN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Pinglu Zh</a:t>
              </a:r>
              <a:r>
                <a:rPr lang="en-US" altLang="zh-CN" sz="4400" b="0" cap="none" spc="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ang</a:t>
              </a:r>
              <a:endParaRPr lang="en-US" altLang="zh-CN" sz="4400" b="0" cap="none" spc="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" y="4574"/>
              <a:ext cx="1942" cy="4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solidFill>
                    <a:srgbClr val="97E9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Data Mining</a:t>
              </a:r>
              <a:endParaRPr lang="en-US" altLang="zh-CN" sz="140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206500" y="2722245"/>
            <a:ext cx="6769735" cy="10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2130" y="1568450"/>
            <a:ext cx="11127105" cy="448310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6605" y="754380"/>
            <a:ext cx="579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Feature Encoding</a:t>
            </a:r>
            <a:endParaRPr lang="en-US" altLang="zh-CN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949325" y="4253230"/>
            <a:ext cx="2306320" cy="559848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program_type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940435" y="2256790"/>
            <a:ext cx="2306320" cy="535220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difficulty_level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6605" y="2339975"/>
            <a:ext cx="20834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: Different distance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1">
                    <a:lumMod val="20000"/>
                    <a:lumOff val="80000"/>
                  </a:schemeClr>
                </a:solidFill>
              </a:rPr>
              <a:t>1,2,3,4...</a:t>
            </a:r>
            <a:endParaRPr lang="en-US" altLang="zh-C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5495" y="4349115"/>
            <a:ext cx="2235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: The same distance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627755" y="2985135"/>
            <a:ext cx="794385" cy="3924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2405380"/>
            <a:ext cx="4763770" cy="3599815"/>
          </a:xfrm>
          <a:prstGeom prst="rect">
            <a:avLst/>
          </a:prstGeom>
        </p:spPr>
      </p:pic>
      <p:sp>
        <p:nvSpPr>
          <p:cNvPr id="17" name="立方体 16"/>
          <p:cNvSpPr/>
          <p:nvPr/>
        </p:nvSpPr>
        <p:spPr>
          <a:xfrm>
            <a:off x="5839460" y="325818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398895" y="325818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398895" y="2748280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979920" y="325818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979920" y="2748280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6979920" y="224091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60310" y="325818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7560310" y="2748280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7560310" y="2240915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7560310" y="1733550"/>
            <a:ext cx="749935" cy="6718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4766945" y="4717415"/>
            <a:ext cx="794385" cy="3924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7"/>
          <p:cNvSpPr txBox="1">
            <a:spLocks noChangeArrowheads="1"/>
          </p:cNvSpPr>
          <p:nvPr/>
        </p:nvSpPr>
        <p:spPr bwMode="auto">
          <a:xfrm>
            <a:off x="4675505" y="232410"/>
            <a:ext cx="3079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Feature Engineering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4" grpId="0" animBg="1"/>
      <p:bldP spid="17" grpId="0" animBg="1"/>
      <p:bldP spid="19" grpId="0" animBg="1"/>
      <p:bldP spid="18" grpId="0" animBg="1"/>
      <p:bldP spid="21" grpId="0" animBg="1"/>
      <p:bldP spid="22" grpId="0" animBg="1"/>
      <p:bldP spid="23" grpId="0" animBg="1"/>
      <p:bldP spid="20" grpId="0" animBg="1"/>
      <p:bldP spid="28" grpId="0" animBg="1"/>
      <p:bldP spid="26" grpId="0" animBg="1"/>
      <p:bldP spid="25" grpId="0" animBg="1"/>
      <p:bldP spid="14" grpId="1" animBg="1"/>
      <p:bldP spid="17" grpId="1" animBg="1"/>
      <p:bldP spid="19" grpId="1" animBg="1"/>
      <p:bldP spid="18" grpId="1" animBg="1"/>
      <p:bldP spid="21" grpId="1" animBg="1"/>
      <p:bldP spid="22" grpId="1" animBg="1"/>
      <p:bldP spid="23" grpId="1" animBg="1"/>
      <p:bldP spid="20" grpId="1" animBg="1"/>
      <p:bldP spid="28" grpId="1" animBg="1"/>
      <p:bldP spid="26" grpId="1" animBg="1"/>
      <p:bldP spid="25" grpId="1" animBg="1"/>
      <p:bldP spid="10" grpId="0" animBg="1"/>
      <p:bldP spid="13" grpId="0"/>
      <p:bldP spid="48" grpId="0" animBg="1"/>
      <p:bldP spid="10" grpId="1" animBg="1"/>
      <p:bldP spid="13" grpId="1"/>
      <p:bldP spid="48" grpId="1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2765" y="1421130"/>
            <a:ext cx="11127105" cy="489839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4668520" y="625158"/>
            <a:ext cx="3479800" cy="436562"/>
          </a:xfrm>
          <a:prstGeom prst="roundRect">
            <a:avLst>
              <a:gd name="adj" fmla="val 197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Freeform 5"/>
          <p:cNvSpPr>
            <a:spLocks noEditPoints="1"/>
          </p:cNvSpPr>
          <p:nvPr/>
        </p:nvSpPr>
        <p:spPr bwMode="auto">
          <a:xfrm>
            <a:off x="7701598" y="670243"/>
            <a:ext cx="307975" cy="307975"/>
          </a:xfrm>
          <a:custGeom>
            <a:avLst/>
            <a:gdLst>
              <a:gd name="T0" fmla="*/ 501937329 w 189"/>
              <a:gd name="T1" fmla="*/ 475379781 h 189"/>
              <a:gd name="T2" fmla="*/ 355870816 w 189"/>
              <a:gd name="T3" fmla="*/ 331969349 h 189"/>
              <a:gd name="T4" fmla="*/ 403673750 w 189"/>
              <a:gd name="T5" fmla="*/ 201837690 h 189"/>
              <a:gd name="T6" fmla="*/ 201837690 w 189"/>
              <a:gd name="T7" fmla="*/ 0 h 189"/>
              <a:gd name="T8" fmla="*/ 0 w 189"/>
              <a:gd name="T9" fmla="*/ 201837690 h 189"/>
              <a:gd name="T10" fmla="*/ 201837690 w 189"/>
              <a:gd name="T11" fmla="*/ 403673750 h 189"/>
              <a:gd name="T12" fmla="*/ 331969349 w 189"/>
              <a:gd name="T13" fmla="*/ 358526896 h 189"/>
              <a:gd name="T14" fmla="*/ 475379781 w 189"/>
              <a:gd name="T15" fmla="*/ 501937329 h 189"/>
              <a:gd name="T16" fmla="*/ 501937329 w 189"/>
              <a:gd name="T17" fmla="*/ 475379781 h 189"/>
              <a:gd name="T18" fmla="*/ 21245387 w 189"/>
              <a:gd name="T19" fmla="*/ 201837690 h 189"/>
              <a:gd name="T20" fmla="*/ 201837690 w 189"/>
              <a:gd name="T21" fmla="*/ 21245387 h 189"/>
              <a:gd name="T22" fmla="*/ 382428364 w 189"/>
              <a:gd name="T23" fmla="*/ 201837690 h 189"/>
              <a:gd name="T24" fmla="*/ 201837690 w 189"/>
              <a:gd name="T25" fmla="*/ 382428364 h 189"/>
              <a:gd name="T26" fmla="*/ 21245387 w 189"/>
              <a:gd name="T27" fmla="*/ 201837690 h 1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189">
                <a:moveTo>
                  <a:pt x="189" y="179"/>
                </a:moveTo>
                <a:cubicBezTo>
                  <a:pt x="134" y="125"/>
                  <a:pt x="134" y="125"/>
                  <a:pt x="134" y="125"/>
                </a:cubicBezTo>
                <a:cubicBezTo>
                  <a:pt x="145" y="112"/>
                  <a:pt x="152" y="95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4" y="152"/>
                  <a:pt x="111" y="146"/>
                  <a:pt x="125" y="135"/>
                </a:cubicBezTo>
                <a:cubicBezTo>
                  <a:pt x="179" y="189"/>
                  <a:pt x="179" y="189"/>
                  <a:pt x="179" y="189"/>
                </a:cubicBezTo>
                <a:lnTo>
                  <a:pt x="189" y="179"/>
                </a:lnTo>
                <a:close/>
                <a:moveTo>
                  <a:pt x="8" y="76"/>
                </a:moveTo>
                <a:cubicBezTo>
                  <a:pt x="8" y="39"/>
                  <a:pt x="38" y="8"/>
                  <a:pt x="76" y="8"/>
                </a:cubicBezTo>
                <a:cubicBezTo>
                  <a:pt x="113" y="8"/>
                  <a:pt x="144" y="39"/>
                  <a:pt x="144" y="76"/>
                </a:cubicBezTo>
                <a:cubicBezTo>
                  <a:pt x="144" y="114"/>
                  <a:pt x="113" y="144"/>
                  <a:pt x="76" y="144"/>
                </a:cubicBezTo>
                <a:cubicBezTo>
                  <a:pt x="38" y="144"/>
                  <a:pt x="8" y="114"/>
                  <a:pt x="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9"/>
          <p:cNvSpPr>
            <a:spLocks noEditPoints="1"/>
          </p:cNvSpPr>
          <p:nvPr/>
        </p:nvSpPr>
        <p:spPr bwMode="auto">
          <a:xfrm>
            <a:off x="3693478" y="641985"/>
            <a:ext cx="401637" cy="403225"/>
          </a:xfrm>
          <a:custGeom>
            <a:avLst/>
            <a:gdLst>
              <a:gd name="T0" fmla="*/ 420218987 w 192"/>
              <a:gd name="T1" fmla="*/ 0 h 192"/>
              <a:gd name="T2" fmla="*/ 0 w 192"/>
              <a:gd name="T3" fmla="*/ 422798214 h 192"/>
              <a:gd name="T4" fmla="*/ 420218987 w 192"/>
              <a:gd name="T5" fmla="*/ 845594327 h 192"/>
              <a:gd name="T6" fmla="*/ 840437974 w 192"/>
              <a:gd name="T7" fmla="*/ 422798214 h 192"/>
              <a:gd name="T8" fmla="*/ 420218987 w 192"/>
              <a:gd name="T9" fmla="*/ 0 h 192"/>
              <a:gd name="T10" fmla="*/ 420218987 w 192"/>
              <a:gd name="T11" fmla="*/ 35233885 h 192"/>
              <a:gd name="T12" fmla="*/ 805420248 w 192"/>
              <a:gd name="T13" fmla="*/ 422798214 h 192"/>
              <a:gd name="T14" fmla="*/ 717873841 w 192"/>
              <a:gd name="T15" fmla="*/ 669429105 h 192"/>
              <a:gd name="T16" fmla="*/ 534028688 w 192"/>
              <a:gd name="T17" fmla="*/ 603367409 h 192"/>
              <a:gd name="T18" fmla="*/ 529650426 w 192"/>
              <a:gd name="T19" fmla="*/ 581345443 h 192"/>
              <a:gd name="T20" fmla="*/ 542783119 w 192"/>
              <a:gd name="T21" fmla="*/ 532899640 h 192"/>
              <a:gd name="T22" fmla="*/ 560291982 w 192"/>
              <a:gd name="T23" fmla="*/ 471241917 h 192"/>
              <a:gd name="T24" fmla="*/ 586555277 w 192"/>
              <a:gd name="T25" fmla="*/ 405180221 h 192"/>
              <a:gd name="T26" fmla="*/ 586555277 w 192"/>
              <a:gd name="T27" fmla="*/ 347926471 h 192"/>
              <a:gd name="T28" fmla="*/ 586555277 w 192"/>
              <a:gd name="T29" fmla="*/ 343522498 h 192"/>
              <a:gd name="T30" fmla="*/ 590933539 w 192"/>
              <a:gd name="T31" fmla="*/ 264248883 h 192"/>
              <a:gd name="T32" fmla="*/ 560291982 w 192"/>
              <a:gd name="T33" fmla="*/ 158549330 h 192"/>
              <a:gd name="T34" fmla="*/ 442106111 w 192"/>
              <a:gd name="T35" fmla="*/ 105699553 h 192"/>
              <a:gd name="T36" fmla="*/ 407086294 w 192"/>
              <a:gd name="T37" fmla="*/ 105699553 h 192"/>
              <a:gd name="T38" fmla="*/ 288900423 w 192"/>
              <a:gd name="T39" fmla="*/ 158549330 h 192"/>
              <a:gd name="T40" fmla="*/ 258258867 w 192"/>
              <a:gd name="T41" fmla="*/ 264248883 h 192"/>
              <a:gd name="T42" fmla="*/ 267013298 w 192"/>
              <a:gd name="T43" fmla="*/ 343522498 h 192"/>
              <a:gd name="T44" fmla="*/ 262637128 w 192"/>
              <a:gd name="T45" fmla="*/ 347926471 h 192"/>
              <a:gd name="T46" fmla="*/ 262637128 w 192"/>
              <a:gd name="T47" fmla="*/ 405180221 h 192"/>
              <a:gd name="T48" fmla="*/ 293278684 w 192"/>
              <a:gd name="T49" fmla="*/ 471241917 h 192"/>
              <a:gd name="T50" fmla="*/ 310787547 w 192"/>
              <a:gd name="T51" fmla="*/ 532899640 h 192"/>
              <a:gd name="T52" fmla="*/ 319541979 w 192"/>
              <a:gd name="T53" fmla="*/ 581345443 h 192"/>
              <a:gd name="T54" fmla="*/ 310787547 w 192"/>
              <a:gd name="T55" fmla="*/ 603367409 h 192"/>
              <a:gd name="T56" fmla="*/ 126940302 w 192"/>
              <a:gd name="T57" fmla="*/ 669429105 h 192"/>
              <a:gd name="T58" fmla="*/ 35017726 w 192"/>
              <a:gd name="T59" fmla="*/ 422798214 h 192"/>
              <a:gd name="T60" fmla="*/ 420218987 w 192"/>
              <a:gd name="T61" fmla="*/ 35233885 h 192"/>
              <a:gd name="T62" fmla="*/ 153205689 w 192"/>
              <a:gd name="T63" fmla="*/ 700256916 h 192"/>
              <a:gd name="T64" fmla="*/ 323918149 w 192"/>
              <a:gd name="T65" fmla="*/ 638599193 h 192"/>
              <a:gd name="T66" fmla="*/ 354559705 w 192"/>
              <a:gd name="T67" fmla="*/ 581345443 h 192"/>
              <a:gd name="T68" fmla="*/ 341427012 w 192"/>
              <a:gd name="T69" fmla="*/ 519687721 h 192"/>
              <a:gd name="T70" fmla="*/ 323918149 w 192"/>
              <a:gd name="T71" fmla="*/ 462433971 h 192"/>
              <a:gd name="T72" fmla="*/ 319541979 w 192"/>
              <a:gd name="T73" fmla="*/ 449222052 h 192"/>
              <a:gd name="T74" fmla="*/ 297654854 w 192"/>
              <a:gd name="T75" fmla="*/ 396372275 h 192"/>
              <a:gd name="T76" fmla="*/ 297654854 w 192"/>
              <a:gd name="T77" fmla="*/ 361138391 h 192"/>
              <a:gd name="T78" fmla="*/ 302033116 w 192"/>
              <a:gd name="T79" fmla="*/ 352330445 h 192"/>
              <a:gd name="T80" fmla="*/ 293278684 w 192"/>
              <a:gd name="T81" fmla="*/ 259844910 h 192"/>
              <a:gd name="T82" fmla="*/ 319541979 w 192"/>
              <a:gd name="T83" fmla="*/ 180569195 h 192"/>
              <a:gd name="T84" fmla="*/ 407086294 w 192"/>
              <a:gd name="T85" fmla="*/ 140933438 h 192"/>
              <a:gd name="T86" fmla="*/ 442106111 w 192"/>
              <a:gd name="T87" fmla="*/ 140933438 h 192"/>
              <a:gd name="T88" fmla="*/ 534028688 w 192"/>
              <a:gd name="T89" fmla="*/ 180569195 h 192"/>
              <a:gd name="T90" fmla="*/ 555913721 w 192"/>
              <a:gd name="T91" fmla="*/ 259844910 h 192"/>
              <a:gd name="T92" fmla="*/ 551537551 w 192"/>
              <a:gd name="T93" fmla="*/ 352330445 h 192"/>
              <a:gd name="T94" fmla="*/ 551537551 w 192"/>
              <a:gd name="T95" fmla="*/ 361138391 h 192"/>
              <a:gd name="T96" fmla="*/ 551537551 w 192"/>
              <a:gd name="T97" fmla="*/ 396372275 h 192"/>
              <a:gd name="T98" fmla="*/ 529650426 w 192"/>
              <a:gd name="T99" fmla="*/ 449222052 h 192"/>
              <a:gd name="T100" fmla="*/ 525274257 w 192"/>
              <a:gd name="T101" fmla="*/ 462433971 h 192"/>
              <a:gd name="T102" fmla="*/ 507765394 w 192"/>
              <a:gd name="T103" fmla="*/ 519687721 h 192"/>
              <a:gd name="T104" fmla="*/ 494632700 w 192"/>
              <a:gd name="T105" fmla="*/ 581345443 h 192"/>
              <a:gd name="T106" fmla="*/ 520895995 w 192"/>
              <a:gd name="T107" fmla="*/ 638599193 h 192"/>
              <a:gd name="T108" fmla="*/ 691610547 w 192"/>
              <a:gd name="T109" fmla="*/ 695852943 h 192"/>
              <a:gd name="T110" fmla="*/ 420218987 w 192"/>
              <a:gd name="T111" fmla="*/ 810360442 h 192"/>
              <a:gd name="T112" fmla="*/ 153205689 w 192"/>
              <a:gd name="T113" fmla="*/ 70025691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5085715" y="625475"/>
            <a:ext cx="225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Feature Selection</a:t>
            </a:r>
            <a:endParaRPr lang="zh-CN" altLang="en-US" sz="20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" y="1720215"/>
            <a:ext cx="4622800" cy="418211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7172960" y="2918778"/>
            <a:ext cx="971550" cy="608012"/>
          </a:xfrm>
          <a:custGeom>
            <a:avLst/>
            <a:gdLst>
              <a:gd name="T0" fmla="*/ 2147483646 w 260"/>
              <a:gd name="T1" fmla="*/ 2147483646 h 162"/>
              <a:gd name="T2" fmla="*/ 2147483646 w 260"/>
              <a:gd name="T3" fmla="*/ 0 h 162"/>
              <a:gd name="T4" fmla="*/ 2147483646 w 260"/>
              <a:gd name="T5" fmla="*/ 2147483646 h 162"/>
              <a:gd name="T6" fmla="*/ 2147483646 w 260"/>
              <a:gd name="T7" fmla="*/ 2147483646 h 162"/>
              <a:gd name="T8" fmla="*/ 2147483646 w 260"/>
              <a:gd name="T9" fmla="*/ 2147483646 h 162"/>
              <a:gd name="T10" fmla="*/ 0 w 260"/>
              <a:gd name="T11" fmla="*/ 2147483646 h 162"/>
              <a:gd name="T12" fmla="*/ 2147483646 w 260"/>
              <a:gd name="T13" fmla="*/ 2147483646 h 162"/>
              <a:gd name="T14" fmla="*/ 2147483646 w 260"/>
              <a:gd name="T15" fmla="*/ 2147483646 h 162"/>
              <a:gd name="T16" fmla="*/ 2147483646 w 260"/>
              <a:gd name="T17" fmla="*/ 2147483646 h 162"/>
              <a:gd name="T18" fmla="*/ 2147483646 w 260"/>
              <a:gd name="T19" fmla="*/ 2147483646 h 162"/>
              <a:gd name="T20" fmla="*/ 2147483646 w 260"/>
              <a:gd name="T21" fmla="*/ 2147483646 h 162"/>
              <a:gd name="T22" fmla="*/ 2147483646 w 260"/>
              <a:gd name="T23" fmla="*/ 2147483646 h 162"/>
              <a:gd name="T24" fmla="*/ 2147483646 w 260"/>
              <a:gd name="T25" fmla="*/ 2147483646 h 162"/>
              <a:gd name="T26" fmla="*/ 2147483646 w 260"/>
              <a:gd name="T27" fmla="*/ 2147483646 h 162"/>
              <a:gd name="T28" fmla="*/ 2147483646 w 260"/>
              <a:gd name="T29" fmla="*/ 2147483646 h 162"/>
              <a:gd name="T30" fmla="*/ 2147483646 w 260"/>
              <a:gd name="T31" fmla="*/ 2147483646 h 162"/>
              <a:gd name="T32" fmla="*/ 2147483646 w 260"/>
              <a:gd name="T33" fmla="*/ 2147483646 h 162"/>
              <a:gd name="T34" fmla="*/ 2147483646 w 260"/>
              <a:gd name="T35" fmla="*/ 2147483646 h 16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6961823" y="3783330"/>
            <a:ext cx="13925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 CSV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04330" y="2089150"/>
            <a:ext cx="19094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SelectKBest</a:t>
            </a:r>
            <a:endParaRPr lang="zh-CN" altLang="en-US" sz="24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/>
            <a:r>
              <a:rPr lang="en-US" sz="2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en-US" sz="24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79" grpId="0" bldLvl="0" animBg="1"/>
      <p:bldP spid="80" grpId="0" bldLvl="0" animBg="1"/>
      <p:bldP spid="12" grpId="0" animBg="1"/>
      <p:bldP spid="14" grpId="0"/>
      <p:bldP spid="12" grpId="1" animBg="1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87327" y="1335129"/>
            <a:ext cx="1390531" cy="49390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1500" dirty="0">
                <a:solidFill>
                  <a:srgbClr val="97E9FF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altLang="zh-CN" sz="31500" dirty="0">
              <a:solidFill>
                <a:srgbClr val="97E9FF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16600" y="3716020"/>
            <a:ext cx="307911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Model Training &amp;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Model Evaluation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16339" y="2670325"/>
            <a:ext cx="377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 POINT</a:t>
            </a:r>
            <a:endParaRPr lang="zh-CN" altLang="en-US" sz="32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130" y="1420495"/>
            <a:ext cx="11127105" cy="489839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Oval 87"/>
          <p:cNvSpPr>
            <a:spLocks noChangeAspect="1"/>
          </p:cNvSpPr>
          <p:nvPr/>
        </p:nvSpPr>
        <p:spPr>
          <a:xfrm>
            <a:off x="-315708" y="5401142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Oval 32"/>
          <p:cNvSpPr>
            <a:spLocks noChangeAspect="1"/>
          </p:cNvSpPr>
          <p:nvPr/>
        </p:nvSpPr>
        <p:spPr>
          <a:xfrm>
            <a:off x="-315613" y="575777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71"/>
          <p:cNvSpPr>
            <a:spLocks noChangeAspect="1"/>
          </p:cNvSpPr>
          <p:nvPr/>
        </p:nvSpPr>
        <p:spPr>
          <a:xfrm>
            <a:off x="10740552" y="575777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Oval 79"/>
          <p:cNvSpPr>
            <a:spLocks noChangeAspect="1"/>
          </p:cNvSpPr>
          <p:nvPr/>
        </p:nvSpPr>
        <p:spPr>
          <a:xfrm>
            <a:off x="10740097" y="5401142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090795" y="67627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Regression</a:t>
            </a:r>
            <a:endParaRPr lang="en-US" altLang="zh-CN" sz="20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3" name="图表 42"/>
          <p:cNvGraphicFramePr/>
          <p:nvPr/>
        </p:nvGraphicFramePr>
        <p:xfrm>
          <a:off x="-418465" y="1024255"/>
          <a:ext cx="6140450" cy="337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矩形 25"/>
          <p:cNvSpPr/>
          <p:nvPr/>
        </p:nvSpPr>
        <p:spPr>
          <a:xfrm rot="16200000">
            <a:off x="8494713" y="3311843"/>
            <a:ext cx="3305175" cy="23336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7138035" y="4177665"/>
            <a:ext cx="1573530" cy="23304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7681595" y="4116070"/>
            <a:ext cx="1692275" cy="2387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6200000">
            <a:off x="9956800" y="4243705"/>
            <a:ext cx="1442085" cy="2336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8717915" y="4551680"/>
            <a:ext cx="825500" cy="23304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6200000">
            <a:off x="9083040" y="4424045"/>
            <a:ext cx="1111250" cy="20447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 rot="17880000">
            <a:off x="7364730" y="5127625"/>
            <a:ext cx="11944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id_num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 rot="17760000">
            <a:off x="8024495" y="5245100"/>
            <a:ext cx="10160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difficulty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 rot="17820000">
            <a:off x="8533765" y="5156200"/>
            <a:ext cx="11944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city_tier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 rot="17520000">
            <a:off x="9951720" y="5477510"/>
            <a:ext cx="150685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program_type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 rot="17460000">
            <a:off x="9606915" y="5269865"/>
            <a:ext cx="11944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test_type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17760000">
            <a:off x="9130030" y="5120640"/>
            <a:ext cx="11944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age</a:t>
            </a:r>
            <a:endParaRPr lang="zh-CN" altLang="en-US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5700" y="53975"/>
            <a:ext cx="25114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Model Training</a:t>
            </a:r>
            <a:endParaRPr lang="zh-CN" altLang="en-US" sz="2800"/>
          </a:p>
        </p:txBody>
      </p:sp>
      <p:sp>
        <p:nvSpPr>
          <p:cNvPr id="10" name="燕尾形箭头 9"/>
          <p:cNvSpPr/>
          <p:nvPr/>
        </p:nvSpPr>
        <p:spPr>
          <a:xfrm rot="10800000">
            <a:off x="5878830" y="4046220"/>
            <a:ext cx="1450975" cy="64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78830" y="3676015"/>
            <a:ext cx="1450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Fit</a:t>
            </a:r>
            <a:endParaRPr lang="en-US" altLang="zh-CN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grpSp>
        <p:nvGrpSpPr>
          <p:cNvPr id="12" name="组合 3"/>
          <p:cNvGrpSpPr/>
          <p:nvPr/>
        </p:nvGrpSpPr>
        <p:grpSpPr bwMode="auto">
          <a:xfrm>
            <a:off x="4647565" y="3680460"/>
            <a:ext cx="923925" cy="1071880"/>
            <a:chOff x="6981824" y="2220913"/>
            <a:chExt cx="453408" cy="409049"/>
          </a:xfrm>
        </p:grpSpPr>
        <p:grpSp>
          <p:nvGrpSpPr>
            <p:cNvPr id="13" name="组合 2"/>
            <p:cNvGrpSpPr/>
            <p:nvPr/>
          </p:nvGrpSpPr>
          <p:grpSpPr bwMode="auto">
            <a:xfrm>
              <a:off x="6981824" y="2220913"/>
              <a:ext cx="453408" cy="409049"/>
              <a:chOff x="6981824" y="2220913"/>
              <a:chExt cx="453408" cy="409049"/>
            </a:xfrm>
          </p:grpSpPr>
          <p:sp>
            <p:nvSpPr>
              <p:cNvPr id="19" name="Freeform 350"/>
              <p:cNvSpPr/>
              <p:nvPr/>
            </p:nvSpPr>
            <p:spPr bwMode="auto">
              <a:xfrm>
                <a:off x="7003047" y="2342470"/>
                <a:ext cx="79105" cy="183301"/>
              </a:xfrm>
              <a:custGeom>
                <a:avLst/>
                <a:gdLst>
                  <a:gd name="T0" fmla="*/ 2147483646 w 41"/>
                  <a:gd name="T1" fmla="*/ 2147483646 h 95"/>
                  <a:gd name="T2" fmla="*/ 2147483646 w 41"/>
                  <a:gd name="T3" fmla="*/ 2147483646 h 95"/>
                  <a:gd name="T4" fmla="*/ 2147483646 w 41"/>
                  <a:gd name="T5" fmla="*/ 2147483646 h 95"/>
                  <a:gd name="T6" fmla="*/ 2147483646 w 41"/>
                  <a:gd name="T7" fmla="*/ 2147483646 h 95"/>
                  <a:gd name="T8" fmla="*/ 2147483646 w 41"/>
                  <a:gd name="T9" fmla="*/ 2147483646 h 95"/>
                  <a:gd name="T10" fmla="*/ 2147483646 w 41"/>
                  <a:gd name="T11" fmla="*/ 2147483646 h 95"/>
                  <a:gd name="T12" fmla="*/ 2147483646 w 41"/>
                  <a:gd name="T13" fmla="*/ 2147483646 h 95"/>
                  <a:gd name="T14" fmla="*/ 2147483646 w 41"/>
                  <a:gd name="T15" fmla="*/ 2147483646 h 95"/>
                  <a:gd name="T16" fmla="*/ 2147483646 w 41"/>
                  <a:gd name="T17" fmla="*/ 2147483646 h 95"/>
                  <a:gd name="T18" fmla="*/ 2147483646 w 41"/>
                  <a:gd name="T19" fmla="*/ 2147483646 h 95"/>
                  <a:gd name="T20" fmla="*/ 2147483646 w 41"/>
                  <a:gd name="T21" fmla="*/ 2147483646 h 95"/>
                  <a:gd name="T22" fmla="*/ 2147483646 w 41"/>
                  <a:gd name="T23" fmla="*/ 0 h 95"/>
                  <a:gd name="T24" fmla="*/ 2147483646 w 41"/>
                  <a:gd name="T25" fmla="*/ 0 h 95"/>
                  <a:gd name="T26" fmla="*/ 2147483646 w 41"/>
                  <a:gd name="T27" fmla="*/ 0 h 95"/>
                  <a:gd name="T28" fmla="*/ 2147483646 w 41"/>
                  <a:gd name="T29" fmla="*/ 0 h 95"/>
                  <a:gd name="T30" fmla="*/ 2147483646 w 41"/>
                  <a:gd name="T31" fmla="*/ 0 h 95"/>
                  <a:gd name="T32" fmla="*/ 2147483646 w 41"/>
                  <a:gd name="T33" fmla="*/ 2147483646 h 95"/>
                  <a:gd name="T34" fmla="*/ 2147483646 w 41"/>
                  <a:gd name="T35" fmla="*/ 2147483646 h 95"/>
                  <a:gd name="T36" fmla="*/ 0 w 41"/>
                  <a:gd name="T37" fmla="*/ 2147483646 h 95"/>
                  <a:gd name="T38" fmla="*/ 0 w 41"/>
                  <a:gd name="T39" fmla="*/ 2147483646 h 95"/>
                  <a:gd name="T40" fmla="*/ 0 w 41"/>
                  <a:gd name="T41" fmla="*/ 2147483646 h 95"/>
                  <a:gd name="T42" fmla="*/ 2147483646 w 41"/>
                  <a:gd name="T43" fmla="*/ 2147483646 h 95"/>
                  <a:gd name="T44" fmla="*/ 2147483646 w 41"/>
                  <a:gd name="T45" fmla="*/ 2147483646 h 95"/>
                  <a:gd name="T46" fmla="*/ 2147483646 w 41"/>
                  <a:gd name="T47" fmla="*/ 2147483646 h 95"/>
                  <a:gd name="T48" fmla="*/ 2147483646 w 41"/>
                  <a:gd name="T49" fmla="*/ 2147483646 h 95"/>
                  <a:gd name="T50" fmla="*/ 2147483646 w 41"/>
                  <a:gd name="T51" fmla="*/ 2147483646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" h="95">
                    <a:moveTo>
                      <a:pt x="13" y="95"/>
                    </a:moveTo>
                    <a:lnTo>
                      <a:pt x="27" y="95"/>
                    </a:lnTo>
                    <a:lnTo>
                      <a:pt x="32" y="93"/>
                    </a:lnTo>
                    <a:lnTo>
                      <a:pt x="36" y="91"/>
                    </a:lnTo>
                    <a:lnTo>
                      <a:pt x="39" y="87"/>
                    </a:lnTo>
                    <a:lnTo>
                      <a:pt x="41" y="81"/>
                    </a:lnTo>
                    <a:lnTo>
                      <a:pt x="41" y="12"/>
                    </a:lnTo>
                    <a:lnTo>
                      <a:pt x="39" y="8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81"/>
                    </a:lnTo>
                    <a:lnTo>
                      <a:pt x="1" y="87"/>
                    </a:lnTo>
                    <a:lnTo>
                      <a:pt x="4" y="91"/>
                    </a:lnTo>
                    <a:lnTo>
                      <a:pt x="8" y="93"/>
                    </a:lnTo>
                    <a:lnTo>
                      <a:pt x="13" y="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351"/>
              <p:cNvSpPr/>
              <p:nvPr/>
            </p:nvSpPr>
            <p:spPr bwMode="auto">
              <a:xfrm>
                <a:off x="7113023" y="2288444"/>
                <a:ext cx="81035" cy="237326"/>
              </a:xfrm>
              <a:custGeom>
                <a:avLst/>
                <a:gdLst>
                  <a:gd name="T0" fmla="*/ 2147483646 w 42"/>
                  <a:gd name="T1" fmla="*/ 2147483646 h 123"/>
                  <a:gd name="T2" fmla="*/ 2147483646 w 42"/>
                  <a:gd name="T3" fmla="*/ 2147483646 h 123"/>
                  <a:gd name="T4" fmla="*/ 2147483646 w 42"/>
                  <a:gd name="T5" fmla="*/ 2147483646 h 123"/>
                  <a:gd name="T6" fmla="*/ 2147483646 w 42"/>
                  <a:gd name="T7" fmla="*/ 2147483646 h 123"/>
                  <a:gd name="T8" fmla="*/ 2147483646 w 42"/>
                  <a:gd name="T9" fmla="*/ 2147483646 h 123"/>
                  <a:gd name="T10" fmla="*/ 2147483646 w 42"/>
                  <a:gd name="T11" fmla="*/ 2147483646 h 123"/>
                  <a:gd name="T12" fmla="*/ 2147483646 w 42"/>
                  <a:gd name="T13" fmla="*/ 2147483646 h 123"/>
                  <a:gd name="T14" fmla="*/ 2147483646 w 42"/>
                  <a:gd name="T15" fmla="*/ 2147483646 h 123"/>
                  <a:gd name="T16" fmla="*/ 2147483646 w 42"/>
                  <a:gd name="T17" fmla="*/ 2147483646 h 123"/>
                  <a:gd name="T18" fmla="*/ 2147483646 w 42"/>
                  <a:gd name="T19" fmla="*/ 2147483646 h 123"/>
                  <a:gd name="T20" fmla="*/ 2147483646 w 42"/>
                  <a:gd name="T21" fmla="*/ 2147483646 h 123"/>
                  <a:gd name="T22" fmla="*/ 2147483646 w 42"/>
                  <a:gd name="T23" fmla="*/ 2147483646 h 123"/>
                  <a:gd name="T24" fmla="*/ 2147483646 w 42"/>
                  <a:gd name="T25" fmla="*/ 0 h 123"/>
                  <a:gd name="T26" fmla="*/ 2147483646 w 42"/>
                  <a:gd name="T27" fmla="*/ 0 h 123"/>
                  <a:gd name="T28" fmla="*/ 2147483646 w 42"/>
                  <a:gd name="T29" fmla="*/ 0 h 123"/>
                  <a:gd name="T30" fmla="*/ 2147483646 w 42"/>
                  <a:gd name="T31" fmla="*/ 2147483646 h 123"/>
                  <a:gd name="T32" fmla="*/ 2147483646 w 42"/>
                  <a:gd name="T33" fmla="*/ 2147483646 h 123"/>
                  <a:gd name="T34" fmla="*/ 2147483646 w 42"/>
                  <a:gd name="T35" fmla="*/ 2147483646 h 123"/>
                  <a:gd name="T36" fmla="*/ 0 w 42"/>
                  <a:gd name="T37" fmla="*/ 2147483646 h 123"/>
                  <a:gd name="T38" fmla="*/ 2147483646 w 42"/>
                  <a:gd name="T39" fmla="*/ 2147483646 h 123"/>
                  <a:gd name="T40" fmla="*/ 2147483646 w 42"/>
                  <a:gd name="T41" fmla="*/ 2147483646 h 123"/>
                  <a:gd name="T42" fmla="*/ 2147483646 w 42"/>
                  <a:gd name="T43" fmla="*/ 2147483646 h 123"/>
                  <a:gd name="T44" fmla="*/ 2147483646 w 42"/>
                  <a:gd name="T45" fmla="*/ 2147483646 h 123"/>
                  <a:gd name="T46" fmla="*/ 2147483646 w 42"/>
                  <a:gd name="T47" fmla="*/ 2147483646 h 123"/>
                  <a:gd name="T48" fmla="*/ 2147483646 w 42"/>
                  <a:gd name="T49" fmla="*/ 2147483646 h 123"/>
                  <a:gd name="T50" fmla="*/ 2147483646 w 42"/>
                  <a:gd name="T51" fmla="*/ 2147483646 h 12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2" h="123">
                    <a:moveTo>
                      <a:pt x="15" y="123"/>
                    </a:moveTo>
                    <a:lnTo>
                      <a:pt x="28" y="123"/>
                    </a:lnTo>
                    <a:lnTo>
                      <a:pt x="34" y="121"/>
                    </a:lnTo>
                    <a:lnTo>
                      <a:pt x="38" y="119"/>
                    </a:lnTo>
                    <a:lnTo>
                      <a:pt x="41" y="115"/>
                    </a:lnTo>
                    <a:lnTo>
                      <a:pt x="42" y="109"/>
                    </a:lnTo>
                    <a:lnTo>
                      <a:pt x="42" y="14"/>
                    </a:lnTo>
                    <a:lnTo>
                      <a:pt x="41" y="8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109"/>
                    </a:lnTo>
                    <a:lnTo>
                      <a:pt x="1" y="115"/>
                    </a:lnTo>
                    <a:lnTo>
                      <a:pt x="5" y="119"/>
                    </a:lnTo>
                    <a:lnTo>
                      <a:pt x="9" y="121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352"/>
              <p:cNvSpPr/>
              <p:nvPr/>
            </p:nvSpPr>
            <p:spPr bwMode="auto">
              <a:xfrm>
                <a:off x="7228787" y="2220913"/>
                <a:ext cx="81035" cy="304858"/>
              </a:xfrm>
              <a:custGeom>
                <a:avLst/>
                <a:gdLst>
                  <a:gd name="T0" fmla="*/ 2147483646 w 42"/>
                  <a:gd name="T1" fmla="*/ 2147483646 h 158"/>
                  <a:gd name="T2" fmla="*/ 2147483646 w 42"/>
                  <a:gd name="T3" fmla="*/ 2147483646 h 158"/>
                  <a:gd name="T4" fmla="*/ 2147483646 w 42"/>
                  <a:gd name="T5" fmla="*/ 2147483646 h 158"/>
                  <a:gd name="T6" fmla="*/ 2147483646 w 42"/>
                  <a:gd name="T7" fmla="*/ 2147483646 h 158"/>
                  <a:gd name="T8" fmla="*/ 2147483646 w 42"/>
                  <a:gd name="T9" fmla="*/ 2147483646 h 158"/>
                  <a:gd name="T10" fmla="*/ 2147483646 w 42"/>
                  <a:gd name="T11" fmla="*/ 2147483646 h 158"/>
                  <a:gd name="T12" fmla="*/ 2147483646 w 42"/>
                  <a:gd name="T13" fmla="*/ 2147483646 h 158"/>
                  <a:gd name="T14" fmla="*/ 2147483646 w 42"/>
                  <a:gd name="T15" fmla="*/ 2147483646 h 158"/>
                  <a:gd name="T16" fmla="*/ 2147483646 w 42"/>
                  <a:gd name="T17" fmla="*/ 2147483646 h 158"/>
                  <a:gd name="T18" fmla="*/ 2147483646 w 42"/>
                  <a:gd name="T19" fmla="*/ 2147483646 h 158"/>
                  <a:gd name="T20" fmla="*/ 2147483646 w 42"/>
                  <a:gd name="T21" fmla="*/ 2147483646 h 158"/>
                  <a:gd name="T22" fmla="*/ 2147483646 w 42"/>
                  <a:gd name="T23" fmla="*/ 2147483646 h 158"/>
                  <a:gd name="T24" fmla="*/ 2147483646 w 42"/>
                  <a:gd name="T25" fmla="*/ 0 h 158"/>
                  <a:gd name="T26" fmla="*/ 2147483646 w 42"/>
                  <a:gd name="T27" fmla="*/ 0 h 158"/>
                  <a:gd name="T28" fmla="*/ 2147483646 w 42"/>
                  <a:gd name="T29" fmla="*/ 0 h 158"/>
                  <a:gd name="T30" fmla="*/ 2147483646 w 42"/>
                  <a:gd name="T31" fmla="*/ 2147483646 h 158"/>
                  <a:gd name="T32" fmla="*/ 2147483646 w 42"/>
                  <a:gd name="T33" fmla="*/ 2147483646 h 158"/>
                  <a:gd name="T34" fmla="*/ 2147483646 w 42"/>
                  <a:gd name="T35" fmla="*/ 2147483646 h 158"/>
                  <a:gd name="T36" fmla="*/ 0 w 42"/>
                  <a:gd name="T37" fmla="*/ 2147483646 h 158"/>
                  <a:gd name="T38" fmla="*/ 0 w 42"/>
                  <a:gd name="T39" fmla="*/ 2147483646 h 158"/>
                  <a:gd name="T40" fmla="*/ 0 w 42"/>
                  <a:gd name="T41" fmla="*/ 2147483646 h 158"/>
                  <a:gd name="T42" fmla="*/ 2147483646 w 42"/>
                  <a:gd name="T43" fmla="*/ 2147483646 h 158"/>
                  <a:gd name="T44" fmla="*/ 2147483646 w 42"/>
                  <a:gd name="T45" fmla="*/ 2147483646 h 158"/>
                  <a:gd name="T46" fmla="*/ 2147483646 w 42"/>
                  <a:gd name="T47" fmla="*/ 2147483646 h 158"/>
                  <a:gd name="T48" fmla="*/ 2147483646 w 42"/>
                  <a:gd name="T49" fmla="*/ 2147483646 h 158"/>
                  <a:gd name="T50" fmla="*/ 2147483646 w 42"/>
                  <a:gd name="T51" fmla="*/ 2147483646 h 1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2" h="158">
                    <a:moveTo>
                      <a:pt x="13" y="158"/>
                    </a:moveTo>
                    <a:lnTo>
                      <a:pt x="28" y="158"/>
                    </a:lnTo>
                    <a:lnTo>
                      <a:pt x="34" y="156"/>
                    </a:lnTo>
                    <a:lnTo>
                      <a:pt x="38" y="154"/>
                    </a:lnTo>
                    <a:lnTo>
                      <a:pt x="41" y="150"/>
                    </a:lnTo>
                    <a:lnTo>
                      <a:pt x="42" y="144"/>
                    </a:lnTo>
                    <a:lnTo>
                      <a:pt x="41" y="14"/>
                    </a:lnTo>
                    <a:lnTo>
                      <a:pt x="41" y="8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44"/>
                    </a:lnTo>
                    <a:lnTo>
                      <a:pt x="1" y="150"/>
                    </a:lnTo>
                    <a:lnTo>
                      <a:pt x="4" y="154"/>
                    </a:lnTo>
                    <a:lnTo>
                      <a:pt x="8" y="156"/>
                    </a:lnTo>
                    <a:lnTo>
                      <a:pt x="13" y="1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353"/>
              <p:cNvSpPr/>
              <p:nvPr/>
            </p:nvSpPr>
            <p:spPr bwMode="auto">
              <a:xfrm>
                <a:off x="6981824" y="2556642"/>
                <a:ext cx="453408" cy="73320"/>
              </a:xfrm>
              <a:custGeom>
                <a:avLst/>
                <a:gdLst>
                  <a:gd name="T0" fmla="*/ 2147483646 w 235"/>
                  <a:gd name="T1" fmla="*/ 2147483646 h 38"/>
                  <a:gd name="T2" fmla="*/ 2147483646 w 235"/>
                  <a:gd name="T3" fmla="*/ 2147483646 h 38"/>
                  <a:gd name="T4" fmla="*/ 2147483646 w 235"/>
                  <a:gd name="T5" fmla="*/ 2147483646 h 38"/>
                  <a:gd name="T6" fmla="*/ 2147483646 w 235"/>
                  <a:gd name="T7" fmla="*/ 2147483646 h 38"/>
                  <a:gd name="T8" fmla="*/ 2147483646 w 235"/>
                  <a:gd name="T9" fmla="*/ 0 h 38"/>
                  <a:gd name="T10" fmla="*/ 2147483646 w 235"/>
                  <a:gd name="T11" fmla="*/ 0 h 38"/>
                  <a:gd name="T12" fmla="*/ 2147483646 w 235"/>
                  <a:gd name="T13" fmla="*/ 0 h 38"/>
                  <a:gd name="T14" fmla="*/ 2147483646 w 235"/>
                  <a:gd name="T15" fmla="*/ 0 h 38"/>
                  <a:gd name="T16" fmla="*/ 2147483646 w 235"/>
                  <a:gd name="T17" fmla="*/ 2147483646 h 38"/>
                  <a:gd name="T18" fmla="*/ 2147483646 w 235"/>
                  <a:gd name="T19" fmla="*/ 2147483646 h 38"/>
                  <a:gd name="T20" fmla="*/ 2147483646 w 235"/>
                  <a:gd name="T21" fmla="*/ 2147483646 h 38"/>
                  <a:gd name="T22" fmla="*/ 0 w 235"/>
                  <a:gd name="T23" fmla="*/ 2147483646 h 38"/>
                  <a:gd name="T24" fmla="*/ 0 w 235"/>
                  <a:gd name="T25" fmla="*/ 2147483646 h 38"/>
                  <a:gd name="T26" fmla="*/ 0 w 235"/>
                  <a:gd name="T27" fmla="*/ 2147483646 h 38"/>
                  <a:gd name="T28" fmla="*/ 2147483646 w 235"/>
                  <a:gd name="T29" fmla="*/ 2147483646 h 38"/>
                  <a:gd name="T30" fmla="*/ 2147483646 w 235"/>
                  <a:gd name="T31" fmla="*/ 2147483646 h 38"/>
                  <a:gd name="T32" fmla="*/ 2147483646 w 235"/>
                  <a:gd name="T33" fmla="*/ 2147483646 h 38"/>
                  <a:gd name="T34" fmla="*/ 2147483646 w 235"/>
                  <a:gd name="T35" fmla="*/ 2147483646 h 38"/>
                  <a:gd name="T36" fmla="*/ 2147483646 w 235"/>
                  <a:gd name="T37" fmla="*/ 2147483646 h 38"/>
                  <a:gd name="T38" fmla="*/ 2147483646 w 235"/>
                  <a:gd name="T39" fmla="*/ 2147483646 h 38"/>
                  <a:gd name="T40" fmla="*/ 2147483646 w 235"/>
                  <a:gd name="T41" fmla="*/ 2147483646 h 38"/>
                  <a:gd name="T42" fmla="*/ 2147483646 w 235"/>
                  <a:gd name="T43" fmla="*/ 2147483646 h 38"/>
                  <a:gd name="T44" fmla="*/ 2147483646 w 235"/>
                  <a:gd name="T45" fmla="*/ 2147483646 h 38"/>
                  <a:gd name="T46" fmla="*/ 2147483646 w 235"/>
                  <a:gd name="T47" fmla="*/ 2147483646 h 38"/>
                  <a:gd name="T48" fmla="*/ 2147483646 w 235"/>
                  <a:gd name="T49" fmla="*/ 2147483646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5" h="38">
                    <a:moveTo>
                      <a:pt x="234" y="14"/>
                    </a:moveTo>
                    <a:lnTo>
                      <a:pt x="234" y="14"/>
                    </a:lnTo>
                    <a:lnTo>
                      <a:pt x="234" y="8"/>
                    </a:lnTo>
                    <a:lnTo>
                      <a:pt x="231" y="4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26"/>
                    </a:lnTo>
                    <a:lnTo>
                      <a:pt x="1" y="30"/>
                    </a:lnTo>
                    <a:lnTo>
                      <a:pt x="4" y="35"/>
                    </a:lnTo>
                    <a:lnTo>
                      <a:pt x="8" y="38"/>
                    </a:lnTo>
                    <a:lnTo>
                      <a:pt x="13" y="38"/>
                    </a:lnTo>
                    <a:lnTo>
                      <a:pt x="222" y="38"/>
                    </a:lnTo>
                    <a:lnTo>
                      <a:pt x="226" y="37"/>
                    </a:lnTo>
                    <a:lnTo>
                      <a:pt x="231" y="34"/>
                    </a:lnTo>
                    <a:lnTo>
                      <a:pt x="234" y="30"/>
                    </a:lnTo>
                    <a:lnTo>
                      <a:pt x="235" y="25"/>
                    </a:lnTo>
                    <a:lnTo>
                      <a:pt x="23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Freeform 354"/>
            <p:cNvSpPr/>
            <p:nvPr/>
          </p:nvSpPr>
          <p:spPr bwMode="auto">
            <a:xfrm>
              <a:off x="7334904" y="2288444"/>
              <a:ext cx="79105" cy="237326"/>
            </a:xfrm>
            <a:custGeom>
              <a:avLst/>
              <a:gdLst>
                <a:gd name="T0" fmla="*/ 2147483646 w 41"/>
                <a:gd name="T1" fmla="*/ 2147483646 h 123"/>
                <a:gd name="T2" fmla="*/ 2147483646 w 41"/>
                <a:gd name="T3" fmla="*/ 2147483646 h 123"/>
                <a:gd name="T4" fmla="*/ 2147483646 w 41"/>
                <a:gd name="T5" fmla="*/ 2147483646 h 123"/>
                <a:gd name="T6" fmla="*/ 2147483646 w 41"/>
                <a:gd name="T7" fmla="*/ 2147483646 h 123"/>
                <a:gd name="T8" fmla="*/ 2147483646 w 41"/>
                <a:gd name="T9" fmla="*/ 2147483646 h 123"/>
                <a:gd name="T10" fmla="*/ 2147483646 w 41"/>
                <a:gd name="T11" fmla="*/ 2147483646 h 123"/>
                <a:gd name="T12" fmla="*/ 2147483646 w 41"/>
                <a:gd name="T13" fmla="*/ 2147483646 h 123"/>
                <a:gd name="T14" fmla="*/ 2147483646 w 41"/>
                <a:gd name="T15" fmla="*/ 2147483646 h 123"/>
                <a:gd name="T16" fmla="*/ 2147483646 w 41"/>
                <a:gd name="T17" fmla="*/ 2147483646 h 123"/>
                <a:gd name="T18" fmla="*/ 2147483646 w 41"/>
                <a:gd name="T19" fmla="*/ 2147483646 h 123"/>
                <a:gd name="T20" fmla="*/ 2147483646 w 41"/>
                <a:gd name="T21" fmla="*/ 2147483646 h 123"/>
                <a:gd name="T22" fmla="*/ 2147483646 w 41"/>
                <a:gd name="T23" fmla="*/ 0 h 123"/>
                <a:gd name="T24" fmla="*/ 2147483646 w 41"/>
                <a:gd name="T25" fmla="*/ 0 h 123"/>
                <a:gd name="T26" fmla="*/ 2147483646 w 41"/>
                <a:gd name="T27" fmla="*/ 0 h 123"/>
                <a:gd name="T28" fmla="*/ 2147483646 w 41"/>
                <a:gd name="T29" fmla="*/ 0 h 123"/>
                <a:gd name="T30" fmla="*/ 2147483646 w 41"/>
                <a:gd name="T31" fmla="*/ 0 h 123"/>
                <a:gd name="T32" fmla="*/ 2147483646 w 41"/>
                <a:gd name="T33" fmla="*/ 2147483646 h 123"/>
                <a:gd name="T34" fmla="*/ 0 w 41"/>
                <a:gd name="T35" fmla="*/ 2147483646 h 123"/>
                <a:gd name="T36" fmla="*/ 0 w 41"/>
                <a:gd name="T37" fmla="*/ 2147483646 h 123"/>
                <a:gd name="T38" fmla="*/ 0 w 41"/>
                <a:gd name="T39" fmla="*/ 2147483646 h 123"/>
                <a:gd name="T40" fmla="*/ 0 w 41"/>
                <a:gd name="T41" fmla="*/ 2147483646 h 123"/>
                <a:gd name="T42" fmla="*/ 0 w 41"/>
                <a:gd name="T43" fmla="*/ 2147483646 h 123"/>
                <a:gd name="T44" fmla="*/ 2147483646 w 41"/>
                <a:gd name="T45" fmla="*/ 2147483646 h 123"/>
                <a:gd name="T46" fmla="*/ 2147483646 w 41"/>
                <a:gd name="T47" fmla="*/ 2147483646 h 123"/>
                <a:gd name="T48" fmla="*/ 2147483646 w 41"/>
                <a:gd name="T49" fmla="*/ 2147483646 h 123"/>
                <a:gd name="T50" fmla="*/ 2147483646 w 41"/>
                <a:gd name="T51" fmla="*/ 2147483646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1" h="123">
                  <a:moveTo>
                    <a:pt x="14" y="123"/>
                  </a:moveTo>
                  <a:lnTo>
                    <a:pt x="28" y="123"/>
                  </a:lnTo>
                  <a:lnTo>
                    <a:pt x="33" y="121"/>
                  </a:lnTo>
                  <a:lnTo>
                    <a:pt x="37" y="119"/>
                  </a:lnTo>
                  <a:lnTo>
                    <a:pt x="40" y="115"/>
                  </a:lnTo>
                  <a:lnTo>
                    <a:pt x="41" y="109"/>
                  </a:lnTo>
                  <a:lnTo>
                    <a:pt x="41" y="13"/>
                  </a:lnTo>
                  <a:lnTo>
                    <a:pt x="40" y="8"/>
                  </a:lnTo>
                  <a:lnTo>
                    <a:pt x="37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5" y="119"/>
                  </a:lnTo>
                  <a:lnTo>
                    <a:pt x="9" y="121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639060" y="3680460"/>
            <a:ext cx="1450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Predict</a:t>
            </a:r>
            <a:endParaRPr lang="en-US" altLang="zh-CN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39" name="直角上箭头 38"/>
          <p:cNvSpPr/>
          <p:nvPr/>
        </p:nvSpPr>
        <p:spPr>
          <a:xfrm rot="10800000">
            <a:off x="2584450" y="4255770"/>
            <a:ext cx="1560195" cy="189674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6305" y="3047365"/>
            <a:ext cx="1450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Kfold</a:t>
            </a:r>
            <a:r>
              <a:rPr lang="zh-CN" altLang="en-US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？</a:t>
            </a:r>
            <a:endParaRPr lang="zh-CN" altLang="en-US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  <p:bldP spid="6" grpId="0"/>
      <p:bldP spid="7" grpId="0"/>
      <p:bldP spid="8" grpId="0"/>
      <p:bldP spid="10" grpId="0" bldLvl="0" animBg="1"/>
      <p:bldP spid="11" grpId="0"/>
      <p:bldP spid="10" grpId="1" animBg="1"/>
      <p:bldP spid="11" grpId="1"/>
      <p:bldP spid="39" grpId="0" bldLvl="0" animBg="1"/>
      <p:bldP spid="25" grpId="0"/>
      <p:bldP spid="39" grpId="1" animBg="1"/>
      <p:bldP spid="25" grpId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421130"/>
            <a:ext cx="11127105" cy="489839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Oval 87"/>
          <p:cNvSpPr>
            <a:spLocks noChangeAspect="1"/>
          </p:cNvSpPr>
          <p:nvPr/>
        </p:nvSpPr>
        <p:spPr>
          <a:xfrm>
            <a:off x="-315708" y="5310972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Oval 32"/>
          <p:cNvSpPr>
            <a:spLocks noChangeAspect="1"/>
          </p:cNvSpPr>
          <p:nvPr/>
        </p:nvSpPr>
        <p:spPr>
          <a:xfrm>
            <a:off x="-315613" y="575777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71"/>
          <p:cNvSpPr>
            <a:spLocks noChangeAspect="1"/>
          </p:cNvSpPr>
          <p:nvPr/>
        </p:nvSpPr>
        <p:spPr>
          <a:xfrm>
            <a:off x="10740552" y="575777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Oval 79"/>
          <p:cNvSpPr>
            <a:spLocks noChangeAspect="1"/>
          </p:cNvSpPr>
          <p:nvPr/>
        </p:nvSpPr>
        <p:spPr>
          <a:xfrm>
            <a:off x="10740097" y="5310972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036185" y="62547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Accuracy &amp; Recall</a:t>
            </a:r>
            <a:endParaRPr lang="en-US" altLang="zh-CN" sz="20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3" name="图表 42"/>
          <p:cNvGraphicFramePr/>
          <p:nvPr/>
        </p:nvGraphicFramePr>
        <p:xfrm>
          <a:off x="-1211580" y="0"/>
          <a:ext cx="6140450" cy="337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15205" y="53975"/>
            <a:ext cx="2908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Model Evaluation</a:t>
            </a:r>
            <a:endParaRPr lang="zh-CN" altLang="en-US" sz="2800"/>
          </a:p>
        </p:txBody>
      </p:sp>
      <p:sp>
        <p:nvSpPr>
          <p:cNvPr id="6" name="下箭头 5"/>
          <p:cNvSpPr/>
          <p:nvPr/>
        </p:nvSpPr>
        <p:spPr>
          <a:xfrm>
            <a:off x="2602865" y="1781175"/>
            <a:ext cx="610235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 rot="10800000" flipV="1">
            <a:off x="2474595" y="3441700"/>
            <a:ext cx="870585" cy="908685"/>
            <a:chOff x="6981824" y="2220913"/>
            <a:chExt cx="453408" cy="409049"/>
          </a:xfrm>
        </p:grpSpPr>
        <p:grpSp>
          <p:nvGrpSpPr>
            <p:cNvPr id="8" name="组合 2"/>
            <p:cNvGrpSpPr/>
            <p:nvPr/>
          </p:nvGrpSpPr>
          <p:grpSpPr bwMode="auto">
            <a:xfrm>
              <a:off x="6981824" y="2220913"/>
              <a:ext cx="453408" cy="409049"/>
              <a:chOff x="6981824" y="2220913"/>
              <a:chExt cx="453408" cy="409049"/>
            </a:xfrm>
          </p:grpSpPr>
          <p:sp>
            <p:nvSpPr>
              <p:cNvPr id="10" name="Freeform 350"/>
              <p:cNvSpPr/>
              <p:nvPr/>
            </p:nvSpPr>
            <p:spPr bwMode="auto">
              <a:xfrm>
                <a:off x="7003047" y="2342470"/>
                <a:ext cx="79105" cy="183301"/>
              </a:xfrm>
              <a:custGeom>
                <a:avLst/>
                <a:gdLst>
                  <a:gd name="T0" fmla="*/ 2147483646 w 41"/>
                  <a:gd name="T1" fmla="*/ 2147483646 h 95"/>
                  <a:gd name="T2" fmla="*/ 2147483646 w 41"/>
                  <a:gd name="T3" fmla="*/ 2147483646 h 95"/>
                  <a:gd name="T4" fmla="*/ 2147483646 w 41"/>
                  <a:gd name="T5" fmla="*/ 2147483646 h 95"/>
                  <a:gd name="T6" fmla="*/ 2147483646 w 41"/>
                  <a:gd name="T7" fmla="*/ 2147483646 h 95"/>
                  <a:gd name="T8" fmla="*/ 2147483646 w 41"/>
                  <a:gd name="T9" fmla="*/ 2147483646 h 95"/>
                  <a:gd name="T10" fmla="*/ 2147483646 w 41"/>
                  <a:gd name="T11" fmla="*/ 2147483646 h 95"/>
                  <a:gd name="T12" fmla="*/ 2147483646 w 41"/>
                  <a:gd name="T13" fmla="*/ 2147483646 h 95"/>
                  <a:gd name="T14" fmla="*/ 2147483646 w 41"/>
                  <a:gd name="T15" fmla="*/ 2147483646 h 95"/>
                  <a:gd name="T16" fmla="*/ 2147483646 w 41"/>
                  <a:gd name="T17" fmla="*/ 2147483646 h 95"/>
                  <a:gd name="T18" fmla="*/ 2147483646 w 41"/>
                  <a:gd name="T19" fmla="*/ 2147483646 h 95"/>
                  <a:gd name="T20" fmla="*/ 2147483646 w 41"/>
                  <a:gd name="T21" fmla="*/ 2147483646 h 95"/>
                  <a:gd name="T22" fmla="*/ 2147483646 w 41"/>
                  <a:gd name="T23" fmla="*/ 0 h 95"/>
                  <a:gd name="T24" fmla="*/ 2147483646 w 41"/>
                  <a:gd name="T25" fmla="*/ 0 h 95"/>
                  <a:gd name="T26" fmla="*/ 2147483646 w 41"/>
                  <a:gd name="T27" fmla="*/ 0 h 95"/>
                  <a:gd name="T28" fmla="*/ 2147483646 w 41"/>
                  <a:gd name="T29" fmla="*/ 0 h 95"/>
                  <a:gd name="T30" fmla="*/ 2147483646 w 41"/>
                  <a:gd name="T31" fmla="*/ 0 h 95"/>
                  <a:gd name="T32" fmla="*/ 2147483646 w 41"/>
                  <a:gd name="T33" fmla="*/ 2147483646 h 95"/>
                  <a:gd name="T34" fmla="*/ 2147483646 w 41"/>
                  <a:gd name="T35" fmla="*/ 2147483646 h 95"/>
                  <a:gd name="T36" fmla="*/ 0 w 41"/>
                  <a:gd name="T37" fmla="*/ 2147483646 h 95"/>
                  <a:gd name="T38" fmla="*/ 0 w 41"/>
                  <a:gd name="T39" fmla="*/ 2147483646 h 95"/>
                  <a:gd name="T40" fmla="*/ 0 w 41"/>
                  <a:gd name="T41" fmla="*/ 2147483646 h 95"/>
                  <a:gd name="T42" fmla="*/ 2147483646 w 41"/>
                  <a:gd name="T43" fmla="*/ 2147483646 h 95"/>
                  <a:gd name="T44" fmla="*/ 2147483646 w 41"/>
                  <a:gd name="T45" fmla="*/ 2147483646 h 95"/>
                  <a:gd name="T46" fmla="*/ 2147483646 w 41"/>
                  <a:gd name="T47" fmla="*/ 2147483646 h 95"/>
                  <a:gd name="T48" fmla="*/ 2147483646 w 41"/>
                  <a:gd name="T49" fmla="*/ 2147483646 h 95"/>
                  <a:gd name="T50" fmla="*/ 2147483646 w 41"/>
                  <a:gd name="T51" fmla="*/ 2147483646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" h="95">
                    <a:moveTo>
                      <a:pt x="13" y="95"/>
                    </a:moveTo>
                    <a:lnTo>
                      <a:pt x="27" y="95"/>
                    </a:lnTo>
                    <a:lnTo>
                      <a:pt x="32" y="93"/>
                    </a:lnTo>
                    <a:lnTo>
                      <a:pt x="36" y="91"/>
                    </a:lnTo>
                    <a:lnTo>
                      <a:pt x="39" y="87"/>
                    </a:lnTo>
                    <a:lnTo>
                      <a:pt x="41" y="81"/>
                    </a:lnTo>
                    <a:lnTo>
                      <a:pt x="41" y="12"/>
                    </a:lnTo>
                    <a:lnTo>
                      <a:pt x="39" y="8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81"/>
                    </a:lnTo>
                    <a:lnTo>
                      <a:pt x="1" y="87"/>
                    </a:lnTo>
                    <a:lnTo>
                      <a:pt x="4" y="91"/>
                    </a:lnTo>
                    <a:lnTo>
                      <a:pt x="8" y="93"/>
                    </a:lnTo>
                    <a:lnTo>
                      <a:pt x="13" y="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Freeform 351"/>
              <p:cNvSpPr/>
              <p:nvPr/>
            </p:nvSpPr>
            <p:spPr bwMode="auto">
              <a:xfrm>
                <a:off x="7113023" y="2288444"/>
                <a:ext cx="81035" cy="237326"/>
              </a:xfrm>
              <a:custGeom>
                <a:avLst/>
                <a:gdLst>
                  <a:gd name="T0" fmla="*/ 2147483646 w 42"/>
                  <a:gd name="T1" fmla="*/ 2147483646 h 123"/>
                  <a:gd name="T2" fmla="*/ 2147483646 w 42"/>
                  <a:gd name="T3" fmla="*/ 2147483646 h 123"/>
                  <a:gd name="T4" fmla="*/ 2147483646 w 42"/>
                  <a:gd name="T5" fmla="*/ 2147483646 h 123"/>
                  <a:gd name="T6" fmla="*/ 2147483646 w 42"/>
                  <a:gd name="T7" fmla="*/ 2147483646 h 123"/>
                  <a:gd name="T8" fmla="*/ 2147483646 w 42"/>
                  <a:gd name="T9" fmla="*/ 2147483646 h 123"/>
                  <a:gd name="T10" fmla="*/ 2147483646 w 42"/>
                  <a:gd name="T11" fmla="*/ 2147483646 h 123"/>
                  <a:gd name="T12" fmla="*/ 2147483646 w 42"/>
                  <a:gd name="T13" fmla="*/ 2147483646 h 123"/>
                  <a:gd name="T14" fmla="*/ 2147483646 w 42"/>
                  <a:gd name="T15" fmla="*/ 2147483646 h 123"/>
                  <a:gd name="T16" fmla="*/ 2147483646 w 42"/>
                  <a:gd name="T17" fmla="*/ 2147483646 h 123"/>
                  <a:gd name="T18" fmla="*/ 2147483646 w 42"/>
                  <a:gd name="T19" fmla="*/ 2147483646 h 123"/>
                  <a:gd name="T20" fmla="*/ 2147483646 w 42"/>
                  <a:gd name="T21" fmla="*/ 2147483646 h 123"/>
                  <a:gd name="T22" fmla="*/ 2147483646 w 42"/>
                  <a:gd name="T23" fmla="*/ 2147483646 h 123"/>
                  <a:gd name="T24" fmla="*/ 2147483646 w 42"/>
                  <a:gd name="T25" fmla="*/ 0 h 123"/>
                  <a:gd name="T26" fmla="*/ 2147483646 w 42"/>
                  <a:gd name="T27" fmla="*/ 0 h 123"/>
                  <a:gd name="T28" fmla="*/ 2147483646 w 42"/>
                  <a:gd name="T29" fmla="*/ 0 h 123"/>
                  <a:gd name="T30" fmla="*/ 2147483646 w 42"/>
                  <a:gd name="T31" fmla="*/ 2147483646 h 123"/>
                  <a:gd name="T32" fmla="*/ 2147483646 w 42"/>
                  <a:gd name="T33" fmla="*/ 2147483646 h 123"/>
                  <a:gd name="T34" fmla="*/ 2147483646 w 42"/>
                  <a:gd name="T35" fmla="*/ 2147483646 h 123"/>
                  <a:gd name="T36" fmla="*/ 0 w 42"/>
                  <a:gd name="T37" fmla="*/ 2147483646 h 123"/>
                  <a:gd name="T38" fmla="*/ 2147483646 w 42"/>
                  <a:gd name="T39" fmla="*/ 2147483646 h 123"/>
                  <a:gd name="T40" fmla="*/ 2147483646 w 42"/>
                  <a:gd name="T41" fmla="*/ 2147483646 h 123"/>
                  <a:gd name="T42" fmla="*/ 2147483646 w 42"/>
                  <a:gd name="T43" fmla="*/ 2147483646 h 123"/>
                  <a:gd name="T44" fmla="*/ 2147483646 w 42"/>
                  <a:gd name="T45" fmla="*/ 2147483646 h 123"/>
                  <a:gd name="T46" fmla="*/ 2147483646 w 42"/>
                  <a:gd name="T47" fmla="*/ 2147483646 h 123"/>
                  <a:gd name="T48" fmla="*/ 2147483646 w 42"/>
                  <a:gd name="T49" fmla="*/ 2147483646 h 123"/>
                  <a:gd name="T50" fmla="*/ 2147483646 w 42"/>
                  <a:gd name="T51" fmla="*/ 2147483646 h 12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2" h="123">
                    <a:moveTo>
                      <a:pt x="15" y="123"/>
                    </a:moveTo>
                    <a:lnTo>
                      <a:pt x="28" y="123"/>
                    </a:lnTo>
                    <a:lnTo>
                      <a:pt x="34" y="121"/>
                    </a:lnTo>
                    <a:lnTo>
                      <a:pt x="38" y="119"/>
                    </a:lnTo>
                    <a:lnTo>
                      <a:pt x="41" y="115"/>
                    </a:lnTo>
                    <a:lnTo>
                      <a:pt x="42" y="109"/>
                    </a:lnTo>
                    <a:lnTo>
                      <a:pt x="42" y="14"/>
                    </a:lnTo>
                    <a:lnTo>
                      <a:pt x="41" y="8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109"/>
                    </a:lnTo>
                    <a:lnTo>
                      <a:pt x="1" y="115"/>
                    </a:lnTo>
                    <a:lnTo>
                      <a:pt x="5" y="119"/>
                    </a:lnTo>
                    <a:lnTo>
                      <a:pt x="9" y="121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" name="Freeform 352"/>
              <p:cNvSpPr/>
              <p:nvPr/>
            </p:nvSpPr>
            <p:spPr bwMode="auto">
              <a:xfrm>
                <a:off x="7228787" y="2220913"/>
                <a:ext cx="81035" cy="304858"/>
              </a:xfrm>
              <a:custGeom>
                <a:avLst/>
                <a:gdLst>
                  <a:gd name="T0" fmla="*/ 2147483646 w 42"/>
                  <a:gd name="T1" fmla="*/ 2147483646 h 158"/>
                  <a:gd name="T2" fmla="*/ 2147483646 w 42"/>
                  <a:gd name="T3" fmla="*/ 2147483646 h 158"/>
                  <a:gd name="T4" fmla="*/ 2147483646 w 42"/>
                  <a:gd name="T5" fmla="*/ 2147483646 h 158"/>
                  <a:gd name="T6" fmla="*/ 2147483646 w 42"/>
                  <a:gd name="T7" fmla="*/ 2147483646 h 158"/>
                  <a:gd name="T8" fmla="*/ 2147483646 w 42"/>
                  <a:gd name="T9" fmla="*/ 2147483646 h 158"/>
                  <a:gd name="T10" fmla="*/ 2147483646 w 42"/>
                  <a:gd name="T11" fmla="*/ 2147483646 h 158"/>
                  <a:gd name="T12" fmla="*/ 2147483646 w 42"/>
                  <a:gd name="T13" fmla="*/ 2147483646 h 158"/>
                  <a:gd name="T14" fmla="*/ 2147483646 w 42"/>
                  <a:gd name="T15" fmla="*/ 2147483646 h 158"/>
                  <a:gd name="T16" fmla="*/ 2147483646 w 42"/>
                  <a:gd name="T17" fmla="*/ 2147483646 h 158"/>
                  <a:gd name="T18" fmla="*/ 2147483646 w 42"/>
                  <a:gd name="T19" fmla="*/ 2147483646 h 158"/>
                  <a:gd name="T20" fmla="*/ 2147483646 w 42"/>
                  <a:gd name="T21" fmla="*/ 2147483646 h 158"/>
                  <a:gd name="T22" fmla="*/ 2147483646 w 42"/>
                  <a:gd name="T23" fmla="*/ 2147483646 h 158"/>
                  <a:gd name="T24" fmla="*/ 2147483646 w 42"/>
                  <a:gd name="T25" fmla="*/ 0 h 158"/>
                  <a:gd name="T26" fmla="*/ 2147483646 w 42"/>
                  <a:gd name="T27" fmla="*/ 0 h 158"/>
                  <a:gd name="T28" fmla="*/ 2147483646 w 42"/>
                  <a:gd name="T29" fmla="*/ 0 h 158"/>
                  <a:gd name="T30" fmla="*/ 2147483646 w 42"/>
                  <a:gd name="T31" fmla="*/ 2147483646 h 158"/>
                  <a:gd name="T32" fmla="*/ 2147483646 w 42"/>
                  <a:gd name="T33" fmla="*/ 2147483646 h 158"/>
                  <a:gd name="T34" fmla="*/ 2147483646 w 42"/>
                  <a:gd name="T35" fmla="*/ 2147483646 h 158"/>
                  <a:gd name="T36" fmla="*/ 0 w 42"/>
                  <a:gd name="T37" fmla="*/ 2147483646 h 158"/>
                  <a:gd name="T38" fmla="*/ 0 w 42"/>
                  <a:gd name="T39" fmla="*/ 2147483646 h 158"/>
                  <a:gd name="T40" fmla="*/ 0 w 42"/>
                  <a:gd name="T41" fmla="*/ 2147483646 h 158"/>
                  <a:gd name="T42" fmla="*/ 2147483646 w 42"/>
                  <a:gd name="T43" fmla="*/ 2147483646 h 158"/>
                  <a:gd name="T44" fmla="*/ 2147483646 w 42"/>
                  <a:gd name="T45" fmla="*/ 2147483646 h 158"/>
                  <a:gd name="T46" fmla="*/ 2147483646 w 42"/>
                  <a:gd name="T47" fmla="*/ 2147483646 h 158"/>
                  <a:gd name="T48" fmla="*/ 2147483646 w 42"/>
                  <a:gd name="T49" fmla="*/ 2147483646 h 158"/>
                  <a:gd name="T50" fmla="*/ 2147483646 w 42"/>
                  <a:gd name="T51" fmla="*/ 2147483646 h 1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2" h="158">
                    <a:moveTo>
                      <a:pt x="13" y="158"/>
                    </a:moveTo>
                    <a:lnTo>
                      <a:pt x="28" y="158"/>
                    </a:lnTo>
                    <a:lnTo>
                      <a:pt x="34" y="156"/>
                    </a:lnTo>
                    <a:lnTo>
                      <a:pt x="38" y="154"/>
                    </a:lnTo>
                    <a:lnTo>
                      <a:pt x="41" y="150"/>
                    </a:lnTo>
                    <a:lnTo>
                      <a:pt x="42" y="144"/>
                    </a:lnTo>
                    <a:lnTo>
                      <a:pt x="41" y="14"/>
                    </a:lnTo>
                    <a:lnTo>
                      <a:pt x="41" y="8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44"/>
                    </a:lnTo>
                    <a:lnTo>
                      <a:pt x="1" y="150"/>
                    </a:lnTo>
                    <a:lnTo>
                      <a:pt x="4" y="154"/>
                    </a:lnTo>
                    <a:lnTo>
                      <a:pt x="8" y="156"/>
                    </a:lnTo>
                    <a:lnTo>
                      <a:pt x="13" y="1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" name="Freeform 353"/>
              <p:cNvSpPr/>
              <p:nvPr/>
            </p:nvSpPr>
            <p:spPr bwMode="auto">
              <a:xfrm>
                <a:off x="6981824" y="2556642"/>
                <a:ext cx="453408" cy="73320"/>
              </a:xfrm>
              <a:custGeom>
                <a:avLst/>
                <a:gdLst>
                  <a:gd name="T0" fmla="*/ 2147483646 w 235"/>
                  <a:gd name="T1" fmla="*/ 2147483646 h 38"/>
                  <a:gd name="T2" fmla="*/ 2147483646 w 235"/>
                  <a:gd name="T3" fmla="*/ 2147483646 h 38"/>
                  <a:gd name="T4" fmla="*/ 2147483646 w 235"/>
                  <a:gd name="T5" fmla="*/ 2147483646 h 38"/>
                  <a:gd name="T6" fmla="*/ 2147483646 w 235"/>
                  <a:gd name="T7" fmla="*/ 2147483646 h 38"/>
                  <a:gd name="T8" fmla="*/ 2147483646 w 235"/>
                  <a:gd name="T9" fmla="*/ 0 h 38"/>
                  <a:gd name="T10" fmla="*/ 2147483646 w 235"/>
                  <a:gd name="T11" fmla="*/ 0 h 38"/>
                  <a:gd name="T12" fmla="*/ 2147483646 w 235"/>
                  <a:gd name="T13" fmla="*/ 0 h 38"/>
                  <a:gd name="T14" fmla="*/ 2147483646 w 235"/>
                  <a:gd name="T15" fmla="*/ 0 h 38"/>
                  <a:gd name="T16" fmla="*/ 2147483646 w 235"/>
                  <a:gd name="T17" fmla="*/ 2147483646 h 38"/>
                  <a:gd name="T18" fmla="*/ 2147483646 w 235"/>
                  <a:gd name="T19" fmla="*/ 2147483646 h 38"/>
                  <a:gd name="T20" fmla="*/ 2147483646 w 235"/>
                  <a:gd name="T21" fmla="*/ 2147483646 h 38"/>
                  <a:gd name="T22" fmla="*/ 0 w 235"/>
                  <a:gd name="T23" fmla="*/ 2147483646 h 38"/>
                  <a:gd name="T24" fmla="*/ 0 w 235"/>
                  <a:gd name="T25" fmla="*/ 2147483646 h 38"/>
                  <a:gd name="T26" fmla="*/ 0 w 235"/>
                  <a:gd name="T27" fmla="*/ 2147483646 h 38"/>
                  <a:gd name="T28" fmla="*/ 2147483646 w 235"/>
                  <a:gd name="T29" fmla="*/ 2147483646 h 38"/>
                  <a:gd name="T30" fmla="*/ 2147483646 w 235"/>
                  <a:gd name="T31" fmla="*/ 2147483646 h 38"/>
                  <a:gd name="T32" fmla="*/ 2147483646 w 235"/>
                  <a:gd name="T33" fmla="*/ 2147483646 h 38"/>
                  <a:gd name="T34" fmla="*/ 2147483646 w 235"/>
                  <a:gd name="T35" fmla="*/ 2147483646 h 38"/>
                  <a:gd name="T36" fmla="*/ 2147483646 w 235"/>
                  <a:gd name="T37" fmla="*/ 2147483646 h 38"/>
                  <a:gd name="T38" fmla="*/ 2147483646 w 235"/>
                  <a:gd name="T39" fmla="*/ 2147483646 h 38"/>
                  <a:gd name="T40" fmla="*/ 2147483646 w 235"/>
                  <a:gd name="T41" fmla="*/ 2147483646 h 38"/>
                  <a:gd name="T42" fmla="*/ 2147483646 w 235"/>
                  <a:gd name="T43" fmla="*/ 2147483646 h 38"/>
                  <a:gd name="T44" fmla="*/ 2147483646 w 235"/>
                  <a:gd name="T45" fmla="*/ 2147483646 h 38"/>
                  <a:gd name="T46" fmla="*/ 2147483646 w 235"/>
                  <a:gd name="T47" fmla="*/ 2147483646 h 38"/>
                  <a:gd name="T48" fmla="*/ 2147483646 w 235"/>
                  <a:gd name="T49" fmla="*/ 2147483646 h 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5" h="38">
                    <a:moveTo>
                      <a:pt x="234" y="14"/>
                    </a:moveTo>
                    <a:lnTo>
                      <a:pt x="234" y="14"/>
                    </a:lnTo>
                    <a:lnTo>
                      <a:pt x="234" y="8"/>
                    </a:lnTo>
                    <a:lnTo>
                      <a:pt x="231" y="4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26"/>
                    </a:lnTo>
                    <a:lnTo>
                      <a:pt x="1" y="30"/>
                    </a:lnTo>
                    <a:lnTo>
                      <a:pt x="4" y="35"/>
                    </a:lnTo>
                    <a:lnTo>
                      <a:pt x="8" y="38"/>
                    </a:lnTo>
                    <a:lnTo>
                      <a:pt x="13" y="38"/>
                    </a:lnTo>
                    <a:lnTo>
                      <a:pt x="222" y="38"/>
                    </a:lnTo>
                    <a:lnTo>
                      <a:pt x="226" y="37"/>
                    </a:lnTo>
                    <a:lnTo>
                      <a:pt x="231" y="34"/>
                    </a:lnTo>
                    <a:lnTo>
                      <a:pt x="234" y="30"/>
                    </a:lnTo>
                    <a:lnTo>
                      <a:pt x="235" y="25"/>
                    </a:lnTo>
                    <a:lnTo>
                      <a:pt x="23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" name="Freeform 354"/>
            <p:cNvSpPr/>
            <p:nvPr/>
          </p:nvSpPr>
          <p:spPr bwMode="auto">
            <a:xfrm>
              <a:off x="7334904" y="2288444"/>
              <a:ext cx="79105" cy="237326"/>
            </a:xfrm>
            <a:custGeom>
              <a:avLst/>
              <a:gdLst>
                <a:gd name="T0" fmla="*/ 2147483646 w 41"/>
                <a:gd name="T1" fmla="*/ 2147483646 h 123"/>
                <a:gd name="T2" fmla="*/ 2147483646 w 41"/>
                <a:gd name="T3" fmla="*/ 2147483646 h 123"/>
                <a:gd name="T4" fmla="*/ 2147483646 w 41"/>
                <a:gd name="T5" fmla="*/ 2147483646 h 123"/>
                <a:gd name="T6" fmla="*/ 2147483646 w 41"/>
                <a:gd name="T7" fmla="*/ 2147483646 h 123"/>
                <a:gd name="T8" fmla="*/ 2147483646 w 41"/>
                <a:gd name="T9" fmla="*/ 2147483646 h 123"/>
                <a:gd name="T10" fmla="*/ 2147483646 w 41"/>
                <a:gd name="T11" fmla="*/ 2147483646 h 123"/>
                <a:gd name="T12" fmla="*/ 2147483646 w 41"/>
                <a:gd name="T13" fmla="*/ 2147483646 h 123"/>
                <a:gd name="T14" fmla="*/ 2147483646 w 41"/>
                <a:gd name="T15" fmla="*/ 2147483646 h 123"/>
                <a:gd name="T16" fmla="*/ 2147483646 w 41"/>
                <a:gd name="T17" fmla="*/ 2147483646 h 123"/>
                <a:gd name="T18" fmla="*/ 2147483646 w 41"/>
                <a:gd name="T19" fmla="*/ 2147483646 h 123"/>
                <a:gd name="T20" fmla="*/ 2147483646 w 41"/>
                <a:gd name="T21" fmla="*/ 2147483646 h 123"/>
                <a:gd name="T22" fmla="*/ 2147483646 w 41"/>
                <a:gd name="T23" fmla="*/ 0 h 123"/>
                <a:gd name="T24" fmla="*/ 2147483646 w 41"/>
                <a:gd name="T25" fmla="*/ 0 h 123"/>
                <a:gd name="T26" fmla="*/ 2147483646 w 41"/>
                <a:gd name="T27" fmla="*/ 0 h 123"/>
                <a:gd name="T28" fmla="*/ 2147483646 w 41"/>
                <a:gd name="T29" fmla="*/ 0 h 123"/>
                <a:gd name="T30" fmla="*/ 2147483646 w 41"/>
                <a:gd name="T31" fmla="*/ 0 h 123"/>
                <a:gd name="T32" fmla="*/ 2147483646 w 41"/>
                <a:gd name="T33" fmla="*/ 2147483646 h 123"/>
                <a:gd name="T34" fmla="*/ 0 w 41"/>
                <a:gd name="T35" fmla="*/ 2147483646 h 123"/>
                <a:gd name="T36" fmla="*/ 0 w 41"/>
                <a:gd name="T37" fmla="*/ 2147483646 h 123"/>
                <a:gd name="T38" fmla="*/ 0 w 41"/>
                <a:gd name="T39" fmla="*/ 2147483646 h 123"/>
                <a:gd name="T40" fmla="*/ 0 w 41"/>
                <a:gd name="T41" fmla="*/ 2147483646 h 123"/>
                <a:gd name="T42" fmla="*/ 0 w 41"/>
                <a:gd name="T43" fmla="*/ 2147483646 h 123"/>
                <a:gd name="T44" fmla="*/ 2147483646 w 41"/>
                <a:gd name="T45" fmla="*/ 2147483646 h 123"/>
                <a:gd name="T46" fmla="*/ 2147483646 w 41"/>
                <a:gd name="T47" fmla="*/ 2147483646 h 123"/>
                <a:gd name="T48" fmla="*/ 2147483646 w 41"/>
                <a:gd name="T49" fmla="*/ 2147483646 h 123"/>
                <a:gd name="T50" fmla="*/ 2147483646 w 41"/>
                <a:gd name="T51" fmla="*/ 2147483646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1" h="123">
                  <a:moveTo>
                    <a:pt x="14" y="123"/>
                  </a:moveTo>
                  <a:lnTo>
                    <a:pt x="28" y="123"/>
                  </a:lnTo>
                  <a:lnTo>
                    <a:pt x="33" y="121"/>
                  </a:lnTo>
                  <a:lnTo>
                    <a:pt x="37" y="119"/>
                  </a:lnTo>
                  <a:lnTo>
                    <a:pt x="40" y="115"/>
                  </a:lnTo>
                  <a:lnTo>
                    <a:pt x="41" y="109"/>
                  </a:lnTo>
                  <a:lnTo>
                    <a:pt x="41" y="13"/>
                  </a:lnTo>
                  <a:lnTo>
                    <a:pt x="40" y="8"/>
                  </a:lnTo>
                  <a:lnTo>
                    <a:pt x="37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5" y="119"/>
                  </a:lnTo>
                  <a:lnTo>
                    <a:pt x="9" y="121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334385" y="2704465"/>
            <a:ext cx="23266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Calculate accuracy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6955" y="3199130"/>
            <a:ext cx="31711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correctly identified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/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identified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6955" y="4506595"/>
            <a:ext cx="370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correctly identified / original corpus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670" y="2703195"/>
            <a:ext cx="3818255" cy="2303145"/>
          </a:xfrm>
          <a:prstGeom prst="rect">
            <a:avLst/>
          </a:prstGeom>
        </p:spPr>
      </p:pic>
      <p:grpSp>
        <p:nvGrpSpPr>
          <p:cNvPr id="39" name="Group 4"/>
          <p:cNvGrpSpPr>
            <a:grpSpLocks noChangeAspect="1"/>
          </p:cNvGrpSpPr>
          <p:nvPr/>
        </p:nvGrpSpPr>
        <p:grpSpPr bwMode="auto">
          <a:xfrm rot="15540000">
            <a:off x="6820218" y="2894330"/>
            <a:ext cx="314325" cy="550863"/>
            <a:chOff x="3249" y="2790"/>
            <a:chExt cx="198" cy="347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49" y="2790"/>
              <a:ext cx="19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3249" y="2792"/>
              <a:ext cx="198" cy="343"/>
            </a:xfrm>
            <a:custGeom>
              <a:avLst/>
              <a:gdLst>
                <a:gd name="T0" fmla="*/ 12 w 198"/>
                <a:gd name="T1" fmla="*/ 229 h 343"/>
                <a:gd name="T2" fmla="*/ 0 w 198"/>
                <a:gd name="T3" fmla="*/ 244 h 343"/>
                <a:gd name="T4" fmla="*/ 98 w 198"/>
                <a:gd name="T5" fmla="*/ 343 h 343"/>
                <a:gd name="T6" fmla="*/ 198 w 198"/>
                <a:gd name="T7" fmla="*/ 244 h 343"/>
                <a:gd name="T8" fmla="*/ 183 w 198"/>
                <a:gd name="T9" fmla="*/ 229 h 343"/>
                <a:gd name="T10" fmla="*/ 108 w 198"/>
                <a:gd name="T11" fmla="*/ 304 h 343"/>
                <a:gd name="T12" fmla="*/ 108 w 198"/>
                <a:gd name="T13" fmla="*/ 0 h 343"/>
                <a:gd name="T14" fmla="*/ 88 w 198"/>
                <a:gd name="T15" fmla="*/ 0 h 343"/>
                <a:gd name="T16" fmla="*/ 88 w 198"/>
                <a:gd name="T17" fmla="*/ 304 h 343"/>
                <a:gd name="T18" fmla="*/ 12 w 198"/>
                <a:gd name="T19" fmla="*/ 22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343">
                  <a:moveTo>
                    <a:pt x="12" y="229"/>
                  </a:moveTo>
                  <a:lnTo>
                    <a:pt x="0" y="244"/>
                  </a:lnTo>
                  <a:lnTo>
                    <a:pt x="98" y="343"/>
                  </a:lnTo>
                  <a:lnTo>
                    <a:pt x="198" y="244"/>
                  </a:lnTo>
                  <a:lnTo>
                    <a:pt x="183" y="229"/>
                  </a:lnTo>
                  <a:lnTo>
                    <a:pt x="108" y="304"/>
                  </a:lnTo>
                  <a:lnTo>
                    <a:pt x="108" y="0"/>
                  </a:lnTo>
                  <a:lnTo>
                    <a:pt x="88" y="0"/>
                  </a:lnTo>
                  <a:lnTo>
                    <a:pt x="88" y="304"/>
                  </a:lnTo>
                  <a:lnTo>
                    <a:pt x="12" y="2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 rot="15540000">
            <a:off x="6823393" y="4688840"/>
            <a:ext cx="314325" cy="550863"/>
            <a:chOff x="3249" y="2790"/>
            <a:chExt cx="198" cy="347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49" y="2790"/>
              <a:ext cx="19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3249" y="2792"/>
              <a:ext cx="198" cy="343"/>
            </a:xfrm>
            <a:custGeom>
              <a:avLst/>
              <a:gdLst>
                <a:gd name="T0" fmla="*/ 12 w 198"/>
                <a:gd name="T1" fmla="*/ 229 h 343"/>
                <a:gd name="T2" fmla="*/ 0 w 198"/>
                <a:gd name="T3" fmla="*/ 244 h 343"/>
                <a:gd name="T4" fmla="*/ 98 w 198"/>
                <a:gd name="T5" fmla="*/ 343 h 343"/>
                <a:gd name="T6" fmla="*/ 198 w 198"/>
                <a:gd name="T7" fmla="*/ 244 h 343"/>
                <a:gd name="T8" fmla="*/ 183 w 198"/>
                <a:gd name="T9" fmla="*/ 229 h 343"/>
                <a:gd name="T10" fmla="*/ 108 w 198"/>
                <a:gd name="T11" fmla="*/ 304 h 343"/>
                <a:gd name="T12" fmla="*/ 108 w 198"/>
                <a:gd name="T13" fmla="*/ 0 h 343"/>
                <a:gd name="T14" fmla="*/ 88 w 198"/>
                <a:gd name="T15" fmla="*/ 0 h 343"/>
                <a:gd name="T16" fmla="*/ 88 w 198"/>
                <a:gd name="T17" fmla="*/ 304 h 343"/>
                <a:gd name="T18" fmla="*/ 12 w 198"/>
                <a:gd name="T19" fmla="*/ 22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343">
                  <a:moveTo>
                    <a:pt x="12" y="229"/>
                  </a:moveTo>
                  <a:lnTo>
                    <a:pt x="0" y="244"/>
                  </a:lnTo>
                  <a:lnTo>
                    <a:pt x="98" y="343"/>
                  </a:lnTo>
                  <a:lnTo>
                    <a:pt x="198" y="244"/>
                  </a:lnTo>
                  <a:lnTo>
                    <a:pt x="183" y="229"/>
                  </a:lnTo>
                  <a:lnTo>
                    <a:pt x="108" y="304"/>
                  </a:lnTo>
                  <a:lnTo>
                    <a:pt x="108" y="0"/>
                  </a:lnTo>
                  <a:lnTo>
                    <a:pt x="88" y="0"/>
                  </a:lnTo>
                  <a:lnTo>
                    <a:pt x="88" y="304"/>
                  </a:lnTo>
                  <a:lnTo>
                    <a:pt x="12" y="2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19" grpId="1"/>
      <p:bldP spid="20" grpId="1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67928" y="1779362"/>
            <a:ext cx="3944620" cy="14452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8800" b="0" cap="none" spc="0" dirty="0">
              <a:ln w="0"/>
              <a:solidFill>
                <a:srgbClr val="97E9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060638" y="3208316"/>
            <a:ext cx="3730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96689" y="3325823"/>
            <a:ext cx="1087120" cy="3067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rgbClr val="97E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Peilin Zhan</a:t>
            </a:r>
            <a:endParaRPr lang="en-US" altLang="zh-CN" sz="1400" b="0" cap="none" spc="0" dirty="0">
              <a:ln w="0"/>
              <a:solidFill>
                <a:srgbClr val="97E9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2851550" y="3523161"/>
            <a:ext cx="319315" cy="239486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0384" y="704113"/>
            <a:ext cx="52811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defRPr>
            </a:lvl1pPr>
          </a:lstStyle>
          <a:p>
            <a:r>
              <a:rPr lang="en-US" altLang="zh-CN" sz="6000" dirty="0">
                <a:solidFill>
                  <a:srgbClr val="97E9FF"/>
                </a:solidFill>
              </a:rPr>
              <a:t>CONTENT</a:t>
            </a:r>
            <a:endParaRPr lang="zh-CN" altLang="en-US" sz="6000" dirty="0">
              <a:solidFill>
                <a:srgbClr val="97E9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0874" y="3340985"/>
            <a:ext cx="193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Data View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2720" y="3340735"/>
            <a:ext cx="3331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Exploratory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Data Analysis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20874" y="4880100"/>
            <a:ext cx="1930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Feature Engineering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92720" y="4879975"/>
            <a:ext cx="347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</a:t>
            </a:r>
            <a:r>
              <a:rPr lang="en-US" altLang="zh-CN" sz="2400" dirty="0">
                <a:solidFill>
                  <a:schemeClr val="bg1"/>
                </a:solidFill>
              </a:rPr>
              <a:t>Training &amp;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Model Evaluation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5818" y="2565700"/>
            <a:ext cx="548347" cy="132207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80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2130" y="2479103"/>
            <a:ext cx="1390531" cy="132207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80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82808" y="4205868"/>
            <a:ext cx="691746" cy="132207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80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7345938" y="3455531"/>
            <a:ext cx="319315" cy="239486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2865052" y="5006647"/>
            <a:ext cx="319315" cy="239486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7345938" y="4992915"/>
            <a:ext cx="319315" cy="239486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0" name="文本框 29"/>
          <p:cNvSpPr txBox="1"/>
          <p:nvPr/>
        </p:nvSpPr>
        <p:spPr>
          <a:xfrm>
            <a:off x="6739771" y="4242065"/>
            <a:ext cx="691746" cy="1322070"/>
          </a:xfrm>
          <a:prstGeom prst="rect">
            <a:avLst/>
          </a:prstGeom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80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44498" y="807311"/>
            <a:ext cx="1390531" cy="493981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1500" dirty="0">
                <a:solidFill>
                  <a:srgbClr val="97E9FF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1500" dirty="0">
              <a:solidFill>
                <a:srgbClr val="97E9FF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1531462" y="3729644"/>
            <a:ext cx="5355981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Check the Data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：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	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·To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define the problem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To know the data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1363" y="2812132"/>
            <a:ext cx="377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defRPr>
            </a:lvl1pPr>
          </a:lstStyle>
          <a:p>
            <a:r>
              <a:rPr lang="en-US" altLang="zh-CN" sz="3600" dirty="0"/>
              <a:t>POWER POINT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06845" y="1151890"/>
            <a:ext cx="4128135" cy="55581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2095" y="1151890"/>
            <a:ext cx="6157595" cy="37039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5" y="4264025"/>
            <a:ext cx="2957830" cy="29578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97860" y="297815"/>
            <a:ext cx="579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Datas View</a:t>
            </a:r>
            <a:endParaRPr lang="zh-CN" altLang="en-US" sz="28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36856" y="509590"/>
            <a:ext cx="1390531" cy="493981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1500" dirty="0">
                <a:solidFill>
                  <a:srgbClr val="97E9FF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1500" dirty="0">
              <a:solidFill>
                <a:srgbClr val="97E9FF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621056" y="3924333"/>
            <a:ext cx="535598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Exploratory Data Analysis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5197" y="2979497"/>
            <a:ext cx="377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 POINT</a:t>
            </a:r>
            <a:endParaRPr lang="zh-CN" altLang="en-US" sz="32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2130" y="1568450"/>
            <a:ext cx="11127105" cy="448310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1046487" y="1844151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97860" y="732155"/>
            <a:ext cx="579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Detailed datas</a:t>
            </a:r>
            <a:endParaRPr lang="zh-CN" altLang="en-US" sz="24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828800"/>
            <a:ext cx="4747260" cy="3962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828800"/>
            <a:ext cx="5382260" cy="3041650"/>
          </a:xfrm>
          <a:prstGeom prst="rect">
            <a:avLst/>
          </a:prstGeom>
        </p:spPr>
      </p:pic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4248150" y="169545"/>
            <a:ext cx="38881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Exploratory Data Analysis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32130" y="1611630"/>
            <a:ext cx="11127105" cy="448310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16605" y="754380"/>
            <a:ext cx="579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How to deal with the blanks</a:t>
            </a:r>
            <a:endParaRPr lang="en-US" altLang="zh-CN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765" y="1611630"/>
            <a:ext cx="11127105" cy="4483100"/>
          </a:xfrm>
          <a:prstGeom prst="rect">
            <a:avLst/>
          </a:prstGeom>
          <a:solidFill>
            <a:srgbClr val="97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11046487" y="1887331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871980"/>
            <a:ext cx="4747260" cy="3962400"/>
          </a:xfrm>
          <a:prstGeom prst="rect">
            <a:avLst/>
          </a:prstGeom>
        </p:spPr>
      </p:pic>
      <p:sp>
        <p:nvSpPr>
          <p:cNvPr id="32" name="Rectangle 7"/>
          <p:cNvSpPr/>
          <p:nvPr/>
        </p:nvSpPr>
        <p:spPr>
          <a:xfrm rot="2760000">
            <a:off x="946150" y="2135505"/>
            <a:ext cx="49784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0130" y="218503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endParaRPr lang="zh-CN" altLang="en-US"/>
          </a:p>
        </p:txBody>
      </p:sp>
      <p:sp>
        <p:nvSpPr>
          <p:cNvPr id="35" name="Rectangle 7"/>
          <p:cNvSpPr/>
          <p:nvPr/>
        </p:nvSpPr>
        <p:spPr>
          <a:xfrm rot="2760000">
            <a:off x="946150" y="3961765"/>
            <a:ext cx="49784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40130" y="40112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endParaRPr lang="zh-CN" altLang="en-US"/>
          </a:p>
        </p:txBody>
      </p:sp>
      <p:sp>
        <p:nvSpPr>
          <p:cNvPr id="37" name="Rectangle 7"/>
          <p:cNvSpPr/>
          <p:nvPr/>
        </p:nvSpPr>
        <p:spPr>
          <a:xfrm rot="2760000">
            <a:off x="946150" y="4871085"/>
            <a:ext cx="49784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0130" y="49206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30419" y="2108350"/>
            <a:ext cx="377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By Mean  </a:t>
            </a:r>
            <a:endParaRPr lang="en-US" altLang="zh-CN" sz="28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30419" y="4812815"/>
            <a:ext cx="377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Fitted Datas</a:t>
            </a:r>
            <a:endParaRPr lang="en-US" altLang="zh-CN" sz="28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784350"/>
            <a:ext cx="4792980" cy="41376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630419" y="3904130"/>
            <a:ext cx="377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By Clearing Out</a:t>
            </a:r>
            <a:endParaRPr lang="en-US" altLang="zh-CN" sz="28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4" name="Rectangle 7"/>
          <p:cNvSpPr/>
          <p:nvPr/>
        </p:nvSpPr>
        <p:spPr>
          <a:xfrm rot="2760000">
            <a:off x="946150" y="3053715"/>
            <a:ext cx="49784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40130" y="310324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30419" y="2995445"/>
            <a:ext cx="377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Regular Expression</a:t>
            </a:r>
            <a:endParaRPr lang="en-US" altLang="zh-CN" sz="28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5" y="1871980"/>
            <a:ext cx="4862195" cy="2793365"/>
          </a:xfrm>
          <a:prstGeom prst="rect">
            <a:avLst/>
          </a:prstGeom>
        </p:spPr>
      </p:pic>
      <p:sp>
        <p:nvSpPr>
          <p:cNvPr id="49" name="文本框 7"/>
          <p:cNvSpPr txBox="1">
            <a:spLocks noChangeArrowheads="1"/>
          </p:cNvSpPr>
          <p:nvPr/>
        </p:nvSpPr>
        <p:spPr bwMode="auto">
          <a:xfrm>
            <a:off x="4248150" y="169545"/>
            <a:ext cx="36963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Exploratory Data Analysi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4" grpId="0"/>
      <p:bldP spid="32" grpId="0" animBg="1"/>
      <p:bldP spid="39" grpId="1"/>
      <p:bldP spid="34" grpId="1"/>
      <p:bldP spid="32" grpId="1" animBg="1"/>
      <p:bldP spid="36" grpId="0"/>
      <p:bldP spid="35" grpId="0" bldLvl="0" animBg="1"/>
      <p:bldP spid="43" grpId="0"/>
      <p:bldP spid="36" grpId="1"/>
      <p:bldP spid="35" grpId="1" animBg="1"/>
      <p:bldP spid="43" grpId="1"/>
      <p:bldP spid="46" grpId="0"/>
      <p:bldP spid="45" grpId="0"/>
      <p:bldP spid="44" grpId="0" bldLvl="0" animBg="1"/>
      <p:bldP spid="46" grpId="1"/>
      <p:bldP spid="45" grpId="1"/>
      <p:bldP spid="44" grpId="1" animBg="1"/>
      <p:bldP spid="49" grpId="0"/>
      <p:bldP spid="40" grpId="0"/>
      <p:bldP spid="38" grpId="0"/>
      <p:bldP spid="37" grpId="0" animBg="1"/>
      <p:bldP spid="40" grpId="1"/>
      <p:bldP spid="38" grpId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87327" y="1334737"/>
            <a:ext cx="1390531" cy="493981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1500" dirty="0">
                <a:solidFill>
                  <a:srgbClr val="97E9FF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1500" dirty="0">
              <a:solidFill>
                <a:srgbClr val="97E9FF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16600" y="3716020"/>
            <a:ext cx="3079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Feature Engineering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16339" y="2670325"/>
            <a:ext cx="377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 POINT</a:t>
            </a:r>
            <a:endParaRPr lang="zh-CN" altLang="en-US" sz="3200" b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35755" y="1617134"/>
            <a:ext cx="120649" cy="48895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975150" y="1635126"/>
            <a:ext cx="1875367" cy="533156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More Details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6605" y="754380"/>
            <a:ext cx="579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97E9FF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  <a:sym typeface="+mn-ea"/>
              </a:rPr>
              <a:t>Feature Encoding</a:t>
            </a:r>
            <a:endParaRPr lang="en-US" altLang="zh-CN" sz="2400" dirty="0">
              <a:solidFill>
                <a:srgbClr val="97E9FF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2579370"/>
            <a:ext cx="3306445" cy="188722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56615" y="2450465"/>
            <a:ext cx="3591560" cy="2995930"/>
            <a:chOff x="1349" y="3859"/>
            <a:chExt cx="5656" cy="4718"/>
          </a:xfrm>
        </p:grpSpPr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" y="3859"/>
              <a:ext cx="5656" cy="4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" y="4062"/>
              <a:ext cx="5177" cy="297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025" y="2450465"/>
            <a:ext cx="2130425" cy="3238500"/>
          </a:xfrm>
          <a:prstGeom prst="rect">
            <a:avLst/>
          </a:prstGeom>
        </p:spPr>
      </p:pic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8109585" y="4305300"/>
            <a:ext cx="2306320" cy="559848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program_type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8109585" y="2298700"/>
            <a:ext cx="2306320" cy="535220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gender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8109585" y="3307715"/>
            <a:ext cx="2306320" cy="535220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difficulty_level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4675505" y="232410"/>
            <a:ext cx="3079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Feature Engineering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8109585" y="5337810"/>
            <a:ext cx="2306320" cy="535234"/>
          </a:xfrm>
          <a:prstGeom prst="roundRect">
            <a:avLst>
              <a:gd name="adj" fmla="val 50000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865">
                <a:solidFill>
                  <a:schemeClr val="bg1"/>
                </a:solidFill>
              </a:rPr>
              <a:t>......</a:t>
            </a:r>
            <a:endParaRPr lang="en-US" altLang="zh-CN" sz="1865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 bldLvl="0" animBg="1"/>
      <p:bldP spid="11" grpId="0" bldLvl="0" animBg="1"/>
      <p:bldP spid="12" grpId="0" bldLvl="0" animBg="1"/>
      <p:bldP spid="10" grpId="0" bldLvl="0" animBg="1"/>
      <p:bldP spid="11" grpId="1" animBg="1"/>
      <p:bldP spid="12" grpId="1" animBg="1"/>
      <p:bldP spid="10" grpId="1" animBg="1"/>
      <p:bldP spid="5" grpId="0"/>
      <p:bldP spid="6" grpId="0" bldLvl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PLACING_PICTURE_USER_VIEWPORT" val="{&quot;height&quot;:8753,&quot;width&quot;:6501}"/>
</p:tagLst>
</file>

<file path=ppt/tags/tag8.xml><?xml version="1.0" encoding="utf-8"?>
<p:tagLst xmlns:p="http://schemas.openxmlformats.org/presentationml/2006/main">
  <p:tag name="KSO_WM_UNIT_PLACING_PICTURE_USER_VIEWPORT" val="{&quot;height&quot;:4538,&quot;width&quot;:9173}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演示</Application>
  <PresentationFormat>宽屏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华文细黑</vt:lpstr>
      <vt:lpstr>Code Light</vt:lpstr>
      <vt:lpstr>Segoe Print</vt:lpstr>
      <vt:lpstr>专业字体设计服务/WWW.ZTSGC.COM/</vt:lpstr>
      <vt:lpstr>Calibri</vt:lpstr>
      <vt:lpstr>微软雅黑 Light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accompany</cp:lastModifiedBy>
  <cp:revision>28</cp:revision>
  <dcterms:created xsi:type="dcterms:W3CDTF">2015-12-29T07:55:00Z</dcterms:created>
  <dcterms:modified xsi:type="dcterms:W3CDTF">2021-04-17T02:58:05Z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E277EB88B2784814B0B0A346C8C91295</vt:lpwstr>
  </property>
</Properties>
</file>