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69" r:id="rId2"/>
    <p:sldId id="603" r:id="rId3"/>
    <p:sldId id="604" r:id="rId4"/>
    <p:sldId id="595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970"/>
    <a:srgbClr val="51A623"/>
    <a:srgbClr val="11305E"/>
    <a:srgbClr val="FF7115"/>
    <a:srgbClr val="091932"/>
    <a:srgbClr val="CFD5EA"/>
    <a:srgbClr val="BF9001"/>
    <a:srgbClr val="E9EBF5"/>
    <a:srgbClr val="00FA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1"/>
    <p:restoredTop sz="94651"/>
  </p:normalViewPr>
  <p:slideViewPr>
    <p:cSldViewPr snapToGrid="0" snapToObjects="1">
      <p:cViewPr varScale="1">
        <p:scale>
          <a:sx n="155" d="100"/>
          <a:sy n="15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1154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204100" y="2341776"/>
            <a:ext cx="8181474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主题模型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（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opic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odels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3433" y="3111217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(Partially Completed)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44656" y="3891005"/>
            <a:ext cx="16193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2019.08.07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92601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从生成的角度来看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LDA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3414" y="4601204"/>
            <a:ext cx="1448629" cy="140043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16609" y="5116754"/>
            <a:ext cx="8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文章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58097" y="2831646"/>
            <a:ext cx="2166552" cy="15327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38698" y="2096213"/>
            <a:ext cx="200967" cy="7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70668" y="2397662"/>
            <a:ext cx="179804" cy="45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2432" y="2596690"/>
            <a:ext cx="169872" cy="234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5739" y="122417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指定文章的主题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739" y="3347739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根据主题采样单词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2365" y="1478078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44895" y="1445126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5663" y="1445126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06430" y="1445126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2365" y="1535056"/>
            <a:ext cx="1734065" cy="2680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2364" y="4098055"/>
            <a:ext cx="1734066" cy="2106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72261" y="1082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7764" y="1105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24942" y="1105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21128" y="1113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0415" y="156185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03778" y="19185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47244" y="22273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91598" y="256041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3145" y="4919502"/>
            <a:ext cx="1358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is the key </a:t>
            </a:r>
          </a:p>
          <a:p>
            <a:r>
              <a:rPr lang="en-US" dirty="0" smtClean="0"/>
              <a:t>techniques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056936" y="1654349"/>
            <a:ext cx="39158" cy="169339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41305" y="2791061"/>
            <a:ext cx="1409358" cy="181014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32378" y="3754509"/>
            <a:ext cx="2987033" cy="84669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0051" y="293382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technique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87019" y="3134156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game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07533" y="3467217"/>
            <a:ext cx="49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key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14212" y="37664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soccer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505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LDA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的生成过程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24414" y="946406"/>
                <a:ext cx="2808654" cy="2031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0" dirty="0" smtClean="0">
                    <a:latin typeface="Arial" charset="0"/>
                    <a:ea typeface="Arial" charset="0"/>
                    <a:cs typeface="Arial" charset="0"/>
                  </a:rPr>
                  <a:t>K:  </a:t>
                </a:r>
                <a:r>
                  <a:rPr lang="zh-CN" altLang="en-US" sz="2200" b="0" dirty="0" smtClean="0">
                    <a:latin typeface="Arial" charset="0"/>
                    <a:ea typeface="Arial" charset="0"/>
                    <a:cs typeface="Arial" charset="0"/>
                  </a:rPr>
                  <a:t> 主题个数</a:t>
                </a:r>
                <a:endParaRPr lang="en-US" altLang="zh-CN" sz="2200" b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 smtClean="0">
                    <a:latin typeface="Arial" charset="0"/>
                    <a:ea typeface="Arial" charset="0"/>
                    <a:cs typeface="Arial" charset="0"/>
                  </a:rPr>
                  <a:t>N:</a:t>
                </a:r>
                <a:r>
                  <a:rPr lang="zh-CN" altLang="en-US" sz="2200" dirty="0" smtClean="0">
                    <a:latin typeface="Arial" charset="0"/>
                    <a:ea typeface="Arial" charset="0"/>
                    <a:cs typeface="Arial" charset="0"/>
                  </a:rPr>
                  <a:t>  文档个数</a:t>
                </a:r>
                <a:endParaRPr lang="en-US" altLang="zh-CN" sz="22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sz="22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zh-CN" altLang="en-US" sz="2200" b="0" dirty="0" smtClean="0">
                    <a:latin typeface="Arial" charset="0"/>
                    <a:ea typeface="Arial" charset="0"/>
                    <a:cs typeface="Arial" charset="0"/>
                  </a:rPr>
                  <a:t> 文档</a:t>
                </a:r>
                <a:r>
                  <a:rPr lang="en-US" altLang="zh-CN" sz="2200" b="0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r>
                  <a:rPr lang="zh-CN" altLang="en-US" sz="2200" b="0" dirty="0" smtClean="0">
                    <a:latin typeface="Arial" charset="0"/>
                    <a:ea typeface="Arial" charset="0"/>
                    <a:cs typeface="Arial" charset="0"/>
                  </a:rPr>
                  <a:t>中单词的个数</a:t>
                </a:r>
                <a:endParaRPr lang="en-US" sz="2200" b="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b="0" dirty="0" smtClean="0">
                    <a:latin typeface="Arial" charset="0"/>
                    <a:ea typeface="Arial" charset="0"/>
                    <a:cs typeface="Arial" charset="0"/>
                  </a:rPr>
                  <a:t>:</a:t>
                </a:r>
                <a:r>
                  <a:rPr lang="zh-CN" altLang="en-US" sz="2200" b="0" dirty="0" smtClean="0">
                    <a:latin typeface="Arial" charset="0"/>
                    <a:ea typeface="Arial" charset="0"/>
                    <a:cs typeface="Arial" charset="0"/>
                  </a:rPr>
                  <a:t>  文档</a:t>
                </a:r>
                <a:r>
                  <a:rPr lang="en-US" altLang="zh-CN" sz="2200" b="0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r>
                  <a:rPr lang="zh-CN" altLang="en-US" sz="2200" b="0" dirty="0" smtClean="0">
                    <a:latin typeface="Arial" charset="0"/>
                    <a:ea typeface="Arial" charset="0"/>
                    <a:cs typeface="Arial" charset="0"/>
                  </a:rPr>
                  <a:t>的主题分布</a:t>
                </a:r>
                <a:endParaRPr lang="en-US" sz="2200" b="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14" y="946406"/>
                <a:ext cx="2808654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6074" r="-5423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86912" y="3624062"/>
            <a:ext cx="3916683" cy="19551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5211" y="3907817"/>
            <a:ext cx="2156548" cy="1229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4904" y="946406"/>
            <a:ext cx="1386918" cy="555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生成过程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552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近似算法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0251" y="1507525"/>
            <a:ext cx="3494546" cy="38095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Gibbs Sampler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Metropolish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Hasting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Collapsed Gibbs Sampler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Variational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Inference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Langevin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Dynamics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Importance Sampling</a:t>
            </a:r>
          </a:p>
          <a:p>
            <a:pPr>
              <a:lnSpc>
                <a:spcPct val="150000"/>
              </a:lnSpc>
            </a:pPr>
            <a:r>
              <a:rPr lang="mr-IN" sz="2400" dirty="0" smtClean="0">
                <a:latin typeface="Arial" charset="0"/>
                <a:ea typeface="Arial" charset="0"/>
                <a:cs typeface="Arial" charset="0"/>
              </a:rPr>
              <a:t>……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9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主题模型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6890" y="1779374"/>
            <a:ext cx="66287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主题模型属于贝叶斯模型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(Fully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Bayesian)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主题模型是生成模型，以无监督的方式来学习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主题模型属于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Mixed Membership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模型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对于主题模型的推导需要近似算法如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MCMC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1526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主题模型概况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952" y="1134855"/>
            <a:ext cx="1128584" cy="140043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0304" y="2364463"/>
            <a:ext cx="1128584" cy="140043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6628" y="1835071"/>
            <a:ext cx="1128584" cy="140043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3348" y="76111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2500" y="146353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3536" y="203422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</a:t>
            </a:r>
            <a:r>
              <a:rPr lang="en-US" altLang="zh-CN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57811" y="1834042"/>
            <a:ext cx="111536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59417" y="1520326"/>
            <a:ext cx="1477106" cy="8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LDA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21187" y="1896762"/>
            <a:ext cx="1470445" cy="3221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7755" y="1898497"/>
            <a:ext cx="171974" cy="152752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38901" y="12172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</a:t>
            </a:r>
            <a:r>
              <a:rPr lang="en-US" altLang="zh-CN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633254" y="1586584"/>
            <a:ext cx="229835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13855" y="835824"/>
            <a:ext cx="200967" cy="7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45825" y="1137273"/>
            <a:ext cx="179804" cy="45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47589" y="938168"/>
            <a:ext cx="179804" cy="63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58396" y="1298048"/>
            <a:ext cx="179804" cy="28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26086" y="23644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</a:t>
            </a:r>
            <a:r>
              <a:rPr lang="en-US" altLang="zh-CN" dirty="0" smtClean="0"/>
              <a:t>2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620439" y="2733795"/>
            <a:ext cx="229835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01040" y="2153051"/>
            <a:ext cx="200967" cy="58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633010" y="2526817"/>
            <a:ext cx="192618" cy="20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134774" y="2356009"/>
            <a:ext cx="179804" cy="36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645581" y="1962897"/>
            <a:ext cx="173658" cy="77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38901" y="350599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</a:t>
            </a:r>
            <a:r>
              <a:rPr lang="en-US" altLang="zh-CN" dirty="0" smtClean="0"/>
              <a:t>3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633254" y="3875330"/>
            <a:ext cx="229835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113856" y="3692910"/>
            <a:ext cx="188152" cy="1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645825" y="3426019"/>
            <a:ext cx="179804" cy="45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147589" y="3692910"/>
            <a:ext cx="166989" cy="16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658396" y="3035966"/>
            <a:ext cx="160843" cy="83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333103" y="3651070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05633" y="3651070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86401" y="3651070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67168" y="3651070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13838" y="3690664"/>
            <a:ext cx="0" cy="2634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33103" y="3741000"/>
            <a:ext cx="2391267" cy="1752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33102" y="6303999"/>
            <a:ext cx="2391267" cy="1752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2999" y="3288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78502" y="3311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85680" y="3311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81866" y="3319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81153" y="384194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41077" y="44797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soccer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05147" y="50399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06965" y="5688759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580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2871160" y="85892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主题模型介绍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5" y="732223"/>
            <a:ext cx="11039948" cy="58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80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Mixed Membership Models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8231" y="1625324"/>
            <a:ext cx="1128584" cy="140043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28627" y="1251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文章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43379" y="2258608"/>
            <a:ext cx="111536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44985" y="1944892"/>
            <a:ext cx="1477106" cy="8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LDA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682" y="2521895"/>
            <a:ext cx="229835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101283" y="1771135"/>
            <a:ext cx="200967" cy="7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3253" y="2072584"/>
            <a:ext cx="179804" cy="45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35017" y="1873479"/>
            <a:ext cx="179804" cy="63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45824" y="2233359"/>
            <a:ext cx="179804" cy="28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22091" y="2300384"/>
            <a:ext cx="111536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45846" y="4251043"/>
            <a:ext cx="411892" cy="4118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96339" y="3715583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08231" y="5165442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3529" y="4841792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7738" y="4486537"/>
            <a:ext cx="111536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44985" y="4178918"/>
            <a:ext cx="1477106" cy="8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GMM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22091" y="4600986"/>
            <a:ext cx="1115367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57738" y="3639226"/>
            <a:ext cx="411892" cy="41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527271" y="4890482"/>
            <a:ext cx="2298357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07873" y="4708062"/>
            <a:ext cx="188152" cy="1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39842" y="4441171"/>
            <a:ext cx="179804" cy="450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41606" y="4708062"/>
            <a:ext cx="166989" cy="16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552413" y="4051118"/>
            <a:ext cx="160843" cy="83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06615" y="5862419"/>
            <a:ext cx="47628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问题： 朴素贝叶斯是否属于这一类？</a:t>
            </a:r>
            <a:endParaRPr lang="en-US" sz="2200" dirty="0">
              <a:solidFill>
                <a:srgbClr val="C0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59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MLE 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vs MAP vs Bayesian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2995" y="1218630"/>
            <a:ext cx="7505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/>
              <a:t>MLE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5456498" y="1218630"/>
            <a:ext cx="8098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MAP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9023971" y="1218630"/>
            <a:ext cx="1330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Bayesian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39591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贝叶斯模型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6447" y="1947680"/>
            <a:ext cx="6648515" cy="153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500" dirty="0" smtClean="0">
                <a:latin typeface="PingFang SC" charset="-122"/>
                <a:ea typeface="PingFang SC" charset="-122"/>
                <a:cs typeface="PingFang SC" charset="-122"/>
              </a:rPr>
              <a:t>贝叶斯模型也可以看作是集成模型，而且一般集成了无穷多的模型。</a:t>
            </a:r>
            <a:endParaRPr lang="en-US" altLang="zh-CN" sz="25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4547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贝叶斯模型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的预测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52100" y="1404552"/>
                <a:ext cx="2787494" cy="88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00" y="1404552"/>
                <a:ext cx="2787494" cy="8879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96413" y="1573428"/>
                <a:ext cx="311181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200" b="1" dirty="0" smtClean="0"/>
                  <a:t>问题</a:t>
                </a:r>
                <a:r>
                  <a:rPr lang="zh-CN" altLang="en-US" sz="2200" dirty="0" smtClean="0"/>
                  <a:t>：如何计算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e>
                        <m:r>
                          <a:rPr lang="en-US" sz="2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？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13" y="1573428"/>
                <a:ext cx="311181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490" t="-23214" r="-490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59223" y="2565967"/>
                <a:ext cx="1052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23" y="2565967"/>
                <a:ext cx="105227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3534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46447" y="300075"/>
            <a:ext cx="6979181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蒙特卡洛采样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34757" y="1050210"/>
                <a:ext cx="7678192" cy="116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CN" alt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zh-CN" alt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  </m:t>
                          </m:r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~</m:t>
                      </m:r>
                      <m:r>
                        <a:rPr lang="en-US" sz="24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57" y="1050210"/>
                <a:ext cx="7678192" cy="11681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32652" y="2512542"/>
            <a:ext cx="31835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200" dirty="0" smtClean="0">
                <a:latin typeface="Arial" charset="0"/>
                <a:ea typeface="Arial" charset="0"/>
                <a:cs typeface="Arial" charset="0"/>
              </a:rPr>
              <a:t>1. Independent Sampling</a:t>
            </a:r>
            <a:endParaRPr lang="en-US" sz="22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2652" y="4123040"/>
            <a:ext cx="300242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200" dirty="0" smtClean="0">
                <a:latin typeface="Arial" charset="0"/>
                <a:ea typeface="Arial" charset="0"/>
                <a:cs typeface="Arial" charset="0"/>
              </a:rPr>
              <a:t>. Sequential Sampling</a:t>
            </a:r>
            <a:endParaRPr lang="en-US" sz="22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64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30988</TotalTime>
  <Words>221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Cambria Math</vt:lpstr>
      <vt:lpstr>DengXian</vt:lpstr>
      <vt:lpstr>PingFang SC</vt:lpstr>
      <vt:lpstr>苹方 中等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Wenzhe Li</cp:lastModifiedBy>
  <cp:revision>240</cp:revision>
  <cp:lastPrinted>2018-12-26T09:25:02Z</cp:lastPrinted>
  <dcterms:created xsi:type="dcterms:W3CDTF">2018-04-19T06:05:20Z</dcterms:created>
  <dcterms:modified xsi:type="dcterms:W3CDTF">2019-08-06T20:51:22Z</dcterms:modified>
</cp:coreProperties>
</file>