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DE9"/>
          </a:solidFill>
        </a:fill>
      </a:tcStyle>
    </a:wholeTbl>
    <a:band2H>
      <a:tcTxStyle b="def" i="def"/>
      <a:tcStyle>
        <a:tcBdr/>
        <a:fill>
          <a:solidFill>
            <a:srgbClr val="F1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4DD"/>
          </a:solidFill>
        </a:fill>
      </a:tcStyle>
    </a:wholeTbl>
    <a:band2H>
      <a:tcTxStyle b="def" i="def"/>
      <a:tcStyle>
        <a:tcBdr/>
        <a:fill>
          <a:solidFill>
            <a:srgbClr val="E8F2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CFCE"/>
          </a:solidFill>
        </a:fill>
      </a:tcStyle>
    </a:wholeTbl>
    <a:band2H>
      <a:tcTxStyle b="def" i="def"/>
      <a:tcStyle>
        <a:tcBdr/>
        <a:fill>
          <a:solidFill>
            <a:srgbClr val="FA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2971799" y="1473200"/>
            <a:ext cx="5398295" cy="1816099"/>
          </a:xfrm>
          <a:prstGeom prst="rect">
            <a:avLst/>
          </a:prstGeom>
        </p:spPr>
        <p:txBody>
          <a:bodyPr anchor="b"/>
          <a:lstStyle>
            <a:lvl1pPr algn="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2971799" y="3289300"/>
            <a:ext cx="5398295" cy="1054100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cap="all"/>
            </a:lvl1pPr>
            <a:lvl2pPr marL="0" indent="342900" algn="r">
              <a:buClrTx/>
              <a:buSzTx/>
              <a:buFontTx/>
              <a:buNone/>
              <a:defRPr cap="all"/>
            </a:lvl2pPr>
            <a:lvl3pPr marL="0" indent="685800" algn="r">
              <a:buClrTx/>
              <a:buSzTx/>
              <a:buFontTx/>
              <a:buNone/>
              <a:defRPr cap="all"/>
            </a:lvl3pPr>
            <a:lvl4pPr marL="0" indent="1028700" algn="r">
              <a:buClrTx/>
              <a:buSzTx/>
              <a:buFontTx/>
              <a:buNone/>
              <a:defRPr cap="all"/>
            </a:lvl4pPr>
            <a:lvl5pPr marL="0" indent="1371600" algn="r">
              <a:buClrTx/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8172712" y="4441746"/>
            <a:ext cx="197382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514351" y="3549648"/>
            <a:ext cx="7598571" cy="425055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sz="half" idx="13"/>
          </p:nvPr>
        </p:nvSpPr>
        <p:spPr>
          <a:xfrm>
            <a:off x="1028700" y="699083"/>
            <a:ext cx="6569872" cy="2373734"/>
          </a:xfrm>
          <a:prstGeom prst="rect">
            <a:avLst/>
          </a:prstGeom>
          <a:ln w="50800" cap="sq">
            <a:solidFill>
              <a:srgbClr val="FFFFFF">
                <a:alpha val="50000"/>
              </a:srgbClr>
            </a:solidFill>
            <a:miter lim="800000"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514351" y="3974701"/>
            <a:ext cx="7598571" cy="37028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000"/>
            </a:lvl1pPr>
            <a:lvl2pPr marL="0" indent="342900">
              <a:buClrTx/>
              <a:buSzTx/>
              <a:buFontTx/>
              <a:buNone/>
              <a:defRPr sz="1000"/>
            </a:lvl2pPr>
            <a:lvl3pPr marL="0" indent="685800">
              <a:buClrTx/>
              <a:buSzTx/>
              <a:buFontTx/>
              <a:buNone/>
              <a:defRPr sz="1000"/>
            </a:lvl3pPr>
            <a:lvl4pPr marL="0" indent="1028700">
              <a:buClrTx/>
              <a:buSzTx/>
              <a:buFontTx/>
              <a:buNone/>
              <a:defRPr sz="1000"/>
            </a:lvl4pPr>
            <a:lvl5pPr marL="0" indent="1371600">
              <a:buClrTx/>
              <a:buSzTx/>
              <a:buFontTx/>
              <a:buNone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514351" y="457201"/>
            <a:ext cx="7598571" cy="2343150"/>
          </a:xfrm>
          <a:prstGeom prst="rect">
            <a:avLst/>
          </a:prstGeom>
        </p:spPr>
        <p:txBody>
          <a:bodyPr/>
          <a:lstStyle>
            <a:lvl1pPr>
              <a:defRPr cap="none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514350" y="3257550"/>
            <a:ext cx="7598572" cy="1085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500"/>
            </a:lvl1pPr>
            <a:lvl2pPr marL="0" indent="342900">
              <a:buClrTx/>
              <a:buSzTx/>
              <a:buFontTx/>
              <a:buNone/>
              <a:defRPr sz="1500"/>
            </a:lvl2pPr>
            <a:lvl3pPr marL="0" indent="685800">
              <a:buClrTx/>
              <a:buSzTx/>
              <a:buFontTx/>
              <a:buNone/>
              <a:defRPr sz="1500"/>
            </a:lvl3pPr>
            <a:lvl4pPr marL="0" indent="1028700">
              <a:buClrTx/>
              <a:buSzTx/>
              <a:buFontTx/>
              <a:buNone/>
              <a:defRPr sz="1500"/>
            </a:lvl4pPr>
            <a:lvl5pPr marL="0" indent="1371600">
              <a:buClrTx/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4"/>
          <p:cNvSpPr txBox="1"/>
          <p:nvPr/>
        </p:nvSpPr>
        <p:spPr>
          <a:xfrm>
            <a:off x="7678400" y="1804251"/>
            <a:ext cx="457201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366205" y="364354"/>
            <a:ext cx="457201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xfrm>
            <a:off x="744200" y="457201"/>
            <a:ext cx="7162801" cy="2057400"/>
          </a:xfrm>
          <a:prstGeom prst="rect">
            <a:avLst/>
          </a:prstGeom>
        </p:spPr>
        <p:txBody>
          <a:bodyPr/>
          <a:lstStyle>
            <a:lvl1pPr>
              <a:defRPr cap="none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23406" y="2514600"/>
            <a:ext cx="7004389" cy="2857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342900">
              <a:buClrTx/>
              <a:buSzTx/>
              <a:buFontTx/>
              <a:buNone/>
            </a:lvl2pPr>
            <a:lvl3pPr marL="0" indent="68580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3716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2"/>
          <p:cNvSpPr/>
          <p:nvPr>
            <p:ph type="body" sz="quarter" idx="13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500"/>
            </a:pP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514351" y="2481435"/>
            <a:ext cx="7598570" cy="1101601"/>
          </a:xfrm>
          <a:prstGeom prst="rect">
            <a:avLst/>
          </a:prstGeom>
        </p:spPr>
        <p:txBody>
          <a:bodyPr anchor="b"/>
          <a:lstStyle>
            <a:lvl1pPr>
              <a:defRPr cap="none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514351" y="3583035"/>
            <a:ext cx="7598571" cy="6453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500"/>
            </a:lvl1pPr>
            <a:lvl2pPr marL="0" indent="342900">
              <a:buClrTx/>
              <a:buSzTx/>
              <a:buFontTx/>
              <a:buNone/>
              <a:defRPr sz="1500"/>
            </a:lvl2pPr>
            <a:lvl3pPr marL="0" indent="685800">
              <a:buClrTx/>
              <a:buSzTx/>
              <a:buFontTx/>
              <a:buNone/>
              <a:defRPr sz="1500"/>
            </a:lvl3pPr>
            <a:lvl4pPr marL="0" indent="1028700">
              <a:buClrTx/>
              <a:buSzTx/>
              <a:buFontTx/>
              <a:buNone/>
              <a:defRPr sz="1500"/>
            </a:lvl4pPr>
            <a:lvl5pPr marL="0" indent="1371600">
              <a:buClrTx/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2"/>
          <p:cNvSpPr txBox="1"/>
          <p:nvPr/>
        </p:nvSpPr>
        <p:spPr>
          <a:xfrm>
            <a:off x="7678400" y="1804251"/>
            <a:ext cx="457201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5" name="TextBox 13"/>
          <p:cNvSpPr txBox="1"/>
          <p:nvPr/>
        </p:nvSpPr>
        <p:spPr>
          <a:xfrm>
            <a:off x="366205" y="364354"/>
            <a:ext cx="457201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744200" y="457201"/>
            <a:ext cx="7162801" cy="2057400"/>
          </a:xfrm>
          <a:prstGeom prst="rect">
            <a:avLst/>
          </a:prstGeom>
        </p:spPr>
        <p:txBody>
          <a:bodyPr/>
          <a:lstStyle>
            <a:lvl1pPr>
              <a:defRPr cap="none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quarter" idx="1"/>
          </p:nvPr>
        </p:nvSpPr>
        <p:spPr>
          <a:xfrm>
            <a:off x="514350" y="2914650"/>
            <a:ext cx="7601578" cy="666750"/>
          </a:xfrm>
          <a:prstGeom prst="rect">
            <a:avLst/>
          </a:prstGeom>
        </p:spPr>
        <p:txBody>
          <a:bodyPr anchor="b"/>
          <a:lstStyle>
            <a:lvl1pPr indent="-428626">
              <a:buClrTx/>
              <a:buSzTx/>
              <a:buFontTx/>
              <a:buNone/>
              <a:defRPr sz="1800"/>
            </a:lvl1pPr>
            <a:lvl2pPr marL="664369" indent="-321469">
              <a:buClrTx/>
              <a:buFontTx/>
              <a:defRPr sz="1800"/>
            </a:lvl2pPr>
            <a:lvl3pPr marL="1071563" indent="-385763">
              <a:buClrTx/>
              <a:buFontTx/>
              <a:defRPr sz="1800"/>
            </a:lvl3pPr>
            <a:lvl4pPr marL="1285875" indent="-257175">
              <a:buClrTx/>
              <a:buFontTx/>
              <a:defRPr sz="1800"/>
            </a:lvl4pPr>
            <a:lvl5pPr marL="1628775" indent="-257175">
              <a:buClrTx/>
              <a:buFontTx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2"/>
          <p:cNvSpPr/>
          <p:nvPr>
            <p:ph type="body" sz="quarter" idx="13"/>
          </p:nvPr>
        </p:nvSpPr>
        <p:spPr>
          <a:xfrm>
            <a:off x="514348" y="3581400"/>
            <a:ext cx="7601579" cy="762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xfrm>
            <a:off x="514351" y="457201"/>
            <a:ext cx="7598571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514351" y="2628900"/>
            <a:ext cx="7598572" cy="628650"/>
          </a:xfrm>
          <a:prstGeom prst="rect">
            <a:avLst/>
          </a:prstGeom>
        </p:spPr>
        <p:txBody>
          <a:bodyPr anchor="b"/>
          <a:lstStyle>
            <a:lvl1pPr indent="-428626">
              <a:buClrTx/>
              <a:buSzTx/>
              <a:buFontTx/>
              <a:buNone/>
              <a:defRPr sz="2100"/>
            </a:lvl1pPr>
            <a:lvl2pPr marL="717947" indent="-375047">
              <a:buClrTx/>
              <a:buFontTx/>
              <a:defRPr sz="2100"/>
            </a:lvl2pPr>
            <a:lvl3pPr marL="1135857" indent="-450057">
              <a:buClrTx/>
              <a:buFontTx/>
              <a:defRPr sz="2100"/>
            </a:lvl3pPr>
            <a:lvl4pPr marL="1328738" indent="-300038">
              <a:buClrTx/>
              <a:buFontTx/>
              <a:defRPr sz="2100"/>
            </a:lvl4pPr>
            <a:lvl5pPr marL="1671638" indent="-300038">
              <a:buClrTx/>
              <a:buFontTx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2"/>
          <p:cNvSpPr/>
          <p:nvPr>
            <p:ph type="body" sz="quarter" idx="13"/>
          </p:nvPr>
        </p:nvSpPr>
        <p:spPr>
          <a:xfrm>
            <a:off x="514349" y="3257550"/>
            <a:ext cx="7598573" cy="108585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/>
          <p:nvPr>
            <p:ph type="body" idx="1"/>
          </p:nvPr>
        </p:nvSpPr>
        <p:spPr>
          <a:xfrm>
            <a:off x="514351" y="1606550"/>
            <a:ext cx="7598569" cy="273685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6494005" y="457200"/>
            <a:ext cx="1618915" cy="3886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idx="1"/>
          </p:nvPr>
        </p:nvSpPr>
        <p:spPr>
          <a:xfrm>
            <a:off x="514350" y="457200"/>
            <a:ext cx="5874088" cy="38862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14351" y="1606550"/>
            <a:ext cx="7598569" cy="27368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514351" y="2481435"/>
            <a:ext cx="7598571" cy="1101601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514348" y="3583035"/>
            <a:ext cx="7598573" cy="6453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cap="all" sz="1500"/>
            </a:lvl1pPr>
            <a:lvl2pPr marL="0" indent="342900">
              <a:buClrTx/>
              <a:buSzTx/>
              <a:buFontTx/>
              <a:buNone/>
              <a:defRPr cap="all" sz="1500"/>
            </a:lvl2pPr>
            <a:lvl3pPr marL="0" indent="685800">
              <a:buClrTx/>
              <a:buSzTx/>
              <a:buFontTx/>
              <a:buNone/>
              <a:defRPr cap="all" sz="1500"/>
            </a:lvl3pPr>
            <a:lvl4pPr marL="0" indent="1028700">
              <a:buClrTx/>
              <a:buSzTx/>
              <a:buFontTx/>
              <a:buNone/>
              <a:defRPr cap="all" sz="1500"/>
            </a:lvl4pPr>
            <a:lvl5pPr marL="0" indent="1371600">
              <a:buClrTx/>
              <a:buSzTx/>
              <a:buFontTx/>
              <a:buNone/>
              <a:defRPr cap="all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514351" y="1606550"/>
            <a:ext cx="3746502" cy="27368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730251" y="1663700"/>
            <a:ext cx="3531792" cy="43219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100"/>
            </a:lvl1pPr>
            <a:lvl2pPr marL="0" indent="342900">
              <a:buClrTx/>
              <a:buSzTx/>
              <a:buFontTx/>
              <a:buNone/>
              <a:defRPr sz="2100"/>
            </a:lvl2pPr>
            <a:lvl3pPr marL="0" indent="685800">
              <a:buClrTx/>
              <a:buSzTx/>
              <a:buFontTx/>
              <a:buNone/>
              <a:defRPr sz="2100"/>
            </a:lvl3pPr>
            <a:lvl4pPr marL="0" indent="1028700">
              <a:buClrTx/>
              <a:buSzTx/>
              <a:buFontTx/>
              <a:buNone/>
              <a:defRPr sz="2100"/>
            </a:lvl4pPr>
            <a:lvl5pPr marL="0" indent="1371600"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4572003" y="1670050"/>
            <a:ext cx="3542111" cy="43219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1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514350" y="1555750"/>
            <a:ext cx="2760665" cy="10287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3486151" y="457201"/>
            <a:ext cx="4626771" cy="3886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514349" y="2584450"/>
            <a:ext cx="2760666" cy="13716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</p:spPr>
        <p:txBody>
          <a:bodyPr anchor="b"/>
          <a:lstStyle>
            <a:lvl1pPr>
              <a:defRPr sz="2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quarter" idx="13"/>
          </p:nvPr>
        </p:nvSpPr>
        <p:spPr>
          <a:xfrm>
            <a:off x="5652189" y="685800"/>
            <a:ext cx="2460732" cy="3429000"/>
          </a:xfrm>
          <a:prstGeom prst="rect">
            <a:avLst/>
          </a:prstGeom>
          <a:ln w="50800" cap="sq">
            <a:solidFill>
              <a:srgbClr val="FFFFFF">
                <a:alpha val="50000"/>
              </a:srgbClr>
            </a:solidFill>
            <a:miter lim="800000"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</a:lvl1pPr>
            <a:lvl2pPr marL="0" indent="342900">
              <a:buClrTx/>
              <a:buSzTx/>
              <a:buFontTx/>
              <a:buNone/>
            </a:lvl2pPr>
            <a:lvl3pPr marL="0" indent="68580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3716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14351" y="457201"/>
            <a:ext cx="7598569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7915540" y="4441746"/>
            <a:ext cx="197382" cy="205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4313" marR="0" indent="-214313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575072" marR="0" indent="-232172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964406" marR="0" indent="-278606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214438" marR="0" indent="-185738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1557338" marR="0" indent="-185738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1962150" marR="0" indent="-247650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2305050" marR="0" indent="-247650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2647950" marR="0" indent="-247650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2990850" marR="0" indent="-247650" algn="l" defTabSz="3429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 5"/>
          <p:cNvSpPr txBox="1"/>
          <p:nvPr/>
        </p:nvSpPr>
        <p:spPr>
          <a:xfrm>
            <a:off x="1299608" y="1187268"/>
            <a:ext cx="6851016" cy="239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本课件以数据预处理章节为案例，展示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如何组织知识点以及习题和DEMO。其中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DEMO是以截屏的方式展示，习题是添加后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视频最后；章节的最后部分是贯穿整个知识点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的综合性的案例（需要有趣，可以适当包含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延展性的内容）。每个体系需要一个难度系数，</a:t>
            </a:r>
          </a:p>
          <a:p>
            <a:pPr>
              <a:defRPr sz="25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1-5分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 5"/>
          <p:cNvSpPr txBox="1"/>
          <p:nvPr/>
        </p:nvSpPr>
        <p:spPr>
          <a:xfrm>
            <a:off x="3384499" y="571922"/>
            <a:ext cx="20194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视频2 - 习题</a:t>
            </a:r>
          </a:p>
        </p:txBody>
      </p:sp>
      <p:sp>
        <p:nvSpPr>
          <p:cNvPr id="221" name="本数据中总共有多少个特征？…"/>
          <p:cNvSpPr txBox="1"/>
          <p:nvPr/>
        </p:nvSpPr>
        <p:spPr>
          <a:xfrm>
            <a:off x="1647613" y="1440180"/>
            <a:ext cx="3380385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本数据中总共有多少个特征？ 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其中有几个是分类型特征（Categorical）？</a:t>
            </a:r>
          </a:p>
        </p:txBody>
      </p:sp>
      <p:sp>
        <p:nvSpPr>
          <p:cNvPr id="222" name="5， 3…"/>
          <p:cNvSpPr txBox="1"/>
          <p:nvPr/>
        </p:nvSpPr>
        <p:spPr>
          <a:xfrm>
            <a:off x="2340561" y="1985610"/>
            <a:ext cx="665063" cy="8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5， 3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5， 4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6， 4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6， 5</a:t>
            </a:r>
          </a:p>
        </p:txBody>
      </p:sp>
      <p:sp>
        <p:nvSpPr>
          <p:cNvPr id="223" name="难度系数：1"/>
          <p:cNvSpPr txBox="1"/>
          <p:nvPr/>
        </p:nvSpPr>
        <p:spPr>
          <a:xfrm>
            <a:off x="1689946" y="3029295"/>
            <a:ext cx="1021107" cy="25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难度系数：1</a:t>
            </a:r>
          </a:p>
        </p:txBody>
      </p:sp>
      <p:sp>
        <p:nvSpPr>
          <p:cNvPr id="224" name="总共有多少个样本？学生满意度为…"/>
          <p:cNvSpPr txBox="1"/>
          <p:nvPr/>
        </p:nvSpPr>
        <p:spPr>
          <a:xfrm>
            <a:off x="5296746" y="1406313"/>
            <a:ext cx="2621916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总共有多少个样本？学生满意度为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“低”的样本占百分之多少？ </a:t>
            </a:r>
          </a:p>
        </p:txBody>
      </p:sp>
      <p:sp>
        <p:nvSpPr>
          <p:cNvPr id="225" name="8，50%…"/>
          <p:cNvSpPr txBox="1"/>
          <p:nvPr/>
        </p:nvSpPr>
        <p:spPr>
          <a:xfrm>
            <a:off x="5989694" y="1951743"/>
            <a:ext cx="975947" cy="8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8，50%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9， 50%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10， 40%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11， 40%</a:t>
            </a:r>
          </a:p>
        </p:txBody>
      </p:sp>
      <p:sp>
        <p:nvSpPr>
          <p:cNvPr id="226" name="难度系数：1"/>
          <p:cNvSpPr txBox="1"/>
          <p:nvPr/>
        </p:nvSpPr>
        <p:spPr>
          <a:xfrm>
            <a:off x="5339079" y="2995429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难度系数：1</a:t>
            </a:r>
          </a:p>
        </p:txBody>
      </p:sp>
      <p:sp>
        <p:nvSpPr>
          <p:cNvPr id="227" name="解释：特征里不包含样本的标识（label）。…"/>
          <p:cNvSpPr txBox="1"/>
          <p:nvPr/>
        </p:nvSpPr>
        <p:spPr>
          <a:xfrm>
            <a:off x="1537546" y="3481592"/>
            <a:ext cx="3350833" cy="8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解释：特征里不包含样本的标识（label）。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分类型特征通常指没有数值上的先后顺序的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变量，比如男、女； </a:t>
            </a:r>
          </a:p>
        </p:txBody>
      </p:sp>
      <p:sp>
        <p:nvSpPr>
          <p:cNvPr id="228" name="解释： 样本的个数等同于在数据表里有多少行"/>
          <p:cNvSpPr txBox="1"/>
          <p:nvPr/>
        </p:nvSpPr>
        <p:spPr>
          <a:xfrm>
            <a:off x="5161279" y="3540859"/>
            <a:ext cx="3447416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解释： 样本的个数等同于在数据表里有多少行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文本框 5"/>
          <p:cNvSpPr txBox="1"/>
          <p:nvPr/>
        </p:nvSpPr>
        <p:spPr>
          <a:xfrm>
            <a:off x="2851099" y="1867322"/>
            <a:ext cx="30862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视频3 - 数据预处理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35" name="数据读取"/>
          <p:cNvSpPr txBox="1"/>
          <p:nvPr>
            <p:ph type="body" sz="half" idx="1"/>
          </p:nvPr>
        </p:nvSpPr>
        <p:spPr>
          <a:xfrm>
            <a:off x="3998826" y="1173499"/>
            <a:ext cx="5343348" cy="3362074"/>
          </a:xfrm>
          <a:prstGeom prst="rect">
            <a:avLst/>
          </a:prstGeom>
        </p:spPr>
        <p:txBody>
          <a:bodyPr anchor="t"/>
          <a:lstStyle>
            <a:lvl1pPr marL="180473" indent="-180473">
              <a:buClrTx/>
              <a:buFontTx/>
              <a:defRPr sz="18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 数据读取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433" y="690232"/>
            <a:ext cx="1016030" cy="9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Line"/>
          <p:cNvSpPr/>
          <p:nvPr/>
        </p:nvSpPr>
        <p:spPr>
          <a:xfrm>
            <a:off x="1907847" y="1528254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16" y="1998133"/>
            <a:ext cx="3804120" cy="2341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60" y="2032000"/>
            <a:ext cx="3704841" cy="228051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42" name="数据读取…"/>
          <p:cNvSpPr txBox="1"/>
          <p:nvPr>
            <p:ph type="body" sz="half" idx="1"/>
          </p:nvPr>
        </p:nvSpPr>
        <p:spPr>
          <a:xfrm>
            <a:off x="3998826" y="1173499"/>
            <a:ext cx="5343348" cy="3362074"/>
          </a:xfrm>
          <a:prstGeom prst="rect">
            <a:avLst/>
          </a:prstGeom>
        </p:spPr>
        <p:txBody>
          <a:bodyPr anchor="t"/>
          <a:lstStyle/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数据读取</a:t>
            </a:r>
          </a:p>
          <a:p>
            <a:pPr marL="180473" indent="-180473">
              <a:buClrTx/>
              <a:buFontTx/>
              <a:defRPr sz="18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缺失值处理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433" y="690232"/>
            <a:ext cx="1016030" cy="9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ine"/>
          <p:cNvSpPr/>
          <p:nvPr/>
        </p:nvSpPr>
        <p:spPr>
          <a:xfrm>
            <a:off x="1907847" y="1528254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?"/>
          <p:cNvSpPr txBox="1"/>
          <p:nvPr/>
        </p:nvSpPr>
        <p:spPr>
          <a:xfrm>
            <a:off x="849355" y="3631778"/>
            <a:ext cx="17645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>
                    <a:satOff val="-20581"/>
                    <a:lumOff val="-11647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46" name="?"/>
          <p:cNvSpPr txBox="1"/>
          <p:nvPr/>
        </p:nvSpPr>
        <p:spPr>
          <a:xfrm>
            <a:off x="2212488" y="3830745"/>
            <a:ext cx="17645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>
                    <a:satOff val="-20581"/>
                    <a:lumOff val="-11647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60" y="2032000"/>
            <a:ext cx="3704841" cy="228051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50" name="数据读取…"/>
          <p:cNvSpPr txBox="1"/>
          <p:nvPr>
            <p:ph type="body" sz="half" idx="1"/>
          </p:nvPr>
        </p:nvSpPr>
        <p:spPr>
          <a:xfrm>
            <a:off x="3998826" y="1173499"/>
            <a:ext cx="5343348" cy="3362074"/>
          </a:xfrm>
          <a:prstGeom prst="rect">
            <a:avLst/>
          </a:prstGeom>
        </p:spPr>
        <p:txBody>
          <a:bodyPr anchor="t"/>
          <a:lstStyle/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数据读取</a:t>
            </a:r>
          </a:p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缺失值处理</a:t>
            </a:r>
          </a:p>
          <a:p>
            <a:pPr marL="180473" indent="-180473">
              <a:buClrTx/>
              <a:buFontTx/>
              <a:defRPr sz="18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特征编码</a:t>
            </a:r>
          </a:p>
          <a:p>
            <a:pPr lvl="1" marL="561473" indent="-180473">
              <a:buClrTx/>
              <a:buFontTx/>
              <a:defRPr sz="17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标签编码（Label Encoding）</a:t>
            </a:r>
          </a:p>
          <a:p>
            <a:pPr lvl="1" marL="561473" indent="-180473">
              <a:buClrTx/>
              <a:buFontTx/>
              <a:defRPr sz="17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独热编码（One-hot Encoding）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433" y="690232"/>
            <a:ext cx="1016030" cy="9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>
            <a:off x="1907847" y="1528254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Rounded Rectangle"/>
          <p:cNvSpPr/>
          <p:nvPr/>
        </p:nvSpPr>
        <p:spPr>
          <a:xfrm>
            <a:off x="3341440" y="2007315"/>
            <a:ext cx="377004" cy="2290624"/>
          </a:xfrm>
          <a:prstGeom prst="roundRect">
            <a:avLst>
              <a:gd name="adj" fmla="val 50000"/>
            </a:avLst>
          </a:prstGeom>
          <a:ln w="19050" cap="rnd">
            <a:solidFill>
              <a:schemeClr val="accent6">
                <a:satOff val="-20581"/>
                <a:lumOff val="-11647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Rounded Rectangle"/>
          <p:cNvSpPr/>
          <p:nvPr/>
        </p:nvSpPr>
        <p:spPr>
          <a:xfrm>
            <a:off x="2813092" y="2007315"/>
            <a:ext cx="377004" cy="2290624"/>
          </a:xfrm>
          <a:prstGeom prst="roundRect">
            <a:avLst>
              <a:gd name="adj" fmla="val 50000"/>
            </a:avLst>
          </a:prstGeom>
          <a:ln w="19050" cap="rnd">
            <a:solidFill>
              <a:schemeClr val="accent6">
                <a:satOff val="-20581"/>
                <a:lumOff val="-11647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5" name="Rounded Rectangle"/>
          <p:cNvSpPr/>
          <p:nvPr/>
        </p:nvSpPr>
        <p:spPr>
          <a:xfrm>
            <a:off x="1318125" y="2045415"/>
            <a:ext cx="377004" cy="2290624"/>
          </a:xfrm>
          <a:prstGeom prst="roundRect">
            <a:avLst>
              <a:gd name="adj" fmla="val 50000"/>
            </a:avLst>
          </a:prstGeom>
          <a:ln w="19050" cap="rnd">
            <a:solidFill>
              <a:schemeClr val="accent6">
                <a:satOff val="-20581"/>
                <a:lumOff val="-11647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60" y="2032000"/>
            <a:ext cx="3704841" cy="228051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59" name="数据读取…"/>
          <p:cNvSpPr txBox="1"/>
          <p:nvPr>
            <p:ph type="body" sz="half" idx="1"/>
          </p:nvPr>
        </p:nvSpPr>
        <p:spPr>
          <a:xfrm>
            <a:off x="3998826" y="1173499"/>
            <a:ext cx="5343348" cy="3362074"/>
          </a:xfrm>
          <a:prstGeom prst="rect">
            <a:avLst/>
          </a:prstGeom>
        </p:spPr>
        <p:txBody>
          <a:bodyPr anchor="t"/>
          <a:lstStyle/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数据读取</a:t>
            </a:r>
          </a:p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缺失值处理</a:t>
            </a:r>
          </a:p>
          <a:p>
            <a:pPr marL="180473" indent="-180473">
              <a:buClrTx/>
              <a:buFontTx/>
              <a:defRPr sz="18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特征编码</a:t>
            </a:r>
          </a:p>
          <a:p>
            <a:pPr lvl="1" marL="561473" indent="-180473">
              <a:buClrTx/>
              <a:buFontTx/>
              <a:defRPr sz="17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标签编码（Label Encoding）</a:t>
            </a:r>
          </a:p>
          <a:p>
            <a:pPr lvl="1" marL="561473" indent="-180473">
              <a:buClrTx/>
              <a:buFontTx/>
              <a:defRPr sz="17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独热编码（One-hot Encoding）</a:t>
            </a:r>
          </a:p>
          <a:p>
            <a:pPr marL="180473" indent="-180473">
              <a:buClrTx/>
              <a:buFontTx/>
              <a:defRPr sz="18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特征转换</a:t>
            </a:r>
          </a:p>
          <a:p>
            <a:pPr lvl="1" marL="561473" indent="-180473">
              <a:buClrTx/>
              <a:buFontTx/>
              <a:defRPr sz="17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特征缩放</a:t>
            </a:r>
          </a:p>
          <a:p>
            <a:pPr lvl="2" marL="942473" indent="-180473">
              <a:buClrTx/>
              <a:buFontTx/>
              <a:defRPr sz="17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 sz="1600"/>
              <a:t>线性归一化（Min-max Normalization）</a:t>
            </a:r>
            <a:endParaRPr sz="1600"/>
          </a:p>
          <a:p>
            <a:pPr lvl="2" marL="942473" indent="-180473">
              <a:buClrTx/>
              <a:buFontTx/>
              <a:defRPr sz="16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标准差标准化（Z-score Standarization）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433" y="690232"/>
            <a:ext cx="1016030" cy="9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1907847" y="1528254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ounded Rectangle"/>
          <p:cNvSpPr/>
          <p:nvPr/>
        </p:nvSpPr>
        <p:spPr>
          <a:xfrm>
            <a:off x="2117753" y="2007315"/>
            <a:ext cx="377005" cy="2290624"/>
          </a:xfrm>
          <a:prstGeom prst="roundRect">
            <a:avLst>
              <a:gd name="adj" fmla="val 50000"/>
            </a:avLst>
          </a:prstGeom>
          <a:ln w="19050" cap="rnd">
            <a:solidFill>
              <a:schemeClr val="accent6">
                <a:satOff val="-20581"/>
                <a:lumOff val="-11647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3" name="Rounded Rectangle"/>
          <p:cNvSpPr/>
          <p:nvPr/>
        </p:nvSpPr>
        <p:spPr>
          <a:xfrm>
            <a:off x="707734" y="2007315"/>
            <a:ext cx="377005" cy="2290624"/>
          </a:xfrm>
          <a:prstGeom prst="roundRect">
            <a:avLst>
              <a:gd name="adj" fmla="val 50000"/>
            </a:avLst>
          </a:prstGeom>
          <a:ln w="19050" cap="rnd">
            <a:solidFill>
              <a:schemeClr val="accent6">
                <a:satOff val="-20581"/>
                <a:lumOff val="-11647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4" name="数值范围明显不同"/>
          <p:cNvSpPr txBox="1"/>
          <p:nvPr/>
        </p:nvSpPr>
        <p:spPr>
          <a:xfrm>
            <a:off x="1048080" y="4326429"/>
            <a:ext cx="1323341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12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数值范围明显不同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60" y="2032000"/>
            <a:ext cx="3704841" cy="2280517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文本框 4"/>
          <p:cNvSpPr txBox="1"/>
          <p:nvPr/>
        </p:nvSpPr>
        <p:spPr>
          <a:xfrm>
            <a:off x="3125129" y="534053"/>
            <a:ext cx="1882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68" name="数据读取…"/>
          <p:cNvSpPr txBox="1"/>
          <p:nvPr>
            <p:ph type="body" sz="half" idx="1"/>
          </p:nvPr>
        </p:nvSpPr>
        <p:spPr>
          <a:xfrm>
            <a:off x="3998826" y="1173499"/>
            <a:ext cx="5343348" cy="3362074"/>
          </a:xfrm>
          <a:prstGeom prst="rect">
            <a:avLst/>
          </a:prstGeom>
        </p:spPr>
        <p:txBody>
          <a:bodyPr/>
          <a:lstStyle/>
          <a:p>
            <a:pPr marL="176864" indent="-176864" defTabSz="336042">
              <a:spcBef>
                <a:spcPts val="600"/>
              </a:spcBef>
              <a:buClrTx/>
              <a:buFontTx/>
              <a:defRPr sz="1764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数据读取</a:t>
            </a:r>
          </a:p>
          <a:p>
            <a:pPr marL="176864" indent="-176864" defTabSz="336042">
              <a:spcBef>
                <a:spcPts val="600"/>
              </a:spcBef>
              <a:buClrTx/>
              <a:buFontTx/>
              <a:defRPr sz="1764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缺失值处理</a:t>
            </a:r>
          </a:p>
          <a:p>
            <a:pPr marL="176864" indent="-176864" defTabSz="336042">
              <a:spcBef>
                <a:spcPts val="600"/>
              </a:spcBef>
              <a:buClrTx/>
              <a:buFontTx/>
              <a:defRPr sz="1764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特征编码</a:t>
            </a:r>
          </a:p>
          <a:p>
            <a:pPr lvl="1" marL="550244" indent="-176864" defTabSz="336042">
              <a:spcBef>
                <a:spcPts val="600"/>
              </a:spcBef>
              <a:buClrTx/>
              <a:buFontTx/>
              <a:defRPr sz="1666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标签编码（Label Encoding）</a:t>
            </a:r>
          </a:p>
          <a:p>
            <a:pPr lvl="1" marL="550244" indent="-176864" defTabSz="336042">
              <a:spcBef>
                <a:spcPts val="600"/>
              </a:spcBef>
              <a:buClrTx/>
              <a:buFontTx/>
              <a:defRPr sz="1666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独热编码（One-hot Encoding）</a:t>
            </a:r>
          </a:p>
          <a:p>
            <a:pPr marL="176864" indent="-176864" defTabSz="336042">
              <a:spcBef>
                <a:spcPts val="600"/>
              </a:spcBef>
              <a:buClrTx/>
              <a:buFontTx/>
              <a:defRPr sz="1764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特征转换</a:t>
            </a:r>
          </a:p>
          <a:p>
            <a:pPr lvl="1" marL="550244" indent="-176864" defTabSz="336042">
              <a:spcBef>
                <a:spcPts val="600"/>
              </a:spcBef>
              <a:buClrTx/>
              <a:buFontTx/>
              <a:defRPr sz="1666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特征缩放</a:t>
            </a:r>
          </a:p>
          <a:p>
            <a:pPr lvl="2" marL="923624" indent="-176864" defTabSz="336042">
              <a:spcBef>
                <a:spcPts val="600"/>
              </a:spcBef>
              <a:buClrTx/>
              <a:buFontTx/>
              <a:defRPr sz="1666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 sz="1568"/>
              <a:t>线性归一化（Min-max Normalization）</a:t>
            </a:r>
            <a:endParaRPr sz="1568"/>
          </a:p>
          <a:p>
            <a:pPr lvl="2" marL="923624" indent="-176864" defTabSz="336042">
              <a:spcBef>
                <a:spcPts val="600"/>
              </a:spcBef>
              <a:buClrTx/>
              <a:buFontTx/>
              <a:defRPr sz="1568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标准差标准化（Z-score Standarization）</a:t>
            </a:r>
          </a:p>
          <a:p>
            <a:pPr lvl="1" marL="550244" indent="-176864" defTabSz="336042">
              <a:spcBef>
                <a:spcPts val="600"/>
              </a:spcBef>
              <a:buClrTx/>
              <a:buFontTx/>
              <a:defRPr sz="1764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 sz="1666"/>
              <a:t>特征降维</a:t>
            </a:r>
            <a:endParaRPr sz="1666"/>
          </a:p>
          <a:p>
            <a:pPr lvl="2" marL="923624" indent="-176864" defTabSz="336042">
              <a:spcBef>
                <a:spcPts val="600"/>
              </a:spcBef>
              <a:buClrTx/>
              <a:buFontTx/>
              <a:defRPr sz="1568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主成分分析（Principal Component Analyst）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433" y="690232"/>
            <a:ext cx="1016030" cy="90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1907847" y="1528254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假如特征维度非常高"/>
          <p:cNvSpPr txBox="1"/>
          <p:nvPr/>
        </p:nvSpPr>
        <p:spPr>
          <a:xfrm>
            <a:off x="1169978" y="4353394"/>
            <a:ext cx="1475741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1200"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假如特征维度非常高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文本框 5"/>
          <p:cNvSpPr txBox="1"/>
          <p:nvPr/>
        </p:nvSpPr>
        <p:spPr>
          <a:xfrm>
            <a:off x="3223632" y="444922"/>
            <a:ext cx="2019403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视频3 - 习题</a:t>
            </a:r>
          </a:p>
        </p:txBody>
      </p:sp>
      <p:sp>
        <p:nvSpPr>
          <p:cNvPr id="274" name="特征缩放和特征降维的比较（多选题）："/>
          <p:cNvSpPr txBox="1"/>
          <p:nvPr/>
        </p:nvSpPr>
        <p:spPr>
          <a:xfrm>
            <a:off x="2511213" y="1431713"/>
            <a:ext cx="30759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特征缩放和特征降维的比较（多选题）：</a:t>
            </a:r>
          </a:p>
        </p:txBody>
      </p:sp>
      <p:sp>
        <p:nvSpPr>
          <p:cNvPr id="275" name="两者都是对特征做变换…"/>
          <p:cNvSpPr txBox="1"/>
          <p:nvPr/>
        </p:nvSpPr>
        <p:spPr>
          <a:xfrm>
            <a:off x="3204161" y="1977143"/>
            <a:ext cx="4073058" cy="8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两者都是对特征做变换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前者主要对每个单个特征做变换，后者对整体做变换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当数据的维度高的时候，可以采用特征降维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特征缩放对任何模型的准确率都会有较大的影响</a:t>
            </a:r>
          </a:p>
        </p:txBody>
      </p:sp>
      <p:sp>
        <p:nvSpPr>
          <p:cNvPr id="276" name="难度系数：3"/>
          <p:cNvSpPr txBox="1"/>
          <p:nvPr/>
        </p:nvSpPr>
        <p:spPr>
          <a:xfrm>
            <a:off x="2553546" y="3020829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难度系数：3</a:t>
            </a:r>
          </a:p>
        </p:txBody>
      </p:sp>
      <p:sp>
        <p:nvSpPr>
          <p:cNvPr id="277" name="解释：特征缩放是针对单个变量的转换。相反，特征降维是对整个数据的变换，…"/>
          <p:cNvSpPr txBox="1"/>
          <p:nvPr/>
        </p:nvSpPr>
        <p:spPr>
          <a:xfrm>
            <a:off x="2401146" y="3473126"/>
            <a:ext cx="6100738" cy="8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解释：特征缩放是针对单个变量的转换。相反，特征降维是对整个数据的变换，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常见的方法有主成分分析（PCA)； 特征缩放对个别模型有这较大的影响，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这类的模型很大程度上依赖于距离的计算比如KNN，但对于线性模型如线性回归，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特征缩放并不会带来准确率上的太大差异，主要影响模型的收敛速度。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5"/>
          <p:cNvSpPr txBox="1"/>
          <p:nvPr/>
        </p:nvSpPr>
        <p:spPr>
          <a:xfrm>
            <a:off x="3028899" y="2053589"/>
            <a:ext cx="30862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视频4 - 数据的读取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5"/>
          <p:cNvSpPr txBox="1"/>
          <p:nvPr/>
        </p:nvSpPr>
        <p:spPr>
          <a:xfrm>
            <a:off x="2406362" y="2019722"/>
            <a:ext cx="44197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视频1 -数据预处理的重要性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6"/>
          <p:cNvSpPr txBox="1"/>
          <p:nvPr/>
        </p:nvSpPr>
        <p:spPr>
          <a:xfrm>
            <a:off x="3125129" y="534053"/>
            <a:ext cx="15265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数据读取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947" y="1099057"/>
            <a:ext cx="1016030" cy="90409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Line"/>
          <p:cNvSpPr/>
          <p:nvPr/>
        </p:nvSpPr>
        <p:spPr>
          <a:xfrm>
            <a:off x="2053362" y="1937080"/>
            <a:ext cx="1" cy="384253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5864" y="1887332"/>
            <a:ext cx="4350063" cy="1597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942" y="2311400"/>
            <a:ext cx="3704840" cy="2280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文本框 5"/>
          <p:cNvSpPr txBox="1"/>
          <p:nvPr/>
        </p:nvSpPr>
        <p:spPr>
          <a:xfrm>
            <a:off x="1822162" y="2062056"/>
            <a:ext cx="5174286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用pandas读取CSV数据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文本框 5"/>
          <p:cNvSpPr txBox="1"/>
          <p:nvPr/>
        </p:nvSpPr>
        <p:spPr>
          <a:xfrm>
            <a:off x="3469165" y="300989"/>
            <a:ext cx="2019403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视频4 - 习题</a:t>
            </a:r>
          </a:p>
        </p:txBody>
      </p:sp>
      <p:sp>
        <p:nvSpPr>
          <p:cNvPr id="290" name="假如，我们需要处理一个很大的文件，这个时候可以这么做（多选题）："/>
          <p:cNvSpPr txBox="1"/>
          <p:nvPr/>
        </p:nvSpPr>
        <p:spPr>
          <a:xfrm>
            <a:off x="1859280" y="1338580"/>
            <a:ext cx="53873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假如，我们需要处理一个很大的文件，这个时候可以这么做（多选题）：</a:t>
            </a:r>
          </a:p>
        </p:txBody>
      </p:sp>
      <p:sp>
        <p:nvSpPr>
          <p:cNvPr id="291" name="增加机器的内存…"/>
          <p:cNvSpPr txBox="1"/>
          <p:nvPr/>
        </p:nvSpPr>
        <p:spPr>
          <a:xfrm>
            <a:off x="2558754" y="1710443"/>
            <a:ext cx="2587158" cy="123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增加机器的内存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更换更高速的处理器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逐行读进内存同时做一些处理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利用分布式平台，比如Spark 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随机采样，先用少部分数据验证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丢弃部分数据，让文件变小</a:t>
            </a:r>
          </a:p>
        </p:txBody>
      </p:sp>
      <p:sp>
        <p:nvSpPr>
          <p:cNvPr id="292" name="难度系数：4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难度系数：4</a:t>
            </a:r>
          </a:p>
        </p:txBody>
      </p:sp>
      <p:sp>
        <p:nvSpPr>
          <p:cNvPr id="293" name="解释：增加内存是最直接的方式，但不是能从根本上解决问题的方法。CPU对运算…"/>
          <p:cNvSpPr txBox="1"/>
          <p:nvPr/>
        </p:nvSpPr>
        <p:spPr>
          <a:xfrm>
            <a:off x="1791546" y="3473126"/>
            <a:ext cx="6098922" cy="123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解释：增加内存是最直接的方式，但不是能从根本上解决问题的方法。CPU对运算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速度有影响，但不会解决大文件的问题。假设文件很大，不能一下在读入到内存，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这时候可以采用逐行读取的方式，并同时做处理，会减轻内存的消耗；如果是面对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很庞大的数据，这时候就要考虑分布式处理平台；建模初期，可以采用一部分数据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来做验证，先把流程跑通，等到验证完可行性，再通过比如分布式平台来处理更大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的数据； 数据总是或多或少有价值的，直接废弃不是一个好的选择；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文本框 5"/>
          <p:cNvSpPr txBox="1"/>
          <p:nvPr/>
        </p:nvSpPr>
        <p:spPr>
          <a:xfrm>
            <a:off x="3028899" y="2053589"/>
            <a:ext cx="34418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视频5 - 缺失值的处理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294" y="1203477"/>
            <a:ext cx="5322936" cy="327653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文本框 6"/>
          <p:cNvSpPr txBox="1"/>
          <p:nvPr/>
        </p:nvSpPr>
        <p:spPr>
          <a:xfrm>
            <a:off x="2096429" y="534053"/>
            <a:ext cx="21780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缺失值处理 - </a:t>
            </a:r>
          </a:p>
        </p:txBody>
      </p:sp>
      <p:sp>
        <p:nvSpPr>
          <p:cNvPr id="299" name="删除包含nan的列（columns）"/>
          <p:cNvSpPr txBox="1"/>
          <p:nvPr/>
        </p:nvSpPr>
        <p:spPr>
          <a:xfrm>
            <a:off x="4183074" y="596030"/>
            <a:ext cx="3647187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删除包含nan的列（columns）</a:t>
            </a:r>
          </a:p>
        </p:txBody>
      </p:sp>
      <p:sp>
        <p:nvSpPr>
          <p:cNvPr id="300" name="?"/>
          <p:cNvSpPr txBox="1"/>
          <p:nvPr/>
        </p:nvSpPr>
        <p:spPr>
          <a:xfrm>
            <a:off x="3124927" y="3629725"/>
            <a:ext cx="192152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01" name="?"/>
          <p:cNvSpPr txBox="1"/>
          <p:nvPr/>
        </p:nvSpPr>
        <p:spPr>
          <a:xfrm>
            <a:off x="5318518" y="3838988"/>
            <a:ext cx="192152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30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789440" y="2878842"/>
            <a:ext cx="2962534" cy="101601"/>
          </a:xfrm>
          <a:prstGeom prst="rect">
            <a:avLst/>
          </a:prstGeom>
        </p:spPr>
      </p:pic>
      <p:pic>
        <p:nvPicPr>
          <p:cNvPr id="304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773603" y="2878842"/>
            <a:ext cx="2894801" cy="101601"/>
          </a:xfrm>
          <a:prstGeom prst="rect">
            <a:avLst/>
          </a:prstGeom>
        </p:spPr>
      </p:pic>
      <p:sp>
        <p:nvSpPr>
          <p:cNvPr id="306" name="?"/>
          <p:cNvSpPr txBox="1"/>
          <p:nvPr/>
        </p:nvSpPr>
        <p:spPr>
          <a:xfrm>
            <a:off x="3244184" y="3551122"/>
            <a:ext cx="192152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94" y="1241577"/>
            <a:ext cx="5322936" cy="327653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文本框 6"/>
          <p:cNvSpPr txBox="1"/>
          <p:nvPr/>
        </p:nvSpPr>
        <p:spPr>
          <a:xfrm>
            <a:off x="2159929" y="534053"/>
            <a:ext cx="22669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缺失值处理 -  </a:t>
            </a:r>
          </a:p>
        </p:txBody>
      </p:sp>
      <p:sp>
        <p:nvSpPr>
          <p:cNvPr id="310" name="?"/>
          <p:cNvSpPr txBox="1"/>
          <p:nvPr/>
        </p:nvSpPr>
        <p:spPr>
          <a:xfrm>
            <a:off x="3035685" y="3541641"/>
            <a:ext cx="185866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311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0135" y="4031492"/>
            <a:ext cx="5192212" cy="101601"/>
          </a:xfrm>
          <a:prstGeom prst="rect">
            <a:avLst/>
          </a:prstGeom>
        </p:spPr>
      </p:pic>
      <p:pic>
        <p:nvPicPr>
          <p:cNvPr id="31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0134" y="3697999"/>
            <a:ext cx="5192213" cy="101601"/>
          </a:xfrm>
          <a:prstGeom prst="rect">
            <a:avLst/>
          </a:prstGeom>
        </p:spPr>
      </p:pic>
      <p:sp>
        <p:nvSpPr>
          <p:cNvPr id="315" name="删除包含nan的记录（rows）"/>
          <p:cNvSpPr txBox="1"/>
          <p:nvPr/>
        </p:nvSpPr>
        <p:spPr>
          <a:xfrm>
            <a:off x="4310074" y="583330"/>
            <a:ext cx="3425953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删除包含nan的记录（rows）</a:t>
            </a:r>
          </a:p>
        </p:txBody>
      </p:sp>
      <p:sp>
        <p:nvSpPr>
          <p:cNvPr id="316" name="?"/>
          <p:cNvSpPr txBox="1"/>
          <p:nvPr/>
        </p:nvSpPr>
        <p:spPr>
          <a:xfrm>
            <a:off x="4999952" y="3854167"/>
            <a:ext cx="185866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947" y="1228877"/>
            <a:ext cx="4801464" cy="2955545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文本框 6"/>
          <p:cNvSpPr txBox="1"/>
          <p:nvPr/>
        </p:nvSpPr>
        <p:spPr>
          <a:xfrm>
            <a:off x="2477429" y="534053"/>
            <a:ext cx="22669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缺失值处理 -  </a:t>
            </a:r>
          </a:p>
        </p:txBody>
      </p:sp>
      <p:sp>
        <p:nvSpPr>
          <p:cNvPr id="320" name="?"/>
          <p:cNvSpPr txBox="1"/>
          <p:nvPr/>
        </p:nvSpPr>
        <p:spPr>
          <a:xfrm>
            <a:off x="3878119" y="3629800"/>
            <a:ext cx="185865" cy="25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21" name="?"/>
          <p:cNvSpPr txBox="1"/>
          <p:nvPr/>
        </p:nvSpPr>
        <p:spPr>
          <a:xfrm>
            <a:off x="2016869" y="3407285"/>
            <a:ext cx="185865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22" name="2.3"/>
          <p:cNvSpPr txBox="1"/>
          <p:nvPr/>
        </p:nvSpPr>
        <p:spPr>
          <a:xfrm>
            <a:off x="2157858" y="4308765"/>
            <a:ext cx="385573" cy="2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323" name="20.5"/>
          <p:cNvSpPr txBox="1"/>
          <p:nvPr/>
        </p:nvSpPr>
        <p:spPr>
          <a:xfrm>
            <a:off x="4009756" y="4430172"/>
            <a:ext cx="498146" cy="2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20.5</a:t>
            </a:r>
          </a:p>
        </p:txBody>
      </p:sp>
      <p:sp>
        <p:nvSpPr>
          <p:cNvPr id="324" name="Line"/>
          <p:cNvSpPr/>
          <p:nvPr/>
        </p:nvSpPr>
        <p:spPr>
          <a:xfrm flipH="1" flipV="1">
            <a:off x="2192055" y="3558123"/>
            <a:ext cx="160893" cy="750714"/>
          </a:xfrm>
          <a:prstGeom prst="line">
            <a:avLst/>
          </a:prstGeom>
          <a:ln w="19050" cap="rnd">
            <a:solidFill>
              <a:schemeClr val="accent6">
                <a:satOff val="-20581"/>
                <a:lumOff val="-11647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 flipV="1">
            <a:off x="4069373" y="3837465"/>
            <a:ext cx="158672" cy="606516"/>
          </a:xfrm>
          <a:prstGeom prst="line">
            <a:avLst/>
          </a:prstGeom>
          <a:ln w="19050" cap="rnd">
            <a:solidFill>
              <a:schemeClr val="accent6">
                <a:satOff val="-20581"/>
                <a:lumOff val="-11647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(1.5+2+3+4+1.5+2.5+2+3+1.5)/9=2.3"/>
          <p:cNvSpPr txBox="1"/>
          <p:nvPr/>
        </p:nvSpPr>
        <p:spPr>
          <a:xfrm>
            <a:off x="5237454" y="4404772"/>
            <a:ext cx="3533750" cy="2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(1.5+2+3+4+1.5+2.5+2+3+1.5)/9=2.3</a:t>
            </a:r>
          </a:p>
        </p:txBody>
      </p:sp>
      <p:sp>
        <p:nvSpPr>
          <p:cNvPr id="327" name="缺失值填补（平均值等）"/>
          <p:cNvSpPr txBox="1"/>
          <p:nvPr/>
        </p:nvSpPr>
        <p:spPr>
          <a:xfrm>
            <a:off x="4602174" y="607206"/>
            <a:ext cx="2898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缺失值填补（平均值等）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文本框 5"/>
          <p:cNvSpPr txBox="1"/>
          <p:nvPr/>
        </p:nvSpPr>
        <p:spPr>
          <a:xfrm>
            <a:off x="3006140" y="2028189"/>
            <a:ext cx="313172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缺失值填补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视频5 - 习题</a:t>
            </a:r>
          </a:p>
        </p:txBody>
      </p:sp>
      <p:sp>
        <p:nvSpPr>
          <p:cNvPr id="332" name="对于缺失值处理的描述，哪一项是正确的（多选）？"/>
          <p:cNvSpPr txBox="1"/>
          <p:nvPr/>
        </p:nvSpPr>
        <p:spPr>
          <a:xfrm>
            <a:off x="1859280" y="1338580"/>
            <a:ext cx="39014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对于缺失值处理的描述，哪一项是正确的（多选）？</a:t>
            </a:r>
          </a:p>
        </p:txBody>
      </p:sp>
      <p:sp>
        <p:nvSpPr>
          <p:cNvPr id="333" name="平均值填补的方法要好于去掉包含nan的列（特征）…"/>
          <p:cNvSpPr txBox="1"/>
          <p:nvPr/>
        </p:nvSpPr>
        <p:spPr>
          <a:xfrm>
            <a:off x="2558754" y="1710443"/>
            <a:ext cx="4552344" cy="8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平均值填补的方法要好于去掉包含nan的列（特征）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用平均值来填补缺失值要好于用中值来填补缺失值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删除一个包含nan记录的样本要好于用平均值来填补缺失值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利用平均值来填补缺失值是一种常用的缺失值处理方法</a:t>
            </a:r>
          </a:p>
        </p:txBody>
      </p:sp>
      <p:sp>
        <p:nvSpPr>
          <p:cNvPr id="334" name="难度系数：4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难度系数：4</a:t>
            </a:r>
          </a:p>
        </p:txBody>
      </p:sp>
      <p:sp>
        <p:nvSpPr>
          <p:cNvPr id="335" name="解释：对于某些数据，针对于一个特征(列）会有大量的缺失值比如50%以上，这时候缺失值的…"/>
          <p:cNvSpPr txBox="1"/>
          <p:nvPr/>
        </p:nvSpPr>
        <p:spPr>
          <a:xfrm>
            <a:off x="1791546" y="3473126"/>
            <a:ext cx="7244716" cy="64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解释：对于某些数据，针对于一个特征(列）会有大量的缺失值比如50%以上，这时候缺失值的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填补反而可能不利于模型的准确率；对于有很多异常值的特征来说，中值是一种更为有效的估计；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这也需要看具体数据，对于一个缺失值很多的记录来说，删除一列当然是比较安全的方法；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文本框 5"/>
          <p:cNvSpPr txBox="1"/>
          <p:nvPr/>
        </p:nvSpPr>
        <p:spPr>
          <a:xfrm>
            <a:off x="3028899" y="2053589"/>
            <a:ext cx="27306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视频6 - 标签编码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文本框 6"/>
          <p:cNvSpPr txBox="1"/>
          <p:nvPr/>
        </p:nvSpPr>
        <p:spPr>
          <a:xfrm>
            <a:off x="3503934" y="1650775"/>
            <a:ext cx="21361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文本框 6"/>
          <p:cNvSpPr txBox="1"/>
          <p:nvPr/>
        </p:nvSpPr>
        <p:spPr>
          <a:xfrm>
            <a:off x="2413929" y="534053"/>
            <a:ext cx="18224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特征编码 - </a:t>
            </a:r>
          </a:p>
        </p:txBody>
      </p:sp>
      <p:sp>
        <p:nvSpPr>
          <p:cNvPr id="340" name="标签编码（Label Encoding）"/>
          <p:cNvSpPr txBox="1"/>
          <p:nvPr/>
        </p:nvSpPr>
        <p:spPr>
          <a:xfrm>
            <a:off x="4167858" y="583330"/>
            <a:ext cx="3544063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标签编码（Label Encoding）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375" y="1429813"/>
            <a:ext cx="590137" cy="2694955"/>
          </a:xfrm>
          <a:prstGeom prst="rect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4432" y="1449193"/>
            <a:ext cx="725948" cy="2694955"/>
          </a:xfrm>
          <a:prstGeom prst="rect">
            <a:avLst/>
          </a:prstGeom>
          <a:ln w="19050" cap="rnd">
            <a:solidFill>
              <a:schemeClr val="accent3">
                <a:lumOff val="-9725"/>
              </a:schemeClr>
            </a:solidFill>
          </a:ln>
        </p:spPr>
      </p:pic>
      <p:sp>
        <p:nvSpPr>
          <p:cNvPr id="343" name="Line"/>
          <p:cNvSpPr/>
          <p:nvPr/>
        </p:nvSpPr>
        <p:spPr>
          <a:xfrm>
            <a:off x="1486231" y="2786980"/>
            <a:ext cx="461007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数据分析  — 0…"/>
          <p:cNvSpPr txBox="1"/>
          <p:nvPr/>
        </p:nvSpPr>
        <p:spPr>
          <a:xfrm>
            <a:off x="2941237" y="2486050"/>
            <a:ext cx="1102971" cy="6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数据分析  — 0</a:t>
            </a:r>
          </a:p>
          <a:p>
            <a:pPr>
              <a:lnSpc>
                <a:spcPct val="120000"/>
              </a:lnSpc>
              <a:defRPr sz="1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机器学习  — 1</a:t>
            </a:r>
          </a:p>
          <a:p>
            <a:pPr>
              <a:lnSpc>
                <a:spcPct val="120000"/>
              </a:lnSpc>
              <a:defRPr sz="1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深度学习  — 2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7282" y="1420288"/>
            <a:ext cx="858105" cy="2714005"/>
          </a:xfrm>
          <a:prstGeom prst="rect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29248" y="1416255"/>
            <a:ext cx="823020" cy="2714005"/>
          </a:xfrm>
          <a:prstGeom prst="rect">
            <a:avLst/>
          </a:prstGeom>
          <a:ln w="19050" cap="rnd">
            <a:solidFill>
              <a:schemeClr val="accent3">
                <a:lumOff val="-9725"/>
              </a:schemeClr>
            </a:solidFill>
          </a:ln>
        </p:spPr>
      </p:pic>
      <p:sp>
        <p:nvSpPr>
          <p:cNvPr id="347" name="Line"/>
          <p:cNvSpPr/>
          <p:nvPr/>
        </p:nvSpPr>
        <p:spPr>
          <a:xfrm>
            <a:off x="5871577" y="2796670"/>
            <a:ext cx="461007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否  — 0…"/>
          <p:cNvSpPr txBox="1"/>
          <p:nvPr/>
        </p:nvSpPr>
        <p:spPr>
          <a:xfrm>
            <a:off x="7580224" y="2498928"/>
            <a:ext cx="645771" cy="421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否  — 0</a:t>
            </a:r>
          </a:p>
          <a:p>
            <a:pPr>
              <a:lnSpc>
                <a:spcPct val="120000"/>
              </a:lnSpc>
              <a:defRPr sz="1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是  —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文本框 5"/>
          <p:cNvSpPr txBox="1"/>
          <p:nvPr/>
        </p:nvSpPr>
        <p:spPr>
          <a:xfrm>
            <a:off x="3015962" y="2070522"/>
            <a:ext cx="2776119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标签编码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视频6 - 习题</a:t>
            </a:r>
          </a:p>
        </p:txBody>
      </p:sp>
      <p:sp>
        <p:nvSpPr>
          <p:cNvPr id="353" name="对于特征-“科目”和标识-“学生满意度”，是否只需要用标签编码就足够？"/>
          <p:cNvSpPr txBox="1"/>
          <p:nvPr/>
        </p:nvSpPr>
        <p:spPr>
          <a:xfrm>
            <a:off x="1859280" y="1338580"/>
            <a:ext cx="566206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对于特征-“科目”和标识-“学生满意度”，是否只需要用标签编码就足够？</a:t>
            </a:r>
          </a:p>
        </p:txBody>
      </p:sp>
      <p:sp>
        <p:nvSpPr>
          <p:cNvPr id="354" name="是，是…"/>
          <p:cNvSpPr txBox="1"/>
          <p:nvPr/>
        </p:nvSpPr>
        <p:spPr>
          <a:xfrm>
            <a:off x="2558754" y="1710443"/>
            <a:ext cx="771058" cy="104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是，是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是，否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否，是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否，否</a:t>
            </a:r>
          </a:p>
        </p:txBody>
      </p:sp>
      <p:sp>
        <p:nvSpPr>
          <p:cNvPr id="355" name="难度系数：2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难度系数：2</a:t>
            </a:r>
          </a:p>
        </p:txBody>
      </p:sp>
      <p:sp>
        <p:nvSpPr>
          <p:cNvPr id="356" name="对于科目特征，经过标签编码的转换，每个科目对应到了0，1，2.. 这些数值上。但这种表示…"/>
          <p:cNvSpPr txBox="1"/>
          <p:nvPr/>
        </p:nvSpPr>
        <p:spPr>
          <a:xfrm>
            <a:off x="1791546" y="3473126"/>
            <a:ext cx="6826353" cy="64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对于科目特征，经过标签编码的转换，每个科目对应到了0，1，2.. 这些数值上。但这种表示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方式是存在问题的，比如各个科目之间并不存在先后关系和大小关系； 对于学生满意度这个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标识，只有两种可能性0和1，所以对这个标识来说这种转换就已足够。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文本框 5"/>
          <p:cNvSpPr txBox="1"/>
          <p:nvPr/>
        </p:nvSpPr>
        <p:spPr>
          <a:xfrm>
            <a:off x="3028899" y="2053589"/>
            <a:ext cx="27306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视频7 - 独热编码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文本框 6"/>
          <p:cNvSpPr txBox="1"/>
          <p:nvPr/>
        </p:nvSpPr>
        <p:spPr>
          <a:xfrm>
            <a:off x="2413929" y="534053"/>
            <a:ext cx="18224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特征编码 - </a:t>
            </a:r>
          </a:p>
        </p:txBody>
      </p:sp>
      <p:sp>
        <p:nvSpPr>
          <p:cNvPr id="361" name="独热编码（One-hot Encoding）"/>
          <p:cNvSpPr txBox="1"/>
          <p:nvPr/>
        </p:nvSpPr>
        <p:spPr>
          <a:xfrm>
            <a:off x="4167858" y="583330"/>
            <a:ext cx="389661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独热编码（One-hot Encoding）</a:t>
            </a:r>
          </a:p>
        </p:txBody>
      </p:sp>
      <p:pic>
        <p:nvPicPr>
          <p:cNvPr id="3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23" y="1383246"/>
            <a:ext cx="668834" cy="3054341"/>
          </a:xfrm>
          <a:prstGeom prst="rect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</a:ln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366" y="1402626"/>
            <a:ext cx="812316" cy="3015581"/>
          </a:xfrm>
          <a:prstGeom prst="rect">
            <a:avLst/>
          </a:prstGeom>
          <a:ln w="19050" cap="rnd">
            <a:solidFill>
              <a:schemeClr val="accent3">
                <a:lumOff val="-9725"/>
              </a:schemeClr>
            </a:solidFill>
          </a:ln>
        </p:spPr>
      </p:pic>
      <p:sp>
        <p:nvSpPr>
          <p:cNvPr id="364" name="Line"/>
          <p:cNvSpPr/>
          <p:nvPr/>
        </p:nvSpPr>
        <p:spPr>
          <a:xfrm>
            <a:off x="1510075" y="2910416"/>
            <a:ext cx="1320398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数据分析  — 0…"/>
          <p:cNvSpPr txBox="1"/>
          <p:nvPr/>
        </p:nvSpPr>
        <p:spPr>
          <a:xfrm>
            <a:off x="1614026" y="2205980"/>
            <a:ext cx="1102971" cy="6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数据分析  — 0</a:t>
            </a:r>
          </a:p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机器学习  — 1</a:t>
            </a:r>
          </a:p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深度学习  — 2</a:t>
            </a:r>
          </a:p>
        </p:txBody>
      </p:sp>
      <p:sp>
        <p:nvSpPr>
          <p:cNvPr id="366" name="Line"/>
          <p:cNvSpPr/>
          <p:nvPr/>
        </p:nvSpPr>
        <p:spPr>
          <a:xfrm>
            <a:off x="4134566" y="2910416"/>
            <a:ext cx="133240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6135" y="1329266"/>
            <a:ext cx="1310873" cy="3073391"/>
          </a:xfrm>
          <a:prstGeom prst="rect">
            <a:avLst/>
          </a:prstGeom>
          <a:ln w="19050" cap="rnd">
            <a:solidFill>
              <a:schemeClr val="accent6"/>
            </a:solidFill>
          </a:ln>
        </p:spPr>
      </p:pic>
      <p:sp>
        <p:nvSpPr>
          <p:cNvPr id="368" name="0 - （1，0，0）…"/>
          <p:cNvSpPr txBox="1"/>
          <p:nvPr/>
        </p:nvSpPr>
        <p:spPr>
          <a:xfrm>
            <a:off x="4200530" y="2193280"/>
            <a:ext cx="1216356" cy="6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0 - （1，0，0）</a:t>
            </a:r>
          </a:p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1 - （0，1，0）</a:t>
            </a:r>
          </a:p>
          <a:p>
            <a:pPr>
              <a:lnSpc>
                <a:spcPct val="120000"/>
              </a:lnSpc>
              <a:defRPr sz="12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2 - （0，0，1）</a:t>
            </a:r>
          </a:p>
        </p:txBody>
      </p:sp>
      <p:sp>
        <p:nvSpPr>
          <p:cNvPr id="369" name="标签编码…"/>
          <p:cNvSpPr txBox="1"/>
          <p:nvPr/>
        </p:nvSpPr>
        <p:spPr>
          <a:xfrm>
            <a:off x="1294716" y="3011652"/>
            <a:ext cx="1679690" cy="50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342900">
              <a:spcBef>
                <a:spcPts val="700"/>
              </a:spcBef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标签编码</a:t>
            </a:r>
          </a:p>
          <a:p>
            <a:pPr algn="ctr" defTabSz="342900">
              <a:spcBef>
                <a:spcPts val="700"/>
              </a:spcBef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（Label Encoding）</a:t>
            </a:r>
          </a:p>
        </p:txBody>
      </p:sp>
      <p:sp>
        <p:nvSpPr>
          <p:cNvPr id="370" name="独热编码…"/>
          <p:cNvSpPr txBox="1"/>
          <p:nvPr/>
        </p:nvSpPr>
        <p:spPr>
          <a:xfrm>
            <a:off x="3816184" y="3011652"/>
            <a:ext cx="1908849" cy="50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342900">
              <a:spcBef>
                <a:spcPts val="700"/>
              </a:spcBef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独热编码</a:t>
            </a:r>
          </a:p>
          <a:p>
            <a:pPr algn="ctr" defTabSz="342900">
              <a:spcBef>
                <a:spcPts val="700"/>
              </a:spcBef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（One-hot Encoding）</a:t>
            </a:r>
          </a:p>
        </p:txBody>
      </p:sp>
      <p:sp>
        <p:nvSpPr>
          <p:cNvPr id="371" name="（1，0，0）…"/>
          <p:cNvSpPr txBox="1"/>
          <p:nvPr/>
        </p:nvSpPr>
        <p:spPr>
          <a:xfrm>
            <a:off x="7549097" y="1901180"/>
            <a:ext cx="1155294" cy="2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（1，0，0）</a:t>
            </a: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（0，1，0）</a:t>
            </a: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lnSpc>
                <a:spcPct val="120000"/>
              </a:lnSpc>
              <a:defRPr sz="14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（0，0，1）</a:t>
            </a:r>
          </a:p>
        </p:txBody>
      </p:sp>
      <p:sp>
        <p:nvSpPr>
          <p:cNvPr id="372" name="数据分析"/>
          <p:cNvSpPr txBox="1"/>
          <p:nvPr/>
        </p:nvSpPr>
        <p:spPr>
          <a:xfrm>
            <a:off x="7415407" y="1325880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</a:defRPr>
            </a:lvl1pPr>
          </a:lstStyle>
          <a:p>
            <a:pPr/>
            <a:r>
              <a:t>数据分析</a:t>
            </a:r>
          </a:p>
        </p:txBody>
      </p:sp>
      <p:sp>
        <p:nvSpPr>
          <p:cNvPr id="373" name="机器学习"/>
          <p:cNvSpPr txBox="1"/>
          <p:nvPr/>
        </p:nvSpPr>
        <p:spPr>
          <a:xfrm>
            <a:off x="7766762" y="2384213"/>
            <a:ext cx="719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</a:defRPr>
            </a:lvl1pPr>
          </a:lstStyle>
          <a:p>
            <a:pPr/>
            <a:r>
              <a:t>机器学习</a:t>
            </a:r>
          </a:p>
        </p:txBody>
      </p:sp>
      <p:sp>
        <p:nvSpPr>
          <p:cNvPr id="374" name="深度学习"/>
          <p:cNvSpPr txBox="1"/>
          <p:nvPr/>
        </p:nvSpPr>
        <p:spPr>
          <a:xfrm>
            <a:off x="8002706" y="3442546"/>
            <a:ext cx="719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chemeClr val="accent2">
                    <a:satOff val="-10714"/>
                    <a:lumOff val="-10980"/>
                  </a:schemeClr>
                </a:solidFill>
              </a:defRPr>
            </a:lvl1pPr>
          </a:lstStyle>
          <a:p>
            <a:pPr/>
            <a:r>
              <a:t>深度学习</a:t>
            </a:r>
          </a:p>
        </p:txBody>
      </p:sp>
      <p:sp>
        <p:nvSpPr>
          <p:cNvPr id="375" name="Line"/>
          <p:cNvSpPr/>
          <p:nvPr/>
        </p:nvSpPr>
        <p:spPr>
          <a:xfrm flipV="1">
            <a:off x="7810377" y="1622859"/>
            <a:ext cx="1" cy="279590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 flipV="1">
            <a:off x="8101344" y="2689659"/>
            <a:ext cx="1" cy="279590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Line"/>
          <p:cNvSpPr/>
          <p:nvPr/>
        </p:nvSpPr>
        <p:spPr>
          <a:xfrm flipV="1">
            <a:off x="8363810" y="3731060"/>
            <a:ext cx="1" cy="279589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Line"/>
          <p:cNvSpPr/>
          <p:nvPr/>
        </p:nvSpPr>
        <p:spPr>
          <a:xfrm flipV="1">
            <a:off x="7232281" y="1109408"/>
            <a:ext cx="1" cy="3449618"/>
          </a:xfrm>
          <a:prstGeom prst="line">
            <a:avLst/>
          </a:prstGeom>
          <a:ln w="38100">
            <a:solidFill>
              <a:schemeClr val="accent2">
                <a:satOff val="-10714"/>
                <a:lumOff val="-10980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文本框 5"/>
          <p:cNvSpPr txBox="1"/>
          <p:nvPr/>
        </p:nvSpPr>
        <p:spPr>
          <a:xfrm>
            <a:off x="3015962" y="2070522"/>
            <a:ext cx="2776119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独热编码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视频7 - 问题</a:t>
            </a:r>
          </a:p>
        </p:txBody>
      </p:sp>
      <p:sp>
        <p:nvSpPr>
          <p:cNvPr id="383" name="把分类型变量转换成独热编码的主要原因有哪些（多选）？"/>
          <p:cNvSpPr txBox="1"/>
          <p:nvPr/>
        </p:nvSpPr>
        <p:spPr>
          <a:xfrm>
            <a:off x="1859280" y="1338580"/>
            <a:ext cx="43967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把分类型变量转换成独热编码的主要原因有哪些（多选）？</a:t>
            </a:r>
          </a:p>
        </p:txBody>
      </p:sp>
      <p:sp>
        <p:nvSpPr>
          <p:cNvPr id="384" name="为了更快速的训练模型…"/>
          <p:cNvSpPr txBox="1"/>
          <p:nvPr/>
        </p:nvSpPr>
        <p:spPr>
          <a:xfrm>
            <a:off x="2558754" y="1710443"/>
            <a:ext cx="3760689" cy="104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为了更快速的训练模型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相当于标准化的过程，所有的特征都变成0或者1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分类型变量本身没有顺序，不存在大小的关系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通常情况下会提升模型的效果</a:t>
            </a:r>
          </a:p>
        </p:txBody>
      </p:sp>
      <p:sp>
        <p:nvSpPr>
          <p:cNvPr id="385" name="难度系数：3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难度系数：3</a:t>
            </a:r>
          </a:p>
        </p:txBody>
      </p:sp>
      <p:sp>
        <p:nvSpPr>
          <p:cNvPr id="386" name="分类型变量不存在任何顺序关系，比如“男=1”，“女=0”，并不存在“男” &gt; “女”这种…"/>
          <p:cNvSpPr txBox="1"/>
          <p:nvPr/>
        </p:nvSpPr>
        <p:spPr>
          <a:xfrm>
            <a:off x="1791546" y="3473126"/>
            <a:ext cx="6819749" cy="448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分类型变量不存在任何顺序关系，比如“男=1”，“女=0”，并不存在“男” &gt; “女”这种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逻辑关系。独热编码之后维度会增加，这也会让模型的效果会有所提升；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视频7 - 问题</a:t>
            </a:r>
          </a:p>
        </p:txBody>
      </p:sp>
      <p:sp>
        <p:nvSpPr>
          <p:cNvPr id="389" name="一个特征包含四种不同的取值-“满意”，“部分满意”，“部分不满意”，“不满意”，…"/>
          <p:cNvSpPr txBox="1"/>
          <p:nvPr/>
        </p:nvSpPr>
        <p:spPr>
          <a:xfrm>
            <a:off x="1859280" y="1338580"/>
            <a:ext cx="6639129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一个特征包含四种不同的取值-“满意”，“部分满意”，“部分不满意”，“不满意”，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正确的编码方式有：</a:t>
            </a:r>
          </a:p>
        </p:txBody>
      </p:sp>
      <p:sp>
        <p:nvSpPr>
          <p:cNvPr id="390" name="满意-4， 部分满意-3， 部分不满意-2， 不满意-1…"/>
          <p:cNvSpPr txBox="1"/>
          <p:nvPr/>
        </p:nvSpPr>
        <p:spPr>
          <a:xfrm>
            <a:off x="2414821" y="1828976"/>
            <a:ext cx="5890236" cy="104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>
              <a:lnSpc>
                <a:spcPct val="120000"/>
              </a:lnSpc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满意-4， 部分满意-3， 部分不满意-2， 不满意-1</a:t>
            </a:r>
          </a:p>
          <a:p>
            <a:pPr>
              <a:lnSpc>
                <a:spcPct val="120000"/>
              </a:lnSpc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满意-（0,0,0,1），部分满意-（0,0,1,0）,部分不满意-(0,1,0,0), 不满意-(1,0,0,0)</a:t>
            </a:r>
          </a:p>
          <a:p>
            <a:pPr>
              <a:lnSpc>
                <a:spcPct val="120000"/>
              </a:lnSpc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满意- (0,1,0,0), 部分满意-(1,0,0,0), 部分不满意-(0,0,0,1), 不满意-(0,0,1,0)</a:t>
            </a:r>
          </a:p>
        </p:txBody>
      </p:sp>
      <p:sp>
        <p:nvSpPr>
          <p:cNvPr id="391" name="难度系数：4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难度系数：4</a:t>
            </a:r>
          </a:p>
        </p:txBody>
      </p:sp>
      <p:sp>
        <p:nvSpPr>
          <p:cNvPr id="392" name="在这里，需要注意的是，这些取值之间其实有大小关系的，比如“满意”的程度会比“部分…"/>
          <p:cNvSpPr txBox="1"/>
          <p:nvPr/>
        </p:nvSpPr>
        <p:spPr>
          <a:xfrm>
            <a:off x="1656079" y="3515459"/>
            <a:ext cx="7285991" cy="64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在这里，需要注意的是，这些取值之间其实有大小关系的，比如“满意”的程度会比“部分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满意”要高等等，所以直接可以用数值来替代它们。及时这些变量的值具有顺序，独热编码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也常常用来表示这些值； 第三个选项也是正确的，在独热编码的框架里改变顺序并不受任何影响；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文本框 5"/>
          <p:cNvSpPr txBox="1"/>
          <p:nvPr/>
        </p:nvSpPr>
        <p:spPr>
          <a:xfrm>
            <a:off x="3028899" y="2053589"/>
            <a:ext cx="27306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视频8 - 特征缩放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文本框 6"/>
          <p:cNvSpPr txBox="1"/>
          <p:nvPr/>
        </p:nvSpPr>
        <p:spPr>
          <a:xfrm>
            <a:off x="1817029" y="534053"/>
            <a:ext cx="17335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特征缩放 -</a:t>
            </a:r>
          </a:p>
        </p:txBody>
      </p:sp>
      <p:sp>
        <p:nvSpPr>
          <p:cNvPr id="397" name="线性归一化（Min-max Normalization）"/>
          <p:cNvSpPr txBox="1"/>
          <p:nvPr/>
        </p:nvSpPr>
        <p:spPr>
          <a:xfrm>
            <a:off x="3561070" y="607206"/>
            <a:ext cx="475005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 线性归一化（Min-max Normalization）</a:t>
            </a:r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1212850"/>
            <a:ext cx="639109" cy="2997200"/>
          </a:xfrm>
          <a:prstGeom prst="rect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</a:ln>
        </p:spPr>
      </p:pic>
      <p:sp>
        <p:nvSpPr>
          <p:cNvPr id="399" name="Line"/>
          <p:cNvSpPr/>
          <p:nvPr/>
        </p:nvSpPr>
        <p:spPr>
          <a:xfrm>
            <a:off x="2162936" y="2711450"/>
            <a:ext cx="916654" cy="0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数值范围 = [1.5，4]"/>
          <p:cNvSpPr txBox="1"/>
          <p:nvPr/>
        </p:nvSpPr>
        <p:spPr>
          <a:xfrm>
            <a:off x="717032" y="4340919"/>
            <a:ext cx="1770445" cy="27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342900">
              <a:spcBef>
                <a:spcPts val="700"/>
              </a:spcBef>
              <a:defRPr sz="1500"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数值范围 = [</a:t>
            </a:r>
            <a:r>
              <a: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1.5，4]</a:t>
            </a:r>
          </a:p>
        </p:txBody>
      </p:sp>
      <p:sp>
        <p:nvSpPr>
          <p:cNvPr id="401" name="数值范围 = [0，1]"/>
          <p:cNvSpPr txBox="1"/>
          <p:nvPr/>
        </p:nvSpPr>
        <p:spPr>
          <a:xfrm>
            <a:off x="2959418" y="4340919"/>
            <a:ext cx="1612139" cy="27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342900">
              <a:spcBef>
                <a:spcPts val="700"/>
              </a:spcBef>
              <a:defRPr sz="1500">
                <a:solidFill>
                  <a:schemeClr val="accent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数值范围 = [0，1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]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2" y="1203325"/>
            <a:ext cx="773119" cy="3016250"/>
          </a:xfrm>
          <a:prstGeom prst="rect">
            <a:avLst/>
          </a:prstGeom>
          <a:ln w="19050" cap="rnd">
            <a:solidFill>
              <a:schemeClr val="accent6"/>
            </a:solidFill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97966" y="1720924"/>
            <a:ext cx="3194639" cy="754952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X的最小值"/>
          <p:cNvSpPr txBox="1"/>
          <p:nvPr/>
        </p:nvSpPr>
        <p:spPr>
          <a:xfrm>
            <a:off x="6530640" y="1185911"/>
            <a:ext cx="86508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X的最小值</a:t>
            </a:r>
          </a:p>
        </p:txBody>
      </p:sp>
      <p:sp>
        <p:nvSpPr>
          <p:cNvPr id="405" name="Line"/>
          <p:cNvSpPr/>
          <p:nvPr/>
        </p:nvSpPr>
        <p:spPr>
          <a:xfrm>
            <a:off x="6963183" y="1461947"/>
            <a:ext cx="1" cy="340996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X的最大值"/>
          <p:cNvSpPr txBox="1"/>
          <p:nvPr/>
        </p:nvSpPr>
        <p:spPr>
          <a:xfrm>
            <a:off x="5844840" y="2750755"/>
            <a:ext cx="865087" cy="25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X的最大值</a:t>
            </a:r>
          </a:p>
        </p:txBody>
      </p:sp>
      <p:sp>
        <p:nvSpPr>
          <p:cNvPr id="407" name="Line"/>
          <p:cNvSpPr/>
          <p:nvPr/>
        </p:nvSpPr>
        <p:spPr>
          <a:xfrm flipV="1">
            <a:off x="6265036" y="2395185"/>
            <a:ext cx="1" cy="340996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 5"/>
          <p:cNvSpPr txBox="1"/>
          <p:nvPr/>
        </p:nvSpPr>
        <p:spPr>
          <a:xfrm>
            <a:off x="3082333" y="512656"/>
            <a:ext cx="33045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数据预处理的重要性</a:t>
            </a:r>
          </a:p>
        </p:txBody>
      </p:sp>
      <p:sp>
        <p:nvSpPr>
          <p:cNvPr id="184" name="数据搜集"/>
          <p:cNvSpPr/>
          <p:nvPr/>
        </p:nvSpPr>
        <p:spPr>
          <a:xfrm>
            <a:off x="840642" y="1772700"/>
            <a:ext cx="1077449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数据搜集</a:t>
            </a:r>
          </a:p>
        </p:txBody>
      </p:sp>
      <p:sp>
        <p:nvSpPr>
          <p:cNvPr id="185" name="特征工程"/>
          <p:cNvSpPr/>
          <p:nvPr/>
        </p:nvSpPr>
        <p:spPr>
          <a:xfrm>
            <a:off x="2431973" y="1791830"/>
            <a:ext cx="2683737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                                       特征工程</a:t>
            </a:r>
          </a:p>
        </p:txBody>
      </p:sp>
      <p:sp>
        <p:nvSpPr>
          <p:cNvPr id="186" name="建模"/>
          <p:cNvSpPr/>
          <p:nvPr/>
        </p:nvSpPr>
        <p:spPr>
          <a:xfrm>
            <a:off x="5629592" y="1772700"/>
            <a:ext cx="1077449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建模</a:t>
            </a:r>
          </a:p>
        </p:txBody>
      </p:sp>
      <p:sp>
        <p:nvSpPr>
          <p:cNvPr id="187" name="开发/部署"/>
          <p:cNvSpPr/>
          <p:nvPr/>
        </p:nvSpPr>
        <p:spPr>
          <a:xfrm>
            <a:off x="7225909" y="1772700"/>
            <a:ext cx="1077448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开发/部署</a:t>
            </a:r>
          </a:p>
        </p:txBody>
      </p:sp>
      <p:sp>
        <p:nvSpPr>
          <p:cNvPr id="188" name="Line"/>
          <p:cNvSpPr/>
          <p:nvPr/>
        </p:nvSpPr>
        <p:spPr>
          <a:xfrm>
            <a:off x="1925511" y="215237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5119801" y="213324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6717775" y="213324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数据预处理"/>
          <p:cNvSpPr/>
          <p:nvPr/>
        </p:nvSpPr>
        <p:spPr>
          <a:xfrm>
            <a:off x="2683602" y="1906275"/>
            <a:ext cx="1169921" cy="492207"/>
          </a:xfrm>
          <a:prstGeom prst="roundRect">
            <a:avLst>
              <a:gd name="adj" fmla="val 31307"/>
            </a:avLst>
          </a:prstGeom>
          <a:solidFill>
            <a:schemeClr val="accent2">
              <a:lumOff val="22549"/>
            </a:schemeClr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数据预处理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文本框 6"/>
          <p:cNvSpPr txBox="1"/>
          <p:nvPr/>
        </p:nvSpPr>
        <p:spPr>
          <a:xfrm>
            <a:off x="1817029" y="534053"/>
            <a:ext cx="17335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特征缩放 -</a:t>
            </a:r>
          </a:p>
        </p:txBody>
      </p:sp>
      <p:sp>
        <p:nvSpPr>
          <p:cNvPr id="410" name="线性归一化（Min-max Normalization）"/>
          <p:cNvSpPr txBox="1"/>
          <p:nvPr/>
        </p:nvSpPr>
        <p:spPr>
          <a:xfrm>
            <a:off x="3561070" y="607206"/>
            <a:ext cx="475005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 线性归一化（Min-max Normalization）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文本框 6"/>
          <p:cNvSpPr txBox="1"/>
          <p:nvPr/>
        </p:nvSpPr>
        <p:spPr>
          <a:xfrm>
            <a:off x="1753529" y="534053"/>
            <a:ext cx="17335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特征缩放 -</a:t>
            </a:r>
          </a:p>
        </p:txBody>
      </p:sp>
      <p:sp>
        <p:nvSpPr>
          <p:cNvPr id="413" name="标准差标准化（Z-score Standarization）"/>
          <p:cNvSpPr txBox="1"/>
          <p:nvPr/>
        </p:nvSpPr>
        <p:spPr>
          <a:xfrm>
            <a:off x="3497570" y="607206"/>
            <a:ext cx="4832097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20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标准差标准化（Z-score Standarization）</a:t>
            </a:r>
          </a:p>
        </p:txBody>
      </p:sp>
      <p:pic>
        <p:nvPicPr>
          <p:cNvPr id="4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103" y="1746116"/>
            <a:ext cx="2777596" cy="794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2700" y="1289050"/>
            <a:ext cx="639109" cy="2997200"/>
          </a:xfrm>
          <a:prstGeom prst="rect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</a:ln>
        </p:spPr>
      </p:pic>
      <p:sp>
        <p:nvSpPr>
          <p:cNvPr id="416" name="Line"/>
          <p:cNvSpPr/>
          <p:nvPr/>
        </p:nvSpPr>
        <p:spPr>
          <a:xfrm>
            <a:off x="2137536" y="2787650"/>
            <a:ext cx="916654" cy="0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0067" y="1265766"/>
            <a:ext cx="762230" cy="3016251"/>
          </a:xfrm>
          <a:prstGeom prst="rect">
            <a:avLst/>
          </a:prstGeom>
          <a:ln w="19050" cap="rnd">
            <a:solidFill>
              <a:schemeClr val="accent6"/>
            </a:solidFill>
          </a:ln>
        </p:spPr>
      </p:pic>
      <p:sp>
        <p:nvSpPr>
          <p:cNvPr id="418" name="X的平均值"/>
          <p:cNvSpPr txBox="1"/>
          <p:nvPr/>
        </p:nvSpPr>
        <p:spPr>
          <a:xfrm>
            <a:off x="6310507" y="1283278"/>
            <a:ext cx="865086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X的平均值</a:t>
            </a:r>
          </a:p>
        </p:txBody>
      </p:sp>
      <p:sp>
        <p:nvSpPr>
          <p:cNvPr id="419" name="X的标准差"/>
          <p:cNvSpPr txBox="1"/>
          <p:nvPr/>
        </p:nvSpPr>
        <p:spPr>
          <a:xfrm>
            <a:off x="6175040" y="2839655"/>
            <a:ext cx="865087" cy="25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X的标准差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6595236" y="2484085"/>
            <a:ext cx="1" cy="340996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1" name="Line"/>
          <p:cNvSpPr/>
          <p:nvPr/>
        </p:nvSpPr>
        <p:spPr>
          <a:xfrm>
            <a:off x="6743049" y="1559313"/>
            <a:ext cx="1" cy="340996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文本框 5"/>
          <p:cNvSpPr txBox="1"/>
          <p:nvPr/>
        </p:nvSpPr>
        <p:spPr>
          <a:xfrm>
            <a:off x="3269962" y="2036656"/>
            <a:ext cx="2776119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特征缩放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视频8 - 问题</a:t>
            </a:r>
          </a:p>
        </p:txBody>
      </p:sp>
      <p:sp>
        <p:nvSpPr>
          <p:cNvPr id="426" name="对于以下几个特征值，进行线性归一化到（1，3）的区间，得出来的结果是？…"/>
          <p:cNvSpPr txBox="1"/>
          <p:nvPr/>
        </p:nvSpPr>
        <p:spPr>
          <a:xfrm>
            <a:off x="1859280" y="1338580"/>
            <a:ext cx="5776646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对于以下几个特征值，进行线性归一化到（1，3）的区间，得出来的结果是？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输入：（1，2，3，4，5）</a:t>
            </a:r>
          </a:p>
        </p:txBody>
      </p:sp>
      <p:sp>
        <p:nvSpPr>
          <p:cNvPr id="427" name="（1，1.25，1.75，2.5，3）…"/>
          <p:cNvSpPr txBox="1"/>
          <p:nvPr/>
        </p:nvSpPr>
        <p:spPr>
          <a:xfrm>
            <a:off x="2414821" y="1828976"/>
            <a:ext cx="2187868" cy="123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（1，1.25，1.75，2.5，3）</a:t>
            </a:r>
          </a:p>
          <a:p>
            <a:pPr>
              <a:lnSpc>
                <a:spcPct val="120000"/>
              </a:lnSpc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（1，1.5，2，2.5，3）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（1，1.25，1.75，2.5，3）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（1，1.5，1.75，2.75，3）</a:t>
            </a:r>
          </a:p>
        </p:txBody>
      </p:sp>
      <p:sp>
        <p:nvSpPr>
          <p:cNvPr id="428" name="难度系数：3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难度系数：3</a:t>
            </a:r>
          </a:p>
        </p:txBody>
      </p:sp>
      <p:sp>
        <p:nvSpPr>
          <p:cNvPr id="429" name="X_new = 1 + (x_current -1)*2/(5-1)"/>
          <p:cNvSpPr txBox="1"/>
          <p:nvPr/>
        </p:nvSpPr>
        <p:spPr>
          <a:xfrm>
            <a:off x="2384213" y="3608593"/>
            <a:ext cx="2724278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X_new = 1 + (x_current -1)*2/(5-1)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文本框 5"/>
          <p:cNvSpPr txBox="1"/>
          <p:nvPr/>
        </p:nvSpPr>
        <p:spPr>
          <a:xfrm>
            <a:off x="3824765" y="411056"/>
            <a:ext cx="201940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视频8 - 问题</a:t>
            </a:r>
          </a:p>
        </p:txBody>
      </p:sp>
      <p:sp>
        <p:nvSpPr>
          <p:cNvPr id="432" name="对于以下几个特征值，进行标准差标准化，得出来的结果是？…"/>
          <p:cNvSpPr txBox="1"/>
          <p:nvPr/>
        </p:nvSpPr>
        <p:spPr>
          <a:xfrm>
            <a:off x="1859280" y="1338580"/>
            <a:ext cx="4603116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对于以下几个特征值，进行标准差标准化，得出来的结果是？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输入：（1，2，3，4，5）</a:t>
            </a:r>
          </a:p>
        </p:txBody>
      </p:sp>
      <p:sp>
        <p:nvSpPr>
          <p:cNvPr id="433" name="(-2,   -1,   0,   1,   2)…"/>
          <p:cNvSpPr txBox="1"/>
          <p:nvPr/>
        </p:nvSpPr>
        <p:spPr>
          <a:xfrm>
            <a:off x="2414821" y="1828976"/>
            <a:ext cx="2427098" cy="104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(-2,   -1,   0,   1,   2)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(-1.53,   -0.50,   0,   0.50,   1.53)</a:t>
            </a:r>
          </a:p>
          <a:p>
            <a:pPr>
              <a:lnSpc>
                <a:spcPct val="120000"/>
              </a:lnSpc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(-1.26,   -0.63,   0,   0.63,   1.26)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(-5,   -4,   -3,   -2,   -1)</a:t>
            </a:r>
          </a:p>
        </p:txBody>
      </p:sp>
      <p:sp>
        <p:nvSpPr>
          <p:cNvPr id="434" name="难度系数：3"/>
          <p:cNvSpPr txBox="1"/>
          <p:nvPr/>
        </p:nvSpPr>
        <p:spPr>
          <a:xfrm>
            <a:off x="1791546" y="3178021"/>
            <a:ext cx="1021107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难度系数：3</a:t>
            </a:r>
          </a:p>
        </p:txBody>
      </p:sp>
      <p:sp>
        <p:nvSpPr>
          <p:cNvPr id="435" name="mean = 3， std = 1.58…"/>
          <p:cNvSpPr txBox="1"/>
          <p:nvPr/>
        </p:nvSpPr>
        <p:spPr>
          <a:xfrm>
            <a:off x="2384213" y="3608593"/>
            <a:ext cx="2290395" cy="44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mean = 3， std = 1.58</a:t>
            </a:r>
          </a:p>
          <a:p>
            <a:pPr>
              <a:lnSpc>
                <a:spcPct val="120000"/>
              </a:lnSpc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X_new = (x_current - 3)/1.58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文本框 5"/>
          <p:cNvSpPr txBox="1"/>
          <p:nvPr/>
        </p:nvSpPr>
        <p:spPr>
          <a:xfrm>
            <a:off x="1885899" y="1935056"/>
            <a:ext cx="5955183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视频9 - 一个综合性的案例（DEMO）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 5"/>
          <p:cNvSpPr txBox="1"/>
          <p:nvPr/>
        </p:nvSpPr>
        <p:spPr>
          <a:xfrm>
            <a:off x="3082333" y="512656"/>
            <a:ext cx="33045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数据预处理的重要性</a:t>
            </a:r>
          </a:p>
        </p:txBody>
      </p:sp>
      <p:sp>
        <p:nvSpPr>
          <p:cNvPr id="194" name="数据搜集"/>
          <p:cNvSpPr/>
          <p:nvPr/>
        </p:nvSpPr>
        <p:spPr>
          <a:xfrm>
            <a:off x="840642" y="1772700"/>
            <a:ext cx="1077449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数据搜集</a:t>
            </a:r>
          </a:p>
        </p:txBody>
      </p:sp>
      <p:sp>
        <p:nvSpPr>
          <p:cNvPr id="195" name="特征工程"/>
          <p:cNvSpPr/>
          <p:nvPr/>
        </p:nvSpPr>
        <p:spPr>
          <a:xfrm>
            <a:off x="2431973" y="1791830"/>
            <a:ext cx="2683737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                                       特征工程</a:t>
            </a:r>
          </a:p>
        </p:txBody>
      </p:sp>
      <p:sp>
        <p:nvSpPr>
          <p:cNvPr id="196" name="建模"/>
          <p:cNvSpPr/>
          <p:nvPr/>
        </p:nvSpPr>
        <p:spPr>
          <a:xfrm>
            <a:off x="5629592" y="1772700"/>
            <a:ext cx="1077449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建模</a:t>
            </a:r>
          </a:p>
        </p:txBody>
      </p:sp>
      <p:sp>
        <p:nvSpPr>
          <p:cNvPr id="197" name="开发/部署"/>
          <p:cNvSpPr/>
          <p:nvPr/>
        </p:nvSpPr>
        <p:spPr>
          <a:xfrm>
            <a:off x="7225909" y="1772700"/>
            <a:ext cx="1077448" cy="721097"/>
          </a:xfrm>
          <a:prstGeom prst="roundRect">
            <a:avLst>
              <a:gd name="adj" fmla="val 22705"/>
            </a:avLst>
          </a:prstGeom>
          <a:solidFill>
            <a:srgbClr val="FFFFFF"/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开发/部署</a:t>
            </a:r>
          </a:p>
        </p:txBody>
      </p:sp>
      <p:sp>
        <p:nvSpPr>
          <p:cNvPr id="198" name="Line"/>
          <p:cNvSpPr/>
          <p:nvPr/>
        </p:nvSpPr>
        <p:spPr>
          <a:xfrm>
            <a:off x="1925511" y="215237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5119801" y="213324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6717775" y="2133248"/>
            <a:ext cx="510239" cy="1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数据预处理"/>
          <p:cNvSpPr/>
          <p:nvPr/>
        </p:nvSpPr>
        <p:spPr>
          <a:xfrm>
            <a:off x="2683602" y="1906275"/>
            <a:ext cx="1169921" cy="492207"/>
          </a:xfrm>
          <a:prstGeom prst="roundRect">
            <a:avLst>
              <a:gd name="adj" fmla="val 31307"/>
            </a:avLst>
          </a:prstGeom>
          <a:solidFill>
            <a:schemeClr val="accent2">
              <a:lumOff val="22549"/>
            </a:schemeClr>
          </a:solidFill>
          <a:ln w="19050" cap="rnd">
            <a:solidFill>
              <a:schemeClr val="accent2">
                <a:satOff val="-10714"/>
                <a:lumOff val="-1098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数据预处理</a:t>
            </a:r>
          </a:p>
        </p:txBody>
      </p:sp>
      <p:sp>
        <p:nvSpPr>
          <p:cNvPr id="202" name="大部分时间花费在这里"/>
          <p:cNvSpPr txBox="1"/>
          <p:nvPr/>
        </p:nvSpPr>
        <p:spPr>
          <a:xfrm>
            <a:off x="2947071" y="2595434"/>
            <a:ext cx="17551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chemeClr val="accent6">
                    <a:satOff val="-20581"/>
                    <a:lumOff val="-11647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大部分时间花费在这里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 5"/>
          <p:cNvSpPr txBox="1"/>
          <p:nvPr/>
        </p:nvSpPr>
        <p:spPr>
          <a:xfrm>
            <a:off x="3384499" y="715856"/>
            <a:ext cx="2019402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视频1 - 习题</a:t>
            </a:r>
          </a:p>
        </p:txBody>
      </p:sp>
      <p:sp>
        <p:nvSpPr>
          <p:cNvPr id="205" name="特征工程在一般的机器学习项目流程中花费时间的比例大概是："/>
          <p:cNvSpPr txBox="1"/>
          <p:nvPr/>
        </p:nvSpPr>
        <p:spPr>
          <a:xfrm>
            <a:off x="1664546" y="1524846"/>
            <a:ext cx="472694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特征工程在一般的机器学习项目流程中花费时间的比例大概是：</a:t>
            </a:r>
          </a:p>
        </p:txBody>
      </p:sp>
      <p:sp>
        <p:nvSpPr>
          <p:cNvPr id="206" name="15% 一下…"/>
          <p:cNvSpPr txBox="1"/>
          <p:nvPr/>
        </p:nvSpPr>
        <p:spPr>
          <a:xfrm>
            <a:off x="3212627" y="1955977"/>
            <a:ext cx="958117" cy="8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15% 一下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15%-30%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30-50%</a:t>
            </a:r>
          </a:p>
          <a:p>
            <a:pPr marL="130342" indent="-130342">
              <a:lnSpc>
                <a:spcPct val="120000"/>
              </a:lnSpc>
              <a:buSzPct val="100000"/>
              <a:buChar char="•"/>
              <a:defRPr>
                <a:solidFill>
                  <a:schemeClr val="accent3">
                    <a:lumOff val="-9725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50%以上</a:t>
            </a:r>
          </a:p>
        </p:txBody>
      </p:sp>
      <p:sp>
        <p:nvSpPr>
          <p:cNvPr id="207" name="难度系数： 2"/>
          <p:cNvSpPr txBox="1"/>
          <p:nvPr/>
        </p:nvSpPr>
        <p:spPr>
          <a:xfrm>
            <a:off x="1673013" y="3020829"/>
            <a:ext cx="1062381" cy="25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难度系数： 2</a:t>
            </a:r>
          </a:p>
        </p:txBody>
      </p:sp>
      <p:sp>
        <p:nvSpPr>
          <p:cNvPr id="208" name="解释：在一般的机器学习项目中，在特征工程上花费的时间基本上占一半以上，这里包括…"/>
          <p:cNvSpPr txBox="1"/>
          <p:nvPr/>
        </p:nvSpPr>
        <p:spPr>
          <a:xfrm>
            <a:off x="1664546" y="3497579"/>
            <a:ext cx="6790691" cy="74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解释：在一般的机器学习项目中，在特征工程上花费的时间基本上占一半以上，这里包括</a:t>
            </a:r>
          </a:p>
          <a:p>
            <a: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数据的预处理、加工、清洗、特征的提取、筛选等工作。 由于各种开源工具的普及，模型上</a:t>
            </a:r>
          </a:p>
          <a:p>
            <a: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的壁垒也会变得越来越小，但特征工程本身是一门艺术，系统性能的差异性很多时候体现在</a:t>
            </a:r>
          </a:p>
          <a:p>
            <a:pPr>
              <a:defRPr>
                <a:solidFill>
                  <a:schemeClr val="accent2">
                    <a:satOff val="-10714"/>
                    <a:lumOff val="-10980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这部分工作的质量上。但在个别应用上例外，比如用深度学习做图像识别（参考【】）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本框 5"/>
          <p:cNvSpPr txBox="1"/>
          <p:nvPr/>
        </p:nvSpPr>
        <p:spPr>
          <a:xfrm>
            <a:off x="2457162" y="1968922"/>
            <a:ext cx="3441802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视频2 - 对数据的理解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 5"/>
          <p:cNvSpPr txBox="1"/>
          <p:nvPr/>
        </p:nvSpPr>
        <p:spPr>
          <a:xfrm>
            <a:off x="3082333" y="512656"/>
            <a:ext cx="15265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数据描述</a:t>
            </a:r>
          </a:p>
        </p:txBody>
      </p:sp>
      <p:sp>
        <p:nvSpPr>
          <p:cNvPr id="213" name="内容占位符 2"/>
          <p:cNvSpPr txBox="1"/>
          <p:nvPr>
            <p:ph type="body" sz="half" idx="1"/>
          </p:nvPr>
        </p:nvSpPr>
        <p:spPr>
          <a:xfrm>
            <a:off x="5199858" y="890713"/>
            <a:ext cx="3780165" cy="3362074"/>
          </a:xfrm>
          <a:prstGeom prst="rect">
            <a:avLst/>
          </a:prstGeom>
        </p:spPr>
        <p:txBody>
          <a:bodyPr/>
          <a:lstStyle/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 科目</a:t>
            </a:r>
            <a:r>
              <a:t>：课程名称</a:t>
            </a:r>
          </a:p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助教经验</a:t>
            </a:r>
            <a:r>
              <a:t>：负责本课程的助教的经验长短（年）</a:t>
            </a:r>
          </a:p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是否暑期课程</a:t>
            </a:r>
            <a:r>
              <a:t>：本课程的授课时间是否在暑假</a:t>
            </a:r>
          </a:p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每周需要花费的时间</a:t>
            </a:r>
            <a:r>
              <a:t>： 每个学生平均每周需要     在本课程上花费的时间</a:t>
            </a:r>
          </a:p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讲师</a:t>
            </a:r>
            <a:r>
              <a:t>： 讲师职称</a:t>
            </a:r>
          </a:p>
          <a:p>
            <a:pPr marL="180473" indent="-180473">
              <a:lnSpc>
                <a:spcPct val="120000"/>
              </a:lnSpc>
              <a:buClrTx/>
              <a:buFontTx/>
              <a:defRPr>
                <a:solidFill>
                  <a:srgbClr val="14488A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学生满意度</a:t>
            </a:r>
            <a:r>
              <a:t>：数据集的标签（label), 用于预测</a:t>
            </a:r>
          </a:p>
        </p:txBody>
      </p:sp>
      <p:sp>
        <p:nvSpPr>
          <p:cNvPr id="214" name="label"/>
          <p:cNvSpPr txBox="1"/>
          <p:nvPr/>
        </p:nvSpPr>
        <p:spPr>
          <a:xfrm>
            <a:off x="4357987" y="4383022"/>
            <a:ext cx="472187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42900">
              <a:spcBef>
                <a:spcPts val="700"/>
              </a:spcBef>
              <a:defRPr sz="1200">
                <a:solidFill>
                  <a:schemeClr val="accent6">
                    <a:satOff val="-20581"/>
                    <a:lumOff val="-11647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4618715" y="4146923"/>
            <a:ext cx="1" cy="229744"/>
          </a:xfrm>
          <a:prstGeom prst="line">
            <a:avLst/>
          </a:prstGeom>
          <a:ln w="19050" cap="rnd">
            <a:solidFill>
              <a:schemeClr val="accent2">
                <a:satOff val="-10714"/>
                <a:lumOff val="-10980"/>
              </a:scheme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623" y="1275371"/>
            <a:ext cx="4539039" cy="2794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 5"/>
          <p:cNvSpPr txBox="1"/>
          <p:nvPr/>
        </p:nvSpPr>
        <p:spPr>
          <a:xfrm>
            <a:off x="2516428" y="2146722"/>
            <a:ext cx="384292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14488A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Demo: 从哪里获取数据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天体">
  <a:themeElements>
    <a:clrScheme name="天体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天体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天体">
  <a:themeElements>
    <a:clrScheme name="天体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天体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