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2" r:id="rId11"/>
    <p:sldId id="269" r:id="rId12"/>
    <p:sldId id="270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7"/>
    <p:restoredTop sz="83585"/>
  </p:normalViewPr>
  <p:slideViewPr>
    <p:cSldViewPr snapToGrid="0" snapToObjects="1">
      <p:cViewPr>
        <p:scale>
          <a:sx n="83" d="100"/>
          <a:sy n="83" d="100"/>
        </p:scale>
        <p:origin x="196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2AF3D-B55B-C842-82C5-41DA736E45B0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11798-ED81-1741-87E0-A5263A69F8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65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1798-ED81-1741-87E0-A5263A69F8B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04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1798-ED81-1741-87E0-A5263A69F8B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28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1798-ED81-1741-87E0-A5263A69F8B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59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1798-ED81-1741-87E0-A5263A69F8B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66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1798-ED81-1741-87E0-A5263A69F8B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130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1798-ED81-1741-87E0-A5263A69F8B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303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1798-ED81-1741-87E0-A5263A69F8B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24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78CB4DC0-6D50-9C4E-BF65-F196BF9C4912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09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15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392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12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666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45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468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81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43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37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85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62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0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47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06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18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DC0-6D50-9C4E-BF65-F196BF9C4912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67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CB4DC0-6D50-9C4E-BF65-F196BF9C4912}" type="datetimeFigureOut">
              <a:rPr kumimoji="1" lang="zh-CN" altLang="en-US" smtClean="0"/>
              <a:t>18/2/4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76C624-F484-C94F-A08C-6BBB7841E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972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53851" y="1650775"/>
            <a:ext cx="3836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b="1" dirty="0" smtClean="0">
                <a:latin typeface="Heiti SC Medium" charset="-122"/>
                <a:ea typeface="Heiti SC Medium" charset="-122"/>
                <a:cs typeface="Heiti SC Medium" charset="-122"/>
              </a:rPr>
              <a:t>Python3</a:t>
            </a:r>
            <a:r>
              <a:rPr kumimoji="1" lang="zh-CN" altLang="en-US" sz="3200" b="1" dirty="0" smtClean="0">
                <a:latin typeface="Heiti SC Medium" charset="-122"/>
                <a:ea typeface="Heiti SC Medium" charset="-122"/>
                <a:cs typeface="Heiti SC Medium" charset="-122"/>
              </a:rPr>
              <a:t>零基础入门</a:t>
            </a:r>
            <a:endParaRPr kumimoji="1" lang="zh-CN" altLang="en-US" sz="3200" b="1" dirty="0"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7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43376" y="712099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学习</a:t>
            </a:r>
            <a:r>
              <a:rPr kumimoji="1" lang="en-US" altLang="zh-CN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Python</a:t>
            </a:r>
            <a:r>
              <a:rPr kumimoji="1" lang="zh-CN" altLang="en-US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后能做什么</a:t>
            </a:r>
            <a:endParaRPr kumimoji="1" lang="zh-CN" altLang="en-US" sz="2800" dirty="0"/>
          </a:p>
        </p:txBody>
      </p:sp>
      <p:sp>
        <p:nvSpPr>
          <p:cNvPr id="2" name="圆角矩形 1"/>
          <p:cNvSpPr/>
          <p:nvPr/>
        </p:nvSpPr>
        <p:spPr>
          <a:xfrm>
            <a:off x="821409" y="1469237"/>
            <a:ext cx="1255363" cy="1067728"/>
          </a:xfrm>
          <a:prstGeom prst="roundRect">
            <a:avLst/>
          </a:prstGeom>
          <a:solidFill>
            <a:srgbClr val="14488A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传统方向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21410" y="2939001"/>
            <a:ext cx="1255363" cy="1067727"/>
          </a:xfrm>
          <a:prstGeom prst="roundRect">
            <a:avLst/>
          </a:prstGeom>
          <a:solidFill>
            <a:srgbClr val="14488A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AI</a:t>
            </a:r>
            <a:r>
              <a:rPr kumimoji="1" lang="zh-CN" altLang="en-US" dirty="0" smtClean="0">
                <a:solidFill>
                  <a:schemeClr val="tx1"/>
                </a:solidFill>
              </a:rPr>
              <a:t>方向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64231" y="1469238"/>
            <a:ext cx="2123267" cy="4091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14488A"/>
                </a:solidFill>
              </a:rPr>
              <a:t>开发工程师</a:t>
            </a:r>
            <a:endParaRPr kumimoji="1" lang="zh-CN" altLang="en-US" dirty="0">
              <a:solidFill>
                <a:srgbClr val="14488A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315918" y="1469237"/>
            <a:ext cx="2123268" cy="4091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14488A"/>
                </a:solidFill>
              </a:rPr>
              <a:t>爬虫工程师</a:t>
            </a:r>
            <a:endParaRPr kumimoji="1" lang="zh-CN" altLang="en-US" dirty="0">
              <a:solidFill>
                <a:srgbClr val="14488A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64230" y="2127810"/>
            <a:ext cx="2123268" cy="4091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14488A"/>
                </a:solidFill>
              </a:rPr>
              <a:t>自动化测试开发工程师</a:t>
            </a:r>
            <a:endParaRPr kumimoji="1" lang="zh-CN" altLang="en-US" dirty="0">
              <a:solidFill>
                <a:srgbClr val="14488A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315918" y="2127810"/>
            <a:ext cx="2123268" cy="4091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14488A"/>
                </a:solidFill>
              </a:rPr>
              <a:t>自动化运维开发工程师</a:t>
            </a:r>
            <a:endParaRPr kumimoji="1" lang="zh-CN" altLang="en-US" dirty="0">
              <a:solidFill>
                <a:srgbClr val="14488A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79729" y="2939001"/>
            <a:ext cx="2123267" cy="4091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14488A"/>
                </a:solidFill>
              </a:rPr>
              <a:t>机器学习</a:t>
            </a:r>
            <a:endParaRPr kumimoji="1" lang="zh-CN" altLang="en-US" dirty="0">
              <a:solidFill>
                <a:srgbClr val="14488A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331416" y="2939000"/>
            <a:ext cx="2123268" cy="4091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14488A"/>
                </a:solidFill>
              </a:rPr>
              <a:t>多方向的人工智能</a:t>
            </a:r>
            <a:endParaRPr kumimoji="1" lang="zh-CN" altLang="en-US" dirty="0">
              <a:solidFill>
                <a:srgbClr val="14488A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79728" y="3597573"/>
            <a:ext cx="2123268" cy="4091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14488A"/>
                </a:solidFill>
              </a:rPr>
              <a:t>深度学习</a:t>
            </a:r>
            <a:endParaRPr kumimoji="1" lang="zh-CN" altLang="en-US" dirty="0">
              <a:solidFill>
                <a:srgbClr val="14488A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31416" y="3597573"/>
            <a:ext cx="2123268" cy="4091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14488A"/>
                </a:solidFill>
              </a:rPr>
              <a:t>无人驾驶</a:t>
            </a:r>
            <a:endParaRPr kumimoji="1" lang="zh-CN" altLang="en-US" dirty="0">
              <a:solidFill>
                <a:srgbClr val="1448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91349" y="61910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本</a:t>
            </a:r>
            <a:r>
              <a:rPr kumimoji="1" lang="zh-CN" altLang="en-US" sz="2800" b="1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课程</a:t>
            </a:r>
            <a:r>
              <a:rPr kumimoji="1" lang="zh-CN" altLang="en-US" sz="2800" b="1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优势</a:t>
            </a:r>
            <a:endParaRPr kumimoji="1" lang="zh-CN" altLang="en-US" sz="2800" dirty="0"/>
          </a:p>
        </p:txBody>
      </p:sp>
      <p:sp>
        <p:nvSpPr>
          <p:cNvPr id="17" name="圆角矩形 16"/>
          <p:cNvSpPr/>
          <p:nvPr/>
        </p:nvSpPr>
        <p:spPr>
          <a:xfrm>
            <a:off x="1310702" y="1417626"/>
            <a:ext cx="7234573" cy="5145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工作在一线互联网公司的工程师进行授课，拒绝纸上谈兵</a:t>
            </a:r>
            <a:endParaRPr kumimoji="1" lang="zh-CN" altLang="en-US" sz="1800" dirty="0">
              <a:solidFill>
                <a:srgbClr val="14488A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10702" y="2191971"/>
            <a:ext cx="6537152" cy="5145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800" dirty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以风趣、幽默的讲课方式进行讲解，生活化的例子</a:t>
            </a:r>
            <a:endParaRPr kumimoji="1" lang="zh-CN" altLang="en-US" sz="1800" dirty="0">
              <a:solidFill>
                <a:srgbClr val="14488A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10702" y="2941458"/>
            <a:ext cx="6537152" cy="5145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800" dirty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3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丰富的课后练习，帮助你巩固课程所学</a:t>
            </a:r>
            <a:endParaRPr kumimoji="1" lang="zh-CN" altLang="en-US" sz="1800" dirty="0">
              <a:solidFill>
                <a:srgbClr val="14488A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10702" y="3675447"/>
            <a:ext cx="6537152" cy="5145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800" dirty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4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服务式的课后辅导，可在线解答同学们的疑问</a:t>
            </a:r>
            <a:endParaRPr kumimoji="1" lang="zh-CN" altLang="en-US" sz="1800" dirty="0">
              <a:solidFill>
                <a:srgbClr val="14488A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2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71118" y="52307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为什么选择贪心科技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81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5252" y="1337830"/>
            <a:ext cx="6983427" cy="3263504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Python</a:t>
            </a:r>
            <a:r>
              <a:rPr kumimoji="1" lang="zh-CN" altLang="en-US" sz="1800" dirty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的创始人吉多</a:t>
            </a:r>
            <a:r>
              <a:rPr kumimoji="1" lang="en-US" altLang="zh-CN" sz="1800" dirty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·</a:t>
            </a:r>
            <a:r>
              <a:rPr kumimoji="1" lang="zh-CN" altLang="en-US" sz="1800" dirty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范罗苏姆（</a:t>
            </a:r>
            <a:r>
              <a:rPr kumimoji="1" lang="en-US" altLang="zh-CN" sz="1800" dirty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Guido van </a:t>
            </a:r>
            <a:r>
              <a:rPr kumimoji="1" lang="en-US" altLang="zh-CN" sz="1800" dirty="0" err="1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Rossum</a:t>
            </a:r>
            <a:r>
              <a:rPr kumimoji="1" lang="zh-CN" altLang="en-US" sz="1800" dirty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），在</a:t>
            </a:r>
            <a:r>
              <a:rPr kumimoji="1" lang="en-US" altLang="zh-CN" sz="1800" dirty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1989</a:t>
            </a:r>
            <a:r>
              <a:rPr kumimoji="1" lang="zh-CN" altLang="en-US" sz="1800" dirty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年</a:t>
            </a:r>
            <a:r>
              <a:rPr kumimoji="1" lang="en-US" altLang="zh-CN" sz="1800" dirty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12</a:t>
            </a:r>
            <a:r>
              <a:rPr kumimoji="1" lang="zh-CN" altLang="en-US" sz="1800" dirty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月的圣诞节期间，为了打发时间，决定开发一种新的脚本解释程序</a:t>
            </a:r>
          </a:p>
          <a:p>
            <a:endParaRPr kumimoji="1" lang="zh-CN" altLang="en-US" sz="1800" dirty="0">
              <a:solidFill>
                <a:srgbClr val="14488A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25129" y="534054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Python</a:t>
            </a:r>
            <a:r>
              <a:rPr kumimoji="1" lang="zh-CN" altLang="en-US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语言的由来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08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25129" y="534054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Python</a:t>
            </a:r>
            <a:r>
              <a:rPr kumimoji="1" lang="zh-CN" altLang="en-US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的现状</a:t>
            </a:r>
            <a:endParaRPr kumimoji="1"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55" y="1591328"/>
            <a:ext cx="6116522" cy="304869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6910" y="1162374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Python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语言</a:t>
            </a:r>
            <a:r>
              <a:rPr kumimoji="1" lang="en-US" altLang="zh-CN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2018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年语言排名</a:t>
            </a:r>
            <a:endParaRPr kumimoji="1" lang="zh-CN" altLang="en-US" sz="1800" dirty="0">
              <a:solidFill>
                <a:srgbClr val="14488A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2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69" y="1591328"/>
            <a:ext cx="6293659" cy="297481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25129" y="534054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Python</a:t>
            </a:r>
            <a:r>
              <a:rPr kumimoji="1" lang="zh-CN" altLang="en-US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的现状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836910" y="1162374"/>
            <a:ext cx="424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Top </a:t>
            </a:r>
            <a:r>
              <a:rPr kumimoji="1" lang="en-US" altLang="zh-CN" sz="1800" dirty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5 </a:t>
            </a:r>
            <a:r>
              <a:rPr kumimoji="1" lang="zh-CN" altLang="en-US" sz="1800" dirty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编程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语言指数</a:t>
            </a:r>
            <a:r>
              <a:rPr kumimoji="1" lang="zh-CN" altLang="en-US" sz="1800" dirty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走势（</a:t>
            </a:r>
            <a:r>
              <a:rPr kumimoji="1" lang="en-US" altLang="zh-CN" sz="1800" dirty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2002-2018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zh-CN" altLang="en-US" sz="1800" dirty="0">
              <a:solidFill>
                <a:srgbClr val="14488A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064" y="1104983"/>
            <a:ext cx="6983427" cy="568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Python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的优缺点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25129" y="534054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Python</a:t>
            </a:r>
            <a:r>
              <a:rPr kumimoji="1" lang="zh-CN" altLang="en-US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的现状</a:t>
            </a:r>
            <a:endParaRPr kumimoji="1" lang="zh-CN" altLang="en-US" sz="2800" dirty="0"/>
          </a:p>
        </p:txBody>
      </p:sp>
      <p:sp>
        <p:nvSpPr>
          <p:cNvPr id="7" name="圆角矩形 6"/>
          <p:cNvSpPr/>
          <p:nvPr/>
        </p:nvSpPr>
        <p:spPr>
          <a:xfrm>
            <a:off x="289600" y="1874177"/>
            <a:ext cx="965764" cy="1970519"/>
          </a:xfrm>
          <a:prstGeom prst="roundRect">
            <a:avLst/>
          </a:prstGeom>
          <a:solidFill>
            <a:srgbClr val="14488A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优点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9601" y="4047026"/>
            <a:ext cx="965764" cy="409155"/>
          </a:xfrm>
          <a:prstGeom prst="roundRect">
            <a:avLst/>
          </a:prstGeom>
          <a:solidFill>
            <a:srgbClr val="14488A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缺点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18831" y="1925154"/>
            <a:ext cx="1038387" cy="4091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14488A"/>
                </a:solidFill>
              </a:rPr>
              <a:t>入门容易</a:t>
            </a:r>
            <a:endParaRPr kumimoji="1" lang="zh-CN" altLang="en-US" dirty="0">
              <a:solidFill>
                <a:srgbClr val="14488A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18831" y="2426737"/>
            <a:ext cx="1038388" cy="4091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rgbClr val="14488A"/>
                </a:solidFill>
              </a:rPr>
              <a:t>效率高</a:t>
            </a:r>
            <a:endParaRPr kumimoji="1" lang="zh-CN" altLang="en-US" dirty="0">
              <a:solidFill>
                <a:srgbClr val="14488A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18830" y="2965661"/>
            <a:ext cx="1038387" cy="3979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rgbClr val="14488A"/>
                </a:solidFill>
              </a:rPr>
              <a:t>高级语言</a:t>
            </a:r>
            <a:endParaRPr kumimoji="1" lang="zh-CN" altLang="en-US" dirty="0">
              <a:solidFill>
                <a:srgbClr val="14488A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511078" y="3519310"/>
            <a:ext cx="1061634" cy="3552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rgbClr val="14488A"/>
                </a:solidFill>
              </a:rPr>
              <a:t>跨平台</a:t>
            </a:r>
            <a:endParaRPr kumimoji="1" lang="zh-CN" altLang="en-US" dirty="0">
              <a:solidFill>
                <a:srgbClr val="14488A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495583" y="4047026"/>
            <a:ext cx="1077129" cy="4091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14488A"/>
                </a:solidFill>
              </a:rPr>
              <a:t>性能差</a:t>
            </a:r>
            <a:endParaRPr kumimoji="1" lang="zh-CN" altLang="en-US" dirty="0">
              <a:solidFill>
                <a:srgbClr val="14488A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5145" y="1956038"/>
            <a:ext cx="55082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 smtClean="0">
                <a:solidFill>
                  <a:srgbClr val="14488A"/>
                </a:solidFill>
              </a:rPr>
              <a:t>写法简单、明确、优雅，深入后也可以用非常简单的代码实现复杂逻辑</a:t>
            </a:r>
            <a:endParaRPr kumimoji="1" lang="zh-CN" altLang="en-US" u="sng" dirty="0">
              <a:solidFill>
                <a:srgbClr val="14488A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63561" y="2495895"/>
            <a:ext cx="53783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 smtClean="0">
                <a:solidFill>
                  <a:srgbClr val="14488A"/>
                </a:solidFill>
              </a:rPr>
              <a:t>丰富强大的第三方库，基本上覆盖了可以通过计算机实现的任何功能</a:t>
            </a:r>
            <a:endParaRPr kumimoji="1" lang="zh-CN" altLang="en-US" u="sng" dirty="0">
              <a:solidFill>
                <a:srgbClr val="14488A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91977" y="3035753"/>
            <a:ext cx="36231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 smtClean="0">
                <a:solidFill>
                  <a:srgbClr val="14488A"/>
                </a:solidFill>
              </a:rPr>
              <a:t>开发过程中，无需考虑底层的内存存储等细节</a:t>
            </a:r>
            <a:endParaRPr kumimoji="1" lang="zh-CN" altLang="en-US" u="sng" dirty="0">
              <a:solidFill>
                <a:srgbClr val="14488A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04895" y="3544614"/>
            <a:ext cx="31277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 smtClean="0">
                <a:solidFill>
                  <a:srgbClr val="14488A"/>
                </a:solidFill>
              </a:rPr>
              <a:t>在任何平台（操作系统）上都可以运行</a:t>
            </a:r>
            <a:endParaRPr kumimoji="1" lang="zh-CN" altLang="en-US" u="sng" dirty="0">
              <a:solidFill>
                <a:srgbClr val="14488A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02313" y="4115469"/>
            <a:ext cx="49343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 smtClean="0">
                <a:solidFill>
                  <a:srgbClr val="14488A"/>
                </a:solidFill>
              </a:rPr>
              <a:t>相对于</a:t>
            </a:r>
            <a:r>
              <a:rPr kumimoji="1" lang="en-US" altLang="zh-CN" u="sng" dirty="0" smtClean="0">
                <a:solidFill>
                  <a:srgbClr val="14488A"/>
                </a:solidFill>
              </a:rPr>
              <a:t>C</a:t>
            </a:r>
            <a:r>
              <a:rPr kumimoji="1" lang="zh-CN" altLang="en-US" u="sng" dirty="0" smtClean="0">
                <a:solidFill>
                  <a:srgbClr val="14488A"/>
                </a:solidFill>
              </a:rPr>
              <a:t>语言来说确实比较慢，</a:t>
            </a:r>
            <a:r>
              <a:rPr kumimoji="1" lang="en-US" altLang="zh-CN" u="sng" dirty="0" smtClean="0">
                <a:solidFill>
                  <a:srgbClr val="14488A"/>
                </a:solidFill>
              </a:rPr>
              <a:t>Python</a:t>
            </a:r>
            <a:r>
              <a:rPr kumimoji="1" lang="zh-CN" altLang="en-US" u="sng" dirty="0" smtClean="0">
                <a:solidFill>
                  <a:srgbClr val="14488A"/>
                </a:solidFill>
              </a:rPr>
              <a:t>对多线程支持的不是很好</a:t>
            </a:r>
            <a:endParaRPr kumimoji="1" lang="zh-CN" altLang="en-US" u="sng" dirty="0">
              <a:solidFill>
                <a:srgbClr val="1448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73348" y="570594"/>
            <a:ext cx="5859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为什么选择</a:t>
            </a:r>
            <a:r>
              <a:rPr kumimoji="1" lang="en-US" altLang="zh-CN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Python3</a:t>
            </a:r>
            <a:r>
              <a:rPr kumimoji="1" lang="zh-CN" altLang="en-US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而不是</a:t>
            </a:r>
            <a:r>
              <a:rPr kumimoji="1" lang="en-US" altLang="zh-CN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Python2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43" y="1684614"/>
            <a:ext cx="6579506" cy="2862610"/>
          </a:xfrm>
          <a:prstGeom prst="rect">
            <a:avLst/>
          </a:prstGeom>
        </p:spPr>
      </p:pic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05064" y="1104983"/>
            <a:ext cx="6983427" cy="568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Python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官方的支持</a:t>
            </a:r>
          </a:p>
        </p:txBody>
      </p:sp>
    </p:spTree>
    <p:extLst>
      <p:ext uri="{BB962C8B-B14F-4D97-AF65-F5344CB8AC3E}">
        <p14:creationId xmlns:p14="http://schemas.microsoft.com/office/powerpoint/2010/main" val="11955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73348" y="570594"/>
            <a:ext cx="5859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为什么选择</a:t>
            </a:r>
            <a:r>
              <a:rPr kumimoji="1" lang="en-US" altLang="zh-CN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Python3</a:t>
            </a:r>
            <a:r>
              <a:rPr kumimoji="1" lang="zh-CN" altLang="en-US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而不是</a:t>
            </a:r>
            <a:r>
              <a:rPr kumimoji="1" lang="en-US" altLang="zh-CN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Python2</a:t>
            </a:r>
            <a:endParaRPr kumimoji="1" lang="zh-CN" altLang="en-US" sz="2800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05064" y="1104983"/>
            <a:ext cx="6983427" cy="568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Python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项目的支持（明确在</a:t>
            </a:r>
            <a:r>
              <a:rPr kumimoji="1" lang="en-US" altLang="zh-CN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2020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年前放弃对</a:t>
            </a:r>
            <a:r>
              <a:rPr kumimoji="1" lang="en-US" altLang="zh-CN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Python2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的支持）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939" y="1684614"/>
            <a:ext cx="5948705" cy="278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47430" y="665604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学习</a:t>
            </a:r>
            <a:r>
              <a:rPr kumimoji="1" lang="en-US" altLang="zh-CN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Python</a:t>
            </a:r>
            <a:r>
              <a:rPr kumimoji="1" lang="zh-CN" altLang="en-US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应具备什么</a:t>
            </a:r>
            <a:endParaRPr kumimoji="1" lang="zh-CN" altLang="en-US" sz="2800" dirty="0"/>
          </a:p>
        </p:txBody>
      </p:sp>
      <p:sp>
        <p:nvSpPr>
          <p:cNvPr id="17" name="圆角矩形 16"/>
          <p:cNvSpPr/>
          <p:nvPr/>
        </p:nvSpPr>
        <p:spPr>
          <a:xfrm>
            <a:off x="1351488" y="2089169"/>
            <a:ext cx="6509288" cy="10259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兴趣才是可持续发展的最大源动力</a:t>
            </a:r>
            <a:endParaRPr kumimoji="1" lang="zh-CN" altLang="en-US" sz="3200" dirty="0">
              <a:solidFill>
                <a:srgbClr val="14488A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43376" y="71209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14488A"/>
                </a:solidFill>
                <a:latin typeface="Heiti SC Medium" charset="-122"/>
                <a:ea typeface="Heiti SC Medium" charset="-122"/>
                <a:cs typeface="Heiti SC Medium" charset="-122"/>
              </a:rPr>
              <a:t>本课程适合哪些人</a:t>
            </a:r>
            <a:endParaRPr kumimoji="1" lang="zh-CN" altLang="en-US" sz="2800" dirty="0"/>
          </a:p>
        </p:txBody>
      </p:sp>
      <p:sp>
        <p:nvSpPr>
          <p:cNvPr id="17" name="圆角矩形 16"/>
          <p:cNvSpPr/>
          <p:nvPr/>
        </p:nvSpPr>
        <p:spPr>
          <a:xfrm>
            <a:off x="954712" y="1775637"/>
            <a:ext cx="7234573" cy="5145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、对编程拥有极大兴趣，却不知如何入门的同学</a:t>
            </a:r>
            <a:endParaRPr kumimoji="1" lang="zh-CN" altLang="en-US" sz="1800" dirty="0">
              <a:solidFill>
                <a:srgbClr val="14488A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65505" y="2722015"/>
            <a:ext cx="6537152" cy="5145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zh-CN" altLang="en-US" sz="1800" dirty="0" smtClean="0">
                <a:solidFill>
                  <a:srgbClr val="14488A"/>
                </a:solidFill>
                <a:latin typeface="Heiti SC Light" charset="-122"/>
                <a:ea typeface="Heiti SC Light" charset="-122"/>
                <a:cs typeface="Heiti SC Light" charset="-122"/>
              </a:rPr>
              <a:t>、没有编程基础，未来想从事软件行业的同学</a:t>
            </a:r>
            <a:endParaRPr kumimoji="1" lang="zh-CN" altLang="en-US" sz="1800" dirty="0">
              <a:solidFill>
                <a:srgbClr val="14488A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4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91</TotalTime>
  <Words>342</Words>
  <Application>Microsoft Macintosh PowerPoint</Application>
  <PresentationFormat>全屏显示(16:9)</PresentationFormat>
  <Paragraphs>54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Heiti SC Light</vt:lpstr>
      <vt:lpstr>Heiti SC Medium</vt:lpstr>
      <vt:lpstr>宋体</vt:lpstr>
      <vt:lpstr>Arial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42</cp:revision>
  <dcterms:created xsi:type="dcterms:W3CDTF">2018-02-04T09:53:58Z</dcterms:created>
  <dcterms:modified xsi:type="dcterms:W3CDTF">2018-02-04T15:10:48Z</dcterms:modified>
</cp:coreProperties>
</file>