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tags/tag6.xml" ContentType="application/vnd.openxmlformats-officedocument.presentationml.tags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4" r:id="rId2"/>
    <p:sldMasterId id="2147483679" r:id="rId3"/>
    <p:sldMasterId id="2147483684" r:id="rId4"/>
    <p:sldMasterId id="2147483710" r:id="rId5"/>
  </p:sldMasterIdLst>
  <p:notesMasterIdLst>
    <p:notesMasterId r:id="rId17"/>
  </p:notesMasterIdLst>
  <p:sldIdLst>
    <p:sldId id="256" r:id="rId6"/>
    <p:sldId id="261" r:id="rId7"/>
    <p:sldId id="835" r:id="rId8"/>
    <p:sldId id="828" r:id="rId9"/>
    <p:sldId id="827" r:id="rId10"/>
    <p:sldId id="829" r:id="rId11"/>
    <p:sldId id="830" r:id="rId12"/>
    <p:sldId id="831" r:id="rId13"/>
    <p:sldId id="833" r:id="rId14"/>
    <p:sldId id="832" r:id="rId15"/>
    <p:sldId id="834" r:id="rId16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8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B"/>
    <a:srgbClr val="00508A"/>
    <a:srgbClr val="004A83"/>
    <a:srgbClr val="005A96"/>
    <a:srgbClr val="009866"/>
    <a:srgbClr val="CC0000"/>
    <a:srgbClr val="94A3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3" autoAdjust="0"/>
    <p:restoredTop sz="96029" autoAdjust="0"/>
  </p:normalViewPr>
  <p:slideViewPr>
    <p:cSldViewPr snapToGrid="0">
      <p:cViewPr varScale="1">
        <p:scale>
          <a:sx n="101" d="100"/>
          <a:sy n="101" d="100"/>
        </p:scale>
        <p:origin x="408" y="65"/>
      </p:cViewPr>
      <p:guideLst>
        <p:guide orient="horz" pos="981"/>
        <p:guide pos="3840"/>
        <p:guide orient="horz" pos="2591"/>
      </p:guideLst>
    </p:cSldViewPr>
  </p:slideViewPr>
  <p:outlineViewPr>
    <p:cViewPr>
      <p:scale>
        <a:sx n="33" d="100"/>
        <a:sy n="33" d="100"/>
      </p:scale>
      <p:origin x="0" y="-3261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1C5CDB-4DD3-4616-A2B1-CADC4CFE2E43}" type="datetimeFigureOut">
              <a:rPr lang="de-DE" smtClean="0"/>
              <a:t>11.03.2025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BB78E7-9FC0-46C6-A5A3-AA04B3BC5A4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901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BB78E7-9FC0-46C6-A5A3-AA04B3BC5A47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2984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89000" y="3582391"/>
            <a:ext cx="6134100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l">
              <a:lnSpc>
                <a:spcPct val="80000"/>
              </a:lnSpc>
              <a:buNone/>
              <a:defRPr sz="3800" b="1" i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Willkommen an der</a:t>
            </a:r>
          </a:p>
          <a:p>
            <a:r>
              <a:rPr lang="de-DE" sz="3800" b="1" dirty="0">
                <a:solidFill>
                  <a:schemeClr val="bg1"/>
                </a:solidFill>
                <a:latin typeface="+mj-lt"/>
              </a:rPr>
              <a:t>Technischen Hochschule Ingolstadt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 b="1">
                <a:solidFill>
                  <a:srgbClr val="00599C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9001" y="5440363"/>
            <a:ext cx="6311900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FontTx/>
              <a:buNone/>
              <a:defRPr sz="2800" b="0" i="0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33336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4966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0793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92407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/>
          </p:nvPr>
        </p:nvSpPr>
        <p:spPr>
          <a:xfrm>
            <a:off x="350838" y="1658364"/>
            <a:ext cx="11507787" cy="39411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982192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1052" y="1652705"/>
            <a:ext cx="11496675" cy="3946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111591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48006" y="1639492"/>
            <a:ext cx="5487185" cy="3941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381946" y="1620640"/>
            <a:ext cx="5480905" cy="39600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351051" y="426565"/>
            <a:ext cx="9401175" cy="644525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0638704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6115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wischentitel / Kapitel / neuer 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4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375103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6386429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01C0FF0-7DE2-2B0A-9495-E7604AF156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1816" y="346585"/>
            <a:ext cx="755370" cy="61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519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744855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18D1FF35-9BF2-B781-1F61-D38E0058699D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985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92755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54211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476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6344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63261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615282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87728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fld id="{54E47B7E-1879-468C-AC6C-74FE3DD743D1}" type="datetime1">
              <a:rPr lang="de-DE" smtClean="0"/>
              <a:pPr/>
              <a:t>11.03.2025</a:t>
            </a:fld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24890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ftr="0"/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8" name="Rechteck 2">
            <a:extLst>
              <a:ext uri="{FF2B5EF4-FFF2-40B4-BE49-F238E27FC236}">
                <a16:creationId xmlns:a16="http://schemas.microsoft.com/office/drawing/2014/main" id="{7797BBE1-954D-E4C1-E1DC-637E28421130}"/>
              </a:ext>
            </a:extLst>
          </p:cNvPr>
          <p:cNvSpPr/>
          <p:nvPr userDrawn="1"/>
        </p:nvSpPr>
        <p:spPr>
          <a:xfrm rot="900000">
            <a:off x="7915061" y="2023018"/>
            <a:ext cx="4743438" cy="5570800"/>
          </a:xfrm>
          <a:custGeom>
            <a:avLst/>
            <a:gdLst>
              <a:gd name="connsiteX0" fmla="*/ 0 w 4937060"/>
              <a:gd name="connsiteY0" fmla="*/ 0 h 5843634"/>
              <a:gd name="connsiteX1" fmla="*/ 4937060 w 4937060"/>
              <a:gd name="connsiteY1" fmla="*/ 0 h 5843634"/>
              <a:gd name="connsiteX2" fmla="*/ 4937060 w 4937060"/>
              <a:gd name="connsiteY2" fmla="*/ 5843634 h 5843634"/>
              <a:gd name="connsiteX3" fmla="*/ 0 w 4937060"/>
              <a:gd name="connsiteY3" fmla="*/ 5843634 h 5843634"/>
              <a:gd name="connsiteX4" fmla="*/ 0 w 4937060"/>
              <a:gd name="connsiteY4" fmla="*/ 0 h 5843634"/>
              <a:gd name="connsiteX0" fmla="*/ 0 w 4937060"/>
              <a:gd name="connsiteY0" fmla="*/ 3186 h 5846820"/>
              <a:gd name="connsiteX1" fmla="*/ 3593274 w 4937060"/>
              <a:gd name="connsiteY1" fmla="*/ 0 h 5846820"/>
              <a:gd name="connsiteX2" fmla="*/ 4937060 w 4937060"/>
              <a:gd name="connsiteY2" fmla="*/ 5846820 h 5846820"/>
              <a:gd name="connsiteX3" fmla="*/ 0 w 4937060"/>
              <a:gd name="connsiteY3" fmla="*/ 5846820 h 5846820"/>
              <a:gd name="connsiteX4" fmla="*/ 0 w 4937060"/>
              <a:gd name="connsiteY4" fmla="*/ 3186 h 5846820"/>
              <a:gd name="connsiteX0" fmla="*/ 0 w 4743438"/>
              <a:gd name="connsiteY0" fmla="*/ 3186 h 5846820"/>
              <a:gd name="connsiteX1" fmla="*/ 3593274 w 4743438"/>
              <a:gd name="connsiteY1" fmla="*/ 0 h 5846820"/>
              <a:gd name="connsiteX2" fmla="*/ 4743438 w 4743438"/>
              <a:gd name="connsiteY2" fmla="*/ 4302594 h 5846820"/>
              <a:gd name="connsiteX3" fmla="*/ 0 w 4743438"/>
              <a:gd name="connsiteY3" fmla="*/ 5846820 h 5846820"/>
              <a:gd name="connsiteX4" fmla="*/ 0 w 4743438"/>
              <a:gd name="connsiteY4" fmla="*/ 3186 h 5846820"/>
              <a:gd name="connsiteX0" fmla="*/ 0 w 4743438"/>
              <a:gd name="connsiteY0" fmla="*/ 3186 h 5570800"/>
              <a:gd name="connsiteX1" fmla="*/ 3593274 w 4743438"/>
              <a:gd name="connsiteY1" fmla="*/ 0 h 5570800"/>
              <a:gd name="connsiteX2" fmla="*/ 4743438 w 4743438"/>
              <a:gd name="connsiteY2" fmla="*/ 4302594 h 5570800"/>
              <a:gd name="connsiteX3" fmla="*/ 3093 w 4743438"/>
              <a:gd name="connsiteY3" fmla="*/ 5570800 h 5570800"/>
              <a:gd name="connsiteX4" fmla="*/ 0 w 4743438"/>
              <a:gd name="connsiteY4" fmla="*/ 3186 h 557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38" h="5570800">
                <a:moveTo>
                  <a:pt x="0" y="3186"/>
                </a:moveTo>
                <a:lnTo>
                  <a:pt x="3593274" y="0"/>
                </a:lnTo>
                <a:lnTo>
                  <a:pt x="4743438" y="4302594"/>
                </a:lnTo>
                <a:lnTo>
                  <a:pt x="3093" y="5570800"/>
                </a:lnTo>
                <a:lnTo>
                  <a:pt x="0" y="3186"/>
                </a:ln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639424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  <p:sp>
        <p:nvSpPr>
          <p:cNvPr id="9" name="Rechteck 4">
            <a:extLst>
              <a:ext uri="{FF2B5EF4-FFF2-40B4-BE49-F238E27FC236}">
                <a16:creationId xmlns:a16="http://schemas.microsoft.com/office/drawing/2014/main" id="{19FF2D26-B569-39E6-E876-1EBA05CB33EB}"/>
              </a:ext>
            </a:extLst>
          </p:cNvPr>
          <p:cNvSpPr/>
          <p:nvPr userDrawn="1"/>
        </p:nvSpPr>
        <p:spPr>
          <a:xfrm rot="900000">
            <a:off x="6921781" y="-502505"/>
            <a:ext cx="6205790" cy="8324029"/>
          </a:xfrm>
          <a:custGeom>
            <a:avLst/>
            <a:gdLst>
              <a:gd name="connsiteX0" fmla="*/ 0 w 5166047"/>
              <a:gd name="connsiteY0" fmla="*/ 0 h 7103738"/>
              <a:gd name="connsiteX1" fmla="*/ 5166047 w 5166047"/>
              <a:gd name="connsiteY1" fmla="*/ 0 h 7103738"/>
              <a:gd name="connsiteX2" fmla="*/ 5166047 w 5166047"/>
              <a:gd name="connsiteY2" fmla="*/ 7103738 h 7103738"/>
              <a:gd name="connsiteX3" fmla="*/ 0 w 5166047"/>
              <a:gd name="connsiteY3" fmla="*/ 7103738 h 7103738"/>
              <a:gd name="connsiteX4" fmla="*/ 0 w 5166047"/>
              <a:gd name="connsiteY4" fmla="*/ 0 h 7103738"/>
              <a:gd name="connsiteX0" fmla="*/ 0 w 5166047"/>
              <a:gd name="connsiteY0" fmla="*/ 1073163 h 8176901"/>
              <a:gd name="connsiteX1" fmla="*/ 3953853 w 5166047"/>
              <a:gd name="connsiteY1" fmla="*/ 0 h 8176901"/>
              <a:gd name="connsiteX2" fmla="*/ 5166047 w 5166047"/>
              <a:gd name="connsiteY2" fmla="*/ 8176901 h 8176901"/>
              <a:gd name="connsiteX3" fmla="*/ 0 w 5166047"/>
              <a:gd name="connsiteY3" fmla="*/ 8176901 h 8176901"/>
              <a:gd name="connsiteX4" fmla="*/ 0 w 5166047"/>
              <a:gd name="connsiteY4" fmla="*/ 1073163 h 8176901"/>
              <a:gd name="connsiteX0" fmla="*/ 0 w 5725841"/>
              <a:gd name="connsiteY0" fmla="*/ 1073163 h 8176901"/>
              <a:gd name="connsiteX1" fmla="*/ 3953853 w 5725841"/>
              <a:gd name="connsiteY1" fmla="*/ 0 h 8176901"/>
              <a:gd name="connsiteX2" fmla="*/ 5725841 w 5725841"/>
              <a:gd name="connsiteY2" fmla="*/ 6650950 h 8176901"/>
              <a:gd name="connsiteX3" fmla="*/ 0 w 5725841"/>
              <a:gd name="connsiteY3" fmla="*/ 8176901 h 8176901"/>
              <a:gd name="connsiteX4" fmla="*/ 0 w 5725841"/>
              <a:gd name="connsiteY4" fmla="*/ 1073163 h 8176901"/>
              <a:gd name="connsiteX0" fmla="*/ 0 w 5725841"/>
              <a:gd name="connsiteY0" fmla="*/ 1196999 h 8300737"/>
              <a:gd name="connsiteX1" fmla="*/ 4416016 w 5725841"/>
              <a:gd name="connsiteY1" fmla="*/ 0 h 8300737"/>
              <a:gd name="connsiteX2" fmla="*/ 5725841 w 5725841"/>
              <a:gd name="connsiteY2" fmla="*/ 6774786 h 8300737"/>
              <a:gd name="connsiteX3" fmla="*/ 0 w 5725841"/>
              <a:gd name="connsiteY3" fmla="*/ 8300737 h 8300737"/>
              <a:gd name="connsiteX4" fmla="*/ 0 w 5725841"/>
              <a:gd name="connsiteY4" fmla="*/ 1196999 h 8300737"/>
              <a:gd name="connsiteX0" fmla="*/ 0 w 6201024"/>
              <a:gd name="connsiteY0" fmla="*/ 1196999 h 8300737"/>
              <a:gd name="connsiteX1" fmla="*/ 4416016 w 6201024"/>
              <a:gd name="connsiteY1" fmla="*/ 0 h 8300737"/>
              <a:gd name="connsiteX2" fmla="*/ 6201024 w 6201024"/>
              <a:gd name="connsiteY2" fmla="*/ 6658469 h 8300737"/>
              <a:gd name="connsiteX3" fmla="*/ 0 w 6201024"/>
              <a:gd name="connsiteY3" fmla="*/ 8300737 h 8300737"/>
              <a:gd name="connsiteX4" fmla="*/ 0 w 6201024"/>
              <a:gd name="connsiteY4" fmla="*/ 1196999 h 8300737"/>
              <a:gd name="connsiteX0" fmla="*/ 4766 w 6205790"/>
              <a:gd name="connsiteY0" fmla="*/ 1196999 h 8324029"/>
              <a:gd name="connsiteX1" fmla="*/ 4420782 w 6205790"/>
              <a:gd name="connsiteY1" fmla="*/ 0 h 8324029"/>
              <a:gd name="connsiteX2" fmla="*/ 6205790 w 6205790"/>
              <a:gd name="connsiteY2" fmla="*/ 6658469 h 8324029"/>
              <a:gd name="connsiteX3" fmla="*/ 0 w 6205790"/>
              <a:gd name="connsiteY3" fmla="*/ 8324029 h 8324029"/>
              <a:gd name="connsiteX4" fmla="*/ 4766 w 6205790"/>
              <a:gd name="connsiteY4" fmla="*/ 1196999 h 8324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5790" h="8324029">
                <a:moveTo>
                  <a:pt x="4766" y="1196999"/>
                </a:moveTo>
                <a:lnTo>
                  <a:pt x="4420782" y="0"/>
                </a:lnTo>
                <a:lnTo>
                  <a:pt x="6205790" y="6658469"/>
                </a:lnTo>
                <a:lnTo>
                  <a:pt x="0" y="8324029"/>
                </a:lnTo>
                <a:cubicBezTo>
                  <a:pt x="1589" y="5948352"/>
                  <a:pt x="3177" y="3572676"/>
                  <a:pt x="4766" y="1196999"/>
                </a:cubicBezTo>
                <a:close/>
              </a:path>
            </a:pathLst>
          </a:custGeom>
          <a:solidFill>
            <a:srgbClr val="005A9B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kzidenz-Grotesk Next Regular"/>
              <a:ea typeface="+mn-ea"/>
              <a:cs typeface="+mn-cs"/>
            </a:endParaRPr>
          </a:p>
        </p:txBody>
      </p:sp>
      <p:pic>
        <p:nvPicPr>
          <p:cNvPr id="10" name="Inhaltsplatzhalter 8">
            <a:extLst>
              <a:ext uri="{FF2B5EF4-FFF2-40B4-BE49-F238E27FC236}">
                <a16:creationId xmlns:a16="http://schemas.microsoft.com/office/drawing/2014/main" id="{CA39A26B-9A3F-B5D2-47E6-6D4AF8ED2DB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9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30780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2D6EFB-4C49-570C-61D9-7E44A040D2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9FEC2A8-9949-D70D-F0E8-34F91D6DF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5" name="Titelplatzhalter 1">
            <a:extLst>
              <a:ext uri="{FF2B5EF4-FFF2-40B4-BE49-F238E27FC236}">
                <a16:creationId xmlns:a16="http://schemas.microsoft.com/office/drawing/2014/main" id="{28A6E2C8-0724-8FBD-37E0-84AD813C23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7" name="Inhaltsplatzhalter 8">
            <a:extLst>
              <a:ext uri="{FF2B5EF4-FFF2-40B4-BE49-F238E27FC236}">
                <a16:creationId xmlns:a16="http://schemas.microsoft.com/office/drawing/2014/main" id="{755DAC17-192C-C2BB-264C-B8C5B802E13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2031124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8E80EAF-E5FB-8104-6451-3CF39FD5E8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5D67520-7C8F-7613-5DF1-EFDF91368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06240" y="1122363"/>
            <a:ext cx="744855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E8A0071-FB47-AC68-D7DB-3B7970DE0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620" y="4140023"/>
            <a:ext cx="4525515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Master-Untertitelformat bearbeiten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2ADB0B-7CAA-17E0-560E-EDE236D7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3779BA7-0B48-B00D-6BAF-B396D118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966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AAB4838-1A6D-26A3-2490-24EED1DDC6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468500"/>
            <a:ext cx="9248434" cy="4389500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‹#›</a:t>
            </a:fld>
            <a:endParaRPr lang="de-DE"/>
          </a:p>
        </p:txBody>
      </p:sp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CA1A560-082E-2016-A40A-F5009AF360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4" name="Inhaltsplatzhalter 8">
            <a:extLst>
              <a:ext uri="{FF2B5EF4-FFF2-40B4-BE49-F238E27FC236}">
                <a16:creationId xmlns:a16="http://schemas.microsoft.com/office/drawing/2014/main" id="{3272D902-0554-FBF7-C3F2-8BCC4F9A08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1046967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AD6A65-D5C1-62AA-1185-F250E93E1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100B22-DF33-65BB-0007-83E000494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CF9979-3C66-1549-190E-5E0F6FBD1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platzhalter 1">
            <a:extLst>
              <a:ext uri="{FF2B5EF4-FFF2-40B4-BE49-F238E27FC236}">
                <a16:creationId xmlns:a16="http://schemas.microsoft.com/office/drawing/2014/main" id="{CB17A1EE-84D9-2D86-9343-309B92DED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0460" y="664647"/>
            <a:ext cx="1013234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="1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Überschrift 2</a:t>
            </a:r>
          </a:p>
        </p:txBody>
      </p:sp>
      <p:sp>
        <p:nvSpPr>
          <p:cNvPr id="8" name="Inhaltsplatzhalter 8">
            <a:extLst>
              <a:ext uri="{FF2B5EF4-FFF2-40B4-BE49-F238E27FC236}">
                <a16:creationId xmlns:a16="http://schemas.microsoft.com/office/drawing/2014/main" id="{AAB17722-489A-13FD-A35A-D8CB100B7F4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472167"/>
            <a:ext cx="10134600" cy="504825"/>
          </a:xfrm>
        </p:spPr>
        <p:txBody>
          <a:bodyPr/>
          <a:lstStyle>
            <a:lvl1pPr marL="0" indent="0">
              <a:buNone/>
              <a:defRPr sz="2000">
                <a:solidFill>
                  <a:srgbClr val="005A96"/>
                </a:solidFill>
              </a:defRPr>
            </a:lvl1pPr>
          </a:lstStyle>
          <a:p>
            <a:pPr lvl="0"/>
            <a:r>
              <a:rPr lang="de-DE" dirty="0"/>
              <a:t>Überschrift 1</a:t>
            </a:r>
          </a:p>
        </p:txBody>
      </p:sp>
    </p:spTree>
    <p:extLst>
      <p:ext uri="{BB962C8B-B14F-4D97-AF65-F5344CB8AC3E}">
        <p14:creationId xmlns:p14="http://schemas.microsoft.com/office/powerpoint/2010/main" val="427886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4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1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10.xml"/><Relationship Id="rId9" Type="http://schemas.openxmlformats.org/officeDocument/2006/relationships/oleObject" Target="../embeddings/oleObject1.bin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15.xml"/><Relationship Id="rId7" Type="http://schemas.openxmlformats.org/officeDocument/2006/relationships/tags" Target="../tags/tag5.xml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4.xml"/><Relationship Id="rId11" Type="http://schemas.openxmlformats.org/officeDocument/2006/relationships/image" Target="../media/image7.png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1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ags" Target="../tags/tag6.xml"/><Relationship Id="rId17" Type="http://schemas.openxmlformats.org/officeDocument/2006/relationships/image" Target="../media/image12.emf"/><Relationship Id="rId2" Type="http://schemas.openxmlformats.org/officeDocument/2006/relationships/slideLayout" Target="../slideLayouts/slideLayout19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10.emf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69E5155-9253-EBF8-86B8-2AC7A14C62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4715073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83" imgH="384" progId="TCLayout.ActiveDocument.1">
                  <p:embed/>
                </p:oleObj>
              </mc:Choice>
              <mc:Fallback>
                <p:oleObj name="think-cell Folie" r:id="rId4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B4A9B2F0-3FEC-5503-6AB9-6A9A08D98B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0864" y="473284"/>
            <a:ext cx="3220152" cy="1416107"/>
          </a:xfrm>
          <a:prstGeom prst="rect">
            <a:avLst/>
          </a:prstGeom>
        </p:spPr>
      </p:pic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C4B237F-1D3E-5D6E-2340-BBADACC6DE4B}"/>
              </a:ext>
            </a:extLst>
          </p:cNvPr>
          <p:cNvGrpSpPr/>
          <p:nvPr userDrawn="1"/>
        </p:nvGrpSpPr>
        <p:grpSpPr>
          <a:xfrm>
            <a:off x="-990690" y="1772087"/>
            <a:ext cx="10849815" cy="6178838"/>
            <a:chOff x="-13375759" y="5567763"/>
            <a:chExt cx="10849815" cy="6178838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8DB640FA-9CF3-32D3-C002-A98F1AE2B61D}"/>
                </a:ext>
              </a:extLst>
            </p:cNvPr>
            <p:cNvSpPr/>
            <p:nvPr/>
          </p:nvSpPr>
          <p:spPr>
            <a:xfrm rot="900000">
              <a:off x="-13375759" y="5567763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" name="Rechteck 3">
              <a:extLst>
                <a:ext uri="{FF2B5EF4-FFF2-40B4-BE49-F238E27FC236}">
                  <a16:creationId xmlns:a16="http://schemas.microsoft.com/office/drawing/2014/main" id="{7FBA1A7C-1D52-055F-6AA8-6300F602C51C}"/>
                </a:ext>
              </a:extLst>
            </p:cNvPr>
            <p:cNvSpPr/>
            <p:nvPr/>
          </p:nvSpPr>
          <p:spPr>
            <a:xfrm rot="900000">
              <a:off x="-13375759" y="5567765"/>
              <a:ext cx="10849815" cy="6178836"/>
            </a:xfrm>
            <a:custGeom>
              <a:avLst/>
              <a:gdLst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9103 w 10099103"/>
                <a:gd name="connsiteY2" fmla="*/ 5805182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805182"/>
                <a:gd name="connsiteX1" fmla="*/ 10099103 w 10099103"/>
                <a:gd name="connsiteY1" fmla="*/ 0 h 5805182"/>
                <a:gd name="connsiteX2" fmla="*/ 10095599 w 10099103"/>
                <a:gd name="connsiteY2" fmla="*/ 3450487 h 5805182"/>
                <a:gd name="connsiteX3" fmla="*/ 0 w 10099103"/>
                <a:gd name="connsiteY3" fmla="*/ 5805182 h 5805182"/>
                <a:gd name="connsiteX4" fmla="*/ 0 w 10099103"/>
                <a:gd name="connsiteY4" fmla="*/ 0 h 5805182"/>
                <a:gd name="connsiteX0" fmla="*/ 0 w 10099103"/>
                <a:gd name="connsiteY0" fmla="*/ 0 h 5751315"/>
                <a:gd name="connsiteX1" fmla="*/ 10099103 w 10099103"/>
                <a:gd name="connsiteY1" fmla="*/ 0 h 5751315"/>
                <a:gd name="connsiteX2" fmla="*/ 10095599 w 10099103"/>
                <a:gd name="connsiteY2" fmla="*/ 3450487 h 5751315"/>
                <a:gd name="connsiteX3" fmla="*/ 1515627 w 10099103"/>
                <a:gd name="connsiteY3" fmla="*/ 5751315 h 5751315"/>
                <a:gd name="connsiteX4" fmla="*/ 0 w 10099103"/>
                <a:gd name="connsiteY4" fmla="*/ 0 h 5751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99103" h="5751315">
                  <a:moveTo>
                    <a:pt x="0" y="0"/>
                  </a:moveTo>
                  <a:lnTo>
                    <a:pt x="10099103" y="0"/>
                  </a:lnTo>
                  <a:lnTo>
                    <a:pt x="10095599" y="3450487"/>
                  </a:lnTo>
                  <a:lnTo>
                    <a:pt x="1515627" y="57513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599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1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AAA32A68-51B0-73DF-A0C5-0F2A3798E86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605075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8D1D845-7E4B-2EC9-45C4-EC760D5BE5B6}"/>
              </a:ext>
            </a:extLst>
          </p:cNvPr>
          <p:cNvCxnSpPr>
            <a:cxnSpLocks/>
          </p:cNvCxnSpPr>
          <p:nvPr userDrawn="1"/>
        </p:nvCxnSpPr>
        <p:spPr>
          <a:xfrm>
            <a:off x="509920" y="621399"/>
            <a:ext cx="0" cy="5615202"/>
          </a:xfrm>
          <a:prstGeom prst="line">
            <a:avLst/>
          </a:prstGeom>
          <a:noFill/>
          <a:ln w="28575" cap="flat" cmpd="sng" algn="ctr">
            <a:solidFill>
              <a:srgbClr val="00599C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43213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90" r:id="rId3"/>
    <p:sldLayoutId id="2147483677" r:id="rId4"/>
    <p:sldLayoutId id="2147483678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1A5E5612-9CE0-1B4F-EC83-B4C92B3DA6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24066602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9" imgW="383" imgH="384" progId="TCLayout.ActiveDocument.1">
                  <p:embed/>
                </p:oleObj>
              </mc:Choice>
              <mc:Fallback>
                <p:oleObj name="think-cell Folie" r:id="rId9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B01371E-4544-75B8-D485-0F870F504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362" y="831622"/>
            <a:ext cx="10515600" cy="7093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1DAA8A-A072-30FB-5A29-BEDF1BA6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C77381-C8DE-AA6A-B090-EC30F9DC7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71849" y="6384281"/>
            <a:ext cx="7981949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797124-5E91-158D-04D9-D0ECF5388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95620" y="6384281"/>
            <a:ext cx="2579280" cy="396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599C"/>
                </a:solidFill>
                <a:latin typeface="TSTAR" panose="020B060402020202020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17" name="Inhaltsplatzhalter 8">
            <a:extLst>
              <a:ext uri="{FF2B5EF4-FFF2-40B4-BE49-F238E27FC236}">
                <a16:creationId xmlns:a16="http://schemas.microsoft.com/office/drawing/2014/main" id="{934346E9-1737-7679-FB00-125D562B225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1660" y="676124"/>
            <a:ext cx="744279" cy="709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2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92" r:id="rId5"/>
    <p:sldLayoutId id="214748369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rgbClr val="00599C"/>
          </a:solidFill>
          <a:latin typeface="TSTAR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TSTAR" panose="020B060402020202020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316AFAC0-93FB-3081-FDF7-18A43127E1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38125808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8" imgW="383" imgH="384" progId="TCLayout.ActiveDocument.1">
                  <p:embed/>
                </p:oleObj>
              </mc:Choice>
              <mc:Fallback>
                <p:oleObj name="think-cell Folie" r:id="rId8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rafik 6"/>
          <p:cNvPicPr>
            <a:picLocks noChangeAspect="1"/>
          </p:cNvPicPr>
          <p:nvPr userDrawn="1"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841528"/>
            <a:ext cx="12201525" cy="1016472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026" y="6260659"/>
            <a:ext cx="2072098" cy="313852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6260659"/>
            <a:ext cx="2038352" cy="374598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595" y="166594"/>
            <a:ext cx="2173955" cy="93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930A5D2-BE97-F26E-B4E5-B3632E5F1A5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2"/>
            </p:custDataLst>
            <p:extLst>
              <p:ext uri="{D42A27DB-BD31-4B8C-83A1-F6EECF244321}">
                <p14:modId xmlns:p14="http://schemas.microsoft.com/office/powerpoint/2010/main" val="27033545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3" imgW="383" imgH="384" progId="TCLayout.ActiveDocument.1">
                  <p:embed/>
                </p:oleObj>
              </mc:Choice>
              <mc:Fallback>
                <p:oleObj name="think-cell Folie" r:id="rId1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pic>
        <p:nvPicPr>
          <p:cNvPr id="2055" name="Bild 8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5213"/>
          <a:stretch>
            <a:fillRect/>
          </a:stretch>
        </p:blipFill>
        <p:spPr bwMode="auto">
          <a:xfrm>
            <a:off x="0" y="0"/>
            <a:ext cx="43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</a:t>
            </a:r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44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7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524F06F1-EA4C-B9B0-7538-76CF9502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8999" y="3582391"/>
            <a:ext cx="6779491" cy="1654772"/>
          </a:xfrm>
        </p:spPr>
        <p:txBody>
          <a:bodyPr>
            <a:normAutofit/>
          </a:bodyPr>
          <a:lstStyle/>
          <a:p>
            <a:r>
              <a:rPr lang="de-DE" dirty="0"/>
              <a:t>Bachelor‘s Thesis Defence</a:t>
            </a:r>
          </a:p>
          <a:p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F9272A-4F44-C60A-5706-628FC1170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9000" y="4409777"/>
            <a:ext cx="8171873" cy="665469"/>
          </a:xfrm>
        </p:spPr>
        <p:txBody>
          <a:bodyPr/>
          <a:lstStyle/>
          <a:p>
            <a:r>
              <a:rPr lang="en-GB" dirty="0"/>
              <a:t>Leveraging Criticality in Reinforcement Learning for Effective Transfer Learning in Autonomous Driving</a:t>
            </a:r>
            <a:endParaRPr lang="de-DE" dirty="0"/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1982C0BF-129F-D9F3-8110-B6B179E9DEC5}"/>
              </a:ext>
            </a:extLst>
          </p:cNvPr>
          <p:cNvSpPr txBox="1">
            <a:spLocks/>
          </p:cNvSpPr>
          <p:nvPr/>
        </p:nvSpPr>
        <p:spPr>
          <a:xfrm>
            <a:off x="9785926" y="5582262"/>
            <a:ext cx="2743201" cy="1655762"/>
          </a:xfrm>
          <a:prstGeom prst="rect">
            <a:avLst/>
          </a:prstGeom>
        </p:spPr>
        <p:txBody>
          <a:bodyPr lIns="0" tIns="0" rIns="0" anchor="ctr">
            <a:norm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800" b="1" i="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200" dirty="0">
                <a:solidFill>
                  <a:srgbClr val="00599C"/>
                </a:solidFill>
                <a:latin typeface="Arial" panose="020B0604020202020204"/>
              </a:rPr>
              <a:t>Examinee: Daniil Navodey</a:t>
            </a:r>
          </a:p>
          <a:p>
            <a:r>
              <a:rPr lang="de-DE" sz="1200" dirty="0">
                <a:solidFill>
                  <a:srgbClr val="00599C"/>
                </a:solidFill>
                <a:latin typeface="Arial" panose="020B0604020202020204"/>
              </a:rPr>
              <a:t>Examiner: Prof. Dr. Lenz Belzner</a:t>
            </a:r>
          </a:p>
          <a:p>
            <a:r>
              <a:rPr lang="de-DE" sz="1200" dirty="0">
                <a:solidFill>
                  <a:srgbClr val="00599C"/>
                </a:solidFill>
                <a:latin typeface="Arial" panose="020B0604020202020204"/>
              </a:rPr>
              <a:t>Guide: Chidvilas Karpenahalli Ramakrishna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531D08A-4609-6F0B-C88A-9BBF9E0FAC71}"/>
              </a:ext>
            </a:extLst>
          </p:cNvPr>
          <p:cNvSpPr txBox="1"/>
          <p:nvPr/>
        </p:nvSpPr>
        <p:spPr>
          <a:xfrm>
            <a:off x="9334501" y="638085"/>
            <a:ext cx="390524" cy="138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">
                <a:solidFill>
                  <a:srgbClr val="005A96"/>
                </a:solidFill>
              </a:rPr>
              <a:t>26.02.2025</a:t>
            </a:r>
            <a:endParaRPr lang="de-DE" sz="300" dirty="0">
              <a:solidFill>
                <a:srgbClr val="005A9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BE2701-4E5A-EEFA-D07A-777E9D8E18C8}"/>
              </a:ext>
            </a:extLst>
          </p:cNvPr>
          <p:cNvSpPr txBox="1"/>
          <p:nvPr/>
        </p:nvSpPr>
        <p:spPr>
          <a:xfrm>
            <a:off x="791608" y="5412985"/>
            <a:ext cx="767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Autonomous Vehicle Engineering</a:t>
            </a:r>
            <a:endParaRPr lang="en-DE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1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577C94-8BE2-98D9-51A5-222D6BF69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039"/>
            <a:ext cx="10515600" cy="4856241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ui-sans-serif"/>
              </a:rPr>
              <a:t>Strengths 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Reduces computational costs.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Maintains safety and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ui-sans-serif"/>
              </a:rPr>
              <a:t>Prospective improvements </a:t>
            </a:r>
            <a:r>
              <a:rPr lang="en-GB" b="0" i="0" dirty="0"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ui-sans-serif"/>
              </a:rPr>
              <a:t>Stability issues in some experiments.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dirty="0">
                <a:latin typeface="ui-sans-serif"/>
              </a:rPr>
              <a:t>Ensuring the use of all critical states from in Replay Buffer.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dirty="0"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b="0" i="0" dirty="0">
              <a:effectLst/>
              <a:latin typeface="ui-sans-serif"/>
            </a:endParaRPr>
          </a:p>
          <a:p>
            <a:pPr marL="0" indent="0" algn="l">
              <a:buNone/>
            </a:pPr>
            <a:r>
              <a:rPr lang="en-GB" b="1" i="0" dirty="0">
                <a:effectLst/>
                <a:latin typeface="ui-sans-serif"/>
              </a:rPr>
              <a:t>Result:</a:t>
            </a:r>
            <a:endParaRPr lang="en-GB" sz="1800" b="1" i="0" dirty="0">
              <a:effectLst/>
              <a:latin typeface="ui-sans-serif"/>
            </a:endParaRPr>
          </a:p>
          <a:p>
            <a:r>
              <a:rPr lang="en-GB" sz="1800" b="0" i="0" dirty="0">
                <a:effectLst/>
                <a:latin typeface="ui-sans-serif"/>
              </a:rPr>
              <a:t>Criticality-based Transfer Learning is </a:t>
            </a:r>
            <a:r>
              <a:rPr lang="en-GB" sz="1800" dirty="0">
                <a:latin typeface="ui-sans-serif"/>
              </a:rPr>
              <a:t>applicable</a:t>
            </a:r>
            <a:r>
              <a:rPr lang="en-GB" sz="1800" b="0" i="0" dirty="0">
                <a:effectLst/>
                <a:latin typeface="ui-sans-serif"/>
              </a:rPr>
              <a:t> in autonomous driving.</a:t>
            </a:r>
          </a:p>
          <a:p>
            <a:r>
              <a:rPr lang="en-GB" sz="1800" b="0" i="0" dirty="0">
                <a:effectLst/>
                <a:latin typeface="ui-sans-serif"/>
              </a:rPr>
              <a:t>Balances efficiency and safety.</a:t>
            </a:r>
          </a:p>
          <a:p>
            <a:r>
              <a:rPr lang="en-GB" sz="1800" b="0" i="0" dirty="0">
                <a:effectLst/>
                <a:latin typeface="ui-sans-serif"/>
              </a:rPr>
              <a:t>Opens doors for optimized real-world RL applications.</a:t>
            </a:r>
          </a:p>
          <a:p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332C94-4ECF-3B4B-7379-75EAA8DCF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DF2C86-F620-20C2-6213-EBE3FC7C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18932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9043-E735-46FC-9A6A-7251C4BAF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42658" y="410586"/>
            <a:ext cx="7448550" cy="2387600"/>
          </a:xfrm>
        </p:spPr>
        <p:txBody>
          <a:bodyPr/>
          <a:lstStyle/>
          <a:p>
            <a:r>
              <a:rPr lang="en-GB" dirty="0"/>
              <a:t>Thank You!</a:t>
            </a:r>
            <a:endParaRPr lang="en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B6D4A-F5F9-A6BA-12B8-1FCD75DBD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5298" y="5161435"/>
            <a:ext cx="4525515" cy="1655762"/>
          </a:xfrm>
        </p:spPr>
        <p:txBody>
          <a:bodyPr>
            <a:normAutofit/>
          </a:bodyPr>
          <a:lstStyle/>
          <a:p>
            <a:r>
              <a:rPr lang="en-GB" sz="6000" dirty="0"/>
              <a:t>Q&amp;A</a:t>
            </a:r>
            <a:endParaRPr lang="en-DE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27AC6-B4AD-B2BF-FACA-C1249D23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pic>
        <p:nvPicPr>
          <p:cNvPr id="9" name="Picture 8" descr="A person driving a car&#10;&#10;AI-generated content may be incorrect.">
            <a:extLst>
              <a:ext uri="{FF2B5EF4-FFF2-40B4-BE49-F238E27FC236}">
                <a16:creationId xmlns:a16="http://schemas.microsoft.com/office/drawing/2014/main" id="{C4E28CB8-F274-1E1C-649B-8CEC086F67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2" y="0"/>
            <a:ext cx="5594350" cy="5594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7298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2BA9DE27-76E9-7207-9046-926D903884E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8307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83" imgH="384" progId="TCLayout.ActiveDocument.1">
                  <p:embed/>
                </p:oleObj>
              </mc:Choice>
              <mc:Fallback>
                <p:oleObj name="think-cell Folie" r:id="rId3" imgW="383" imgH="38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53CAA9D-4281-A6AD-4EB9-0FA6835AD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D49FD5-B1C1-2A18-C7C4-7B66D8E66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 dirty="0"/>
              <a:t>Introduction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88FDCF-C4AF-5BE2-DDBD-202E181DF588}"/>
              </a:ext>
            </a:extLst>
          </p:cNvPr>
          <p:cNvSpPr txBox="1"/>
          <p:nvPr/>
        </p:nvSpPr>
        <p:spPr>
          <a:xfrm>
            <a:off x="1433945" y="1940167"/>
            <a:ext cx="418753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Challenge</a:t>
            </a:r>
          </a:p>
          <a:p>
            <a:pPr algn="ctr"/>
            <a:r>
              <a:rPr lang="en-GB" sz="1600" dirty="0"/>
              <a:t>Reinforcement Learning requires massive data/computing for effective decision-making in complex environments.</a:t>
            </a:r>
          </a:p>
          <a:p>
            <a:pPr algn="ctr"/>
            <a:endParaRPr lang="en-GB" sz="2800" b="1" dirty="0"/>
          </a:p>
          <a:p>
            <a:pPr algn="ctr"/>
            <a:endParaRPr lang="en-GB" sz="2800" b="1" dirty="0"/>
          </a:p>
          <a:p>
            <a:pPr algn="ctr"/>
            <a:endParaRPr lang="en-GB" sz="2800" b="1" dirty="0"/>
          </a:p>
          <a:p>
            <a:pPr algn="ctr"/>
            <a:r>
              <a:rPr lang="en-GB" sz="2800" b="1" dirty="0"/>
              <a:t>Limitation of Traditional Transfer Learning</a:t>
            </a:r>
          </a:p>
          <a:p>
            <a:pPr algn="ctr"/>
            <a:r>
              <a:rPr lang="en-GB" sz="1600" dirty="0"/>
              <a:t>Random data sampling in Transfer Learning is inefficient. It is more time- and computational power-consuming.</a:t>
            </a:r>
            <a:endParaRPr lang="en-GB" sz="11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5303DC4-CC6B-666B-59BA-590E6E1E81BA}"/>
              </a:ext>
            </a:extLst>
          </p:cNvPr>
          <p:cNvSpPr/>
          <p:nvPr/>
        </p:nvSpPr>
        <p:spPr>
          <a:xfrm>
            <a:off x="5621481" y="3382241"/>
            <a:ext cx="1937905" cy="966354"/>
          </a:xfrm>
          <a:prstGeom prst="right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B6CCD7F-9B7C-E614-9D78-330F5EE1B6FC}"/>
              </a:ext>
            </a:extLst>
          </p:cNvPr>
          <p:cNvSpPr/>
          <p:nvPr/>
        </p:nvSpPr>
        <p:spPr>
          <a:xfrm>
            <a:off x="5611956" y="3622902"/>
            <a:ext cx="1202254" cy="485032"/>
          </a:xfrm>
          <a:custGeom>
            <a:avLst/>
            <a:gdLst>
              <a:gd name="connsiteX0" fmla="*/ 0 w 1937905"/>
              <a:gd name="connsiteY0" fmla="*/ 241589 h 966354"/>
              <a:gd name="connsiteX1" fmla="*/ 1454728 w 1937905"/>
              <a:gd name="connsiteY1" fmla="*/ 241589 h 966354"/>
              <a:gd name="connsiteX2" fmla="*/ 1454728 w 1937905"/>
              <a:gd name="connsiteY2" fmla="*/ 0 h 966354"/>
              <a:gd name="connsiteX3" fmla="*/ 1937905 w 1937905"/>
              <a:gd name="connsiteY3" fmla="*/ 483177 h 966354"/>
              <a:gd name="connsiteX4" fmla="*/ 1454728 w 1937905"/>
              <a:gd name="connsiteY4" fmla="*/ 966354 h 966354"/>
              <a:gd name="connsiteX5" fmla="*/ 1454728 w 1937905"/>
              <a:gd name="connsiteY5" fmla="*/ 724766 h 966354"/>
              <a:gd name="connsiteX6" fmla="*/ 0 w 1937905"/>
              <a:gd name="connsiteY6" fmla="*/ 724766 h 966354"/>
              <a:gd name="connsiteX7" fmla="*/ 0 w 1937905"/>
              <a:gd name="connsiteY7" fmla="*/ 241589 h 966354"/>
              <a:gd name="connsiteX0" fmla="*/ 0 w 1937905"/>
              <a:gd name="connsiteY0" fmla="*/ 241589 h 966354"/>
              <a:gd name="connsiteX1" fmla="*/ 1184564 w 1937905"/>
              <a:gd name="connsiteY1" fmla="*/ 251980 h 966354"/>
              <a:gd name="connsiteX2" fmla="*/ 1454728 w 1937905"/>
              <a:gd name="connsiteY2" fmla="*/ 0 h 966354"/>
              <a:gd name="connsiteX3" fmla="*/ 1937905 w 1937905"/>
              <a:gd name="connsiteY3" fmla="*/ 483177 h 966354"/>
              <a:gd name="connsiteX4" fmla="*/ 1454728 w 1937905"/>
              <a:gd name="connsiteY4" fmla="*/ 966354 h 966354"/>
              <a:gd name="connsiteX5" fmla="*/ 1454728 w 1937905"/>
              <a:gd name="connsiteY5" fmla="*/ 724766 h 966354"/>
              <a:gd name="connsiteX6" fmla="*/ 0 w 1937905"/>
              <a:gd name="connsiteY6" fmla="*/ 724766 h 966354"/>
              <a:gd name="connsiteX7" fmla="*/ 0 w 1937905"/>
              <a:gd name="connsiteY7" fmla="*/ 241589 h 966354"/>
              <a:gd name="connsiteX0" fmla="*/ 0 w 1937905"/>
              <a:gd name="connsiteY0" fmla="*/ 241589 h 966354"/>
              <a:gd name="connsiteX1" fmla="*/ 1184564 w 1937905"/>
              <a:gd name="connsiteY1" fmla="*/ 251980 h 966354"/>
              <a:gd name="connsiteX2" fmla="*/ 1454728 w 1937905"/>
              <a:gd name="connsiteY2" fmla="*/ 0 h 966354"/>
              <a:gd name="connsiteX3" fmla="*/ 1937905 w 1937905"/>
              <a:gd name="connsiteY3" fmla="*/ 483177 h 966354"/>
              <a:gd name="connsiteX4" fmla="*/ 1454728 w 1937905"/>
              <a:gd name="connsiteY4" fmla="*/ 966354 h 966354"/>
              <a:gd name="connsiteX5" fmla="*/ 1072368 w 1937905"/>
              <a:gd name="connsiteY5" fmla="*/ 723405 h 966354"/>
              <a:gd name="connsiteX6" fmla="*/ 0 w 1937905"/>
              <a:gd name="connsiteY6" fmla="*/ 724766 h 966354"/>
              <a:gd name="connsiteX7" fmla="*/ 0 w 1937905"/>
              <a:gd name="connsiteY7" fmla="*/ 241589 h 966354"/>
              <a:gd name="connsiteX0" fmla="*/ 0 w 1937905"/>
              <a:gd name="connsiteY0" fmla="*/ 241589 h 724766"/>
              <a:gd name="connsiteX1" fmla="*/ 1184564 w 1937905"/>
              <a:gd name="connsiteY1" fmla="*/ 251980 h 724766"/>
              <a:gd name="connsiteX2" fmla="*/ 1454728 w 1937905"/>
              <a:gd name="connsiteY2" fmla="*/ 0 h 724766"/>
              <a:gd name="connsiteX3" fmla="*/ 1937905 w 1937905"/>
              <a:gd name="connsiteY3" fmla="*/ 483177 h 724766"/>
              <a:gd name="connsiteX4" fmla="*/ 1072368 w 1937905"/>
              <a:gd name="connsiteY4" fmla="*/ 722786 h 724766"/>
              <a:gd name="connsiteX5" fmla="*/ 1072368 w 1937905"/>
              <a:gd name="connsiteY5" fmla="*/ 723405 h 724766"/>
              <a:gd name="connsiteX6" fmla="*/ 0 w 1937905"/>
              <a:gd name="connsiteY6" fmla="*/ 724766 h 724766"/>
              <a:gd name="connsiteX7" fmla="*/ 0 w 1937905"/>
              <a:gd name="connsiteY7" fmla="*/ 241589 h 724766"/>
              <a:gd name="connsiteX0" fmla="*/ 0 w 1454728"/>
              <a:gd name="connsiteY0" fmla="*/ 241589 h 724766"/>
              <a:gd name="connsiteX1" fmla="*/ 1184564 w 1454728"/>
              <a:gd name="connsiteY1" fmla="*/ 251980 h 724766"/>
              <a:gd name="connsiteX2" fmla="*/ 1454728 w 1454728"/>
              <a:gd name="connsiteY2" fmla="*/ 0 h 724766"/>
              <a:gd name="connsiteX3" fmla="*/ 1072491 w 1454728"/>
              <a:gd name="connsiteY3" fmla="*/ 721302 h 724766"/>
              <a:gd name="connsiteX4" fmla="*/ 1072368 w 1454728"/>
              <a:gd name="connsiteY4" fmla="*/ 722786 h 724766"/>
              <a:gd name="connsiteX5" fmla="*/ 1072368 w 1454728"/>
              <a:gd name="connsiteY5" fmla="*/ 723405 h 724766"/>
              <a:gd name="connsiteX6" fmla="*/ 0 w 1454728"/>
              <a:gd name="connsiteY6" fmla="*/ 724766 h 724766"/>
              <a:gd name="connsiteX7" fmla="*/ 0 w 1454728"/>
              <a:gd name="connsiteY7" fmla="*/ 241589 h 724766"/>
              <a:gd name="connsiteX0" fmla="*/ 0 w 1184564"/>
              <a:gd name="connsiteY0" fmla="*/ 0 h 483177"/>
              <a:gd name="connsiteX1" fmla="*/ 1184564 w 1184564"/>
              <a:gd name="connsiteY1" fmla="*/ 10391 h 483177"/>
              <a:gd name="connsiteX2" fmla="*/ 1072367 w 1184564"/>
              <a:gd name="connsiteY2" fmla="*/ 479590 h 483177"/>
              <a:gd name="connsiteX3" fmla="*/ 1072491 w 1184564"/>
              <a:gd name="connsiteY3" fmla="*/ 479713 h 483177"/>
              <a:gd name="connsiteX4" fmla="*/ 1072368 w 1184564"/>
              <a:gd name="connsiteY4" fmla="*/ 481197 h 483177"/>
              <a:gd name="connsiteX5" fmla="*/ 1072368 w 1184564"/>
              <a:gd name="connsiteY5" fmla="*/ 481816 h 483177"/>
              <a:gd name="connsiteX6" fmla="*/ 0 w 1184564"/>
              <a:gd name="connsiteY6" fmla="*/ 483177 h 483177"/>
              <a:gd name="connsiteX7" fmla="*/ 0 w 1184564"/>
              <a:gd name="connsiteY7" fmla="*/ 0 h 483177"/>
              <a:gd name="connsiteX0" fmla="*/ 0 w 1202254"/>
              <a:gd name="connsiteY0" fmla="*/ 1855 h 485032"/>
              <a:gd name="connsiteX1" fmla="*/ 1202254 w 1202254"/>
              <a:gd name="connsiteY1" fmla="*/ 0 h 485032"/>
              <a:gd name="connsiteX2" fmla="*/ 1072367 w 1202254"/>
              <a:gd name="connsiteY2" fmla="*/ 481445 h 485032"/>
              <a:gd name="connsiteX3" fmla="*/ 1072491 w 1202254"/>
              <a:gd name="connsiteY3" fmla="*/ 481568 h 485032"/>
              <a:gd name="connsiteX4" fmla="*/ 1072368 w 1202254"/>
              <a:gd name="connsiteY4" fmla="*/ 483052 h 485032"/>
              <a:gd name="connsiteX5" fmla="*/ 1072368 w 1202254"/>
              <a:gd name="connsiteY5" fmla="*/ 483671 h 485032"/>
              <a:gd name="connsiteX6" fmla="*/ 0 w 1202254"/>
              <a:gd name="connsiteY6" fmla="*/ 485032 h 485032"/>
              <a:gd name="connsiteX7" fmla="*/ 0 w 1202254"/>
              <a:gd name="connsiteY7" fmla="*/ 1855 h 485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2254" h="485032">
                <a:moveTo>
                  <a:pt x="0" y="1855"/>
                </a:moveTo>
                <a:lnTo>
                  <a:pt x="1202254" y="0"/>
                </a:lnTo>
                <a:lnTo>
                  <a:pt x="1072367" y="481445"/>
                </a:lnTo>
                <a:lnTo>
                  <a:pt x="1072491" y="481568"/>
                </a:lnTo>
                <a:lnTo>
                  <a:pt x="1072368" y="483052"/>
                </a:lnTo>
                <a:lnTo>
                  <a:pt x="1072368" y="483671"/>
                </a:lnTo>
                <a:lnTo>
                  <a:pt x="0" y="485032"/>
                </a:lnTo>
                <a:lnTo>
                  <a:pt x="0" y="1855"/>
                </a:lnTo>
                <a:close/>
              </a:path>
            </a:pathLst>
          </a:custGeom>
          <a:solidFill>
            <a:srgbClr val="005A9B"/>
          </a:solidFill>
          <a:ln>
            <a:solidFill>
              <a:srgbClr val="005A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8C6973-6E08-0FB5-F256-5C117A387D0F}"/>
              </a:ext>
            </a:extLst>
          </p:cNvPr>
          <p:cNvSpPr txBox="1"/>
          <p:nvPr/>
        </p:nvSpPr>
        <p:spPr>
          <a:xfrm>
            <a:off x="7897090" y="2930235"/>
            <a:ext cx="35796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</a:rPr>
              <a:t>Proposed Solution</a:t>
            </a:r>
            <a:r>
              <a:rPr lang="en-GB" sz="28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Focus the learning process on critical states (safety-critical scenarios) to optimize Transfer Learning.</a:t>
            </a:r>
            <a:endParaRPr lang="en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41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0AA5D6-F7BA-3486-39D7-CE7A79DA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  <a:endParaRPr lang="en-D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F91223-9292-9E1D-FF80-8EF110D90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051" y="1340978"/>
            <a:ext cx="11496675" cy="5142949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Prioritized Experience Replay (PER): </a:t>
            </a:r>
          </a:p>
          <a:p>
            <a:pPr marL="457200" lvl="1" indent="0">
              <a:buNone/>
            </a:pPr>
            <a:r>
              <a:rPr lang="en-GB" dirty="0"/>
              <a:t>Gives the higher priority to samples with a higher learning potential based on high Temporal-Difference error. Focuses on error-driven sampling.</a:t>
            </a:r>
          </a:p>
          <a:p>
            <a:r>
              <a:rPr lang="en-GB" b="1" dirty="0"/>
              <a:t>Threshold/Peak Variance Methods to Rate Criticality of the State: </a:t>
            </a:r>
          </a:p>
          <a:p>
            <a:pPr marL="457200" lvl="1" indent="0">
              <a:buNone/>
            </a:pPr>
            <a:r>
              <a:rPr lang="en-GB" dirty="0"/>
              <a:t>Identify critical states via Q-value variance or entropy</a:t>
            </a:r>
          </a:p>
          <a:p>
            <a:r>
              <a:rPr lang="en-GB" b="1" dirty="0"/>
              <a:t>Criticality-Based Advice:</a:t>
            </a:r>
          </a:p>
          <a:p>
            <a:pPr marL="457200" lvl="1" indent="0">
              <a:buNone/>
            </a:pPr>
            <a:r>
              <a:rPr lang="en-GB" dirty="0"/>
              <a:t>Uses critical states to guide exploration.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Literature Gap: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STAR" panose="020B0604020202020204"/>
              </a:rPr>
              <a:t>Traditional Transfer Learning uses </a:t>
            </a:r>
            <a:r>
              <a:rPr lang="en-GB" b="1" i="0" dirty="0">
                <a:effectLst/>
                <a:latin typeface="TSTAR" panose="020B0604020202020204"/>
              </a:rPr>
              <a:t>random data sampling </a:t>
            </a:r>
            <a:r>
              <a:rPr lang="en-GB" b="0" i="0" dirty="0">
                <a:effectLst/>
                <a:latin typeface="TSTAR" panose="020B0604020202020204"/>
              </a:rPr>
              <a:t>, leading to inefficiency.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TSTAR" panose="020B0604020202020204"/>
              </a:rPr>
              <a:t>Existing criticality research focuses on exploration, not Transfer Learning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dirty="0">
                <a:effectLst/>
                <a:latin typeface="TSTAR" panose="020B0604020202020204"/>
              </a:rPr>
              <a:t>This Work</a:t>
            </a:r>
            <a:r>
              <a:rPr lang="en-GB" b="0" i="0" dirty="0">
                <a:effectLst/>
                <a:latin typeface="TSTAR" panose="020B0604020202020204"/>
              </a:rPr>
              <a:t>: First to utilise </a:t>
            </a:r>
            <a:r>
              <a:rPr lang="en-GB" b="1" i="0" dirty="0">
                <a:effectLst/>
                <a:latin typeface="TSTAR" panose="020B0604020202020204"/>
              </a:rPr>
              <a:t>critical states in Transfer </a:t>
            </a:r>
            <a:r>
              <a:rPr lang="en-GB" b="1" dirty="0">
                <a:latin typeface="TSTAR" panose="020B0604020202020204"/>
              </a:rPr>
              <a:t>Learning </a:t>
            </a:r>
            <a:r>
              <a:rPr lang="en-GB" b="1" i="0" dirty="0">
                <a:effectLst/>
                <a:latin typeface="TSTAR" panose="020B0604020202020204"/>
              </a:rPr>
              <a:t>Replay </a:t>
            </a:r>
            <a:r>
              <a:rPr lang="en-GB" b="1" dirty="0">
                <a:latin typeface="TSTAR" panose="020B0604020202020204"/>
              </a:rPr>
              <a:t>B</a:t>
            </a:r>
            <a:r>
              <a:rPr lang="en-GB" b="1" i="0" dirty="0">
                <a:effectLst/>
                <a:latin typeface="TSTAR" panose="020B0604020202020204"/>
              </a:rPr>
              <a:t>uffer </a:t>
            </a:r>
            <a:r>
              <a:rPr lang="en-GB" b="0" i="0" dirty="0">
                <a:effectLst/>
                <a:latin typeface="TSTAR" panose="020B0604020202020204"/>
              </a:rPr>
              <a:t>for autonomous driving environment.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Can critical states replace random data in Transfer Learning?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Does this approach reduce training time?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Does this approach maintain safety and efficiency?</a:t>
            </a:r>
            <a:endParaRPr lang="en-GB" b="0" i="0" dirty="0">
              <a:effectLst/>
              <a:latin typeface="TSTAR" panose="020B0604020202020204"/>
            </a:endParaRPr>
          </a:p>
          <a:p>
            <a:pPr marL="0" indent="0">
              <a:buNone/>
            </a:pPr>
            <a:endParaRPr lang="en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9CC4E-4D3E-BB40-93A4-028779EBE6D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627813"/>
            <a:ext cx="255588" cy="207962"/>
          </a:xfrm>
        </p:spPr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636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8A2DF4-7B52-BBBB-68DD-CF743CF82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b="1" dirty="0"/>
              <a:t>Environments: 	</a:t>
            </a:r>
            <a:r>
              <a:rPr lang="en-GB" sz="2400" dirty="0"/>
              <a:t>	     Highway-Env   	    → 	        Merge-Env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b="1" dirty="0"/>
              <a:t>Reinforcement Learning Algorithm: </a:t>
            </a:r>
            <a:r>
              <a:rPr lang="en-GB" sz="2400" dirty="0"/>
              <a:t>Deep Q-Network(DQN) with Stable-Baselines3.</a:t>
            </a:r>
            <a:endParaRPr lang="en-GB" sz="2400" b="1" dirty="0"/>
          </a:p>
          <a:p>
            <a:r>
              <a:rPr lang="en-GB" sz="2400" b="1" dirty="0"/>
              <a:t>Criticality Definition: </a:t>
            </a:r>
            <a:r>
              <a:rPr lang="en-GB" sz="2400" dirty="0"/>
              <a:t>States where local peaks of variance of actions Q-values is observed.</a:t>
            </a:r>
          </a:p>
          <a:p>
            <a:pPr marL="457200" lvl="1" indent="0">
              <a:buNone/>
            </a:pPr>
            <a:endParaRPr lang="en-GB" sz="2000" dirty="0"/>
          </a:p>
          <a:p>
            <a:endParaRPr lang="en-GB" sz="2400" b="1" dirty="0"/>
          </a:p>
          <a:p>
            <a:r>
              <a:rPr lang="en-GB" sz="2400" b="1" dirty="0"/>
              <a:t>Replay Buffer: </a:t>
            </a:r>
            <a:r>
              <a:rPr lang="en-GB" sz="2400" dirty="0"/>
              <a:t>Pre-filled with critical states for Transfer Learning.</a:t>
            </a:r>
            <a:endParaRPr lang="en-DE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0D0443-0F2F-7BF4-2CD0-6A70D8C742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84925"/>
            <a:ext cx="2579688" cy="39528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  <p:pic>
        <p:nvPicPr>
          <p:cNvPr id="11" name="Picture 10" descr="A grey road with white lines&#10;&#10;AI-generated content may be incorrect.">
            <a:extLst>
              <a:ext uri="{FF2B5EF4-FFF2-40B4-BE49-F238E27FC236}">
                <a16:creationId xmlns:a16="http://schemas.microsoft.com/office/drawing/2014/main" id="{7C9D63B8-D4DA-C494-E599-D759A539A7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83" y="2225133"/>
            <a:ext cx="3133467" cy="586343"/>
          </a:xfrm>
          <a:prstGeom prst="rect">
            <a:avLst/>
          </a:prstGeom>
        </p:spPr>
      </p:pic>
      <p:pic>
        <p:nvPicPr>
          <p:cNvPr id="15" name="Picture 14" descr="A road with blue squares and white lines&#10;&#10;AI-generated content may be incorrect.">
            <a:extLst>
              <a:ext uri="{FF2B5EF4-FFF2-40B4-BE49-F238E27FC236}">
                <a16:creationId xmlns:a16="http://schemas.microsoft.com/office/drawing/2014/main" id="{C0347A6F-DD34-E7C1-8696-DBD475C40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3"/>
          <a:stretch/>
        </p:blipFill>
        <p:spPr>
          <a:xfrm>
            <a:off x="7610518" y="2225133"/>
            <a:ext cx="2699728" cy="5863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445DD91-4178-38FB-BB3E-05D841690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034" y="4046525"/>
            <a:ext cx="4653206" cy="891331"/>
          </a:xfrm>
          <a:prstGeom prst="rect">
            <a:avLst/>
          </a:prstGeom>
        </p:spPr>
      </p:pic>
      <p:sp>
        <p:nvSpPr>
          <p:cNvPr id="22" name="Title 3">
            <a:extLst>
              <a:ext uri="{FF2B5EF4-FFF2-40B4-BE49-F238E27FC236}">
                <a16:creationId xmlns:a16="http://schemas.microsoft.com/office/drawing/2014/main" id="{64DE207A-2D44-950D-C807-7F8742F5D6AC}"/>
              </a:ext>
            </a:extLst>
          </p:cNvPr>
          <p:cNvSpPr txBox="1">
            <a:spLocks/>
          </p:cNvSpPr>
          <p:nvPr/>
        </p:nvSpPr>
        <p:spPr>
          <a:xfrm>
            <a:off x="856362" y="520624"/>
            <a:ext cx="10515600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>
                <a:solidFill>
                  <a:srgbClr val="00599C"/>
                </a:solidFill>
                <a:latin typeface="TSTAR" panose="020B060402020202020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j-ea"/>
                <a:cs typeface="+mj-cs"/>
              </a:rPr>
              <a:t>Methodology</a:t>
            </a:r>
            <a:endParaRPr kumimoji="0" lang="en-DE" sz="3600" b="0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j-ea"/>
              <a:cs typeface="+mj-cs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D7CD14B-2175-D23F-B6EE-239BFED1F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9747" y="283342"/>
            <a:ext cx="2234490" cy="116791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9722BF1-DD19-C680-498F-8361D1C24073}"/>
              </a:ext>
            </a:extLst>
          </p:cNvPr>
          <p:cNvSpPr/>
          <p:nvPr/>
        </p:nvSpPr>
        <p:spPr>
          <a:xfrm>
            <a:off x="9694718" y="6177395"/>
            <a:ext cx="2234490" cy="488373"/>
          </a:xfrm>
          <a:prstGeom prst="rect">
            <a:avLst/>
          </a:prstGeom>
          <a:gradFill>
            <a:gsLst>
              <a:gs pos="0">
                <a:srgbClr val="004A83"/>
              </a:gs>
              <a:gs pos="100000">
                <a:srgbClr val="00508A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65103-36FB-931E-E3D1-EBEC2A4E5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0202" y="3940395"/>
            <a:ext cx="1826354" cy="136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36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66CC69-BDA5-D82C-085B-21092E8F0A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58" y="68263"/>
            <a:ext cx="9920997" cy="6721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647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8144E-FF49-C981-6D27-0EBDD2E1F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1" i="0" u="none" strike="noStrike" kern="1200" cap="none" spc="0" normalizeH="0" baseline="0" noProof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6C2F3A-D88A-9499-B14B-F133B8C2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Steps Reduction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FF69E3-5087-E8FD-378D-93A1D4ABC603}"/>
              </a:ext>
            </a:extLst>
          </p:cNvPr>
          <p:cNvSpPr txBox="1"/>
          <p:nvPr/>
        </p:nvSpPr>
        <p:spPr>
          <a:xfrm>
            <a:off x="7193763" y="3481114"/>
            <a:ext cx="498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Criticality approach in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Number of training steps = 829-2598 (avg. 1155)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Pre-filled Replay Buffer with critical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B5FF29-8A3C-7CD7-6B66-DEA24A92F185}"/>
              </a:ext>
            </a:extLst>
          </p:cNvPr>
          <p:cNvSpPr txBox="1"/>
          <p:nvPr/>
        </p:nvSpPr>
        <p:spPr>
          <a:xfrm>
            <a:off x="7777387" y="1688912"/>
            <a:ext cx="3813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Traditional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Number of training steps = 10.000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bg1"/>
                </a:solidFill>
              </a:rPr>
              <a:t>Empty Replay Buffer -&gt; filling with random samples</a:t>
            </a:r>
          </a:p>
          <a:p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A0C188-61CC-107A-A133-E4CF3E9AEA5D}"/>
              </a:ext>
            </a:extLst>
          </p:cNvPr>
          <p:cNvSpPr txBox="1"/>
          <p:nvPr/>
        </p:nvSpPr>
        <p:spPr>
          <a:xfrm>
            <a:off x="6703785" y="5114560"/>
            <a:ext cx="5117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Average training step number reduction: </a:t>
            </a:r>
            <a:r>
              <a:rPr lang="en-GB" sz="2400" dirty="0">
                <a:solidFill>
                  <a:schemeClr val="bg1"/>
                </a:solidFill>
              </a:rPr>
              <a:t>6.4 times</a:t>
            </a:r>
            <a:endParaRPr lang="en-DE" sz="2400" dirty="0">
              <a:solidFill>
                <a:schemeClr val="bg1"/>
              </a:solidFill>
            </a:endParaRP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95B1654B-DE12-07F0-3E31-6B88C61996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/>
          <a:lstStyle/>
          <a:p>
            <a:r>
              <a:rPr lang="en-GB" dirty="0"/>
              <a:t>Performance Results</a:t>
            </a:r>
            <a:endParaRPr lang="en-DE" dirty="0"/>
          </a:p>
        </p:txBody>
      </p:sp>
      <p:pic>
        <p:nvPicPr>
          <p:cNvPr id="16" name="Content Placeholder 15" descr="A graph with green and orange bars&#10;&#10;AI-generated content may be incorrect.">
            <a:extLst>
              <a:ext uri="{FF2B5EF4-FFF2-40B4-BE49-F238E27FC236}">
                <a16:creationId xmlns:a16="http://schemas.microsoft.com/office/drawing/2014/main" id="{3DDE2A98-FB90-9436-7FAC-4DE93AE24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9" t="7236" r="3888" b="3462"/>
          <a:stretch/>
        </p:blipFill>
        <p:spPr>
          <a:xfrm>
            <a:off x="601150" y="1374039"/>
            <a:ext cx="6064618" cy="3535370"/>
          </a:xfrm>
        </p:spPr>
      </p:pic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F1A5F4A-DBE8-7473-D1AA-5B9BEA3C6E73}"/>
              </a:ext>
            </a:extLst>
          </p:cNvPr>
          <p:cNvSpPr/>
          <p:nvPr/>
        </p:nvSpPr>
        <p:spPr>
          <a:xfrm>
            <a:off x="6473371" y="4094843"/>
            <a:ext cx="460829" cy="863599"/>
          </a:xfrm>
          <a:prstGeom prst="triangle">
            <a:avLst/>
          </a:prstGeom>
          <a:solidFill>
            <a:srgbClr val="005A9B"/>
          </a:solidFill>
          <a:ln>
            <a:solidFill>
              <a:srgbClr val="005A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01490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6DA77-D3F5-8EAE-5168-28E7C1AAAA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49E9FB2-15AD-4BAD-B5DA-63EA35E480F0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1B8A0E-651F-DEE7-1183-A8F98256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Collision Rate</a:t>
            </a:r>
            <a:endParaRPr lang="en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01811D3-5597-36A4-6D77-00BB5E0DA0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dirty="0"/>
              <a:t>Performance Results</a:t>
            </a:r>
            <a:endParaRPr lang="en-DE" dirty="0"/>
          </a:p>
        </p:txBody>
      </p:sp>
      <p:pic>
        <p:nvPicPr>
          <p:cNvPr id="10" name="Picture 9" descr="A graph of a graph&#10;&#10;AI-generated content may be incorrect.">
            <a:extLst>
              <a:ext uri="{FF2B5EF4-FFF2-40B4-BE49-F238E27FC236}">
                <a16:creationId xmlns:a16="http://schemas.microsoft.com/office/drawing/2014/main" id="{9FF99820-BDA3-3E24-1FB8-8DB4FF72D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3" t="7228" r="9061" b="3001"/>
          <a:stretch/>
        </p:blipFill>
        <p:spPr>
          <a:xfrm>
            <a:off x="4190770" y="1568219"/>
            <a:ext cx="7835984" cy="501406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C9A510F-F3B6-D50B-59C9-68BF91340DC7}"/>
              </a:ext>
            </a:extLst>
          </p:cNvPr>
          <p:cNvSpPr txBox="1"/>
          <p:nvPr/>
        </p:nvSpPr>
        <p:spPr>
          <a:xfrm>
            <a:off x="395620" y="2782588"/>
            <a:ext cx="37951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General tendency: </a:t>
            </a:r>
            <a:r>
              <a:rPr lang="en-GB" dirty="0"/>
              <a:t>in average, collision rate is higher than in traditional Transfer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Outperforming in Experiments 3 and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range of values – lower stability</a:t>
            </a:r>
          </a:p>
        </p:txBody>
      </p:sp>
    </p:spTree>
    <p:extLst>
      <p:ext uri="{BB962C8B-B14F-4D97-AF65-F5344CB8AC3E}">
        <p14:creationId xmlns:p14="http://schemas.microsoft.com/office/powerpoint/2010/main" val="426332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098ADF-FE09-5CD6-BC6D-89A31B1DBE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sz="1200" b="1" i="0" u="none" strike="noStrike" kern="1200" cap="none" spc="0" normalizeH="0" baseline="0" noProof="0" smtClean="0">
                <a:ln>
                  <a:noFill/>
                </a:ln>
                <a:solidFill>
                  <a:srgbClr val="00599C"/>
                </a:solidFill>
                <a:effectLst/>
                <a:uLnTx/>
                <a:uFillTx/>
                <a:latin typeface="TSTAR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de-DE" sz="1200" b="1" i="0" u="none" strike="noStrike" kern="1200" cap="none" spc="0" normalizeH="0" baseline="0" noProof="0" dirty="0">
              <a:ln>
                <a:noFill/>
              </a:ln>
              <a:solidFill>
                <a:srgbClr val="00599C"/>
              </a:solidFill>
              <a:effectLst/>
              <a:uLnTx/>
              <a:uFillTx/>
              <a:latin typeface="TSTAR" panose="020B0604020202020204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D9B76C-A1D2-D0C5-7966-7FF25927F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Rewards</a:t>
            </a:r>
            <a:endParaRPr lang="en-DE" dirty="0"/>
          </a:p>
        </p:txBody>
      </p:sp>
      <p:pic>
        <p:nvPicPr>
          <p:cNvPr id="8" name="Content Placeholder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10F2A6D5-D0C5-6A1E-8408-886B5DC8B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6" y="1545246"/>
            <a:ext cx="9335653" cy="4667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573E55-EEFB-5CA2-AD27-AB58130CF6E0}"/>
              </a:ext>
            </a:extLst>
          </p:cNvPr>
          <p:cNvSpPr txBox="1"/>
          <p:nvPr/>
        </p:nvSpPr>
        <p:spPr>
          <a:xfrm>
            <a:off x="9823450" y="1720840"/>
            <a:ext cx="2298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Comparable reward values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Higher range of values – lower stability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Prioritisation of safety-related rewards over high-speed reward</a:t>
            </a:r>
          </a:p>
          <a:p>
            <a:pPr marL="342900" indent="-342900">
              <a:buFont typeface="+mj-lt"/>
              <a:buAutoNum type="arabicPeriod"/>
            </a:pPr>
            <a:endParaRPr lang="en-DE" dirty="0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B6A5EAF8-DDF9-3C34-D78F-8C60CCD843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472167"/>
            <a:ext cx="10134600" cy="504825"/>
          </a:xfrm>
        </p:spPr>
        <p:txBody>
          <a:bodyPr/>
          <a:lstStyle/>
          <a:p>
            <a:r>
              <a:rPr lang="en-GB" dirty="0"/>
              <a:t>Performance Results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5743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46C9319A-E87E-11BD-BACD-90132D53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382" y="1842015"/>
            <a:ext cx="5250873" cy="4351338"/>
          </a:xfrm>
        </p:spPr>
        <p:txBody>
          <a:bodyPr>
            <a:normAutofit/>
          </a:bodyPr>
          <a:lstStyle/>
          <a:p>
            <a:r>
              <a:rPr lang="en-GB" dirty="0"/>
              <a:t>Optimise the Replay Buffer sampling</a:t>
            </a:r>
          </a:p>
          <a:p>
            <a:endParaRPr lang="en-GB" dirty="0"/>
          </a:p>
          <a:p>
            <a:r>
              <a:rPr lang="en-GB" dirty="0"/>
              <a:t>Explore dynamic criticality sampling.</a:t>
            </a:r>
          </a:p>
          <a:p>
            <a:endParaRPr lang="en-GB" dirty="0"/>
          </a:p>
          <a:p>
            <a:r>
              <a:rPr lang="en-GB" dirty="0"/>
              <a:t>Test in more complex environments.</a:t>
            </a:r>
          </a:p>
          <a:p>
            <a:endParaRPr lang="en-GB" dirty="0"/>
          </a:p>
          <a:p>
            <a:r>
              <a:rPr lang="en-GB" dirty="0"/>
              <a:t>Combine with other Reinforcement Learning algorithms (SAC, PPO).</a:t>
            </a:r>
            <a:endParaRPr lang="en-D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95509C-8752-0FBC-6C99-5EE28A658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5620" y="6384281"/>
            <a:ext cx="2579280" cy="396000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049E9FB2-15AD-4BAD-B5DA-63EA35E480F0}" type="slidenum">
              <a:rPr kumimoji="0" lang="de-DE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b="1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6A98D2-F111-3502-E175-ED4726F7D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60" y="664647"/>
            <a:ext cx="10132340" cy="709391"/>
          </a:xfrm>
        </p:spPr>
        <p:txBody>
          <a:bodyPr anchor="ctr">
            <a:normAutofit/>
          </a:bodyPr>
          <a:lstStyle/>
          <a:p>
            <a:r>
              <a:rPr lang="en-GB" dirty="0"/>
              <a:t>Future Work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312742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DC2CCC8D-1625-446F-90C0-4629122B4DD4}" vid="{1BB9B128-420B-4197-BDDB-C5C68FFD6CA6}"/>
    </a:ext>
  </a:extLst>
</a:theme>
</file>

<file path=ppt/theme/theme2.xml><?xml version="1.0" encoding="utf-8"?>
<a:theme xmlns:a="http://schemas.openxmlformats.org/drawingml/2006/main" name="1_Strich link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hne Strich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2.potx" id="{A3411A10-55D1-43C2-B04C-3C5E8E7CFDE5}" vid="{E60593B4-911D-4758-8327-43937288FFED}"/>
    </a:ext>
  </a:extLst>
</a:theme>
</file>

<file path=ppt/theme/theme5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1" id="{DC2CCC8D-1625-446F-90C0-4629122B4DD4}" vid="{85D937B5-FC70-40A9-8B57-A5E32D18F27B}"/>
    </a:ext>
  </a:extLst>
</a:theme>
</file>

<file path=ppt/theme/theme6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8bcace8-4ce7-4949-868f-170f67122379}" enabled="0" method="" siteId="{28bcace8-4ce7-4949-868f-170f67122379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481</Words>
  <Application>Microsoft Office PowerPoint</Application>
  <PresentationFormat>Widescreen</PresentationFormat>
  <Paragraphs>98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Akzidenz-Grotesk Next Regular</vt:lpstr>
      <vt:lpstr>Arial</vt:lpstr>
      <vt:lpstr>Calibri</vt:lpstr>
      <vt:lpstr>TSTAR</vt:lpstr>
      <vt:lpstr>ui-sans-serif</vt:lpstr>
      <vt:lpstr>Wingdings</vt:lpstr>
      <vt:lpstr>1_Office</vt:lpstr>
      <vt:lpstr>1_Strich links</vt:lpstr>
      <vt:lpstr>2_ohne Strich</vt:lpstr>
      <vt:lpstr>3_Benutzerdefiniertes Design</vt:lpstr>
      <vt:lpstr>1_Bildschirm</vt:lpstr>
      <vt:lpstr>think-cell Folie</vt:lpstr>
      <vt:lpstr>PowerPoint Presentation</vt:lpstr>
      <vt:lpstr>Introduction</vt:lpstr>
      <vt:lpstr>Related Work</vt:lpstr>
      <vt:lpstr>PowerPoint Presentation</vt:lpstr>
      <vt:lpstr>PowerPoint Presentation</vt:lpstr>
      <vt:lpstr>Training Steps Reduction</vt:lpstr>
      <vt:lpstr>Collision Rate</vt:lpstr>
      <vt:lpstr>Rewards</vt:lpstr>
      <vt:lpstr>Future Work</vt:lpstr>
      <vt:lpstr>Conclusion</vt:lpstr>
      <vt:lpstr>Thank You!</vt:lpstr>
    </vt:vector>
  </TitlesOfParts>
  <Company>Technische Hochschule Ingolstadt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Michl, Ann Katrin</dc:creator>
  <cp:lastModifiedBy>Navodey, Daniil (Stud. E - AVE)</cp:lastModifiedBy>
  <cp:revision>214</cp:revision>
  <dcterms:created xsi:type="dcterms:W3CDTF">2024-01-11T16:28:37Z</dcterms:created>
  <dcterms:modified xsi:type="dcterms:W3CDTF">2025-03-11T16:58:13Z</dcterms:modified>
</cp:coreProperties>
</file>