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7"/>
  </p:notesMasterIdLst>
  <p:sldIdLst>
    <p:sldId id="256" r:id="rId2"/>
    <p:sldId id="280" r:id="rId3"/>
    <p:sldId id="277" r:id="rId4"/>
    <p:sldId id="281" r:id="rId5"/>
    <p:sldId id="259" r:id="rId6"/>
    <p:sldId id="260" r:id="rId7"/>
    <p:sldId id="264" r:id="rId8"/>
    <p:sldId id="278" r:id="rId9"/>
    <p:sldId id="263" r:id="rId10"/>
    <p:sldId id="265" r:id="rId11"/>
    <p:sldId id="267" r:id="rId12"/>
    <p:sldId id="279" r:id="rId13"/>
    <p:sldId id="270" r:id="rId14"/>
    <p:sldId id="273" r:id="rId15"/>
    <p:sldId id="274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4" autoAdjust="0"/>
    <p:restoredTop sz="94660"/>
  </p:normalViewPr>
  <p:slideViewPr>
    <p:cSldViewPr>
      <p:cViewPr varScale="1">
        <p:scale>
          <a:sx n="77" d="100"/>
          <a:sy n="77" d="100"/>
        </p:scale>
        <p:origin x="-108" y="-7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8678F-D694-4B8F-AABA-654DAC6B5C2B}" type="datetimeFigureOut">
              <a:rPr lang="ko-KR" altLang="en-US" smtClean="0"/>
              <a:pPr/>
              <a:t>2016-12-20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DF4EB-8AE7-4F1A-A077-74AC60C22B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847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DF4EB-8AE7-4F1A-A077-74AC60C22BBA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DF4EB-8AE7-4F1A-A077-74AC60C22BBA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088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직사각형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직사각형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직사각형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직사각형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EF3E-55D9-48B9-981D-BB3A607FBD32}" type="datetimeFigureOut">
              <a:rPr lang="ko-KR" altLang="en-US" smtClean="0"/>
              <a:pPr/>
              <a:t>2016-12-20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직사각형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타원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타원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90E1552-9BAD-4B13-9C19-E449659AF56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EF3E-55D9-48B9-981D-BB3A607FBD32}" type="datetimeFigureOut">
              <a:rPr lang="ko-KR" altLang="en-US" smtClean="0"/>
              <a:pPr/>
              <a:t>2016-12-20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E1552-9BAD-4B13-9C19-E449659AF5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직사각형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직사각형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직사각형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직사각형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직사각형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타원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타원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90E1552-9BAD-4B13-9C19-E449659AF56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EF3E-55D9-48B9-981D-BB3A607FBD32}" type="datetimeFigureOut">
              <a:rPr lang="ko-KR" altLang="en-US" smtClean="0"/>
              <a:pPr/>
              <a:t>2016-12-20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EF3E-55D9-48B9-981D-BB3A607FBD32}" type="datetimeFigureOut">
              <a:rPr lang="ko-KR" altLang="en-US" smtClean="0"/>
              <a:pPr/>
              <a:t>2016-12-20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90E1552-9BAD-4B13-9C19-E449659AF56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직사각형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직사각형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직사각형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직사각형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직사각형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3" name="직사각형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직사각형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EF3E-55D9-48B9-981D-BB3A607FBD32}" type="datetimeFigureOut">
              <a:rPr lang="ko-KR" altLang="en-US" smtClean="0"/>
              <a:pPr/>
              <a:t>2016-12-20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타원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타원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90E1552-9BAD-4B13-9C19-E449659AF56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808EF3E-55D9-48B9-981D-BB3A607FBD32}" type="datetimeFigureOut">
              <a:rPr lang="ko-KR" altLang="en-US" smtClean="0"/>
              <a:pPr/>
              <a:t>2016-12-20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E1552-9BAD-4B13-9C19-E449659AF56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선 연결선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직사각형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직사각형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직사각형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직사각형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사각형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EF3E-55D9-48B9-981D-BB3A607FBD32}" type="datetimeFigureOut">
              <a:rPr lang="ko-KR" altLang="en-US" smtClean="0"/>
              <a:pPr/>
              <a:t>2016-12-20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직사각형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내용 개체 틀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6" name="내용 개체 틀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5" name="타원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타원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90E1552-9BAD-4B13-9C19-E449659AF56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EF3E-55D9-48B9-981D-BB3A607FBD32}" type="datetimeFigureOut">
              <a:rPr lang="ko-KR" altLang="en-US" smtClean="0"/>
              <a:pPr/>
              <a:t>2016-12-20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90E1552-9BAD-4B13-9C19-E449659AF5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직사각형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직사각형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직사각형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직사각형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직사각형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EF3E-55D9-48B9-981D-BB3A607FBD32}" type="datetimeFigureOut">
              <a:rPr lang="ko-KR" altLang="en-US" smtClean="0"/>
              <a:pPr/>
              <a:t>2016-12-20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0E1552-9BAD-4B13-9C19-E449659AF5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직사각형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직사각형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직사각형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직사각형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직사각형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내용 개체 틀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타원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타원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90E1552-9BAD-4B13-9C19-E449659AF56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EF3E-55D9-48B9-981D-BB3A607FBD32}" type="datetimeFigureOut">
              <a:rPr lang="ko-KR" altLang="en-US" smtClean="0"/>
              <a:pPr/>
              <a:t>2016-12-20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선 연결선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직사각형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직사각형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직사각형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직사각형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직사각형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직사각형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타원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타원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90E1552-9BAD-4B13-9C19-E449659AF56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22" name="직사각형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808EF3E-55D9-48B9-981D-BB3A607FBD32}" type="datetimeFigureOut">
              <a:rPr lang="ko-KR" altLang="en-US" smtClean="0"/>
              <a:pPr/>
              <a:t>2016-12-20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직사각형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직사각형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직사각형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직사각형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808EF3E-55D9-48B9-981D-BB3A607FBD32}" type="datetimeFigureOut">
              <a:rPr lang="ko-KR" altLang="en-US" smtClean="0"/>
              <a:pPr/>
              <a:t>2016-12-20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타원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타원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90E1552-9BAD-4B13-9C19-E449659AF56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rtl="0" eaLnBrk="1" latinLnBrk="1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1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1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games.ro/media/imagini/imagini-gang-beast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.naver.com/popro3?Redirect=Log&amp;logNo=110112366764" TargetMode="External"/><Relationship Id="rId5" Type="http://schemas.openxmlformats.org/officeDocument/2006/relationships/hyperlink" Target="http://samwisethebrave.tistory.com/m/163" TargetMode="External"/><Relationship Id="rId4" Type="http://schemas.openxmlformats.org/officeDocument/2006/relationships/hyperlink" Target="https://i.ytimg.com/vi/8Q2Rzi91_z4/maxresdefault.jp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067944" y="4581128"/>
            <a:ext cx="5752728" cy="175260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2012180002 </a:t>
            </a:r>
            <a:r>
              <a:rPr lang="ko-KR" altLang="en-US" sz="2400" dirty="0" smtClean="0"/>
              <a:t>권준범</a:t>
            </a:r>
            <a:endParaRPr lang="en-US" altLang="ko-KR" sz="2400" dirty="0" smtClean="0"/>
          </a:p>
          <a:p>
            <a:r>
              <a:rPr lang="en-US" altLang="ko-KR" sz="2400" dirty="0" smtClean="0"/>
              <a:t>2012180010 </a:t>
            </a:r>
            <a:r>
              <a:rPr lang="ko-KR" altLang="en-US" sz="2400" dirty="0" smtClean="0"/>
              <a:t>김민수</a:t>
            </a:r>
            <a:endParaRPr lang="en-US" altLang="ko-KR" sz="2400" dirty="0" smtClean="0"/>
          </a:p>
          <a:p>
            <a:r>
              <a:rPr lang="en-US" altLang="ko-KR" sz="2400" dirty="0" smtClean="0"/>
              <a:t>2012180012 </a:t>
            </a:r>
            <a:r>
              <a:rPr lang="ko-KR" altLang="en-US" sz="2400" dirty="0" smtClean="0"/>
              <a:t>김찬현</a:t>
            </a:r>
            <a:endParaRPr lang="en-US" altLang="ko-KR" sz="2400" dirty="0" smtClean="0"/>
          </a:p>
          <a:p>
            <a:r>
              <a:rPr lang="en-US" altLang="ko-KR" sz="2400" dirty="0" smtClean="0"/>
              <a:t>2012180021 </a:t>
            </a:r>
            <a:r>
              <a:rPr lang="ko-KR" altLang="en-US" sz="2400" dirty="0" smtClean="0"/>
              <a:t>심정환</a:t>
            </a:r>
            <a:endParaRPr lang="ko-KR" altLang="en-US" sz="2400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Finding Treasure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683568" y="4293096"/>
            <a:ext cx="2160240" cy="1944216"/>
            <a:chOff x="611560" y="4365104"/>
            <a:chExt cx="2160240" cy="1944216"/>
          </a:xfrm>
        </p:grpSpPr>
        <p:grpSp>
          <p:nvGrpSpPr>
            <p:cNvPr id="9" name="그룹 8"/>
            <p:cNvGrpSpPr/>
            <p:nvPr/>
          </p:nvGrpSpPr>
          <p:grpSpPr>
            <a:xfrm>
              <a:off x="611560" y="4365104"/>
              <a:ext cx="2160240" cy="1944216"/>
              <a:chOff x="395536" y="4437112"/>
              <a:chExt cx="2160240" cy="1944216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395536" y="4437112"/>
                <a:ext cx="2160240" cy="19442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395536" y="4437112"/>
                <a:ext cx="2160240" cy="5760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755576" y="4509120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지도교수 서명란</a:t>
              </a:r>
              <a:endParaRPr lang="ko-KR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클라이언트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컴파일러 </a:t>
            </a:r>
            <a:r>
              <a:rPr lang="en-US" altLang="ko-KR" dirty="0" smtClean="0"/>
              <a:t>: Visual Studio 2015</a:t>
            </a:r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소프트웨어 개발 키트</a:t>
            </a:r>
            <a:r>
              <a:rPr lang="en-US" altLang="ko-KR" dirty="0" smtClean="0"/>
              <a:t> : DirectX SDK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서버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컴파일러 </a:t>
            </a:r>
            <a:r>
              <a:rPr lang="en-US" altLang="ko-KR" dirty="0" smtClean="0"/>
              <a:t>: Visual Studio 2015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그래픽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- 3DS MAX 2015</a:t>
            </a:r>
          </a:p>
          <a:p>
            <a:pPr marL="0" indent="0">
              <a:buNone/>
            </a:pPr>
            <a:r>
              <a:rPr lang="en-US" altLang="ko-KR" dirty="0" smtClean="0"/>
              <a:t>- Photo Shop cc 2015</a:t>
            </a:r>
          </a:p>
          <a:p>
            <a:pPr marL="0" indent="0">
              <a:buNone/>
            </a:pPr>
            <a:r>
              <a:rPr lang="en-US" altLang="ko-KR" dirty="0" smtClean="0"/>
              <a:t>- Body Painter R17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캐릭터</a:t>
            </a:r>
            <a:endParaRPr lang="ko-KR" altLang="en-US" dirty="0"/>
          </a:p>
        </p:txBody>
      </p:sp>
      <p:pic>
        <p:nvPicPr>
          <p:cNvPr id="5" name="내용 개체 틀 4" descr="KakaoTalk_20161214_210234383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rcRect l="11200" t="14175" r="16001" b="46451"/>
          <a:stretch>
            <a:fillRect/>
          </a:stretch>
        </p:blipFill>
        <p:spPr>
          <a:xfrm>
            <a:off x="6444208" y="1916832"/>
            <a:ext cx="1872208" cy="1800200"/>
          </a:xfrm>
        </p:spPr>
      </p:pic>
      <p:pic>
        <p:nvPicPr>
          <p:cNvPr id="22530" name="Picture 2" descr="C:\Users\심정환\Desktop\KakaoTalk_20161129_13073715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1628800"/>
            <a:ext cx="2952328" cy="2214245"/>
          </a:xfrm>
          <a:prstGeom prst="rect">
            <a:avLst/>
          </a:prstGeom>
          <a:noFill/>
        </p:spPr>
      </p:pic>
      <p:pic>
        <p:nvPicPr>
          <p:cNvPr id="22531" name="Picture 3" descr="C:\Users\심정환\Desktop\KakaoTalk_20161214_21042041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1628800"/>
            <a:ext cx="2267744" cy="2267744"/>
          </a:xfrm>
          <a:prstGeom prst="rect">
            <a:avLst/>
          </a:prstGeom>
          <a:noFill/>
        </p:spPr>
      </p:pic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403648" y="4293096"/>
          <a:ext cx="6552728" cy="1656183"/>
        </p:xfrm>
        <a:graphic>
          <a:graphicData uri="http://schemas.openxmlformats.org/drawingml/2006/table">
            <a:tbl>
              <a:tblPr/>
              <a:tblGrid>
                <a:gridCol w="1685117"/>
                <a:gridCol w="4867611"/>
              </a:tblGrid>
              <a:tr h="55206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dirty="0">
                        <a:solidFill>
                          <a:srgbClr val="000000"/>
                        </a:solidFill>
                        <a:latin typeface="바탕"/>
                        <a:ea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latin typeface="바탕"/>
                        </a:rPr>
                        <a:t>게임 월드 단위 </a:t>
                      </a:r>
                      <a:r>
                        <a:rPr lang="en-US" altLang="ko-KR" sz="1800">
                          <a:solidFill>
                            <a:srgbClr val="000000"/>
                          </a:solidFill>
                          <a:latin typeface="바탕"/>
                        </a:rPr>
                        <a:t>: </a:t>
                      </a:r>
                      <a:r>
                        <a:rPr lang="ko-KR" altLang="en-US" sz="1800">
                          <a:solidFill>
                            <a:srgbClr val="000000"/>
                          </a:solidFill>
                          <a:latin typeface="바탕"/>
                        </a:rPr>
                        <a:t>현실 세계 단위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206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바탕"/>
                        </a:rPr>
                        <a:t>월드 공간 단위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1</a:t>
                      </a:r>
                      <a:r>
                        <a:rPr lang="ko-KR" altLang="en-US" sz="18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단위 </a:t>
                      </a:r>
                      <a:r>
                        <a:rPr lang="en-US" altLang="ko-KR" sz="18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: 1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m</a:t>
                      </a:r>
                      <a:endParaRPr lang="en-US" sz="18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206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 err="1">
                          <a:solidFill>
                            <a:srgbClr val="000000"/>
                          </a:solidFill>
                          <a:latin typeface="바탕"/>
                        </a:rPr>
                        <a:t>케릭터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바탕"/>
                        </a:rPr>
                        <a:t> 크기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(x, y, z) : (0.5, 1.5, 0.5) //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단위 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: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m</a:t>
                      </a:r>
                      <a:endParaRPr lang="en-US" sz="18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V</a:t>
            </a:r>
            <a:r>
              <a:rPr lang="en-US" altLang="ko-KR" dirty="0" smtClean="0"/>
              <a:t>oxel</a:t>
            </a:r>
            <a:r>
              <a:rPr lang="ko-KR" altLang="en-US" dirty="0" smtClean="0"/>
              <a:t>의 배치를 통한 맵 제작</a:t>
            </a:r>
            <a:endParaRPr lang="ko-KR" altLang="en-US" dirty="0"/>
          </a:p>
        </p:txBody>
      </p:sp>
      <p:pic>
        <p:nvPicPr>
          <p:cNvPr id="21507" name="Picture 3" descr="C:\Users\심정환\Desktop\jong31_101005_65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2132856"/>
            <a:ext cx="4320480" cy="2427542"/>
          </a:xfrm>
          <a:prstGeom prst="rect">
            <a:avLst/>
          </a:prstGeom>
          <a:noFill/>
        </p:spPr>
      </p:pic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544222"/>
              </p:ext>
            </p:extLst>
          </p:nvPr>
        </p:nvGraphicFramePr>
        <p:xfrm>
          <a:off x="899592" y="4653136"/>
          <a:ext cx="7416824" cy="1800200"/>
        </p:xfrm>
        <a:graphic>
          <a:graphicData uri="http://schemas.openxmlformats.org/drawingml/2006/table">
            <a:tbl>
              <a:tblPr/>
              <a:tblGrid>
                <a:gridCol w="1907330"/>
                <a:gridCol w="5509494"/>
              </a:tblGrid>
              <a:tr h="4500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dirty="0">
                        <a:solidFill>
                          <a:srgbClr val="000000"/>
                        </a:solidFill>
                        <a:latin typeface="바탕"/>
                        <a:ea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바탕"/>
                        </a:rPr>
                        <a:t>게임 월드 단위 </a:t>
                      </a:r>
                      <a:r>
                        <a:rPr lang="en-US" altLang="ko-KR" sz="1600">
                          <a:solidFill>
                            <a:srgbClr val="000000"/>
                          </a:solidFill>
                          <a:latin typeface="바탕"/>
                        </a:rPr>
                        <a:t>: 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바탕"/>
                        </a:rPr>
                        <a:t>현실 세계 단위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0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바탕"/>
                        </a:rPr>
                        <a:t>월드 공간 단위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1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단위 </a:t>
                      </a:r>
                      <a:r>
                        <a:rPr lang="en-US" altLang="ko-KR" sz="16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: 1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m</a:t>
                      </a:r>
                      <a:endParaRPr lang="en-US" sz="16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0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 err="1" smtClean="0">
                          <a:solidFill>
                            <a:srgbClr val="000000"/>
                          </a:solidFill>
                          <a:latin typeface="바탕"/>
                        </a:rPr>
                        <a:t>복셀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바탕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바탕"/>
                        </a:rPr>
                        <a:t>크기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(x, y, z) : (1, 1, 1) //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단위 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: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m</a:t>
                      </a:r>
                      <a:endParaRPr lang="en-US" sz="16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0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 err="1">
                          <a:solidFill>
                            <a:srgbClr val="000000"/>
                          </a:solidFill>
                          <a:latin typeface="바탕"/>
                        </a:rPr>
                        <a:t>맵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바탕"/>
                        </a:rPr>
                        <a:t> 크기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(x, y, z) : (50, n, 80) (n &gt;= 1, n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은 정수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) //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단위 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: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m</a:t>
                      </a:r>
                      <a:endParaRPr lang="en-US" sz="16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E1552-9BAD-4B13-9C19-E449659AF56E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08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기술적 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m3d </a:t>
            </a:r>
            <a:r>
              <a:rPr lang="ko-KR" altLang="en-US" dirty="0"/>
              <a:t>파일 </a:t>
            </a:r>
            <a:r>
              <a:rPr lang="ko-KR" altLang="en-US" dirty="0" err="1"/>
              <a:t>임포트를</a:t>
            </a:r>
            <a:r>
              <a:rPr lang="ko-KR" altLang="en-US" dirty="0"/>
              <a:t> 통해 외부 모델링 파일 로드</a:t>
            </a:r>
          </a:p>
          <a:p>
            <a:endParaRPr lang="ko-KR" altLang="en-US" dirty="0"/>
          </a:p>
          <a:p>
            <a:r>
              <a:rPr lang="ko-KR" altLang="en-US" dirty="0"/>
              <a:t>마우스 </a:t>
            </a:r>
            <a:r>
              <a:rPr lang="ko-KR" altLang="en-US" dirty="0" err="1"/>
              <a:t>피킹</a:t>
            </a:r>
            <a:r>
              <a:rPr lang="ko-KR" altLang="en-US" dirty="0"/>
              <a:t> 기술을 이용한 </a:t>
            </a:r>
            <a:r>
              <a:rPr lang="ko-KR" altLang="en-US" dirty="0" err="1"/>
              <a:t>케릭터</a:t>
            </a:r>
            <a:r>
              <a:rPr lang="ko-KR" altLang="en-US" dirty="0"/>
              <a:t> 시선 변경</a:t>
            </a:r>
          </a:p>
          <a:p>
            <a:endParaRPr lang="ko-KR" altLang="en-US" dirty="0"/>
          </a:p>
          <a:p>
            <a:r>
              <a:rPr lang="ko-KR" altLang="en-US" dirty="0"/>
              <a:t>하드웨어 </a:t>
            </a:r>
            <a:r>
              <a:rPr lang="ko-KR" altLang="en-US" dirty="0" err="1"/>
              <a:t>인스턴싱을</a:t>
            </a:r>
            <a:r>
              <a:rPr lang="ko-KR" altLang="en-US" dirty="0"/>
              <a:t> 통한 성능 개선</a:t>
            </a:r>
          </a:p>
          <a:p>
            <a:endParaRPr lang="ko-KR" altLang="en-US" dirty="0"/>
          </a:p>
          <a:p>
            <a:r>
              <a:rPr lang="ko-KR" altLang="en-US" dirty="0" err="1"/>
              <a:t>절두체</a:t>
            </a:r>
            <a:r>
              <a:rPr lang="ko-KR" altLang="en-US" dirty="0"/>
              <a:t> </a:t>
            </a:r>
            <a:r>
              <a:rPr lang="ko-KR" altLang="en-US" dirty="0" err="1"/>
              <a:t>컬링을</a:t>
            </a:r>
            <a:r>
              <a:rPr lang="ko-KR" altLang="en-US" dirty="0"/>
              <a:t> 통한 성능 개선</a:t>
            </a:r>
          </a:p>
          <a:p>
            <a:endParaRPr lang="ko-KR" altLang="en-US" dirty="0"/>
          </a:p>
          <a:p>
            <a:r>
              <a:rPr lang="ko-KR" altLang="en-US" dirty="0"/>
              <a:t>법선 </a:t>
            </a:r>
            <a:r>
              <a:rPr lang="ko-KR" altLang="en-US" dirty="0" err="1"/>
              <a:t>매핑을</a:t>
            </a:r>
            <a:r>
              <a:rPr lang="ko-KR" altLang="en-US" dirty="0"/>
              <a:t> 통한 오브젝트의 사실적인 </a:t>
            </a:r>
            <a:r>
              <a:rPr lang="ko-KR" altLang="en-US" dirty="0" smtClean="0"/>
              <a:t>표현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일정</a:t>
            </a:r>
            <a:endParaRPr lang="ko-KR" altLang="en-US" dirty="0"/>
          </a:p>
        </p:txBody>
      </p:sp>
      <p:pic>
        <p:nvPicPr>
          <p:cNvPr id="1026" name="Picture 2" descr="C:\Users\심정환\Documents\카카오톡 받은 파일\KakaoTalk_20161215_2041258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412776"/>
            <a:ext cx="7826362" cy="51628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 문헌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err="1" smtClean="0"/>
              <a:t>갱비스트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>
                <a:hlinkClick r:id="rId3"/>
              </a:rPr>
              <a:t>https</a:t>
            </a:r>
            <a:r>
              <a:rPr lang="en-US" altLang="ko-KR" dirty="0">
                <a:hlinkClick r:id="rId3"/>
              </a:rPr>
              <a:t>://www.digitalgames.ro/media/imagini/imagini-gang-beasts</a:t>
            </a:r>
            <a:r>
              <a:rPr lang="en-US" altLang="ko-KR" dirty="0" smtClean="0">
                <a:hlinkClick r:id="rId3"/>
              </a:rPr>
              <a:t>/</a:t>
            </a:r>
            <a:endParaRPr lang="en-US" altLang="ko-KR" dirty="0" smtClean="0"/>
          </a:p>
          <a:p>
            <a:r>
              <a:rPr lang="ko-KR" altLang="en-US" dirty="0" smtClean="0"/>
              <a:t>저니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http://cafe.naver.com/ps3friend/584151</a:t>
            </a:r>
          </a:p>
          <a:p>
            <a:r>
              <a:rPr lang="ko-KR" altLang="en-US" dirty="0" err="1" smtClean="0"/>
              <a:t>카트라이더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>
                <a:hlinkClick r:id="rId4"/>
              </a:rPr>
              <a:t>https</a:t>
            </a:r>
            <a:r>
              <a:rPr lang="en-US" altLang="ko-KR" dirty="0">
                <a:hlinkClick r:id="rId4"/>
              </a:rPr>
              <a:t>://</a:t>
            </a:r>
            <a:r>
              <a:rPr lang="en-US" altLang="ko-KR" dirty="0" smtClean="0">
                <a:hlinkClick r:id="rId4"/>
              </a:rPr>
              <a:t>i.ytimg.com/vi/8Q2Rzi91_z4/maxresdefault.jpg</a:t>
            </a:r>
            <a:endParaRPr lang="en-US" altLang="ko-KR" dirty="0" smtClean="0"/>
          </a:p>
          <a:p>
            <a:r>
              <a:rPr lang="ko-KR" altLang="en-US" dirty="0" err="1" smtClean="0"/>
              <a:t>레밍즈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>
                <a:hlinkClick r:id="rId5"/>
              </a:rPr>
              <a:t>http</a:t>
            </a:r>
            <a:r>
              <a:rPr lang="en-US" altLang="ko-KR" dirty="0">
                <a:hlinkClick r:id="rId5"/>
              </a:rPr>
              <a:t>://</a:t>
            </a:r>
            <a:r>
              <a:rPr lang="en-US" altLang="ko-KR" dirty="0" smtClean="0">
                <a:hlinkClick r:id="rId5"/>
              </a:rPr>
              <a:t>samwisethebrave.tistory.com/m/163</a:t>
            </a:r>
            <a:endParaRPr lang="en-US" altLang="ko-KR" dirty="0" smtClean="0"/>
          </a:p>
          <a:p>
            <a:r>
              <a:rPr lang="ko-KR" altLang="en-US" dirty="0" err="1" smtClean="0"/>
              <a:t>마인크래프트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>
                <a:hlinkClick r:id="rId6"/>
              </a:rPr>
              <a:t>http</a:t>
            </a:r>
            <a:r>
              <a:rPr lang="en-US" altLang="ko-KR" dirty="0">
                <a:hlinkClick r:id="rId6"/>
              </a:rPr>
              <a:t>://</a:t>
            </a:r>
            <a:r>
              <a:rPr lang="en-US" altLang="ko-KR" dirty="0" smtClean="0">
                <a:hlinkClick r:id="rId6"/>
              </a:rPr>
              <a:t>blog.naver.com/popro3?Redirect=Log&amp;logNo=110112366764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연구목적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게임소개 및 특징</a:t>
            </a:r>
            <a:endParaRPr lang="en-US" altLang="ko-KR" dirty="0" smtClean="0"/>
          </a:p>
          <a:p>
            <a:r>
              <a:rPr lang="en-US" altLang="ko-KR" dirty="0"/>
              <a:t>3. </a:t>
            </a:r>
            <a:r>
              <a:rPr lang="ko-KR" altLang="en-US" dirty="0"/>
              <a:t>중요 재미 </a:t>
            </a:r>
            <a:r>
              <a:rPr lang="ko-KR" altLang="en-US" dirty="0" smtClean="0"/>
              <a:t>요소</a:t>
            </a:r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게임방법</a:t>
            </a:r>
            <a:endParaRPr lang="en-US" altLang="ko-KR" dirty="0" smtClean="0"/>
          </a:p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개발환경</a:t>
            </a:r>
            <a:endParaRPr lang="en-US" altLang="ko-KR" dirty="0" smtClean="0"/>
          </a:p>
          <a:p>
            <a:r>
              <a:rPr lang="en-US" altLang="ko-KR" dirty="0"/>
              <a:t>6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기술적 요소</a:t>
            </a:r>
            <a:endParaRPr lang="en-US" altLang="ko-KR" dirty="0" smtClean="0"/>
          </a:p>
          <a:p>
            <a:r>
              <a:rPr lang="en-US" altLang="ko-KR" dirty="0"/>
              <a:t>7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개발일정 </a:t>
            </a:r>
            <a:endParaRPr lang="en-US" altLang="ko-KR" dirty="0" smtClean="0"/>
          </a:p>
          <a:p>
            <a:r>
              <a:rPr lang="en-US" altLang="ko-KR" dirty="0" smtClean="0"/>
              <a:t>8. </a:t>
            </a:r>
            <a:r>
              <a:rPr lang="ko-KR" altLang="en-US" dirty="0" smtClean="0"/>
              <a:t>참고문헌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E1552-9BAD-4B13-9C19-E449659AF56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44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연구목적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atinLnBrk="0"/>
            <a:r>
              <a:rPr lang="ko-KR" altLang="en-US" dirty="0" smtClean="0"/>
              <a:t>경쟁과 </a:t>
            </a:r>
            <a:r>
              <a:rPr lang="ko-KR" altLang="en-US" dirty="0"/>
              <a:t>승리만을 위한 게임으로 치우친 요즈음 </a:t>
            </a:r>
            <a:r>
              <a:rPr lang="ko-KR" altLang="en-US" dirty="0" smtClean="0"/>
              <a:t>즐기기 위한 </a:t>
            </a:r>
            <a:r>
              <a:rPr lang="ko-KR" altLang="en-US" dirty="0"/>
              <a:t>게임이 필요하다고 </a:t>
            </a:r>
            <a:r>
              <a:rPr lang="ko-KR" altLang="en-US" dirty="0" smtClean="0"/>
              <a:t>생각한다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E1552-9BAD-4B13-9C19-E449659AF56E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94457104" descr="EMB00002fe455c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92" y="2925724"/>
            <a:ext cx="3619500" cy="203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\Desktop\journey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925724"/>
            <a:ext cx="3600399" cy="202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85734" y="5067641"/>
            <a:ext cx="33489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여행을 떠나는 듯한 감각을 주는 저니</a:t>
            </a:r>
            <a:endParaRPr lang="ko-KR" altLang="en-US" sz="1500" dirty="0"/>
          </a:p>
        </p:txBody>
      </p:sp>
      <p:sp>
        <p:nvSpPr>
          <p:cNvPr id="7" name="TextBox 6"/>
          <p:cNvSpPr txBox="1"/>
          <p:nvPr/>
        </p:nvSpPr>
        <p:spPr>
          <a:xfrm>
            <a:off x="486487" y="5069956"/>
            <a:ext cx="426430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승패 상관없이 엉뚱한 싸움이 재미있는 </a:t>
            </a:r>
            <a:r>
              <a:rPr lang="ko-KR" altLang="en-US" sz="1500" dirty="0" err="1" smtClean="0"/>
              <a:t>갱비스트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58885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연구목적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경쟁적인 </a:t>
            </a:r>
            <a:r>
              <a:rPr lang="ko-KR" altLang="en-US" dirty="0"/>
              <a:t>부분에서 긴장감이 해소되고</a:t>
            </a:r>
            <a:r>
              <a:rPr lang="en-US" altLang="ko-KR" dirty="0"/>
              <a:t>, </a:t>
            </a:r>
            <a:r>
              <a:rPr lang="ko-KR" altLang="en-US" dirty="0"/>
              <a:t>게임 플레이 그 자체만으로 사용자는 재미를 느낄 수 </a:t>
            </a:r>
            <a:r>
              <a:rPr lang="ko-KR" altLang="en-US" dirty="0" smtClean="0"/>
              <a:t>있어야 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기존의 이기기 위한 게임에 진저리가 난 플레이어에게 새로운 재미를 줄 게임이어야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/>
              <a:t>따라서 “지더라도 재미있는 게임”</a:t>
            </a:r>
            <a:r>
              <a:rPr lang="en-US" altLang="ko-KR" dirty="0"/>
              <a:t>, “</a:t>
            </a:r>
            <a:r>
              <a:rPr lang="ko-KR" altLang="en-US" dirty="0"/>
              <a:t>플레이 자체가 재미있는 게임”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Finding Treasure</a:t>
            </a:r>
            <a:r>
              <a:rPr lang="ko-KR" altLang="en-US" dirty="0"/>
              <a:t>을 개발하려고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409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게임소개 및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장르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멀티 대전 액션 게임</a:t>
            </a:r>
            <a:endParaRPr lang="en-US" altLang="ko-KR" dirty="0" smtClean="0"/>
          </a:p>
          <a:p>
            <a:r>
              <a:rPr lang="ko-KR" altLang="en-US" dirty="0" smtClean="0"/>
              <a:t>시점 </a:t>
            </a:r>
            <a:r>
              <a:rPr lang="en-US" altLang="ko-KR" dirty="0" smtClean="0"/>
              <a:t>: 3</a:t>
            </a:r>
            <a:r>
              <a:rPr lang="ko-KR" altLang="en-US" dirty="0" smtClean="0"/>
              <a:t>인칭 시점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쿼</a:t>
            </a:r>
            <a:r>
              <a:rPr lang="ko-KR" altLang="en-US" dirty="0" err="1"/>
              <a:t>터</a:t>
            </a:r>
            <a:r>
              <a:rPr lang="ko-KR" altLang="en-US" dirty="0" err="1" smtClean="0"/>
              <a:t>뷰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거리 단위 </a:t>
            </a:r>
            <a:r>
              <a:rPr lang="en-US" altLang="ko-KR" dirty="0" smtClean="0"/>
              <a:t>: 3dsMax </a:t>
            </a:r>
            <a:r>
              <a:rPr lang="ko-KR" altLang="en-US" dirty="0" smtClean="0"/>
              <a:t>상의 </a:t>
            </a:r>
            <a:r>
              <a:rPr lang="en-US" altLang="ko-KR" dirty="0" smtClean="0"/>
              <a:t>1Grid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1m</a:t>
            </a:r>
            <a:r>
              <a:rPr lang="ko-KR" altLang="en-US" dirty="0" smtClean="0"/>
              <a:t>로 설정</a:t>
            </a:r>
            <a:endParaRPr lang="en-US" altLang="ko-KR" dirty="0" smtClean="0"/>
          </a:p>
          <a:p>
            <a:r>
              <a:rPr lang="ko-KR" altLang="en-US" dirty="0" smtClean="0"/>
              <a:t>게임 목적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보물 탈환</a:t>
            </a:r>
            <a:endParaRPr lang="en-US" altLang="ko-KR" dirty="0" smtClean="0"/>
          </a:p>
          <a:p>
            <a:r>
              <a:rPr lang="ko-KR" altLang="en-US" dirty="0" smtClean="0"/>
              <a:t>게임 설명 </a:t>
            </a:r>
            <a:r>
              <a:rPr lang="en-US" altLang="ko-KR" dirty="0" smtClean="0"/>
              <a:t>: </a:t>
            </a:r>
            <a:r>
              <a:rPr lang="ko-KR" altLang="ko-KR" dirty="0" smtClean="0"/>
              <a:t>팀을 맺은 탐험가들은 보물 지도를 갖고서</a:t>
            </a:r>
            <a:r>
              <a:rPr lang="en-US" altLang="ko-KR" dirty="0" smtClean="0"/>
              <a:t>, </a:t>
            </a:r>
            <a:r>
              <a:rPr lang="ko-KR" altLang="ko-KR" dirty="0" smtClean="0"/>
              <a:t>보물상자가 있는 비밀의 방을 열기 위한 열쇠를 찾으러 간다</a:t>
            </a:r>
            <a:r>
              <a:rPr lang="en-US" altLang="ko-KR" dirty="0" smtClean="0"/>
              <a:t>. </a:t>
            </a:r>
            <a:r>
              <a:rPr lang="ko-KR" altLang="ko-KR" dirty="0" smtClean="0"/>
              <a:t>하지만 다른 탐험가들 또한 이 열쇠를 노리고 있어 그들은 서로 대립하게 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게임소개 및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 smtClean="0"/>
              <a:t>게임 특징 </a:t>
            </a:r>
            <a:r>
              <a:rPr lang="en-US" altLang="ko-KR" sz="2000" dirty="0" smtClean="0"/>
              <a:t>: </a:t>
            </a:r>
            <a:r>
              <a:rPr lang="ko-KR" altLang="ko-KR" sz="2000" dirty="0" smtClean="0"/>
              <a:t>함정 설치를 통해 다른 탐험가들이 열쇠를 가져오지 못하게 하고</a:t>
            </a:r>
            <a:r>
              <a:rPr lang="en-US" altLang="ko-KR" sz="2000" dirty="0" smtClean="0"/>
              <a:t>, </a:t>
            </a:r>
            <a:r>
              <a:rPr lang="ko-KR" altLang="ko-KR" sz="2000" dirty="0" smtClean="0"/>
              <a:t>우리 팀이 열쇠를 진영으로 가져오도록 협력한다</a:t>
            </a:r>
            <a:r>
              <a:rPr lang="en-US" altLang="ko-KR" sz="2000" dirty="0" smtClean="0"/>
              <a:t>.</a:t>
            </a:r>
          </a:p>
          <a:p>
            <a:endParaRPr lang="en-US" altLang="ko-KR" dirty="0" smtClean="0"/>
          </a:p>
        </p:txBody>
      </p:sp>
      <p:pic>
        <p:nvPicPr>
          <p:cNvPr id="5" name="Picture 3" descr="D:\칼무리\K-53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276872"/>
            <a:ext cx="4968552" cy="2433577"/>
          </a:xfrm>
          <a:prstGeom prst="rect">
            <a:avLst/>
          </a:prstGeom>
          <a:noFill/>
        </p:spPr>
      </p:pic>
      <p:pic>
        <p:nvPicPr>
          <p:cNvPr id="1025" name="Picture 1" descr="D:\칼무리\K-53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4509120"/>
            <a:ext cx="4955128" cy="20882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게임소개 및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atinLnBrk="0"/>
            <a:r>
              <a:rPr lang="ko-KR" altLang="en-US" dirty="0" smtClean="0"/>
              <a:t>플레이어 수 </a:t>
            </a:r>
            <a:r>
              <a:rPr lang="en-US" altLang="ko-KR" dirty="0" smtClean="0"/>
              <a:t>: </a:t>
            </a:r>
            <a:r>
              <a:rPr lang="ko-KR" altLang="ko-KR" dirty="0" smtClean="0"/>
              <a:t>플레이어 수</a:t>
            </a:r>
            <a:r>
              <a:rPr lang="en-US" altLang="ko-KR" dirty="0" smtClean="0"/>
              <a:t> : N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N (1 &lt;= N &lt;= 4)</a:t>
            </a:r>
            <a:endParaRPr lang="ko-KR" altLang="ko-KR" dirty="0" smtClean="0"/>
          </a:p>
          <a:p>
            <a:pPr latinLnBrk="0"/>
            <a:r>
              <a:rPr lang="ko-KR" altLang="ko-KR" dirty="0" smtClean="0"/>
              <a:t>시간 제한 여부</a:t>
            </a:r>
            <a:r>
              <a:rPr lang="en-US" altLang="ko-KR" dirty="0" smtClean="0"/>
              <a:t> : </a:t>
            </a:r>
            <a:r>
              <a:rPr lang="ko-KR" altLang="ko-KR" dirty="0" smtClean="0"/>
              <a:t>有</a:t>
            </a:r>
          </a:p>
          <a:p>
            <a:pPr latinLnBrk="0"/>
            <a:r>
              <a:rPr lang="ko-KR" altLang="ko-KR" dirty="0" smtClean="0"/>
              <a:t>결과 화면</a:t>
            </a:r>
            <a:r>
              <a:rPr lang="en-US" altLang="ko-KR" dirty="0" smtClean="0"/>
              <a:t> : </a:t>
            </a:r>
            <a:r>
              <a:rPr lang="ko-KR" altLang="ko-KR" dirty="0" smtClean="0"/>
              <a:t>단판 형식으로 승부 결과는 다음 조건에 따라 나온다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endParaRPr lang="ko-KR" altLang="en-US" dirty="0" smtClean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67544" y="3861048"/>
          <a:ext cx="7776864" cy="1596601"/>
        </p:xfrm>
        <a:graphic>
          <a:graphicData uri="http://schemas.openxmlformats.org/drawingml/2006/table">
            <a:tbl>
              <a:tblPr/>
              <a:tblGrid>
                <a:gridCol w="580252"/>
                <a:gridCol w="2521224"/>
                <a:gridCol w="2574059"/>
                <a:gridCol w="2101329"/>
              </a:tblGrid>
              <a:tr h="293073">
                <a:tc>
                  <a:txBody>
                    <a:bodyPr/>
                    <a:lstStyle/>
                    <a:p>
                      <a:endParaRPr lang="ko-KR" sz="1600" kern="100" dirty="0">
                        <a:latin typeface="맑은 고딕"/>
                        <a:ea typeface="맑은 고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600" kern="0" dirty="0">
                          <a:solidFill>
                            <a:srgbClr val="000000"/>
                          </a:solidFill>
                          <a:latin typeface="맑은 고딕"/>
                          <a:ea typeface="바탕"/>
                          <a:cs typeface="굴림"/>
                        </a:rPr>
                        <a:t>승리</a:t>
                      </a:r>
                      <a:endParaRPr lang="ko-KR" sz="16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600" kern="0">
                          <a:solidFill>
                            <a:srgbClr val="000000"/>
                          </a:solidFill>
                          <a:latin typeface="맑은 고딕"/>
                          <a:ea typeface="바탕"/>
                          <a:cs typeface="굴림"/>
                        </a:rPr>
                        <a:t>무승부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600" kern="0">
                          <a:solidFill>
                            <a:srgbClr val="000000"/>
                          </a:solidFill>
                          <a:latin typeface="맑은 고딕"/>
                          <a:ea typeface="바탕"/>
                          <a:cs typeface="굴림"/>
                        </a:rPr>
                        <a:t>패배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1103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600" kern="0" dirty="0">
                          <a:solidFill>
                            <a:srgbClr val="000000"/>
                          </a:solidFill>
                          <a:latin typeface="맑은 고딕"/>
                          <a:ea typeface="바탕"/>
                          <a:cs typeface="굴림"/>
                        </a:rPr>
                        <a:t>조건</a:t>
                      </a:r>
                      <a:endParaRPr lang="ko-KR" sz="16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바탕"/>
                          <a:ea typeface="맑은 고딕"/>
                          <a:cs typeface="굴림"/>
                        </a:rPr>
                        <a:t>1. </a:t>
                      </a:r>
                      <a:r>
                        <a:rPr lang="ko-KR" sz="1600" kern="0" dirty="0">
                          <a:solidFill>
                            <a:srgbClr val="000000"/>
                          </a:solidFill>
                          <a:latin typeface="맑은 고딕"/>
                          <a:ea typeface="바탕"/>
                          <a:cs typeface="굴림"/>
                        </a:rPr>
                        <a:t>제한 시간 내 열쇠를 팀 진영으로 가지고 온다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맑은 고딕"/>
                          <a:ea typeface="바탕"/>
                          <a:cs typeface="굴림"/>
                        </a:rPr>
                        <a:t>.</a:t>
                      </a:r>
                      <a:endParaRPr lang="ko-KR" sz="16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바탕"/>
                          <a:ea typeface="맑은 고딕"/>
                          <a:cs typeface="굴림"/>
                        </a:rPr>
                        <a:t>2. </a:t>
                      </a:r>
                      <a:r>
                        <a:rPr lang="ko-KR" sz="1600" kern="0" dirty="0">
                          <a:solidFill>
                            <a:srgbClr val="000000"/>
                          </a:solidFill>
                          <a:latin typeface="맑은 고딕"/>
                          <a:ea typeface="바탕"/>
                          <a:cs typeface="굴림"/>
                        </a:rPr>
                        <a:t>제한 시간이 지난 경우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맑은 고딕"/>
                          <a:ea typeface="바탕"/>
                          <a:cs typeface="굴림"/>
                        </a:rPr>
                        <a:t>, </a:t>
                      </a:r>
                      <a:r>
                        <a:rPr lang="ko-KR" sz="1600" kern="0" dirty="0">
                          <a:solidFill>
                            <a:srgbClr val="000000"/>
                          </a:solidFill>
                          <a:latin typeface="맑은 고딕"/>
                          <a:ea typeface="바탕"/>
                          <a:cs typeface="굴림"/>
                        </a:rPr>
                        <a:t>열쇠를 지니고 있는 경우</a:t>
                      </a:r>
                      <a:endParaRPr lang="ko-KR" sz="16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600" kern="0" dirty="0">
                          <a:solidFill>
                            <a:srgbClr val="000000"/>
                          </a:solidFill>
                          <a:latin typeface="맑은 고딕"/>
                          <a:ea typeface="바탕"/>
                          <a:cs typeface="굴림"/>
                        </a:rPr>
                        <a:t>제한 시간이 지났지만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맑은 고딕"/>
                          <a:ea typeface="바탕"/>
                          <a:cs typeface="굴림"/>
                        </a:rPr>
                        <a:t>, </a:t>
                      </a:r>
                      <a:r>
                        <a:rPr lang="ko-KR" sz="1600" kern="0" dirty="0">
                          <a:solidFill>
                            <a:srgbClr val="000000"/>
                          </a:solidFill>
                          <a:latin typeface="맑은 고딕"/>
                          <a:ea typeface="바탕"/>
                          <a:cs typeface="굴림"/>
                        </a:rPr>
                        <a:t>어떤 팀도 열쇠를 획득하지 못한 경우</a:t>
                      </a:r>
                      <a:endParaRPr lang="ko-KR" sz="16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600" kern="0" dirty="0">
                          <a:solidFill>
                            <a:srgbClr val="000000"/>
                          </a:solidFill>
                          <a:latin typeface="맑은 고딕"/>
                          <a:ea typeface="바탕"/>
                          <a:cs typeface="굴림"/>
                        </a:rPr>
                        <a:t>각 승리 조건의 반대</a:t>
                      </a:r>
                      <a:endParaRPr lang="ko-KR" sz="16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672594" y="2162096"/>
            <a:ext cx="4552508" cy="2856137"/>
            <a:chOff x="683568" y="1259183"/>
            <a:chExt cx="7605316" cy="4771397"/>
          </a:xfrm>
        </p:grpSpPr>
        <p:grpSp>
          <p:nvGrpSpPr>
            <p:cNvPr id="20" name="그룹 19"/>
            <p:cNvGrpSpPr/>
            <p:nvPr/>
          </p:nvGrpSpPr>
          <p:grpSpPr>
            <a:xfrm>
              <a:off x="683568" y="2492896"/>
              <a:ext cx="7605316" cy="3537684"/>
              <a:chOff x="683568" y="2132856"/>
              <a:chExt cx="7605316" cy="3537684"/>
            </a:xfrm>
          </p:grpSpPr>
          <p:grpSp>
            <p:nvGrpSpPr>
              <p:cNvPr id="14" name="그룹 13"/>
              <p:cNvGrpSpPr/>
              <p:nvPr/>
            </p:nvGrpSpPr>
            <p:grpSpPr>
              <a:xfrm>
                <a:off x="683568" y="2132856"/>
                <a:ext cx="7605316" cy="2736304"/>
                <a:chOff x="179512" y="2132856"/>
                <a:chExt cx="7605316" cy="2736304"/>
              </a:xfrm>
            </p:grpSpPr>
            <p:pic>
              <p:nvPicPr>
                <p:cNvPr id="4" name="_x144093152" descr="EMB000027c44d2c"/>
                <p:cNvPicPr/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179512" y="2132856"/>
                  <a:ext cx="7605316" cy="27363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pSp>
              <p:nvGrpSpPr>
                <p:cNvPr id="18434" name="Group 2"/>
                <p:cNvGrpSpPr>
                  <a:grpSpLocks/>
                </p:cNvGrpSpPr>
                <p:nvPr/>
              </p:nvGrpSpPr>
              <p:grpSpPr bwMode="auto">
                <a:xfrm>
                  <a:off x="971600" y="3068960"/>
                  <a:ext cx="1008112" cy="648072"/>
                  <a:chOff x="2610" y="7308"/>
                  <a:chExt cx="1027" cy="704"/>
                </a:xfrm>
              </p:grpSpPr>
              <p:cxnSp>
                <p:nvCxnSpPr>
                  <p:cNvPr id="18435" name="AutoShape 3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610" y="7642"/>
                    <a:ext cx="0" cy="370"/>
                  </a:xfrm>
                  <a:prstGeom prst="straightConnector1">
                    <a:avLst/>
                  </a:prstGeom>
                  <a:noFill/>
                  <a:ln w="2540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8436" name="AutoShape 4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610" y="8012"/>
                    <a:ext cx="1027" cy="0"/>
                  </a:xfrm>
                  <a:prstGeom prst="straightConnector1">
                    <a:avLst/>
                  </a:prstGeom>
                  <a:noFill/>
                  <a:ln w="2540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8437" name="AutoShape 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637" y="7642"/>
                    <a:ext cx="0" cy="370"/>
                  </a:xfrm>
                  <a:prstGeom prst="straightConnector1">
                    <a:avLst/>
                  </a:prstGeom>
                  <a:noFill/>
                  <a:ln w="2540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8438" name="AutoShape 6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610" y="7642"/>
                    <a:ext cx="252" cy="0"/>
                  </a:xfrm>
                  <a:prstGeom prst="straightConnector1">
                    <a:avLst/>
                  </a:prstGeom>
                  <a:noFill/>
                  <a:ln w="2540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8439" name="AutoShape 7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222" y="7642"/>
                    <a:ext cx="415" cy="1"/>
                  </a:xfrm>
                  <a:prstGeom prst="straightConnector1">
                    <a:avLst/>
                  </a:prstGeom>
                  <a:noFill/>
                  <a:ln w="2540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8440" name="AutoShape 8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862" y="7308"/>
                    <a:ext cx="360" cy="1"/>
                  </a:xfrm>
                  <a:prstGeom prst="straightConnector1">
                    <a:avLst/>
                  </a:prstGeom>
                  <a:noFill/>
                  <a:ln w="2540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8441" name="AutoShape 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862" y="7308"/>
                    <a:ext cx="1" cy="334"/>
                  </a:xfrm>
                  <a:prstGeom prst="straightConnector1">
                    <a:avLst/>
                  </a:prstGeom>
                  <a:noFill/>
                  <a:ln w="2540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8442" name="AutoShape 10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222" y="7309"/>
                    <a:ext cx="0" cy="333"/>
                  </a:xfrm>
                  <a:prstGeom prst="straightConnector1">
                    <a:avLst/>
                  </a:prstGeom>
                  <a:noFill/>
                  <a:ln w="2540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</p:cxnSp>
            </p:grpSp>
          </p:grpSp>
          <p:cxnSp>
            <p:nvCxnSpPr>
              <p:cNvPr id="18" name="직선 화살표 연결선 17"/>
              <p:cNvCxnSpPr/>
              <p:nvPr/>
            </p:nvCxnSpPr>
            <p:spPr>
              <a:xfrm>
                <a:off x="1979712" y="3717032"/>
                <a:ext cx="0" cy="1512168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1331640" y="5301208"/>
                <a:ext cx="1394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err="1" smtClean="0"/>
                  <a:t>케릭터</a:t>
                </a:r>
                <a:r>
                  <a:rPr lang="ko-KR" altLang="en-US" dirty="0" smtClean="0"/>
                  <a:t> 이동</a:t>
                </a:r>
                <a:endParaRPr lang="ko-KR" altLang="en-US" dirty="0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701497" y="1259183"/>
              <a:ext cx="1795683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카메라 </a:t>
              </a:r>
              <a:r>
                <a:rPr lang="en-US" altLang="ko-KR" dirty="0"/>
                <a:t>y</a:t>
              </a:r>
              <a:r>
                <a:rPr lang="ko-KR" altLang="en-US" dirty="0" smtClean="0"/>
                <a:t>축 회전</a:t>
              </a:r>
              <a:endParaRPr lang="ko-KR" altLang="en-US" dirty="0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132029" y="3446727"/>
            <a:ext cx="170417" cy="213021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514163" y="3413723"/>
            <a:ext cx="185452" cy="231815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1198891" y="3125177"/>
            <a:ext cx="0" cy="36004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1628261" y="3125177"/>
            <a:ext cx="0" cy="300666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186085" y="3125177"/>
            <a:ext cx="428971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1400571" y="2530273"/>
            <a:ext cx="0" cy="576064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/>
          <p:cNvGrpSpPr/>
          <p:nvPr/>
        </p:nvGrpSpPr>
        <p:grpSpPr>
          <a:xfrm>
            <a:off x="5299721" y="2383177"/>
            <a:ext cx="3663589" cy="2556729"/>
            <a:chOff x="2411758" y="2085159"/>
            <a:chExt cx="6052886" cy="4224161"/>
          </a:xfrm>
        </p:grpSpPr>
        <p:pic>
          <p:nvPicPr>
            <p:cNvPr id="30" name="그림 29" descr="K-533.png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43808" y="3068960"/>
              <a:ext cx="2952328" cy="3240360"/>
            </a:xfrm>
            <a:prstGeom prst="rect">
              <a:avLst/>
            </a:prstGeom>
          </p:spPr>
        </p:pic>
        <p:sp>
          <p:nvSpPr>
            <p:cNvPr id="32" name="AutoShape 2"/>
            <p:cNvSpPr>
              <a:spLocks noChangeArrowheads="1"/>
            </p:cNvSpPr>
            <p:nvPr/>
          </p:nvSpPr>
          <p:spPr bwMode="auto">
            <a:xfrm>
              <a:off x="3419872" y="3140968"/>
              <a:ext cx="648072" cy="831057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AutoShape 2"/>
            <p:cNvSpPr>
              <a:spLocks noChangeArrowheads="1"/>
            </p:cNvSpPr>
            <p:nvPr/>
          </p:nvSpPr>
          <p:spPr bwMode="auto">
            <a:xfrm>
              <a:off x="4499992" y="3140968"/>
              <a:ext cx="648072" cy="831057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cxnSp>
          <p:nvCxnSpPr>
            <p:cNvPr id="36" name="직선 화살표 연결선 35"/>
            <p:cNvCxnSpPr/>
            <p:nvPr/>
          </p:nvCxnSpPr>
          <p:spPr>
            <a:xfrm flipH="1" flipV="1">
              <a:off x="2843808" y="2636912"/>
              <a:ext cx="576064" cy="57606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/>
            <p:nvPr/>
          </p:nvCxnSpPr>
          <p:spPr>
            <a:xfrm flipV="1">
              <a:off x="5148064" y="2564904"/>
              <a:ext cx="648072" cy="64807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411758" y="2107254"/>
              <a:ext cx="2412268" cy="508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밀어내기</a:t>
              </a:r>
              <a:r>
                <a:rPr lang="en-US" altLang="ko-KR" sz="1400" dirty="0" smtClean="0"/>
                <a:t>(</a:t>
              </a:r>
              <a:r>
                <a:rPr lang="ko-KR" altLang="en-US" sz="1400" dirty="0" smtClean="0"/>
                <a:t>공격</a:t>
              </a:r>
              <a:r>
                <a:rPr lang="en-US" altLang="ko-KR" sz="1400" dirty="0" smtClean="0"/>
                <a:t>)</a:t>
              </a:r>
              <a:endParaRPr lang="ko-KR" altLang="en-US" sz="14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742599" y="2085159"/>
              <a:ext cx="1923297" cy="610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함정 설치</a:t>
              </a:r>
              <a:endParaRPr lang="ko-KR" altLang="en-US" dirty="0"/>
            </a:p>
          </p:txBody>
        </p:sp>
        <p:cxnSp>
          <p:nvCxnSpPr>
            <p:cNvPr id="40" name="직선 화살표 연결선 39"/>
            <p:cNvCxnSpPr/>
            <p:nvPr/>
          </p:nvCxnSpPr>
          <p:spPr>
            <a:xfrm>
              <a:off x="4283968" y="4005064"/>
              <a:ext cx="0" cy="2160240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/>
            <p:nvPr/>
          </p:nvCxnSpPr>
          <p:spPr>
            <a:xfrm>
              <a:off x="3059832" y="5085184"/>
              <a:ext cx="2448272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 flipV="1">
              <a:off x="5148064" y="4221088"/>
              <a:ext cx="792088" cy="792088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5940152" y="3651671"/>
              <a:ext cx="2524492" cy="5085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 smtClean="0"/>
                <a:t>케릭터</a:t>
              </a:r>
              <a:r>
                <a:rPr lang="ko-KR" altLang="en-US" sz="1400" dirty="0" smtClean="0"/>
                <a:t> 시점 변환</a:t>
              </a:r>
              <a:endParaRPr lang="ko-KR" altLang="en-US" sz="1400" dirty="0"/>
            </a:p>
          </p:txBody>
        </p:sp>
      </p:grp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E1552-9BAD-4B13-9C19-E449659AF56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0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게임 </a:t>
            </a:r>
            <a:r>
              <a:rPr lang="ko-KR" altLang="en-US" dirty="0" err="1" smtClean="0"/>
              <a:t>플로우</a:t>
            </a:r>
            <a:endParaRPr lang="ko-KR" altLang="en-US" dirty="0"/>
          </a:p>
        </p:txBody>
      </p:sp>
      <p:pic>
        <p:nvPicPr>
          <p:cNvPr id="1026" name="Picture 2" descr="D:\칼무리\K-53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060848"/>
            <a:ext cx="5060950" cy="457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중앙">
  <a:themeElements>
    <a:clrScheme name="중앙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중앙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중앙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915</TotalTime>
  <Words>515</Words>
  <Application>Microsoft Office PowerPoint</Application>
  <PresentationFormat>화면 슬라이드 쇼(4:3)</PresentationFormat>
  <Paragraphs>107</Paragraphs>
  <Slides>15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중앙</vt:lpstr>
      <vt:lpstr>Finding Treasure</vt:lpstr>
      <vt:lpstr>목차</vt:lpstr>
      <vt:lpstr>연구목적</vt:lpstr>
      <vt:lpstr>연구목적</vt:lpstr>
      <vt:lpstr>게임소개 및 특징</vt:lpstr>
      <vt:lpstr>게임소개 및 특징</vt:lpstr>
      <vt:lpstr>게임소개 및 특징</vt:lpstr>
      <vt:lpstr>게임방법</vt:lpstr>
      <vt:lpstr>게임방법</vt:lpstr>
      <vt:lpstr>개발 환경</vt:lpstr>
      <vt:lpstr>캐릭터</vt:lpstr>
      <vt:lpstr>맵</vt:lpstr>
      <vt:lpstr>기술적 요소</vt:lpstr>
      <vt:lpstr>일정</vt:lpstr>
      <vt:lpstr>참고 문헌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Treasure</dc:title>
  <dc:creator>심정환</dc:creator>
  <cp:lastModifiedBy>Registered User</cp:lastModifiedBy>
  <cp:revision>50</cp:revision>
  <dcterms:created xsi:type="dcterms:W3CDTF">2016-12-14T10:55:55Z</dcterms:created>
  <dcterms:modified xsi:type="dcterms:W3CDTF">2016-12-20T11:04:58Z</dcterms:modified>
</cp:coreProperties>
</file>