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3" r:id="rId6"/>
    <p:sldId id="261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106244-0B05-5413-611B-EB01030109FA}" name="Vounzoulaki, Elpida" initials="VE" userId="S::ev63@leicester.ac.uk::ae246f89-6ece-4fe1-86c2-5eb912ad79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6" autoAdjust="0"/>
    <p:restoredTop sz="81992" autoAdjust="0"/>
  </p:normalViewPr>
  <p:slideViewPr>
    <p:cSldViewPr snapToGrid="0">
      <p:cViewPr varScale="1">
        <p:scale>
          <a:sx n="57" d="100"/>
          <a:sy n="57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7A48A-7DBE-4600-AF04-DFD0CF4AA804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A48E3-0AC8-4676-A4D8-99FAD4EF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A48E3-0AC8-4676-A4D8-99FAD4EF40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2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A48E3-0AC8-4676-A4D8-99FAD4EF40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5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A48E3-0AC8-4676-A4D8-99FAD4EF40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0556-7B1F-4210-A2BE-03D5C8A7D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614E2-44F7-4FB9-9BA3-D62168F3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FAA4-7EE8-487A-A7D5-E1F0540E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C402-C81A-4E6A-AA2D-342EDCFF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6B57-96A6-4764-BC11-B52765D3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2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8272-523F-475B-8EAD-2DCD0573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9AA1C-65F5-4260-8142-033A143C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7207-BBBD-4FE8-BDA5-C783D56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B24C-DA40-4DF4-904E-216B6A67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970E-7FB5-4116-8829-DC4277B8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B619D-6C63-470A-9847-F8EBE60C0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13BA2-58D8-45FA-9C2F-E4E178E82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5E07-BE84-40D9-8308-9632D385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F9FC-4431-418D-AEA7-F210A15F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94A3-5F20-4940-A0D2-2C8DC4F6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5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9F5B-7D0B-431D-A14C-9F251BE0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2B15-3CA8-41C8-8B44-A7FCE521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C8DE-176F-46ED-A95F-8D157859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F64B-1FF2-4317-97DA-E0D40A42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C6C5-6AAC-4CEC-BDED-D696C49D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B39C-BBFC-4397-A29D-71908790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366-ADDA-4306-B29D-C5BA9ADD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22D0-8515-490F-B4DC-D11CC4C9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9E08-A75E-47F6-AE56-210D0BBC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7F7B-E207-4A45-8FBC-CDBB9447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6903-07E6-468C-ABB5-853B1317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468D-5A51-4819-8E99-DAD9D695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60DF1-6B1A-4496-9060-C33FD1F5F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BD783-4B85-4D5C-90EC-D7FE15B8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A7B9-307F-46C3-A645-DC7B2D50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C49B-03F1-402E-AA99-FF5BC286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280A-A200-4924-9B1D-77CA946C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3B348-3FEB-40AE-98C7-AE5B059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6F291-D348-430F-A7D4-9DD5EB4D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89770-23B6-4374-A724-53F047C0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45B0B-CAB4-45FC-929C-53BC7A0BA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A3A3B-1416-43D9-8782-47681DC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87B39-8D37-4529-89B6-D197C6F6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B16A1-DF20-44B7-B127-924DA03B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BDF0-2813-47CC-93D1-631BEF9F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30CE5-58DC-43C8-9D53-9DF4898F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53355-E7C9-448D-B13D-6D85E29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2C6B2-2D25-4777-8B97-D55EFFAB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7C18-A326-4B04-A46E-CBC13479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3AF8D-73B3-4703-B4CE-EBC8D0D7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DA8C2-2EB9-4014-A4D8-E9E1F101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6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9264-C7EF-4F11-AC7C-C8E8D9EC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5825-CAD9-44BE-ADFD-4F9D7D92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4B191-9CC6-478C-BE8A-12AC9AC59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C8FC1-FD84-4B9A-B90D-274DA1A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7EC65-A8EE-4B22-BF96-46B4ECFD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DA191-3BA2-4272-B746-2910C158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87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4924-9B36-4EBF-9B18-4FAF7DB8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49E98-62E0-4173-A7B1-BC3A160DD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CDD22-E16E-4B36-A98E-5F91C1FD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16929-BA62-4AC3-AA60-C23C1CE3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23A9-4975-4EDF-B127-37B12B12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D691-8C84-4E93-9B92-59B46A58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7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21E57-BD21-4B2B-9B26-BB1B04B1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D866-514A-461B-A58F-2E7F478F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BE74-55C5-4F7B-8840-7A043DB4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AE62E-5EA6-48C5-97CD-80ED7A30C8DB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45D5-5B77-45EE-A845-F50944DEB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8ED7-B9FA-4BE6-ABBE-53C3DE441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AA98-71D0-466C-9D6E-D2B30B6EC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r-in-action" TargetMode="External"/><Relationship Id="rId2" Type="http://schemas.openxmlformats.org/officeDocument/2006/relationships/hyperlink" Target="http://www.ahschulz.de/pub/R/data_structures/Data_Structures_in_R_web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genomr.github.io/book/data-structures.html" TargetMode="External"/><Relationship Id="rId5" Type="http://schemas.openxmlformats.org/officeDocument/2006/relationships/hyperlink" Target="https://www.geeksforgeeks.org/data-structures-in-r-programming/" TargetMode="External"/><Relationship Id="rId4" Type="http://schemas.openxmlformats.org/officeDocument/2006/relationships/hyperlink" Target="https://swcarpentry.github.io/r-novice-inflammation/13-supp-data-structu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094D5-5773-4535-B9DB-5E1E9C6C3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en-GB" sz="5400" b="1">
                <a:solidFill>
                  <a:schemeClr val="bg1"/>
                </a:solidFill>
              </a:rPr>
              <a:t>Data types and structures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1148-0A1B-4795-92EA-5214B271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Elpida Vounzoulaki, BSc(Hons), MSc</a:t>
            </a:r>
          </a:p>
          <a:p>
            <a:r>
              <a:rPr lang="en-GB" sz="1600">
                <a:solidFill>
                  <a:schemeClr val="bg1"/>
                </a:solidFill>
              </a:rPr>
              <a:t>Postdoctoral Epidemiologist and PhD Student-  </a:t>
            </a:r>
          </a:p>
          <a:p>
            <a:r>
              <a:rPr lang="en-GB" sz="1600">
                <a:solidFill>
                  <a:schemeClr val="bg1"/>
                </a:solidFill>
              </a:rPr>
              <a:t>Diabetes Research Centre, University of Leicester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4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CD1E-A712-4B6D-9311-0A9D6642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structures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9824-DB8C-4906-B826-C7423383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Vectors</a:t>
            </a:r>
          </a:p>
          <a:p>
            <a:r>
              <a:rPr lang="en-GB" dirty="0"/>
              <a:t>Matrices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Data frames</a:t>
            </a:r>
          </a:p>
          <a:p>
            <a:r>
              <a:rPr lang="en-GB" dirty="0"/>
              <a:t>Factors</a:t>
            </a:r>
          </a:p>
          <a:p>
            <a:r>
              <a:rPr lang="en-GB" dirty="0"/>
              <a:t>Lists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99BA4-30BC-4994-A898-7EA04DB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86" y="1366837"/>
            <a:ext cx="606742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61FF6-A42C-472A-8130-6DABE08350FB}"/>
              </a:ext>
            </a:extLst>
          </p:cNvPr>
          <p:cNvSpPr txBox="1"/>
          <p:nvPr/>
        </p:nvSpPr>
        <p:spPr>
          <a:xfrm>
            <a:off x="5467351" y="6123542"/>
            <a:ext cx="647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 err="1"/>
              <a:t>Kabacoff</a:t>
            </a:r>
            <a:r>
              <a:rPr lang="en-GB" i="1" dirty="0"/>
              <a:t>, R. (2011). R in action: Data analysis and graphics with R.</a:t>
            </a:r>
          </a:p>
        </p:txBody>
      </p:sp>
    </p:spTree>
    <p:extLst>
      <p:ext uri="{BB962C8B-B14F-4D97-AF65-F5344CB8AC3E}">
        <p14:creationId xmlns:p14="http://schemas.microsoft.com/office/powerpoint/2010/main" val="119064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C79F-9150-4504-9901-FDD98C0C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733E-7620-448C-9854-75611EFA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One-dimensional</a:t>
            </a:r>
          </a:p>
          <a:p>
            <a:r>
              <a:rPr lang="en-GB" dirty="0"/>
              <a:t>Numeric data, character data, or logical data</a:t>
            </a:r>
          </a:p>
          <a:p>
            <a:r>
              <a:rPr lang="en-GB" dirty="0"/>
              <a:t>c() is used to form the vector, it is called the combine function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&lt;- c(1, 2, 5, 3, 6, -2, 4) </a:t>
            </a:r>
          </a:p>
          <a:p>
            <a:pPr marL="0" indent="0">
              <a:buNone/>
            </a:pPr>
            <a:r>
              <a:rPr lang="en-GB" dirty="0"/>
              <a:t>b &lt;- c("one", "two", "three")</a:t>
            </a:r>
          </a:p>
          <a:p>
            <a:pPr marL="0" indent="0">
              <a:buNone/>
            </a:pPr>
            <a:r>
              <a:rPr lang="en-GB" dirty="0"/>
              <a:t>c &lt;- c(TRUE, TRUE, TRUE, FALSE, TRUE, FALSE)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BBF46-4CB2-44A2-9283-00822A279618}"/>
              </a:ext>
            </a:extLst>
          </p:cNvPr>
          <p:cNvSpPr txBox="1"/>
          <p:nvPr/>
        </p:nvSpPr>
        <p:spPr>
          <a:xfrm>
            <a:off x="5410201" y="6123542"/>
            <a:ext cx="652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 err="1"/>
              <a:t>Kabacoff</a:t>
            </a:r>
            <a:r>
              <a:rPr lang="en-GB" i="1" dirty="0"/>
              <a:t>, R. (2011). R in action: Data analysis and graphics with R.</a:t>
            </a:r>
          </a:p>
        </p:txBody>
      </p:sp>
    </p:spTree>
    <p:extLst>
      <p:ext uri="{BB962C8B-B14F-4D97-AF65-F5344CB8AC3E}">
        <p14:creationId xmlns:p14="http://schemas.microsoft.com/office/powerpoint/2010/main" val="95506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C753-1502-4031-AAD7-CCA5E44E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0602-F28E-4BEE-9D96-23481DA1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Two-dimensional </a:t>
            </a:r>
          </a:p>
          <a:p>
            <a:r>
              <a:rPr lang="en-GB" dirty="0"/>
              <a:t>Each element - same values (numeric, character, or logical)</a:t>
            </a:r>
          </a:p>
          <a:p>
            <a:r>
              <a:rPr lang="en-GB" dirty="0"/>
              <a:t>Create with matrix function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D5244-3AA4-408A-ACF3-7DA2C4C7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71887"/>
            <a:ext cx="9267333" cy="2505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5ADF3-E600-4878-B6E0-319C01279062}"/>
              </a:ext>
            </a:extLst>
          </p:cNvPr>
          <p:cNvSpPr txBox="1"/>
          <p:nvPr/>
        </p:nvSpPr>
        <p:spPr>
          <a:xfrm>
            <a:off x="5429251" y="6123542"/>
            <a:ext cx="650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 err="1"/>
              <a:t>Kabacoff</a:t>
            </a:r>
            <a:r>
              <a:rPr lang="en-GB" i="1" dirty="0"/>
              <a:t>, R. (2011). R in action: Data analysis and graphics with R.</a:t>
            </a:r>
          </a:p>
        </p:txBody>
      </p:sp>
    </p:spTree>
    <p:extLst>
      <p:ext uri="{BB962C8B-B14F-4D97-AF65-F5344CB8AC3E}">
        <p14:creationId xmlns:p14="http://schemas.microsoft.com/office/powerpoint/2010/main" val="34339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1539-8AA2-462D-8BD4-1697CCB4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DFB2-D90C-4F5D-AEFB-80F05D1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matrices – can have more than 2 dimensions</a:t>
            </a:r>
          </a:p>
          <a:p>
            <a:r>
              <a:rPr lang="en-GB" dirty="0"/>
              <a:t>Arrays = natural extension of matrices</a:t>
            </a:r>
          </a:p>
          <a:p>
            <a:r>
              <a:rPr lang="en-GB" dirty="0"/>
              <a:t>Create with array function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5A92C-0985-449E-A407-F2EB2C5E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2640"/>
            <a:ext cx="8628139" cy="167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05709-ECCB-4288-859B-AC2C29A9A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073" y="365125"/>
            <a:ext cx="2149700" cy="6255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8826B-5F7D-48B1-8715-D427E3FCE0FA}"/>
              </a:ext>
            </a:extLst>
          </p:cNvPr>
          <p:cNvSpPr txBox="1"/>
          <p:nvPr/>
        </p:nvSpPr>
        <p:spPr>
          <a:xfrm>
            <a:off x="838200" y="6213893"/>
            <a:ext cx="653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 err="1"/>
              <a:t>Kabacoff</a:t>
            </a:r>
            <a:r>
              <a:rPr lang="en-GB" i="1" dirty="0"/>
              <a:t>, R. (2011). R in action: Data analysis and graphics with R.</a:t>
            </a:r>
          </a:p>
        </p:txBody>
      </p:sp>
    </p:spTree>
    <p:extLst>
      <p:ext uri="{BB962C8B-B14F-4D97-AF65-F5344CB8AC3E}">
        <p14:creationId xmlns:p14="http://schemas.microsoft.com/office/powerpoint/2010/main" val="145524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0617-E277-42F9-A758-08CC82DA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C877-5BC8-4BB2-BD1D-4547B619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376"/>
            <a:ext cx="10515600" cy="4351338"/>
          </a:xfrm>
        </p:spPr>
        <p:txBody>
          <a:bodyPr/>
          <a:lstStyle/>
          <a:p>
            <a:r>
              <a:rPr lang="en-GB" dirty="0"/>
              <a:t>The most common </a:t>
            </a:r>
          </a:p>
          <a:p>
            <a:r>
              <a:rPr lang="en-GB" dirty="0"/>
              <a:t>Different columns have different data (numeric, character)</a:t>
            </a:r>
          </a:p>
          <a:p>
            <a:r>
              <a:rPr lang="en-GB" dirty="0"/>
              <a:t>Create with </a:t>
            </a:r>
            <a:r>
              <a:rPr lang="en-GB" dirty="0" err="1"/>
              <a:t>data.frame</a:t>
            </a:r>
            <a:r>
              <a:rPr lang="en-GB" dirty="0"/>
              <a:t>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878EA-80D1-4F4B-BBC5-984180B9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4659"/>
            <a:ext cx="9525000" cy="345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D7A21-9786-4DE3-B068-909A2A9711BA}"/>
              </a:ext>
            </a:extLst>
          </p:cNvPr>
          <p:cNvSpPr txBox="1"/>
          <p:nvPr/>
        </p:nvSpPr>
        <p:spPr>
          <a:xfrm>
            <a:off x="5467350" y="6308209"/>
            <a:ext cx="6415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 err="1"/>
              <a:t>Kabacoff</a:t>
            </a:r>
            <a:r>
              <a:rPr lang="en-GB" i="1" dirty="0"/>
              <a:t>, R. (2011). R in action: Data analysis and graphics with R.</a:t>
            </a:r>
          </a:p>
        </p:txBody>
      </p:sp>
    </p:spTree>
    <p:extLst>
      <p:ext uri="{BB962C8B-B14F-4D97-AF65-F5344CB8AC3E}">
        <p14:creationId xmlns:p14="http://schemas.microsoft.com/office/powerpoint/2010/main" val="395372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CF14-8371-4CFB-BFCB-98EEE7C3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3E39-A61A-4466-BD1F-6E9A1864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67" y="1507067"/>
            <a:ext cx="10515600" cy="3589865"/>
          </a:xfrm>
        </p:spPr>
        <p:txBody>
          <a:bodyPr>
            <a:normAutofit/>
          </a:bodyPr>
          <a:lstStyle/>
          <a:p>
            <a:r>
              <a:rPr lang="en-GB" dirty="0"/>
              <a:t>A variable can be nominal, ordinal, or continuous.</a:t>
            </a:r>
          </a:p>
          <a:p>
            <a:r>
              <a:rPr lang="en-GB" b="1" u="sng" dirty="0"/>
              <a:t>Nominal</a:t>
            </a:r>
            <a:r>
              <a:rPr lang="en-GB" dirty="0"/>
              <a:t>: Diabetes (Type 1 or Type 2) – no order </a:t>
            </a:r>
          </a:p>
          <a:p>
            <a:r>
              <a:rPr lang="en-GB" b="1" u="sng" dirty="0"/>
              <a:t>Ordinal</a:t>
            </a:r>
            <a:r>
              <a:rPr lang="en-GB" dirty="0"/>
              <a:t>: Customer level of satisfaction (Satisfied, Neutral, Dissatisfied)</a:t>
            </a:r>
          </a:p>
          <a:p>
            <a:r>
              <a:rPr lang="en-GB" b="1" u="sng" dirty="0"/>
              <a:t>Continuous</a:t>
            </a:r>
            <a:r>
              <a:rPr lang="en-GB" dirty="0"/>
              <a:t>: Age (e.g. 18 years old) any value within range, both order and amount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102C094-08F1-451A-8353-DE4D4EF40945}"/>
              </a:ext>
            </a:extLst>
          </p:cNvPr>
          <p:cNvSpPr/>
          <p:nvPr/>
        </p:nvSpPr>
        <p:spPr>
          <a:xfrm>
            <a:off x="287867" y="2075923"/>
            <a:ext cx="685800" cy="3048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03FB29-858E-49B2-B888-606B3293487D}"/>
              </a:ext>
            </a:extLst>
          </p:cNvPr>
          <p:cNvSpPr/>
          <p:nvPr/>
        </p:nvSpPr>
        <p:spPr>
          <a:xfrm>
            <a:off x="287867" y="2583393"/>
            <a:ext cx="685800" cy="3048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D20A9-50E5-4CAE-9A48-03CB65518FD7}"/>
              </a:ext>
            </a:extLst>
          </p:cNvPr>
          <p:cNvSpPr txBox="1"/>
          <p:nvPr/>
        </p:nvSpPr>
        <p:spPr>
          <a:xfrm>
            <a:off x="973667" y="4095818"/>
            <a:ext cx="10380133" cy="22048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i="1" dirty="0"/>
              <a:t>&gt; diabetes &lt;- c("Type1", "Type2", "Type1", "Type1") </a:t>
            </a:r>
            <a:r>
              <a:rPr lang="el-GR" sz="2400" i="1" dirty="0"/>
              <a:t># </a:t>
            </a:r>
            <a:r>
              <a:rPr lang="en-GB" sz="2400" i="1" dirty="0"/>
              <a:t>this is a vector </a:t>
            </a:r>
          </a:p>
          <a:p>
            <a:pPr>
              <a:lnSpc>
                <a:spcPct val="200000"/>
              </a:lnSpc>
            </a:pPr>
            <a:r>
              <a:rPr lang="en-GB" sz="2400" i="1" dirty="0"/>
              <a:t>&gt; diabetes &lt;- factor(diabetes)  </a:t>
            </a:r>
            <a:r>
              <a:rPr lang="el-GR" sz="2400" i="1" dirty="0"/>
              <a:t>#</a:t>
            </a:r>
            <a:r>
              <a:rPr lang="en-GB" sz="2400" i="1" dirty="0"/>
              <a:t>stores this vector as (1, 2, 1, 1) </a:t>
            </a:r>
            <a:r>
              <a:rPr lang="el-GR" sz="2400" i="1" dirty="0"/>
              <a:t> </a:t>
            </a:r>
            <a:r>
              <a:rPr lang="en-GB" sz="2400" i="1" dirty="0"/>
              <a:t>where 1=Type1 and 2=Type2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4E24A-408A-42C1-B41E-9712F6D9BAEB}"/>
              </a:ext>
            </a:extLst>
          </p:cNvPr>
          <p:cNvSpPr txBox="1"/>
          <p:nvPr/>
        </p:nvSpPr>
        <p:spPr>
          <a:xfrm>
            <a:off x="5010150" y="6308209"/>
            <a:ext cx="6479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 err="1"/>
              <a:t>Kabacoff</a:t>
            </a:r>
            <a:r>
              <a:rPr lang="en-GB" i="1" dirty="0"/>
              <a:t>, R. (2011). R in action: Data analysis and graphics with R.</a:t>
            </a:r>
          </a:p>
        </p:txBody>
      </p:sp>
    </p:spTree>
    <p:extLst>
      <p:ext uri="{BB962C8B-B14F-4D97-AF65-F5344CB8AC3E}">
        <p14:creationId xmlns:p14="http://schemas.microsoft.com/office/powerpoint/2010/main" val="30471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53A9-54A2-4094-B246-E6D23566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Lists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E6DD-E468-4D9E-8640-CF8F85F5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43"/>
            <a:ext cx="10515600" cy="4351338"/>
          </a:xfrm>
        </p:spPr>
        <p:txBody>
          <a:bodyPr/>
          <a:lstStyle/>
          <a:p>
            <a:r>
              <a:rPr lang="en-GB"/>
              <a:t>Most complex type</a:t>
            </a:r>
          </a:p>
          <a:p>
            <a:r>
              <a:rPr lang="en-GB"/>
              <a:t>‘’An ordered collection of objects’’</a:t>
            </a:r>
          </a:p>
          <a:p>
            <a:r>
              <a:rPr lang="en-GB"/>
              <a:t>Can contain a combination of vectors, matrices, data frames, and even other lists. </a:t>
            </a:r>
          </a:p>
          <a:p>
            <a:r>
              <a:rPr lang="en-GB"/>
              <a:t>Create using the list() function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7A9F4-0600-4827-8606-7EB36D75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8540"/>
            <a:ext cx="9744073" cy="17060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61BD28B-9A9D-4352-8F69-5613CD4E1A8A}"/>
              </a:ext>
            </a:extLst>
          </p:cNvPr>
          <p:cNvSpPr txBox="1"/>
          <p:nvPr/>
        </p:nvSpPr>
        <p:spPr>
          <a:xfrm>
            <a:off x="5524500" y="6308209"/>
            <a:ext cx="6468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 err="1"/>
              <a:t>Kabacoff</a:t>
            </a:r>
            <a:r>
              <a:rPr lang="en-GB" i="1" dirty="0"/>
              <a:t>, R. (2011). R in action: Data analysis and graphics with R.</a:t>
            </a:r>
          </a:p>
        </p:txBody>
      </p:sp>
    </p:spTree>
    <p:extLst>
      <p:ext uri="{BB962C8B-B14F-4D97-AF65-F5344CB8AC3E}">
        <p14:creationId xmlns:p14="http://schemas.microsoft.com/office/powerpoint/2010/main" val="84700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29CD-9EF4-4844-AF88-AD90C84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FC09-A8B0-4564-976B-118BE718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 in Action: Data Analysis and Graphics with R. Robert I. </a:t>
            </a:r>
            <a:r>
              <a:rPr lang="en-GB" dirty="0" err="1"/>
              <a:t>Kabacoff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https://www.manning.com/books/r-in-action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http://www.ahschulz.de/pub/R/data_structures/Data_Structures_in_R_web.pdf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4"/>
              </a:rPr>
              <a:t>https://swcarpentry.github.io/r-novice-inflammation/13-supp-data-structures/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5"/>
              </a:rPr>
              <a:t>https://www.geeksforgeeks.org/data-structures-in-r-programming/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6"/>
              </a:rPr>
              <a:t>https://compgenomr.github.io/book/data-structures.html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62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533</Words>
  <Application>Microsoft Office PowerPoint</Application>
  <PresentationFormat>Widescreen</PresentationFormat>
  <Paragraphs>60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types and structures in R</vt:lpstr>
      <vt:lpstr>Data structures in R</vt:lpstr>
      <vt:lpstr>Vectors</vt:lpstr>
      <vt:lpstr>Matrices</vt:lpstr>
      <vt:lpstr>Arrays</vt:lpstr>
      <vt:lpstr>Data frames</vt:lpstr>
      <vt:lpstr>Factors</vt:lpstr>
      <vt:lpstr>Lists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structures in R</dc:title>
  <dc:creator>Vounzoulaki, Elpida</dc:creator>
  <cp:lastModifiedBy>Vounzoulaki, Elpida</cp:lastModifiedBy>
  <cp:revision>24</cp:revision>
  <dcterms:created xsi:type="dcterms:W3CDTF">2021-12-11T18:54:21Z</dcterms:created>
  <dcterms:modified xsi:type="dcterms:W3CDTF">2021-12-14T23:48:57Z</dcterms:modified>
</cp:coreProperties>
</file>