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6"/>
  </p:notesMasterIdLst>
  <p:sldIdLst>
    <p:sldId id="257" r:id="rId2"/>
    <p:sldId id="262" r:id="rId3"/>
    <p:sldId id="258" r:id="rId4"/>
    <p:sldId id="274" r:id="rId5"/>
    <p:sldId id="261" r:id="rId6"/>
    <p:sldId id="263" r:id="rId7"/>
    <p:sldId id="272" r:id="rId8"/>
    <p:sldId id="276" r:id="rId9"/>
    <p:sldId id="273" r:id="rId10"/>
    <p:sldId id="264" r:id="rId11"/>
    <p:sldId id="265" r:id="rId12"/>
    <p:sldId id="267" r:id="rId13"/>
    <p:sldId id="268" r:id="rId14"/>
    <p:sldId id="269" r:id="rId15"/>
    <p:sldId id="280" r:id="rId16"/>
    <p:sldId id="271" r:id="rId17"/>
    <p:sldId id="275" r:id="rId18"/>
    <p:sldId id="277" r:id="rId19"/>
    <p:sldId id="282" r:id="rId20"/>
    <p:sldId id="283" r:id="rId21"/>
    <p:sldId id="281" r:id="rId22"/>
    <p:sldId id="278" r:id="rId23"/>
    <p:sldId id="279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635C9-0F75-4C17-A1BE-412A3DD8F3F8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6444-CE65-40F7-9E62-9D23CEDC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8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54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0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7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3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2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5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1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2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239A-4E92-44FC-9844-F1A95C61E4BA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D3B7-A3C0-4D5E-B470-4FDD4947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88" y="297286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EXPEDIA Hotel Recommendation Based on historical Data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667" y="5170311"/>
            <a:ext cx="2923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Summer Wang</a:t>
            </a:r>
          </a:p>
          <a:p>
            <a:pPr algn="r"/>
            <a:r>
              <a:rPr lang="en-US" i="1" dirty="0" err="1"/>
              <a:t>Yawen</a:t>
            </a:r>
            <a:r>
              <a:rPr lang="en-US" i="1" dirty="0"/>
              <a:t> Ye</a:t>
            </a:r>
          </a:p>
          <a:p>
            <a:pPr algn="r"/>
            <a:r>
              <a:rPr lang="en-US" i="1" dirty="0"/>
              <a:t>Matt </a:t>
            </a:r>
            <a:r>
              <a:rPr lang="en-US" i="1" dirty="0" err="1"/>
              <a:t>Staton</a:t>
            </a:r>
            <a:endParaRPr lang="en-US" i="1" dirty="0"/>
          </a:p>
          <a:p>
            <a:pPr algn="r"/>
            <a:r>
              <a:rPr lang="en-US" i="1" dirty="0"/>
              <a:t>Wenduo Wang</a:t>
            </a:r>
          </a:p>
        </p:txBody>
      </p:sp>
    </p:spTree>
    <p:extLst>
      <p:ext uri="{BB962C8B-B14F-4D97-AF65-F5344CB8AC3E}">
        <p14:creationId xmlns:p14="http://schemas.microsoft.com/office/powerpoint/2010/main" val="315230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peek into the data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99200" y="2175454"/>
            <a:ext cx="4439036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Searches and bookings by month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Clear seasonal pattern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Summer vacation hump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Christmas/New Year holidays hump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 order conversion rate 8%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45" y="2588455"/>
            <a:ext cx="4320000" cy="31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peek into the data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2426683"/>
            <a:ext cx="4320000" cy="31418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7847" y="5937783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people search for Christmas hotel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34" y="2426683"/>
            <a:ext cx="4320000" cy="31418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86756" y="5937783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people search for summer hotel</a:t>
            </a:r>
          </a:p>
        </p:txBody>
      </p:sp>
    </p:spTree>
    <p:extLst>
      <p:ext uri="{BB962C8B-B14F-4D97-AF65-F5344CB8AC3E}">
        <p14:creationId xmlns:p14="http://schemas.microsoft.com/office/powerpoint/2010/main" val="23138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peek into the data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6" y="2633449"/>
            <a:ext cx="4320000" cy="31418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0267" y="2456030"/>
            <a:ext cx="6389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Hot countries (Blue = user country, Red = hotel country)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country has 2 codes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Clear pairwise pattern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Mostly domestic traveling</a:t>
            </a:r>
          </a:p>
        </p:txBody>
      </p:sp>
    </p:spTree>
    <p:extLst>
      <p:ext uri="{BB962C8B-B14F-4D97-AF65-F5344CB8AC3E}">
        <p14:creationId xmlns:p14="http://schemas.microsoft.com/office/powerpoint/2010/main" val="182686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peek into the data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0" y="2523281"/>
            <a:ext cx="4320000" cy="31418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0267" y="2456030"/>
            <a:ext cx="6389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Hotel distance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hotels are not far away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Essentially a cross-sectional map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Mostly domestic traveling</a:t>
            </a:r>
          </a:p>
        </p:txBody>
      </p:sp>
    </p:spTree>
    <p:extLst>
      <p:ext uri="{BB962C8B-B14F-4D97-AF65-F5344CB8AC3E}">
        <p14:creationId xmlns:p14="http://schemas.microsoft.com/office/powerpoint/2010/main" val="393905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peek into the data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28" y="1967145"/>
            <a:ext cx="8146916" cy="46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5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peek into the data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30343" y="2599270"/>
            <a:ext cx="5390515" cy="2623185"/>
            <a:chOff x="430343" y="2283181"/>
            <a:chExt cx="5390515" cy="2623185"/>
          </a:xfrm>
        </p:grpSpPr>
        <p:pic>
          <p:nvPicPr>
            <p:cNvPr id="3" name="image17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30343" y="2283181"/>
              <a:ext cx="2671445" cy="2623185"/>
            </a:xfrm>
            <a:prstGeom prst="rect">
              <a:avLst/>
            </a:prstGeom>
            <a:ln/>
          </p:spPr>
        </p:pic>
        <p:pic>
          <p:nvPicPr>
            <p:cNvPr id="4" name="image09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101788" y="2283181"/>
              <a:ext cx="2719070" cy="2623185"/>
            </a:xfrm>
            <a:prstGeom prst="rect">
              <a:avLst/>
            </a:prstGeom>
            <a:ln/>
          </p:spPr>
        </p:pic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44268"/>
              </p:ext>
            </p:extLst>
          </p:nvPr>
        </p:nvGraphicFramePr>
        <p:xfrm>
          <a:off x="6267450" y="2213519"/>
          <a:ext cx="5564322" cy="393915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72723235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1082134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614987107"/>
                    </a:ext>
                  </a:extLst>
                </a:gridCol>
                <a:gridCol w="2034822">
                  <a:extLst>
                    <a:ext uri="{9D8B030D-6E8A-4147-A177-3AD203B41FA5}">
                      <a16:colId xmlns:a16="http://schemas.microsoft.com/office/drawing/2014/main" val="1008864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hotel_city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Minimum distance from New York to each </a:t>
                      </a:r>
                      <a:r>
                        <a:rPr lang="en-US" sz="1400" b="1" dirty="0" err="1">
                          <a:effectLst/>
                        </a:rPr>
                        <a:t>hotel_city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City Name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The </a:t>
                      </a:r>
                      <a:r>
                        <a:rPr lang="en-US" sz="1400" b="1" dirty="0" err="1">
                          <a:effectLst/>
                        </a:rPr>
                        <a:t>distace</a:t>
                      </a:r>
                      <a:r>
                        <a:rPr lang="en-US" sz="1400" b="1" dirty="0">
                          <a:effectLst/>
                        </a:rPr>
                        <a:t> between New York and other cities from Google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23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83.6768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Philadelphia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80.63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7076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191.5407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Boston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190.42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89830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206.8054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Washington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203.78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8192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481.6371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Detroit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481.10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53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712.4291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Chicago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711.83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9414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1091.2484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Miami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1093.57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1618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2233.3839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 Vegas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2230.03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3804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Destinations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training set there are over 60 thousand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destination contain 149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PCA to reduce destination from 60 thousand to 149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149 is still large. Take the top 3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Time data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Native date parser in </a:t>
            </a:r>
            <a:r>
              <a:rPr lang="en-US" sz="1600" dirty="0" err="1"/>
              <a:t>read_csv</a:t>
            </a:r>
            <a:r>
              <a:rPr lang="en-US" sz="1600" dirty="0"/>
              <a:t>() sometimes fails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Explicitly coerce the data into </a:t>
            </a:r>
            <a:r>
              <a:rPr lang="en-US" sz="1600" dirty="0" err="1"/>
              <a:t>datetime</a:t>
            </a:r>
            <a:r>
              <a:rPr lang="en-US" sz="1600" dirty="0"/>
              <a:t> format using </a:t>
            </a:r>
            <a:r>
              <a:rPr lang="en-US" sz="1600" dirty="0" err="1"/>
              <a:t>to_datetime</a:t>
            </a:r>
            <a:r>
              <a:rPr lang="en-US" sz="1600" dirty="0"/>
              <a:t>() method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and scaling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Missing values account for a small portion in the dataset, and are  not dropped or imputed.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Scaling is not performed since continuous variables </a:t>
            </a:r>
          </a:p>
        </p:txBody>
      </p:sp>
      <p:pic>
        <p:nvPicPr>
          <p:cNvPr id="9" name="image0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89837" y="5063067"/>
            <a:ext cx="2816199" cy="16820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641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slicing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whole training set is unwieldy even on a server, and therefore we randomly selected records of 10000 users to restrict memory usage.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from </a:t>
            </a:r>
            <a:r>
              <a:rPr lang="en-US" sz="1600" dirty="0" err="1"/>
              <a:t>sklearn.ensemble</a:t>
            </a:r>
            <a:r>
              <a:rPr lang="en-US" sz="1600" dirty="0"/>
              <a:t> import </a:t>
            </a:r>
            <a:r>
              <a:rPr lang="en-US" sz="1600" dirty="0" err="1"/>
              <a:t>RandomForestClassifier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All variables are dropped into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Slow training process due to data volume.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Prediction error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from </a:t>
            </a:r>
            <a:r>
              <a:rPr lang="en-US" sz="1600" dirty="0" err="1"/>
              <a:t>sklearn</a:t>
            </a:r>
            <a:r>
              <a:rPr lang="en-US" sz="1600" dirty="0"/>
              <a:t> import </a:t>
            </a:r>
            <a:r>
              <a:rPr lang="en-US" sz="1600" dirty="0" err="1"/>
              <a:t>cross_validation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3-fold cv average score: 0.06 – something must be wrong!</a:t>
            </a:r>
          </a:p>
        </p:txBody>
      </p:sp>
    </p:spTree>
    <p:extLst>
      <p:ext uri="{BB962C8B-B14F-4D97-AF65-F5344CB8AC3E}">
        <p14:creationId xmlns:p14="http://schemas.microsoft.com/office/powerpoint/2010/main" val="424920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simpler approach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Even RF is struggling – let’s get a new car.</a:t>
            </a:r>
          </a:p>
          <a:p>
            <a:pPr>
              <a:lnSpc>
                <a:spcPct val="200000"/>
              </a:lnSpc>
            </a:pPr>
            <a:r>
              <a:rPr lang="en-US" dirty="0"/>
              <a:t>Probably it’s because of the fuzzy-blurry data?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Hmm, w</a:t>
            </a:r>
            <a:r>
              <a:rPr lang="en-US" dirty="0"/>
              <a:t>hy not also dispose the slow training process and make it faster?</a:t>
            </a:r>
          </a:p>
        </p:txBody>
      </p:sp>
    </p:spTree>
    <p:extLst>
      <p:ext uri="{BB962C8B-B14F-4D97-AF65-F5344CB8AC3E}">
        <p14:creationId xmlns:p14="http://schemas.microsoft.com/office/powerpoint/2010/main" val="140635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/>
          <p:cNvSpPr/>
          <p:nvPr/>
        </p:nvSpPr>
        <p:spPr>
          <a:xfrm>
            <a:off x="9000250" y="2009291"/>
            <a:ext cx="1932972" cy="1296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… …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8825055" y="2288858"/>
            <a:ext cx="1932972" cy="1296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Destination_3:{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8666581" y="2564712"/>
            <a:ext cx="1932972" cy="1296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Destination_2:{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simpler approach</a:t>
            </a:r>
            <a:endParaRPr 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993559" y="2643011"/>
            <a:ext cx="2923822" cy="3951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Where are you going?</a:t>
            </a:r>
          </a:p>
        </p:txBody>
      </p:sp>
      <p:sp>
        <p:nvSpPr>
          <p:cNvPr id="7" name="流程图: 磁盘 6"/>
          <p:cNvSpPr/>
          <p:nvPr/>
        </p:nvSpPr>
        <p:spPr>
          <a:xfrm>
            <a:off x="8475956" y="5199464"/>
            <a:ext cx="2314222" cy="1151467"/>
          </a:xfrm>
          <a:prstGeom prst="flowChartMagneticDisk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125166" y="3038123"/>
            <a:ext cx="127320" cy="191214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过程 13"/>
          <p:cNvSpPr/>
          <p:nvPr/>
        </p:nvSpPr>
        <p:spPr>
          <a:xfrm>
            <a:off x="8475956" y="2840566"/>
            <a:ext cx="1932972" cy="1296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Destination_1: {</a:t>
            </a:r>
          </a:p>
          <a:p>
            <a:r>
              <a:rPr lang="en-US" sz="1400" dirty="0"/>
              <a:t>Hotel_1: score,</a:t>
            </a:r>
          </a:p>
          <a:p>
            <a:r>
              <a:rPr lang="en-US" sz="1400" dirty="0"/>
              <a:t>Hotel_2: score,</a:t>
            </a:r>
          </a:p>
          <a:p>
            <a:r>
              <a:rPr lang="en-US" sz="1400" dirty="0"/>
              <a:t>Hotel_3: score,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7" name="箭头: 上 16"/>
          <p:cNvSpPr/>
          <p:nvPr/>
        </p:nvSpPr>
        <p:spPr>
          <a:xfrm>
            <a:off x="9303188" y="4368023"/>
            <a:ext cx="659757" cy="5517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流程图: 过程 19"/>
          <p:cNvSpPr/>
          <p:nvPr/>
        </p:nvSpPr>
        <p:spPr>
          <a:xfrm>
            <a:off x="5519481" y="2390122"/>
            <a:ext cx="1932972" cy="1296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Destination_2: {</a:t>
            </a:r>
          </a:p>
          <a:p>
            <a:r>
              <a:rPr lang="en-US" sz="1400" dirty="0"/>
              <a:t>Hotel_6: 40,</a:t>
            </a:r>
          </a:p>
          <a:p>
            <a:r>
              <a:rPr lang="en-US" sz="1400" dirty="0"/>
              <a:t>Hotel_2: 30,</a:t>
            </a:r>
          </a:p>
          <a:p>
            <a:r>
              <a:rPr lang="en-US" sz="1400" dirty="0"/>
              <a:t>Hotel_3: 25,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22" name="连接符: 肘形 21"/>
          <p:cNvCxnSpPr/>
          <p:nvPr/>
        </p:nvCxnSpPr>
        <p:spPr>
          <a:xfrm rot="10800000" flipV="1">
            <a:off x="7553052" y="2692015"/>
            <a:ext cx="1055656" cy="380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/>
          <p:nvPr/>
        </p:nvCxnSpPr>
        <p:spPr>
          <a:xfrm rot="10800000">
            <a:off x="4085863" y="2840568"/>
            <a:ext cx="1307940" cy="23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28891" y="5373572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= </a:t>
            </a:r>
            <a:r>
              <a:rPr lang="el-GR" dirty="0"/>
              <a:t>Σ</a:t>
            </a:r>
            <a:r>
              <a:rPr lang="en-US" dirty="0"/>
              <a:t> (#booking + 0.15×#clicking)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06314" y="2080825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www.expedia.com</a:t>
            </a:r>
          </a:p>
        </p:txBody>
      </p:sp>
    </p:spTree>
    <p:extLst>
      <p:ext uri="{BB962C8B-B14F-4D97-AF65-F5344CB8AC3E}">
        <p14:creationId xmlns:p14="http://schemas.microsoft.com/office/powerpoint/2010/main" val="376646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motivation</a:t>
            </a:r>
          </a:p>
          <a:p>
            <a:r>
              <a:rPr lang="en-US" dirty="0"/>
              <a:t>A peek into the data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A simpler approach</a:t>
            </a:r>
          </a:p>
          <a:p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18509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simpler approach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CV accuracy = 23% (not that good? Remember RF was 6%!)</a:t>
            </a:r>
          </a:p>
          <a:p>
            <a:pPr>
              <a:lnSpc>
                <a:spcPct val="150000"/>
              </a:lnSpc>
            </a:pPr>
            <a:r>
              <a:rPr lang="en-US" dirty="0"/>
              <a:t>Very few variables are required, data volume significantly reduced</a:t>
            </a:r>
          </a:p>
          <a:p>
            <a:pPr>
              <a:lnSpc>
                <a:spcPct val="150000"/>
              </a:lnSpc>
            </a:pPr>
            <a:r>
              <a:rPr lang="en-US" dirty="0"/>
              <a:t>Faster, faster, faster! (15mins vs </a:t>
            </a:r>
            <a:r>
              <a:rPr lang="en-US" dirty="0" err="1"/>
              <a:t>eyeblink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When new data becomes available, only update the “score book”, no more training is needed – highly scalable</a:t>
            </a:r>
          </a:p>
          <a:p>
            <a:pPr>
              <a:lnSpc>
                <a:spcPct val="150000"/>
              </a:lnSpc>
            </a:pPr>
            <a:r>
              <a:rPr lang="en-US" dirty="0"/>
              <a:t>Yeah… but it is not customized for each user</a:t>
            </a:r>
          </a:p>
        </p:txBody>
      </p:sp>
    </p:spTree>
    <p:extLst>
      <p:ext uri="{BB962C8B-B14F-4D97-AF65-F5344CB8AC3E}">
        <p14:creationId xmlns:p14="http://schemas.microsoft.com/office/powerpoint/2010/main" val="2588496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Concluding remarks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Customization is conceptually good, but not always comes practically easy.</a:t>
            </a:r>
          </a:p>
          <a:p>
            <a:pPr>
              <a:lnSpc>
                <a:spcPct val="170000"/>
              </a:lnSpc>
            </a:pPr>
            <a:r>
              <a:rPr lang="en-US" dirty="0"/>
              <a:t>Simpler solution sometimes outperforms complex models in a large scale.</a:t>
            </a:r>
          </a:p>
          <a:p>
            <a:pPr>
              <a:lnSpc>
                <a:spcPct val="170000"/>
              </a:lnSpc>
            </a:pPr>
            <a:r>
              <a:rPr lang="en-US" dirty="0"/>
              <a:t>In our case, by simply recommending the most popular hotels in a place, the system is better off than considering every letter from the user’s keyboard.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400" i="1" dirty="0"/>
              <a:t>“Currently, Expedia uses search parameters to adjust their hotel recommendations, but there aren't enough customer specific data to personalize them for each user. In this competition, Expedia is challenging </a:t>
            </a:r>
            <a:r>
              <a:rPr lang="en-US" sz="1400" i="1" dirty="0" err="1"/>
              <a:t>Kagglers</a:t>
            </a:r>
            <a:r>
              <a:rPr lang="en-US" sz="1400" i="1" dirty="0"/>
              <a:t> to contextualize customer data and predict the likelihood a user will stay at 100 different hotel groups.”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000" i="1" dirty="0"/>
              <a:t>Good idea, but really necessary?</a:t>
            </a: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73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07" y="0"/>
            <a:ext cx="912878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55181" y="335666"/>
            <a:ext cx="298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Of all the gin joints, in all the towns, in all the world, she walks into mine…</a:t>
            </a:r>
          </a:p>
        </p:txBody>
      </p:sp>
    </p:spTree>
    <p:extLst>
      <p:ext uri="{BB962C8B-B14F-4D97-AF65-F5344CB8AC3E}">
        <p14:creationId xmlns:p14="http://schemas.microsoft.com/office/powerpoint/2010/main" val="279060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56" y="0"/>
            <a:ext cx="965915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4047" y="237711"/>
            <a:ext cx="5028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Probably she had a quick look on Yelp.</a:t>
            </a:r>
          </a:p>
        </p:txBody>
      </p:sp>
    </p:spTree>
    <p:extLst>
      <p:ext uri="{BB962C8B-B14F-4D97-AF65-F5344CB8AC3E}">
        <p14:creationId xmlns:p14="http://schemas.microsoft.com/office/powerpoint/2010/main" val="216510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1441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400" i="1" dirty="0"/>
              <a:t>“Currently, Expedia uses search parameters to adjust their hotel recommendations, but there aren't enough customer specific data to personalize them for each user. In this competition, Expedia is challenging </a:t>
            </a:r>
            <a:r>
              <a:rPr lang="en-US" sz="2400" i="1" dirty="0" err="1"/>
              <a:t>Kagglers</a:t>
            </a:r>
            <a:r>
              <a:rPr lang="en-US" sz="2400" i="1" dirty="0"/>
              <a:t> to contextualize customer data and predict the likelihood a user will stay at 100 different hotel groups.”</a:t>
            </a:r>
          </a:p>
          <a:p>
            <a:pPr marL="0" indent="0" algn="r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i="1" dirty="0"/>
              <a:t>---Expedia Inc.</a:t>
            </a:r>
          </a:p>
        </p:txBody>
      </p:sp>
    </p:spTree>
    <p:extLst>
      <p:ext uri="{BB962C8B-B14F-4D97-AF65-F5344CB8AC3E}">
        <p14:creationId xmlns:p14="http://schemas.microsoft.com/office/powerpoint/2010/main" val="42902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Motivation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25462"/>
              </p:ext>
            </p:extLst>
          </p:nvPr>
        </p:nvGraphicFramePr>
        <p:xfrm>
          <a:off x="1128890" y="2765777"/>
          <a:ext cx="9956799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8933">
                  <a:extLst>
                    <a:ext uri="{9D8B030D-6E8A-4147-A177-3AD203B41FA5}">
                      <a16:colId xmlns:a16="http://schemas.microsoft.com/office/drawing/2014/main" val="1162023289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2792691911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59402879"/>
                    </a:ext>
                  </a:extLst>
                </a:gridCol>
              </a:tblGrid>
              <a:tr h="334715">
                <a:tc>
                  <a:txBody>
                    <a:bodyPr/>
                    <a:lstStyle/>
                    <a:p>
                      <a:r>
                        <a:rPr lang="en-US" dirty="0"/>
                        <a:t>In million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1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center and other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1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4.17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4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sng" dirty="0"/>
                        <a:t>61.4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sng" dirty="0"/>
                        <a:t>91.9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4064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06309" y="47187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eating profit.</a:t>
            </a:r>
          </a:p>
        </p:txBody>
      </p:sp>
    </p:spTree>
    <p:extLst>
      <p:ext uri="{BB962C8B-B14F-4D97-AF65-F5344CB8AC3E}">
        <p14:creationId xmlns:p14="http://schemas.microsoft.com/office/powerpoint/2010/main" val="123110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Motivation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" b="75065"/>
          <a:stretch/>
        </p:blipFill>
        <p:spPr>
          <a:xfrm>
            <a:off x="838200" y="1873956"/>
            <a:ext cx="1034446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Motivation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5"/>
          <a:stretch/>
        </p:blipFill>
        <p:spPr>
          <a:xfrm>
            <a:off x="1781382" y="2302933"/>
            <a:ext cx="7929779" cy="41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6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Train.csv</a:t>
            </a:r>
          </a:p>
          <a:p>
            <a:pPr marL="457200" lvl="1" indent="0">
              <a:buNone/>
            </a:pPr>
            <a:r>
              <a:rPr lang="en-US" dirty="0"/>
              <a:t>Randomly selected user searching history in 2013 and 2014</a:t>
            </a:r>
          </a:p>
          <a:p>
            <a:r>
              <a:rPr lang="en-US" dirty="0"/>
              <a:t>Test.csv</a:t>
            </a:r>
          </a:p>
          <a:p>
            <a:pPr marL="457200" lvl="1" indent="0">
              <a:buNone/>
            </a:pPr>
            <a:r>
              <a:rPr lang="en-US" dirty="0"/>
              <a:t>Matching users’ searching history in 2015</a:t>
            </a:r>
          </a:p>
          <a:p>
            <a:r>
              <a:rPr lang="en-US" dirty="0"/>
              <a:t>Destinations.csv</a:t>
            </a:r>
          </a:p>
          <a:p>
            <a:pPr marL="457200" lvl="1" indent="0">
              <a:buNone/>
            </a:pPr>
            <a:r>
              <a:rPr lang="en-US" dirty="0"/>
              <a:t>149 attributes for each destination</a:t>
            </a:r>
          </a:p>
        </p:txBody>
      </p:sp>
    </p:spTree>
    <p:extLst>
      <p:ext uri="{BB962C8B-B14F-4D97-AF65-F5344CB8AC3E}">
        <p14:creationId xmlns:p14="http://schemas.microsoft.com/office/powerpoint/2010/main" val="240552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Motivation</a:t>
            </a:r>
          </a:p>
        </p:txBody>
      </p:sp>
      <p:sp>
        <p:nvSpPr>
          <p:cNvPr id="4" name="流程图: 文档 3"/>
          <p:cNvSpPr/>
          <p:nvPr/>
        </p:nvSpPr>
        <p:spPr>
          <a:xfrm>
            <a:off x="1399822" y="2833511"/>
            <a:ext cx="2810934" cy="3330222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altLang="zh-CN" b="1" dirty="0"/>
              <a:t>rain</a:t>
            </a:r>
          </a:p>
          <a:p>
            <a:r>
              <a:rPr lang="en-US" dirty="0">
                <a:solidFill>
                  <a:schemeClr val="tx1"/>
                </a:solidFill>
              </a:rPr>
              <a:t>In 2013/14, xxx users saw </a:t>
            </a:r>
            <a:r>
              <a:rPr lang="en-US" dirty="0" err="1">
                <a:solidFill>
                  <a:schemeClr val="tx1"/>
                </a:solidFill>
              </a:rPr>
              <a:t>yyy</a:t>
            </a:r>
            <a:r>
              <a:rPr lang="en-US" dirty="0">
                <a:solidFill>
                  <a:schemeClr val="tx1"/>
                </a:solidFill>
              </a:rPr>
              <a:t> recommendations, and booked </a:t>
            </a:r>
            <a:r>
              <a:rPr lang="en-US" dirty="0" err="1">
                <a:solidFill>
                  <a:schemeClr val="tx1"/>
                </a:solidFill>
              </a:rPr>
              <a:t>zzz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9822" y="2057401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goal</a:t>
            </a:r>
          </a:p>
        </p:txBody>
      </p:sp>
      <p:sp>
        <p:nvSpPr>
          <p:cNvPr id="6" name="流程图: 文档 5"/>
          <p:cNvSpPr/>
          <p:nvPr/>
        </p:nvSpPr>
        <p:spPr>
          <a:xfrm>
            <a:off x="7732889" y="2833511"/>
            <a:ext cx="2810934" cy="3330222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  <a:endParaRPr lang="en-US" altLang="zh-CN" b="1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In 2015, xxx users came back, which hotels to recommend to them that they are most likely to book?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978400" y="4244622"/>
            <a:ext cx="21110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3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peek into the data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60" y="1821188"/>
            <a:ext cx="10058400" cy="43153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8687" y="6265333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37M rows * 24 cols = 4GB</a:t>
            </a:r>
          </a:p>
        </p:txBody>
      </p:sp>
    </p:spTree>
    <p:extLst>
      <p:ext uri="{BB962C8B-B14F-4D97-AF65-F5344CB8AC3E}">
        <p14:creationId xmlns:p14="http://schemas.microsoft.com/office/powerpoint/2010/main" val="154329653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340</TotalTime>
  <Words>721</Words>
  <Application>Microsoft Office PowerPoint</Application>
  <PresentationFormat>宽屏</PresentationFormat>
  <Paragraphs>161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宋体</vt:lpstr>
      <vt:lpstr>Arial</vt:lpstr>
      <vt:lpstr>Calibri</vt:lpstr>
      <vt:lpstr>Century Gothic</vt:lpstr>
      <vt:lpstr>水汽尾迹</vt:lpstr>
      <vt:lpstr>EXPEDIA Hotel Recommendation Based on historical Data</vt:lpstr>
      <vt:lpstr>Table of Contents</vt:lpstr>
      <vt:lpstr>Data and Motivation</vt:lpstr>
      <vt:lpstr>Data and Motivation</vt:lpstr>
      <vt:lpstr>Data and Motivation</vt:lpstr>
      <vt:lpstr>Data and Motivation</vt:lpstr>
      <vt:lpstr>Data and motivation</vt:lpstr>
      <vt:lpstr>Data and Motivation</vt:lpstr>
      <vt:lpstr>A peek into the data</vt:lpstr>
      <vt:lpstr>A peek into the data</vt:lpstr>
      <vt:lpstr>A peek into the data</vt:lpstr>
      <vt:lpstr>A peek into the data</vt:lpstr>
      <vt:lpstr>A peek into the data</vt:lpstr>
      <vt:lpstr>A peek into the data</vt:lpstr>
      <vt:lpstr>A peek into the data</vt:lpstr>
      <vt:lpstr>Feature engineering</vt:lpstr>
      <vt:lpstr>Random forest</vt:lpstr>
      <vt:lpstr>A simpler approach</vt:lpstr>
      <vt:lpstr>A simpler approach</vt:lpstr>
      <vt:lpstr>A simpler approach</vt:lpstr>
      <vt:lpstr>Concluding remarks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all the gin joints, in all the towns, in all the world, she walks into mine…</dc:title>
  <dc:creator>Wenduo Wang</dc:creator>
  <cp:lastModifiedBy>Wenduo Wang</cp:lastModifiedBy>
  <cp:revision>40</cp:revision>
  <dcterms:created xsi:type="dcterms:W3CDTF">2016-08-07T17:39:59Z</dcterms:created>
  <dcterms:modified xsi:type="dcterms:W3CDTF">2016-08-08T05:08:01Z</dcterms:modified>
</cp:coreProperties>
</file>