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B7379-F9F0-4642-AF51-BD677EDD554D}" v="2" dt="2025-02-24T04:55:55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9" autoAdjust="0"/>
    <p:restoredTop sz="94624"/>
  </p:normalViewPr>
  <p:slideViewPr>
    <p:cSldViewPr snapToGrid="0">
      <p:cViewPr varScale="1">
        <p:scale>
          <a:sx n="94" d="100"/>
          <a:sy n="94" d="100"/>
        </p:scale>
        <p:origin x="20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A8FDAF-DD11-4B4C-95EE-7744D18450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545196-76D5-4447-821D-3EFD78E6C7CB}">
      <dgm:prSet/>
      <dgm:spPr/>
      <dgm:t>
        <a:bodyPr/>
        <a:lstStyle/>
        <a:p>
          <a:r>
            <a:rPr lang="en-US"/>
            <a:t>Lambda supports up to 10GB of memory</a:t>
          </a:r>
        </a:p>
      </dgm:t>
    </dgm:pt>
    <dgm:pt modelId="{51547B2E-F550-475A-9661-DCD9004FBE52}" type="parTrans" cxnId="{410584C3-6A34-4090-BE7A-C5924327C42E}">
      <dgm:prSet/>
      <dgm:spPr/>
      <dgm:t>
        <a:bodyPr/>
        <a:lstStyle/>
        <a:p>
          <a:endParaRPr lang="en-US"/>
        </a:p>
      </dgm:t>
    </dgm:pt>
    <dgm:pt modelId="{BC7E8549-5FBB-46EE-8EA1-48B187E72FF2}" type="sibTrans" cxnId="{410584C3-6A34-4090-BE7A-C5924327C42E}">
      <dgm:prSet/>
      <dgm:spPr/>
      <dgm:t>
        <a:bodyPr/>
        <a:lstStyle/>
        <a:p>
          <a:endParaRPr lang="en-US"/>
        </a:p>
      </dgm:t>
    </dgm:pt>
    <dgm:pt modelId="{E776381C-0683-4F86-9F26-08D0D515388C}">
      <dgm:prSet/>
      <dgm:spPr/>
      <dgm:t>
        <a:bodyPr/>
        <a:lstStyle/>
        <a:p>
          <a:r>
            <a:rPr lang="en-US"/>
            <a:t>It allocates CPU allocates CPU power proportionally to the amount of memory provisioned</a:t>
          </a:r>
        </a:p>
      </dgm:t>
    </dgm:pt>
    <dgm:pt modelId="{DF22D6C1-731F-4175-BC6C-7708278C80F2}" type="parTrans" cxnId="{DA424707-BDAA-4A14-A974-1B2AD164EC50}">
      <dgm:prSet/>
      <dgm:spPr/>
      <dgm:t>
        <a:bodyPr/>
        <a:lstStyle/>
        <a:p>
          <a:endParaRPr lang="en-US"/>
        </a:p>
      </dgm:t>
    </dgm:pt>
    <dgm:pt modelId="{E2FE2D07-C67A-4533-B386-0EFE61BB8280}" type="sibTrans" cxnId="{DA424707-BDAA-4A14-A974-1B2AD164EC50}">
      <dgm:prSet/>
      <dgm:spPr/>
      <dgm:t>
        <a:bodyPr/>
        <a:lstStyle/>
        <a:p>
          <a:endParaRPr lang="en-US"/>
        </a:p>
      </dgm:t>
    </dgm:pt>
    <dgm:pt modelId="{F9789ED4-6134-4D90-914B-C338A4AFCF3E}">
      <dgm:prSet/>
      <dgm:spPr/>
      <dgm:t>
        <a:bodyPr/>
        <a:lstStyle/>
        <a:p>
          <a:r>
            <a:rPr lang="en-US"/>
            <a:t>Can be elastic depending on quota requested, can either increase or decrease</a:t>
          </a:r>
        </a:p>
      </dgm:t>
    </dgm:pt>
    <dgm:pt modelId="{FC29E2AC-04A5-4736-8827-048A85B9764A}" type="parTrans" cxnId="{DF0A0228-40A1-4A53-AE22-A260B79D23B1}">
      <dgm:prSet/>
      <dgm:spPr/>
      <dgm:t>
        <a:bodyPr/>
        <a:lstStyle/>
        <a:p>
          <a:endParaRPr lang="en-US"/>
        </a:p>
      </dgm:t>
    </dgm:pt>
    <dgm:pt modelId="{AC70288F-AF76-41C7-AEF3-E9D8F0FEC5FB}" type="sibTrans" cxnId="{DF0A0228-40A1-4A53-AE22-A260B79D23B1}">
      <dgm:prSet/>
      <dgm:spPr/>
      <dgm:t>
        <a:bodyPr/>
        <a:lstStyle/>
        <a:p>
          <a:endParaRPr lang="en-US"/>
        </a:p>
      </dgm:t>
    </dgm:pt>
    <dgm:pt modelId="{E3C7417D-FA83-4C64-98B5-D5274C5085DF}" type="pres">
      <dgm:prSet presAssocID="{8BA8FDAF-DD11-4B4C-95EE-7744D1845032}" presName="root" presStyleCnt="0">
        <dgm:presLayoutVars>
          <dgm:dir/>
          <dgm:resizeHandles val="exact"/>
        </dgm:presLayoutVars>
      </dgm:prSet>
      <dgm:spPr/>
    </dgm:pt>
    <dgm:pt modelId="{3398ECD8-CCCC-459B-BAC2-E8C7EB54EF35}" type="pres">
      <dgm:prSet presAssocID="{3E545196-76D5-4447-821D-3EFD78E6C7CB}" presName="compNode" presStyleCnt="0"/>
      <dgm:spPr/>
    </dgm:pt>
    <dgm:pt modelId="{69F9D908-70F7-4F6D-A22D-BFDB34AFBB2A}" type="pres">
      <dgm:prSet presAssocID="{3E545196-76D5-4447-821D-3EFD78E6C7CB}" presName="bgRect" presStyleLbl="bgShp" presStyleIdx="0" presStyleCnt="3"/>
      <dgm:spPr/>
    </dgm:pt>
    <dgm:pt modelId="{0AB5067F-EB03-4CA0-A1E1-BC934F43C554}" type="pres">
      <dgm:prSet presAssocID="{3E545196-76D5-4447-821D-3EFD78E6C7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828DA0A-C005-4CC7-B0E3-93B759D9E1E3}" type="pres">
      <dgm:prSet presAssocID="{3E545196-76D5-4447-821D-3EFD78E6C7CB}" presName="spaceRect" presStyleCnt="0"/>
      <dgm:spPr/>
    </dgm:pt>
    <dgm:pt modelId="{89B545FC-1036-4901-85B8-286D45302EF7}" type="pres">
      <dgm:prSet presAssocID="{3E545196-76D5-4447-821D-3EFD78E6C7CB}" presName="parTx" presStyleLbl="revTx" presStyleIdx="0" presStyleCnt="3">
        <dgm:presLayoutVars>
          <dgm:chMax val="0"/>
          <dgm:chPref val="0"/>
        </dgm:presLayoutVars>
      </dgm:prSet>
      <dgm:spPr/>
    </dgm:pt>
    <dgm:pt modelId="{5B2DAE21-9931-4608-BCFA-E04F2D5CB262}" type="pres">
      <dgm:prSet presAssocID="{BC7E8549-5FBB-46EE-8EA1-48B187E72FF2}" presName="sibTrans" presStyleCnt="0"/>
      <dgm:spPr/>
    </dgm:pt>
    <dgm:pt modelId="{5B0EE0C0-A6F9-4FE5-A63C-1A1DA22F87E7}" type="pres">
      <dgm:prSet presAssocID="{E776381C-0683-4F86-9F26-08D0D515388C}" presName="compNode" presStyleCnt="0"/>
      <dgm:spPr/>
    </dgm:pt>
    <dgm:pt modelId="{E509A01D-40F0-457F-BFC3-808D6B3A8AED}" type="pres">
      <dgm:prSet presAssocID="{E776381C-0683-4F86-9F26-08D0D515388C}" presName="bgRect" presStyleLbl="bgShp" presStyleIdx="1" presStyleCnt="3"/>
      <dgm:spPr/>
    </dgm:pt>
    <dgm:pt modelId="{87C015E9-9D67-4F74-A398-40E072B2B2BB}" type="pres">
      <dgm:prSet presAssocID="{E776381C-0683-4F86-9F26-08D0D51538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2BF5403-257B-4BDE-BB0A-A82B522BBC69}" type="pres">
      <dgm:prSet presAssocID="{E776381C-0683-4F86-9F26-08D0D515388C}" presName="spaceRect" presStyleCnt="0"/>
      <dgm:spPr/>
    </dgm:pt>
    <dgm:pt modelId="{8B484CBD-02CF-4147-AC02-43812FFB13AF}" type="pres">
      <dgm:prSet presAssocID="{E776381C-0683-4F86-9F26-08D0D515388C}" presName="parTx" presStyleLbl="revTx" presStyleIdx="1" presStyleCnt="3">
        <dgm:presLayoutVars>
          <dgm:chMax val="0"/>
          <dgm:chPref val="0"/>
        </dgm:presLayoutVars>
      </dgm:prSet>
      <dgm:spPr/>
    </dgm:pt>
    <dgm:pt modelId="{F06A3D05-39EA-43EA-8FBC-E9C1530CCA09}" type="pres">
      <dgm:prSet presAssocID="{E2FE2D07-C67A-4533-B386-0EFE61BB8280}" presName="sibTrans" presStyleCnt="0"/>
      <dgm:spPr/>
    </dgm:pt>
    <dgm:pt modelId="{C2C176C3-5221-410A-B961-1D0052E916DA}" type="pres">
      <dgm:prSet presAssocID="{F9789ED4-6134-4D90-914B-C338A4AFCF3E}" presName="compNode" presStyleCnt="0"/>
      <dgm:spPr/>
    </dgm:pt>
    <dgm:pt modelId="{CD05132A-EB3A-44B9-846E-1EF5A652592E}" type="pres">
      <dgm:prSet presAssocID="{F9789ED4-6134-4D90-914B-C338A4AFCF3E}" presName="bgRect" presStyleLbl="bgShp" presStyleIdx="2" presStyleCnt="3"/>
      <dgm:spPr/>
    </dgm:pt>
    <dgm:pt modelId="{A4909169-6295-4CB2-B4F2-0E673867C42E}" type="pres">
      <dgm:prSet presAssocID="{F9789ED4-6134-4D90-914B-C338A4AFCF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F3EAC640-B1BE-49AC-8B52-14F22D4E7AA3}" type="pres">
      <dgm:prSet presAssocID="{F9789ED4-6134-4D90-914B-C338A4AFCF3E}" presName="spaceRect" presStyleCnt="0"/>
      <dgm:spPr/>
    </dgm:pt>
    <dgm:pt modelId="{900B1DFF-9683-49DD-A8A7-96E5B5623D56}" type="pres">
      <dgm:prSet presAssocID="{F9789ED4-6134-4D90-914B-C338A4AFCF3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A424707-BDAA-4A14-A974-1B2AD164EC50}" srcId="{8BA8FDAF-DD11-4B4C-95EE-7744D1845032}" destId="{E776381C-0683-4F86-9F26-08D0D515388C}" srcOrd="1" destOrd="0" parTransId="{DF22D6C1-731F-4175-BC6C-7708278C80F2}" sibTransId="{E2FE2D07-C67A-4533-B386-0EFE61BB8280}"/>
    <dgm:cxn modelId="{B76C6A21-BEC2-48E6-8A08-CA4E5FC11812}" type="presOf" srcId="{3E545196-76D5-4447-821D-3EFD78E6C7CB}" destId="{89B545FC-1036-4901-85B8-286D45302EF7}" srcOrd="0" destOrd="0" presId="urn:microsoft.com/office/officeart/2018/2/layout/IconVerticalSolidList"/>
    <dgm:cxn modelId="{DF0A0228-40A1-4A53-AE22-A260B79D23B1}" srcId="{8BA8FDAF-DD11-4B4C-95EE-7744D1845032}" destId="{F9789ED4-6134-4D90-914B-C338A4AFCF3E}" srcOrd="2" destOrd="0" parTransId="{FC29E2AC-04A5-4736-8827-048A85B9764A}" sibTransId="{AC70288F-AF76-41C7-AEF3-E9D8F0FEC5FB}"/>
    <dgm:cxn modelId="{1B076729-193A-4E60-BB6B-F2E8BEFCF257}" type="presOf" srcId="{E776381C-0683-4F86-9F26-08D0D515388C}" destId="{8B484CBD-02CF-4147-AC02-43812FFB13AF}" srcOrd="0" destOrd="0" presId="urn:microsoft.com/office/officeart/2018/2/layout/IconVerticalSolidList"/>
    <dgm:cxn modelId="{13F7096E-454C-45CC-9219-9D7FFBC158FF}" type="presOf" srcId="{8BA8FDAF-DD11-4B4C-95EE-7744D1845032}" destId="{E3C7417D-FA83-4C64-98B5-D5274C5085DF}" srcOrd="0" destOrd="0" presId="urn:microsoft.com/office/officeart/2018/2/layout/IconVerticalSolidList"/>
    <dgm:cxn modelId="{410584C3-6A34-4090-BE7A-C5924327C42E}" srcId="{8BA8FDAF-DD11-4B4C-95EE-7744D1845032}" destId="{3E545196-76D5-4447-821D-3EFD78E6C7CB}" srcOrd="0" destOrd="0" parTransId="{51547B2E-F550-475A-9661-DCD9004FBE52}" sibTransId="{BC7E8549-5FBB-46EE-8EA1-48B187E72FF2}"/>
    <dgm:cxn modelId="{4B3702CF-44ED-4147-A670-43964397DF43}" type="presOf" srcId="{F9789ED4-6134-4D90-914B-C338A4AFCF3E}" destId="{900B1DFF-9683-49DD-A8A7-96E5B5623D56}" srcOrd="0" destOrd="0" presId="urn:microsoft.com/office/officeart/2018/2/layout/IconVerticalSolidList"/>
    <dgm:cxn modelId="{F615388F-E0D9-41E9-863C-B7F0D697B75B}" type="presParOf" srcId="{E3C7417D-FA83-4C64-98B5-D5274C5085DF}" destId="{3398ECD8-CCCC-459B-BAC2-E8C7EB54EF35}" srcOrd="0" destOrd="0" presId="urn:microsoft.com/office/officeart/2018/2/layout/IconVerticalSolidList"/>
    <dgm:cxn modelId="{95A25056-3BC6-46F6-8223-C341D8609DB6}" type="presParOf" srcId="{3398ECD8-CCCC-459B-BAC2-E8C7EB54EF35}" destId="{69F9D908-70F7-4F6D-A22D-BFDB34AFBB2A}" srcOrd="0" destOrd="0" presId="urn:microsoft.com/office/officeart/2018/2/layout/IconVerticalSolidList"/>
    <dgm:cxn modelId="{41CEBC5F-E5AF-4915-B080-49D037BC52FC}" type="presParOf" srcId="{3398ECD8-CCCC-459B-BAC2-E8C7EB54EF35}" destId="{0AB5067F-EB03-4CA0-A1E1-BC934F43C554}" srcOrd="1" destOrd="0" presId="urn:microsoft.com/office/officeart/2018/2/layout/IconVerticalSolidList"/>
    <dgm:cxn modelId="{33DC2B36-2BE2-477F-95FC-44E3CB27F554}" type="presParOf" srcId="{3398ECD8-CCCC-459B-BAC2-E8C7EB54EF35}" destId="{E828DA0A-C005-4CC7-B0E3-93B759D9E1E3}" srcOrd="2" destOrd="0" presId="urn:microsoft.com/office/officeart/2018/2/layout/IconVerticalSolidList"/>
    <dgm:cxn modelId="{C252B608-6470-4E9C-A988-82166F73971C}" type="presParOf" srcId="{3398ECD8-CCCC-459B-BAC2-E8C7EB54EF35}" destId="{89B545FC-1036-4901-85B8-286D45302EF7}" srcOrd="3" destOrd="0" presId="urn:microsoft.com/office/officeart/2018/2/layout/IconVerticalSolidList"/>
    <dgm:cxn modelId="{45F8A6B9-F0F2-4E85-B73E-06624A408E08}" type="presParOf" srcId="{E3C7417D-FA83-4C64-98B5-D5274C5085DF}" destId="{5B2DAE21-9931-4608-BCFA-E04F2D5CB262}" srcOrd="1" destOrd="0" presId="urn:microsoft.com/office/officeart/2018/2/layout/IconVerticalSolidList"/>
    <dgm:cxn modelId="{08903FEF-C730-42AE-A409-5DC6CAA673AA}" type="presParOf" srcId="{E3C7417D-FA83-4C64-98B5-D5274C5085DF}" destId="{5B0EE0C0-A6F9-4FE5-A63C-1A1DA22F87E7}" srcOrd="2" destOrd="0" presId="urn:microsoft.com/office/officeart/2018/2/layout/IconVerticalSolidList"/>
    <dgm:cxn modelId="{1F6FD0E9-748C-417E-B787-FF1926E9FA3D}" type="presParOf" srcId="{5B0EE0C0-A6F9-4FE5-A63C-1A1DA22F87E7}" destId="{E509A01D-40F0-457F-BFC3-808D6B3A8AED}" srcOrd="0" destOrd="0" presId="urn:microsoft.com/office/officeart/2018/2/layout/IconVerticalSolidList"/>
    <dgm:cxn modelId="{E75514DC-1BC3-4834-9CA5-4FA19BC74C2E}" type="presParOf" srcId="{5B0EE0C0-A6F9-4FE5-A63C-1A1DA22F87E7}" destId="{87C015E9-9D67-4F74-A398-40E072B2B2BB}" srcOrd="1" destOrd="0" presId="urn:microsoft.com/office/officeart/2018/2/layout/IconVerticalSolidList"/>
    <dgm:cxn modelId="{34D491FE-8A22-4827-83F3-E0295992FD87}" type="presParOf" srcId="{5B0EE0C0-A6F9-4FE5-A63C-1A1DA22F87E7}" destId="{42BF5403-257B-4BDE-BB0A-A82B522BBC69}" srcOrd="2" destOrd="0" presId="urn:microsoft.com/office/officeart/2018/2/layout/IconVerticalSolidList"/>
    <dgm:cxn modelId="{EBE8B57A-BEAC-4845-B851-A54FC9857090}" type="presParOf" srcId="{5B0EE0C0-A6F9-4FE5-A63C-1A1DA22F87E7}" destId="{8B484CBD-02CF-4147-AC02-43812FFB13AF}" srcOrd="3" destOrd="0" presId="urn:microsoft.com/office/officeart/2018/2/layout/IconVerticalSolidList"/>
    <dgm:cxn modelId="{58E5AF34-4513-4876-A2C2-EB983D9AD837}" type="presParOf" srcId="{E3C7417D-FA83-4C64-98B5-D5274C5085DF}" destId="{F06A3D05-39EA-43EA-8FBC-E9C1530CCA09}" srcOrd="3" destOrd="0" presId="urn:microsoft.com/office/officeart/2018/2/layout/IconVerticalSolidList"/>
    <dgm:cxn modelId="{1A2739B3-460B-44EA-8E61-BC6644BF1095}" type="presParOf" srcId="{E3C7417D-FA83-4C64-98B5-D5274C5085DF}" destId="{C2C176C3-5221-410A-B961-1D0052E916DA}" srcOrd="4" destOrd="0" presId="urn:microsoft.com/office/officeart/2018/2/layout/IconVerticalSolidList"/>
    <dgm:cxn modelId="{F62BE09E-50BA-4629-82FC-F75FA9D8B2B6}" type="presParOf" srcId="{C2C176C3-5221-410A-B961-1D0052E916DA}" destId="{CD05132A-EB3A-44B9-846E-1EF5A652592E}" srcOrd="0" destOrd="0" presId="urn:microsoft.com/office/officeart/2018/2/layout/IconVerticalSolidList"/>
    <dgm:cxn modelId="{770174A2-A5C1-46EA-A3F0-A78859DB37BC}" type="presParOf" srcId="{C2C176C3-5221-410A-B961-1D0052E916DA}" destId="{A4909169-6295-4CB2-B4F2-0E673867C42E}" srcOrd="1" destOrd="0" presId="urn:microsoft.com/office/officeart/2018/2/layout/IconVerticalSolidList"/>
    <dgm:cxn modelId="{9FB62A73-CBC5-4876-A09D-CE302981BA5B}" type="presParOf" srcId="{C2C176C3-5221-410A-B961-1D0052E916DA}" destId="{F3EAC640-B1BE-49AC-8B52-14F22D4E7AA3}" srcOrd="2" destOrd="0" presId="urn:microsoft.com/office/officeart/2018/2/layout/IconVerticalSolidList"/>
    <dgm:cxn modelId="{7BDD1973-E573-4F8F-A7C5-4E4DA3BC89B5}" type="presParOf" srcId="{C2C176C3-5221-410A-B961-1D0052E916DA}" destId="{900B1DFF-9683-49DD-A8A7-96E5B5623D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5013DC-58DB-4B08-90B8-D60BE4794777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DA358DC-5694-4E37-B990-6EEEB3D787DC}">
      <dgm:prSet/>
      <dgm:spPr/>
      <dgm:t>
        <a:bodyPr/>
        <a:lstStyle/>
        <a:p>
          <a:r>
            <a:rPr lang="en-US"/>
            <a:t>No need for managing servers: As it is a PAAS, all maintenance for servers is done by     AWS</a:t>
          </a:r>
        </a:p>
      </dgm:t>
    </dgm:pt>
    <dgm:pt modelId="{97307304-4AC5-42BB-99DD-9F65E196456A}" type="parTrans" cxnId="{0DE424B8-B262-4AD7-A540-1D4107D94AB4}">
      <dgm:prSet/>
      <dgm:spPr/>
      <dgm:t>
        <a:bodyPr/>
        <a:lstStyle/>
        <a:p>
          <a:endParaRPr lang="en-US"/>
        </a:p>
      </dgm:t>
    </dgm:pt>
    <dgm:pt modelId="{FC1872D1-5EA7-4829-A820-31DAD9B2EB34}" type="sibTrans" cxnId="{0DE424B8-B262-4AD7-A540-1D4107D94AB4}">
      <dgm:prSet/>
      <dgm:spPr/>
      <dgm:t>
        <a:bodyPr/>
        <a:lstStyle/>
        <a:p>
          <a:endParaRPr lang="en-US"/>
        </a:p>
      </dgm:t>
    </dgm:pt>
    <dgm:pt modelId="{F7EE156F-8F5C-416D-9F22-1F6CD383073D}">
      <dgm:prSet/>
      <dgm:spPr/>
      <dgm:t>
        <a:bodyPr/>
        <a:lstStyle/>
        <a:p>
          <a:r>
            <a:rPr lang="en-US"/>
            <a:t>Automatic scaling: Automatically respond to code execution requests at any scale, from a dozen events per day to hundreds of thousands per second.</a:t>
          </a:r>
        </a:p>
      </dgm:t>
    </dgm:pt>
    <dgm:pt modelId="{8A302157-3D6E-4358-9F6F-5486E9F638DC}" type="parTrans" cxnId="{5AB489AA-33B2-4293-9F50-51117474264A}">
      <dgm:prSet/>
      <dgm:spPr/>
      <dgm:t>
        <a:bodyPr/>
        <a:lstStyle/>
        <a:p>
          <a:endParaRPr lang="en-US"/>
        </a:p>
      </dgm:t>
    </dgm:pt>
    <dgm:pt modelId="{CD26BB13-CE8D-45FD-A695-9A6CAE4F887D}" type="sibTrans" cxnId="{5AB489AA-33B2-4293-9F50-51117474264A}">
      <dgm:prSet/>
      <dgm:spPr/>
      <dgm:t>
        <a:bodyPr/>
        <a:lstStyle/>
        <a:p>
          <a:endParaRPr lang="en-US"/>
        </a:p>
      </dgm:t>
    </dgm:pt>
    <dgm:pt modelId="{950B11C7-0C8B-4599-A6D0-EEFFFD076B90}">
      <dgm:prSet/>
      <dgm:spPr/>
      <dgm:t>
        <a:bodyPr/>
        <a:lstStyle/>
        <a:p>
          <a:r>
            <a:rPr lang="en-US"/>
            <a:t>Pay-as-you-go: No need to pay upfront, save cost by paying only for the compute time you use</a:t>
          </a:r>
        </a:p>
      </dgm:t>
    </dgm:pt>
    <dgm:pt modelId="{DEC1CF4B-E867-4AD0-BEE7-7B19E63DDBC1}" type="parTrans" cxnId="{CF46D13A-2A3D-46FB-81AC-4CD3FCEEAF17}">
      <dgm:prSet/>
      <dgm:spPr/>
      <dgm:t>
        <a:bodyPr/>
        <a:lstStyle/>
        <a:p>
          <a:endParaRPr lang="en-US"/>
        </a:p>
      </dgm:t>
    </dgm:pt>
    <dgm:pt modelId="{B69C5D41-B9BD-4D20-AA4D-DA39C8AB53D6}" type="sibTrans" cxnId="{CF46D13A-2A3D-46FB-81AC-4CD3FCEEAF17}">
      <dgm:prSet/>
      <dgm:spPr/>
      <dgm:t>
        <a:bodyPr/>
        <a:lstStyle/>
        <a:p>
          <a:endParaRPr lang="en-US"/>
        </a:p>
      </dgm:t>
    </dgm:pt>
    <dgm:pt modelId="{A269EEAE-6B59-417B-BE43-721F25C8D194}">
      <dgm:prSet/>
      <dgm:spPr/>
      <dgm:t>
        <a:bodyPr/>
        <a:lstStyle/>
        <a:p>
          <a:r>
            <a:rPr lang="en-US"/>
            <a:t>Provisioned concurrency: Makes functions available immediately, avoiding latency issues </a:t>
          </a:r>
        </a:p>
      </dgm:t>
    </dgm:pt>
    <dgm:pt modelId="{AFF64388-F6B7-44A5-B363-08EC109B08D0}" type="parTrans" cxnId="{DBD60827-CFAA-439A-9187-28628DA505D1}">
      <dgm:prSet/>
      <dgm:spPr/>
      <dgm:t>
        <a:bodyPr/>
        <a:lstStyle/>
        <a:p>
          <a:endParaRPr lang="en-US"/>
        </a:p>
      </dgm:t>
    </dgm:pt>
    <dgm:pt modelId="{3CAC29CE-E07C-4760-A1D4-00C278F0F5FF}" type="sibTrans" cxnId="{DBD60827-CFAA-439A-9187-28628DA505D1}">
      <dgm:prSet/>
      <dgm:spPr/>
      <dgm:t>
        <a:bodyPr/>
        <a:lstStyle/>
        <a:p>
          <a:endParaRPr lang="en-US"/>
        </a:p>
      </dgm:t>
    </dgm:pt>
    <dgm:pt modelId="{4CBDC48D-39D8-A244-8145-4AB2807C00A8}" type="pres">
      <dgm:prSet presAssocID="{FE5013DC-58DB-4B08-90B8-D60BE4794777}" presName="matrix" presStyleCnt="0">
        <dgm:presLayoutVars>
          <dgm:chMax val="1"/>
          <dgm:dir/>
          <dgm:resizeHandles val="exact"/>
        </dgm:presLayoutVars>
      </dgm:prSet>
      <dgm:spPr/>
    </dgm:pt>
    <dgm:pt modelId="{BDA6763C-CE0B-7D47-BF09-690161AA9953}" type="pres">
      <dgm:prSet presAssocID="{FE5013DC-58DB-4B08-90B8-D60BE4794777}" presName="diamond" presStyleLbl="bgShp" presStyleIdx="0" presStyleCnt="1"/>
      <dgm:spPr/>
    </dgm:pt>
    <dgm:pt modelId="{E8B158ED-70DD-5E4D-98C4-6609BBCA714A}" type="pres">
      <dgm:prSet presAssocID="{FE5013DC-58DB-4B08-90B8-D60BE479477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72C44C5-B394-6448-A2AF-B61E61DD7E0E}" type="pres">
      <dgm:prSet presAssocID="{FE5013DC-58DB-4B08-90B8-D60BE479477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2E98348-EDE5-A046-B913-2569F82FE37E}" type="pres">
      <dgm:prSet presAssocID="{FE5013DC-58DB-4B08-90B8-D60BE479477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90CF636-E2AF-E545-B6BD-29A60CC80BBD}" type="pres">
      <dgm:prSet presAssocID="{FE5013DC-58DB-4B08-90B8-D60BE479477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BD60827-CFAA-439A-9187-28628DA505D1}" srcId="{FE5013DC-58DB-4B08-90B8-D60BE4794777}" destId="{A269EEAE-6B59-417B-BE43-721F25C8D194}" srcOrd="3" destOrd="0" parTransId="{AFF64388-F6B7-44A5-B363-08EC109B08D0}" sibTransId="{3CAC29CE-E07C-4760-A1D4-00C278F0F5FF}"/>
    <dgm:cxn modelId="{CF46D13A-2A3D-46FB-81AC-4CD3FCEEAF17}" srcId="{FE5013DC-58DB-4B08-90B8-D60BE4794777}" destId="{950B11C7-0C8B-4599-A6D0-EEFFFD076B90}" srcOrd="2" destOrd="0" parTransId="{DEC1CF4B-E867-4AD0-BEE7-7B19E63DDBC1}" sibTransId="{B69C5D41-B9BD-4D20-AA4D-DA39C8AB53D6}"/>
    <dgm:cxn modelId="{16AA3951-806B-D84C-BA73-853EC648D132}" type="presOf" srcId="{ADA358DC-5694-4E37-B990-6EEEB3D787DC}" destId="{E8B158ED-70DD-5E4D-98C4-6609BBCA714A}" srcOrd="0" destOrd="0" presId="urn:microsoft.com/office/officeart/2005/8/layout/matrix3"/>
    <dgm:cxn modelId="{1E759B78-33C4-2F4E-BDD9-93E7AB5823FC}" type="presOf" srcId="{950B11C7-0C8B-4599-A6D0-EEFFFD076B90}" destId="{12E98348-EDE5-A046-B913-2569F82FE37E}" srcOrd="0" destOrd="0" presId="urn:microsoft.com/office/officeart/2005/8/layout/matrix3"/>
    <dgm:cxn modelId="{5AB489AA-33B2-4293-9F50-51117474264A}" srcId="{FE5013DC-58DB-4B08-90B8-D60BE4794777}" destId="{F7EE156F-8F5C-416D-9F22-1F6CD383073D}" srcOrd="1" destOrd="0" parTransId="{8A302157-3D6E-4358-9F6F-5486E9F638DC}" sibTransId="{CD26BB13-CE8D-45FD-A695-9A6CAE4F887D}"/>
    <dgm:cxn modelId="{0DE424B8-B262-4AD7-A540-1D4107D94AB4}" srcId="{FE5013DC-58DB-4B08-90B8-D60BE4794777}" destId="{ADA358DC-5694-4E37-B990-6EEEB3D787DC}" srcOrd="0" destOrd="0" parTransId="{97307304-4AC5-42BB-99DD-9F65E196456A}" sibTransId="{FC1872D1-5EA7-4829-A820-31DAD9B2EB34}"/>
    <dgm:cxn modelId="{0093D2D3-164A-594B-94F7-176CF6F90A1D}" type="presOf" srcId="{FE5013DC-58DB-4B08-90B8-D60BE4794777}" destId="{4CBDC48D-39D8-A244-8145-4AB2807C00A8}" srcOrd="0" destOrd="0" presId="urn:microsoft.com/office/officeart/2005/8/layout/matrix3"/>
    <dgm:cxn modelId="{6DFA3BDD-85E3-7841-9B8C-D8966DB21FE5}" type="presOf" srcId="{A269EEAE-6B59-417B-BE43-721F25C8D194}" destId="{790CF636-E2AF-E545-B6BD-29A60CC80BBD}" srcOrd="0" destOrd="0" presId="urn:microsoft.com/office/officeart/2005/8/layout/matrix3"/>
    <dgm:cxn modelId="{7ED762E5-3EF6-C348-9BBF-919D56C32081}" type="presOf" srcId="{F7EE156F-8F5C-416D-9F22-1F6CD383073D}" destId="{872C44C5-B394-6448-A2AF-B61E61DD7E0E}" srcOrd="0" destOrd="0" presId="urn:microsoft.com/office/officeart/2005/8/layout/matrix3"/>
    <dgm:cxn modelId="{A0C02FB8-B6D4-4144-BD5E-2E7785A4F9AF}" type="presParOf" srcId="{4CBDC48D-39D8-A244-8145-4AB2807C00A8}" destId="{BDA6763C-CE0B-7D47-BF09-690161AA9953}" srcOrd="0" destOrd="0" presId="urn:microsoft.com/office/officeart/2005/8/layout/matrix3"/>
    <dgm:cxn modelId="{686F3721-5DCC-CE4D-8637-B000F9534A09}" type="presParOf" srcId="{4CBDC48D-39D8-A244-8145-4AB2807C00A8}" destId="{E8B158ED-70DD-5E4D-98C4-6609BBCA714A}" srcOrd="1" destOrd="0" presId="urn:microsoft.com/office/officeart/2005/8/layout/matrix3"/>
    <dgm:cxn modelId="{246E0208-D165-4148-8941-13EA54A26126}" type="presParOf" srcId="{4CBDC48D-39D8-A244-8145-4AB2807C00A8}" destId="{872C44C5-B394-6448-A2AF-B61E61DD7E0E}" srcOrd="2" destOrd="0" presId="urn:microsoft.com/office/officeart/2005/8/layout/matrix3"/>
    <dgm:cxn modelId="{0E1C173C-AECB-6E44-8365-775F9A1E6BCE}" type="presParOf" srcId="{4CBDC48D-39D8-A244-8145-4AB2807C00A8}" destId="{12E98348-EDE5-A046-B913-2569F82FE37E}" srcOrd="3" destOrd="0" presId="urn:microsoft.com/office/officeart/2005/8/layout/matrix3"/>
    <dgm:cxn modelId="{98E050E8-D7BF-174B-8549-FBF8C379DDE1}" type="presParOf" srcId="{4CBDC48D-39D8-A244-8145-4AB2807C00A8}" destId="{790CF636-E2AF-E545-B6BD-29A60CC80BB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95F0B7-71E5-40F2-B557-CD85A3CC444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D0192FD-523B-42DE-9DCA-2688320D5BC1}">
      <dgm:prSet/>
      <dgm:spPr/>
      <dgm:t>
        <a:bodyPr/>
        <a:lstStyle/>
        <a:p>
          <a:r>
            <a:rPr lang="en-US"/>
            <a:t>Unsupported languages: Some languages excluding to the aforementioned ones may not be supported, like C# and C++</a:t>
          </a:r>
        </a:p>
      </dgm:t>
    </dgm:pt>
    <dgm:pt modelId="{8EB5015F-5CBC-4094-AF13-8E2D4BF2C5B8}" type="parTrans" cxnId="{E91B4824-0A82-46F1-8C6A-287857CA20C7}">
      <dgm:prSet/>
      <dgm:spPr/>
      <dgm:t>
        <a:bodyPr/>
        <a:lstStyle/>
        <a:p>
          <a:endParaRPr lang="en-US"/>
        </a:p>
      </dgm:t>
    </dgm:pt>
    <dgm:pt modelId="{CB543A63-6261-41B7-AE51-8F11B4969F78}" type="sibTrans" cxnId="{E91B4824-0A82-46F1-8C6A-287857CA20C7}">
      <dgm:prSet/>
      <dgm:spPr/>
      <dgm:t>
        <a:bodyPr/>
        <a:lstStyle/>
        <a:p>
          <a:endParaRPr lang="en-US"/>
        </a:p>
      </dgm:t>
    </dgm:pt>
    <dgm:pt modelId="{1C9B562A-48AB-492B-9DD2-5E13EAD063AA}">
      <dgm:prSet/>
      <dgm:spPr/>
      <dgm:t>
        <a:bodyPr/>
        <a:lstStyle/>
        <a:p>
          <a:r>
            <a:rPr lang="en-US"/>
            <a:t>Memory limits: There’s a maximum amount of RAM allocated to a lambda function</a:t>
          </a:r>
        </a:p>
      </dgm:t>
    </dgm:pt>
    <dgm:pt modelId="{BB852E90-3646-487A-A6D3-AA618A92C504}" type="parTrans" cxnId="{628AE7A9-BA18-4C11-8904-D3214AC67CC3}">
      <dgm:prSet/>
      <dgm:spPr/>
      <dgm:t>
        <a:bodyPr/>
        <a:lstStyle/>
        <a:p>
          <a:endParaRPr lang="en-US"/>
        </a:p>
      </dgm:t>
    </dgm:pt>
    <dgm:pt modelId="{CBD18BBE-B452-4A81-A7D4-09C43B2F0B44}" type="sibTrans" cxnId="{628AE7A9-BA18-4C11-8904-D3214AC67CC3}">
      <dgm:prSet/>
      <dgm:spPr/>
      <dgm:t>
        <a:bodyPr/>
        <a:lstStyle/>
        <a:p>
          <a:endParaRPr lang="en-US"/>
        </a:p>
      </dgm:t>
    </dgm:pt>
    <dgm:pt modelId="{8E0F6498-F343-4E46-9EA6-73896A16240A}">
      <dgm:prSet/>
      <dgm:spPr/>
      <dgm:t>
        <a:bodyPr/>
        <a:lstStyle/>
        <a:p>
          <a:r>
            <a:rPr lang="en-US"/>
            <a:t>Execution time: There are time limits on Lambda functioj invocation</a:t>
          </a:r>
        </a:p>
      </dgm:t>
    </dgm:pt>
    <dgm:pt modelId="{892B39CF-54AA-48FC-9E28-8C0267CECFE4}" type="parTrans" cxnId="{4A49AA24-9FF3-44A7-9204-1FA110D18CB3}">
      <dgm:prSet/>
      <dgm:spPr/>
      <dgm:t>
        <a:bodyPr/>
        <a:lstStyle/>
        <a:p>
          <a:endParaRPr lang="en-US"/>
        </a:p>
      </dgm:t>
    </dgm:pt>
    <dgm:pt modelId="{91580C04-F72D-45A9-B7F7-2DD3AAD96694}" type="sibTrans" cxnId="{4A49AA24-9FF3-44A7-9204-1FA110D18CB3}">
      <dgm:prSet/>
      <dgm:spPr/>
      <dgm:t>
        <a:bodyPr/>
        <a:lstStyle/>
        <a:p>
          <a:endParaRPr lang="en-US"/>
        </a:p>
      </dgm:t>
    </dgm:pt>
    <dgm:pt modelId="{8D270388-688D-4F73-BB76-159ECD0AB55C}">
      <dgm:prSet/>
      <dgm:spPr/>
      <dgm:t>
        <a:bodyPr/>
        <a:lstStyle/>
        <a:p>
          <a:r>
            <a:rPr lang="en-US"/>
            <a:t>Can experience vendor lock in: when a customer is unable to switch to a different product or service from a vendor without significant costs. </a:t>
          </a:r>
        </a:p>
      </dgm:t>
    </dgm:pt>
    <dgm:pt modelId="{69447FA8-3045-4EA4-B2E8-541F5B3B93EC}" type="parTrans" cxnId="{EA630A4C-6E06-4C82-A6DC-BB0E62BFE70D}">
      <dgm:prSet/>
      <dgm:spPr/>
      <dgm:t>
        <a:bodyPr/>
        <a:lstStyle/>
        <a:p>
          <a:endParaRPr lang="en-US"/>
        </a:p>
      </dgm:t>
    </dgm:pt>
    <dgm:pt modelId="{9E3FA779-91F4-4D39-AFF4-35BAD2894E8F}" type="sibTrans" cxnId="{EA630A4C-6E06-4C82-A6DC-BB0E62BFE70D}">
      <dgm:prSet/>
      <dgm:spPr/>
      <dgm:t>
        <a:bodyPr/>
        <a:lstStyle/>
        <a:p>
          <a:endParaRPr lang="en-US"/>
        </a:p>
      </dgm:t>
    </dgm:pt>
    <dgm:pt modelId="{60F90B4D-8FF3-3046-8A22-421D29A6D1F4}" type="pres">
      <dgm:prSet presAssocID="{4A95F0B7-71E5-40F2-B557-CD85A3CC4445}" presName="linear" presStyleCnt="0">
        <dgm:presLayoutVars>
          <dgm:animLvl val="lvl"/>
          <dgm:resizeHandles val="exact"/>
        </dgm:presLayoutVars>
      </dgm:prSet>
      <dgm:spPr/>
    </dgm:pt>
    <dgm:pt modelId="{32B08412-99F4-E841-9123-730AE5BD7D3D}" type="pres">
      <dgm:prSet presAssocID="{6D0192FD-523B-42DE-9DCA-2688320D5BC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30D7170-B3B4-E743-A5A7-B5A462056979}" type="pres">
      <dgm:prSet presAssocID="{CB543A63-6261-41B7-AE51-8F11B4969F78}" presName="spacer" presStyleCnt="0"/>
      <dgm:spPr/>
    </dgm:pt>
    <dgm:pt modelId="{9EC08FF0-818A-9242-9DC9-2A709BFDA702}" type="pres">
      <dgm:prSet presAssocID="{1C9B562A-48AB-492B-9DD2-5E13EAD063A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429F251-F445-A54B-8F29-B1D93AAED1AA}" type="pres">
      <dgm:prSet presAssocID="{CBD18BBE-B452-4A81-A7D4-09C43B2F0B44}" presName="spacer" presStyleCnt="0"/>
      <dgm:spPr/>
    </dgm:pt>
    <dgm:pt modelId="{171E2A58-B097-CC49-A229-0D79F6E2260B}" type="pres">
      <dgm:prSet presAssocID="{8E0F6498-F343-4E46-9EA6-73896A16240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4FC0DE9-50E1-5448-9054-C7BBAE15F72F}" type="pres">
      <dgm:prSet presAssocID="{91580C04-F72D-45A9-B7F7-2DD3AAD96694}" presName="spacer" presStyleCnt="0"/>
      <dgm:spPr/>
    </dgm:pt>
    <dgm:pt modelId="{6F8A5422-36FD-A24D-8528-6D1020649458}" type="pres">
      <dgm:prSet presAssocID="{8D270388-688D-4F73-BB76-159ECD0AB55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BE2F405-C892-FF45-B36A-ABE2D7B27221}" type="presOf" srcId="{8E0F6498-F343-4E46-9EA6-73896A16240A}" destId="{171E2A58-B097-CC49-A229-0D79F6E2260B}" srcOrd="0" destOrd="0" presId="urn:microsoft.com/office/officeart/2005/8/layout/vList2"/>
    <dgm:cxn modelId="{E91B4824-0A82-46F1-8C6A-287857CA20C7}" srcId="{4A95F0B7-71E5-40F2-B557-CD85A3CC4445}" destId="{6D0192FD-523B-42DE-9DCA-2688320D5BC1}" srcOrd="0" destOrd="0" parTransId="{8EB5015F-5CBC-4094-AF13-8E2D4BF2C5B8}" sibTransId="{CB543A63-6261-41B7-AE51-8F11B4969F78}"/>
    <dgm:cxn modelId="{4A49AA24-9FF3-44A7-9204-1FA110D18CB3}" srcId="{4A95F0B7-71E5-40F2-B557-CD85A3CC4445}" destId="{8E0F6498-F343-4E46-9EA6-73896A16240A}" srcOrd="2" destOrd="0" parTransId="{892B39CF-54AA-48FC-9E28-8C0267CECFE4}" sibTransId="{91580C04-F72D-45A9-B7F7-2DD3AAD96694}"/>
    <dgm:cxn modelId="{EA630A4C-6E06-4C82-A6DC-BB0E62BFE70D}" srcId="{4A95F0B7-71E5-40F2-B557-CD85A3CC4445}" destId="{8D270388-688D-4F73-BB76-159ECD0AB55C}" srcOrd="3" destOrd="0" parTransId="{69447FA8-3045-4EA4-B2E8-541F5B3B93EC}" sibTransId="{9E3FA779-91F4-4D39-AFF4-35BAD2894E8F}"/>
    <dgm:cxn modelId="{6C76AE5E-E3D0-1247-8D76-DA4B2E1204C4}" type="presOf" srcId="{4A95F0B7-71E5-40F2-B557-CD85A3CC4445}" destId="{60F90B4D-8FF3-3046-8A22-421D29A6D1F4}" srcOrd="0" destOrd="0" presId="urn:microsoft.com/office/officeart/2005/8/layout/vList2"/>
    <dgm:cxn modelId="{0BB8FB98-8968-4247-9D8D-B73508AE9E56}" type="presOf" srcId="{6D0192FD-523B-42DE-9DCA-2688320D5BC1}" destId="{32B08412-99F4-E841-9123-730AE5BD7D3D}" srcOrd="0" destOrd="0" presId="urn:microsoft.com/office/officeart/2005/8/layout/vList2"/>
    <dgm:cxn modelId="{628AE7A9-BA18-4C11-8904-D3214AC67CC3}" srcId="{4A95F0B7-71E5-40F2-B557-CD85A3CC4445}" destId="{1C9B562A-48AB-492B-9DD2-5E13EAD063AA}" srcOrd="1" destOrd="0" parTransId="{BB852E90-3646-487A-A6D3-AA618A92C504}" sibTransId="{CBD18BBE-B452-4A81-A7D4-09C43B2F0B44}"/>
    <dgm:cxn modelId="{398134CE-E788-D242-8ACD-314573B39650}" type="presOf" srcId="{8D270388-688D-4F73-BB76-159ECD0AB55C}" destId="{6F8A5422-36FD-A24D-8528-6D1020649458}" srcOrd="0" destOrd="0" presId="urn:microsoft.com/office/officeart/2005/8/layout/vList2"/>
    <dgm:cxn modelId="{372A7FE7-A4AC-844E-9D47-C7767F6C2F25}" type="presOf" srcId="{1C9B562A-48AB-492B-9DD2-5E13EAD063AA}" destId="{9EC08FF0-818A-9242-9DC9-2A709BFDA702}" srcOrd="0" destOrd="0" presId="urn:microsoft.com/office/officeart/2005/8/layout/vList2"/>
    <dgm:cxn modelId="{2D140F78-C817-0348-BB93-10C26ED0C25A}" type="presParOf" srcId="{60F90B4D-8FF3-3046-8A22-421D29A6D1F4}" destId="{32B08412-99F4-E841-9123-730AE5BD7D3D}" srcOrd="0" destOrd="0" presId="urn:microsoft.com/office/officeart/2005/8/layout/vList2"/>
    <dgm:cxn modelId="{5CB65D36-54E5-3549-B64B-11D0D1CBF730}" type="presParOf" srcId="{60F90B4D-8FF3-3046-8A22-421D29A6D1F4}" destId="{A30D7170-B3B4-E743-A5A7-B5A462056979}" srcOrd="1" destOrd="0" presId="urn:microsoft.com/office/officeart/2005/8/layout/vList2"/>
    <dgm:cxn modelId="{19295E4A-BE20-E441-8DB3-85CB66D1C694}" type="presParOf" srcId="{60F90B4D-8FF3-3046-8A22-421D29A6D1F4}" destId="{9EC08FF0-818A-9242-9DC9-2A709BFDA702}" srcOrd="2" destOrd="0" presId="urn:microsoft.com/office/officeart/2005/8/layout/vList2"/>
    <dgm:cxn modelId="{3361B247-58BD-6F4D-9CB5-F8B455E2E984}" type="presParOf" srcId="{60F90B4D-8FF3-3046-8A22-421D29A6D1F4}" destId="{8429F251-F445-A54B-8F29-B1D93AAED1AA}" srcOrd="3" destOrd="0" presId="urn:microsoft.com/office/officeart/2005/8/layout/vList2"/>
    <dgm:cxn modelId="{FEFD1327-FE7B-AC47-811D-CE79D5FABDE5}" type="presParOf" srcId="{60F90B4D-8FF3-3046-8A22-421D29A6D1F4}" destId="{171E2A58-B097-CC49-A229-0D79F6E2260B}" srcOrd="4" destOrd="0" presId="urn:microsoft.com/office/officeart/2005/8/layout/vList2"/>
    <dgm:cxn modelId="{3215F078-AD19-ED4B-8CEE-4C1608137ABC}" type="presParOf" srcId="{60F90B4D-8FF3-3046-8A22-421D29A6D1F4}" destId="{D4FC0DE9-50E1-5448-9054-C7BBAE15F72F}" srcOrd="5" destOrd="0" presId="urn:microsoft.com/office/officeart/2005/8/layout/vList2"/>
    <dgm:cxn modelId="{679FAD64-9188-A940-AFFD-1F8F8D71A70E}" type="presParOf" srcId="{60F90B4D-8FF3-3046-8A22-421D29A6D1F4}" destId="{6F8A5422-36FD-A24D-8528-6D10206494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642A4E-5757-4A47-8029-C4FEB79D778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934F424-E82D-46E2-B679-C1C747B99BE4}">
      <dgm:prSet/>
      <dgm:spPr/>
      <dgm:t>
        <a:bodyPr/>
        <a:lstStyle/>
        <a:p>
          <a:r>
            <a:rPr lang="en-US"/>
            <a:t>Lambda is offered by AWS while Azure is offered by Microsoft</a:t>
          </a:r>
        </a:p>
      </dgm:t>
    </dgm:pt>
    <dgm:pt modelId="{4B687382-7015-4148-8079-5C6DF7275440}" type="parTrans" cxnId="{C02F8608-709D-40F7-BC95-8427F96CBB25}">
      <dgm:prSet/>
      <dgm:spPr/>
      <dgm:t>
        <a:bodyPr/>
        <a:lstStyle/>
        <a:p>
          <a:endParaRPr lang="en-US"/>
        </a:p>
      </dgm:t>
    </dgm:pt>
    <dgm:pt modelId="{35739583-B25C-4A03-B22A-1F7C197FFF67}" type="sibTrans" cxnId="{C02F8608-709D-40F7-BC95-8427F96CBB25}">
      <dgm:prSet/>
      <dgm:spPr/>
      <dgm:t>
        <a:bodyPr/>
        <a:lstStyle/>
        <a:p>
          <a:endParaRPr lang="en-US"/>
        </a:p>
      </dgm:t>
    </dgm:pt>
    <dgm:pt modelId="{649F22EA-76CB-49C7-AAB2-A64172CD153B}">
      <dgm:prSet/>
      <dgm:spPr/>
      <dgm:t>
        <a:bodyPr/>
        <a:lstStyle/>
        <a:p>
          <a:r>
            <a:rPr lang="en-US"/>
            <a:t>Azure supports languages mainly supported/used in the Microsoft development space like C#, Javascript and typescript</a:t>
          </a:r>
        </a:p>
      </dgm:t>
    </dgm:pt>
    <dgm:pt modelId="{CCE5096E-AA82-4786-89A3-FA28A39A6D56}" type="parTrans" cxnId="{9297EBB9-40BE-4DCA-8DB9-8FC6C2839217}">
      <dgm:prSet/>
      <dgm:spPr/>
      <dgm:t>
        <a:bodyPr/>
        <a:lstStyle/>
        <a:p>
          <a:endParaRPr lang="en-US"/>
        </a:p>
      </dgm:t>
    </dgm:pt>
    <dgm:pt modelId="{985F7CFF-A5E8-4EB9-BAC0-D9E6BBD62B73}" type="sibTrans" cxnId="{9297EBB9-40BE-4DCA-8DB9-8FC6C2839217}">
      <dgm:prSet/>
      <dgm:spPr/>
      <dgm:t>
        <a:bodyPr/>
        <a:lstStyle/>
        <a:p>
          <a:endParaRPr lang="en-US"/>
        </a:p>
      </dgm:t>
    </dgm:pt>
    <dgm:pt modelId="{AB684BAB-B2AE-4719-8002-ADE6159B8577}">
      <dgm:prSet/>
      <dgm:spPr/>
      <dgm:t>
        <a:bodyPr/>
        <a:lstStyle/>
        <a:p>
          <a:r>
            <a:rPr lang="en-US"/>
            <a:t>Azure has a standard memory allocation which is 1.5GB (with premium option up to 14GB) while in Lambda, you’d have to first specify memory allocation when creating a function (up to 3GB max)</a:t>
          </a:r>
        </a:p>
      </dgm:t>
    </dgm:pt>
    <dgm:pt modelId="{5F267140-2A50-48EC-B008-8724A6B3B187}" type="parTrans" cxnId="{56EFC007-6E06-46F0-837A-A141BD81D58C}">
      <dgm:prSet/>
      <dgm:spPr/>
      <dgm:t>
        <a:bodyPr/>
        <a:lstStyle/>
        <a:p>
          <a:endParaRPr lang="en-US"/>
        </a:p>
      </dgm:t>
    </dgm:pt>
    <dgm:pt modelId="{D1013393-2A17-437C-AB3B-5FD66F6263DD}" type="sibTrans" cxnId="{56EFC007-6E06-46F0-837A-A141BD81D58C}">
      <dgm:prSet/>
      <dgm:spPr/>
      <dgm:t>
        <a:bodyPr/>
        <a:lstStyle/>
        <a:p>
          <a:endParaRPr lang="en-US"/>
        </a:p>
      </dgm:t>
    </dgm:pt>
    <dgm:pt modelId="{0C70946D-EA19-2B49-9369-B65BA2ADBE9E}" type="pres">
      <dgm:prSet presAssocID="{AA642A4E-5757-4A47-8029-C4FEB79D7785}" presName="linear" presStyleCnt="0">
        <dgm:presLayoutVars>
          <dgm:animLvl val="lvl"/>
          <dgm:resizeHandles val="exact"/>
        </dgm:presLayoutVars>
      </dgm:prSet>
      <dgm:spPr/>
    </dgm:pt>
    <dgm:pt modelId="{C7A4C3C1-DE0A-7C41-8DF2-7F1423E7A476}" type="pres">
      <dgm:prSet presAssocID="{2934F424-E82D-46E2-B679-C1C747B99BE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DB82854-1268-214B-B3B9-8BD5325DF175}" type="pres">
      <dgm:prSet presAssocID="{35739583-B25C-4A03-B22A-1F7C197FFF67}" presName="spacer" presStyleCnt="0"/>
      <dgm:spPr/>
    </dgm:pt>
    <dgm:pt modelId="{50268760-55F6-964B-9454-8651525E4506}" type="pres">
      <dgm:prSet presAssocID="{649F22EA-76CB-49C7-AAB2-A64172CD15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ACC309-AEF9-3B47-B3B0-7B327CCD7C30}" type="pres">
      <dgm:prSet presAssocID="{985F7CFF-A5E8-4EB9-BAC0-D9E6BBD62B73}" presName="spacer" presStyleCnt="0"/>
      <dgm:spPr/>
    </dgm:pt>
    <dgm:pt modelId="{436A57B9-FCB2-2248-9EE6-A13DBE0608D8}" type="pres">
      <dgm:prSet presAssocID="{AB684BAB-B2AE-4719-8002-ADE6159B857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6EFC007-6E06-46F0-837A-A141BD81D58C}" srcId="{AA642A4E-5757-4A47-8029-C4FEB79D7785}" destId="{AB684BAB-B2AE-4719-8002-ADE6159B8577}" srcOrd="2" destOrd="0" parTransId="{5F267140-2A50-48EC-B008-8724A6B3B187}" sibTransId="{D1013393-2A17-437C-AB3B-5FD66F6263DD}"/>
    <dgm:cxn modelId="{C02F8608-709D-40F7-BC95-8427F96CBB25}" srcId="{AA642A4E-5757-4A47-8029-C4FEB79D7785}" destId="{2934F424-E82D-46E2-B679-C1C747B99BE4}" srcOrd="0" destOrd="0" parTransId="{4B687382-7015-4148-8079-5C6DF7275440}" sibTransId="{35739583-B25C-4A03-B22A-1F7C197FFF67}"/>
    <dgm:cxn modelId="{AC5FB54D-C0B5-7045-AC79-F1E1E566C487}" type="presOf" srcId="{649F22EA-76CB-49C7-AAB2-A64172CD153B}" destId="{50268760-55F6-964B-9454-8651525E4506}" srcOrd="0" destOrd="0" presId="urn:microsoft.com/office/officeart/2005/8/layout/vList2"/>
    <dgm:cxn modelId="{66C42555-C6D7-5142-92E8-F99EF44CD5C7}" type="presOf" srcId="{AB684BAB-B2AE-4719-8002-ADE6159B8577}" destId="{436A57B9-FCB2-2248-9EE6-A13DBE0608D8}" srcOrd="0" destOrd="0" presId="urn:microsoft.com/office/officeart/2005/8/layout/vList2"/>
    <dgm:cxn modelId="{9297EBB9-40BE-4DCA-8DB9-8FC6C2839217}" srcId="{AA642A4E-5757-4A47-8029-C4FEB79D7785}" destId="{649F22EA-76CB-49C7-AAB2-A64172CD153B}" srcOrd="1" destOrd="0" parTransId="{CCE5096E-AA82-4786-89A3-FA28A39A6D56}" sibTransId="{985F7CFF-A5E8-4EB9-BAC0-D9E6BBD62B73}"/>
    <dgm:cxn modelId="{55A774C5-FAA9-544D-BC54-9BBF566238F9}" type="presOf" srcId="{AA642A4E-5757-4A47-8029-C4FEB79D7785}" destId="{0C70946D-EA19-2B49-9369-B65BA2ADBE9E}" srcOrd="0" destOrd="0" presId="urn:microsoft.com/office/officeart/2005/8/layout/vList2"/>
    <dgm:cxn modelId="{A5F439DD-AA4A-3743-AADA-AFABC654C382}" type="presOf" srcId="{2934F424-E82D-46E2-B679-C1C747B99BE4}" destId="{C7A4C3C1-DE0A-7C41-8DF2-7F1423E7A476}" srcOrd="0" destOrd="0" presId="urn:microsoft.com/office/officeart/2005/8/layout/vList2"/>
    <dgm:cxn modelId="{4ED3F86F-3C35-F647-9BC9-AF216E856C5B}" type="presParOf" srcId="{0C70946D-EA19-2B49-9369-B65BA2ADBE9E}" destId="{C7A4C3C1-DE0A-7C41-8DF2-7F1423E7A476}" srcOrd="0" destOrd="0" presId="urn:microsoft.com/office/officeart/2005/8/layout/vList2"/>
    <dgm:cxn modelId="{51C672AA-6503-2448-924D-C47539CB3808}" type="presParOf" srcId="{0C70946D-EA19-2B49-9369-B65BA2ADBE9E}" destId="{ADB82854-1268-214B-B3B9-8BD5325DF175}" srcOrd="1" destOrd="0" presId="urn:microsoft.com/office/officeart/2005/8/layout/vList2"/>
    <dgm:cxn modelId="{B26423EF-E3DE-624E-AAD3-FF20077DA361}" type="presParOf" srcId="{0C70946D-EA19-2B49-9369-B65BA2ADBE9E}" destId="{50268760-55F6-964B-9454-8651525E4506}" srcOrd="2" destOrd="0" presId="urn:microsoft.com/office/officeart/2005/8/layout/vList2"/>
    <dgm:cxn modelId="{F6CD23D5-E0E2-9745-A22E-1D2FC7F0B263}" type="presParOf" srcId="{0C70946D-EA19-2B49-9369-B65BA2ADBE9E}" destId="{47ACC309-AEF9-3B47-B3B0-7B327CCD7C30}" srcOrd="3" destOrd="0" presId="urn:microsoft.com/office/officeart/2005/8/layout/vList2"/>
    <dgm:cxn modelId="{6E7CE3A6-123F-FE4B-9C6A-EACFB7E1EFD9}" type="presParOf" srcId="{0C70946D-EA19-2B49-9369-B65BA2ADBE9E}" destId="{436A57B9-FCB2-2248-9EE6-A13DBE0608D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9D908-70F7-4F6D-A22D-BFDB34AFBB2A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5067F-EB03-4CA0-A1E1-BC934F43C554}">
      <dsp:nvSpPr>
        <dsp:cNvPr id="0" name=""/>
        <dsp:cNvSpPr/>
      </dsp:nvSpPr>
      <dsp:spPr>
        <a:xfrm>
          <a:off x="500008" y="372613"/>
          <a:ext cx="909106" cy="909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545FC-1036-4901-85B8-286D45302EF7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Lambda supports up to 10GB of memory</a:t>
          </a:r>
        </a:p>
      </dsp:txBody>
      <dsp:txXfrm>
        <a:off x="1909124" y="706"/>
        <a:ext cx="5040315" cy="1652921"/>
      </dsp:txXfrm>
    </dsp:sp>
    <dsp:sp modelId="{E509A01D-40F0-457F-BFC3-808D6B3A8AED}">
      <dsp:nvSpPr>
        <dsp:cNvPr id="0" name=""/>
        <dsp:cNvSpPr/>
      </dsp:nvSpPr>
      <dsp:spPr>
        <a:xfrm>
          <a:off x="0" y="2066858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015E9-9D67-4F74-A398-40E072B2B2BB}">
      <dsp:nvSpPr>
        <dsp:cNvPr id="0" name=""/>
        <dsp:cNvSpPr/>
      </dsp:nvSpPr>
      <dsp:spPr>
        <a:xfrm>
          <a:off x="500008" y="2438765"/>
          <a:ext cx="909106" cy="909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84CBD-02CF-4147-AC02-43812FFB13AF}">
      <dsp:nvSpPr>
        <dsp:cNvPr id="0" name=""/>
        <dsp:cNvSpPr/>
      </dsp:nvSpPr>
      <dsp:spPr>
        <a:xfrm>
          <a:off x="1909124" y="2066858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allocates CPU allocates CPU power proportionally to the amount of memory provisioned</a:t>
          </a:r>
        </a:p>
      </dsp:txBody>
      <dsp:txXfrm>
        <a:off x="1909124" y="2066858"/>
        <a:ext cx="5040315" cy="1652921"/>
      </dsp:txXfrm>
    </dsp:sp>
    <dsp:sp modelId="{CD05132A-EB3A-44B9-846E-1EF5A652592E}">
      <dsp:nvSpPr>
        <dsp:cNvPr id="0" name=""/>
        <dsp:cNvSpPr/>
      </dsp:nvSpPr>
      <dsp:spPr>
        <a:xfrm>
          <a:off x="0" y="4133010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09169-6295-4CB2-B4F2-0E673867C42E}">
      <dsp:nvSpPr>
        <dsp:cNvPr id="0" name=""/>
        <dsp:cNvSpPr/>
      </dsp:nvSpPr>
      <dsp:spPr>
        <a:xfrm>
          <a:off x="500008" y="4504917"/>
          <a:ext cx="909106" cy="909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B1DFF-9683-49DD-A8A7-96E5B5623D56}">
      <dsp:nvSpPr>
        <dsp:cNvPr id="0" name=""/>
        <dsp:cNvSpPr/>
      </dsp:nvSpPr>
      <dsp:spPr>
        <a:xfrm>
          <a:off x="1909124" y="4133010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 be elastic depending on quota requested, can either increase or decrease</a:t>
          </a:r>
        </a:p>
      </dsp:txBody>
      <dsp:txXfrm>
        <a:off x="1909124" y="4133010"/>
        <a:ext cx="5040315" cy="1652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6763C-CE0B-7D47-BF09-690161AA9953}">
      <dsp:nvSpPr>
        <dsp:cNvPr id="0" name=""/>
        <dsp:cNvSpPr/>
      </dsp:nvSpPr>
      <dsp:spPr>
        <a:xfrm>
          <a:off x="1171019" y="0"/>
          <a:ext cx="4572000" cy="4572000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158ED-70DD-5E4D-98C4-6609BBCA714A}">
      <dsp:nvSpPr>
        <dsp:cNvPr id="0" name=""/>
        <dsp:cNvSpPr/>
      </dsp:nvSpPr>
      <dsp:spPr>
        <a:xfrm>
          <a:off x="1605359" y="434339"/>
          <a:ext cx="1783080" cy="1783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 need for managing servers: As it is a PAAS, all maintenance for servers is done by     AWS</a:t>
          </a:r>
        </a:p>
      </dsp:txBody>
      <dsp:txXfrm>
        <a:off x="1692402" y="521382"/>
        <a:ext cx="1608994" cy="1608994"/>
      </dsp:txXfrm>
    </dsp:sp>
    <dsp:sp modelId="{872C44C5-B394-6448-A2AF-B61E61DD7E0E}">
      <dsp:nvSpPr>
        <dsp:cNvPr id="0" name=""/>
        <dsp:cNvSpPr/>
      </dsp:nvSpPr>
      <dsp:spPr>
        <a:xfrm>
          <a:off x="3525599" y="434339"/>
          <a:ext cx="1783080" cy="1783080"/>
        </a:xfrm>
        <a:prstGeom prst="roundRect">
          <a:avLst/>
        </a:prstGeom>
        <a:solidFill>
          <a:schemeClr val="accent5">
            <a:hueOff val="3038109"/>
            <a:satOff val="-1368"/>
            <a:lumOff val="-16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Automatic scaling: Automatically respond to code execution requests at any scale, from a dozen events per day to hundreds of thousands per second.</a:t>
          </a:r>
        </a:p>
      </dsp:txBody>
      <dsp:txXfrm>
        <a:off x="3612642" y="521382"/>
        <a:ext cx="1608994" cy="1608994"/>
      </dsp:txXfrm>
    </dsp:sp>
    <dsp:sp modelId="{12E98348-EDE5-A046-B913-2569F82FE37E}">
      <dsp:nvSpPr>
        <dsp:cNvPr id="0" name=""/>
        <dsp:cNvSpPr/>
      </dsp:nvSpPr>
      <dsp:spPr>
        <a:xfrm>
          <a:off x="1605359" y="2354580"/>
          <a:ext cx="1783080" cy="1783080"/>
        </a:xfrm>
        <a:prstGeom prst="roundRect">
          <a:avLst/>
        </a:prstGeom>
        <a:solidFill>
          <a:schemeClr val="accent5">
            <a:hueOff val="6076219"/>
            <a:satOff val="-2736"/>
            <a:lumOff val="-33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Pay-as-you-go: No need to pay upfront, save cost by paying only for the compute time you use</a:t>
          </a:r>
        </a:p>
      </dsp:txBody>
      <dsp:txXfrm>
        <a:off x="1692402" y="2441623"/>
        <a:ext cx="1608994" cy="1608994"/>
      </dsp:txXfrm>
    </dsp:sp>
    <dsp:sp modelId="{790CF636-E2AF-E545-B6BD-29A60CC80BBD}">
      <dsp:nvSpPr>
        <dsp:cNvPr id="0" name=""/>
        <dsp:cNvSpPr/>
      </dsp:nvSpPr>
      <dsp:spPr>
        <a:xfrm>
          <a:off x="3525599" y="2354580"/>
          <a:ext cx="1783080" cy="1783080"/>
        </a:xfrm>
        <a:prstGeom prst="roundRect">
          <a:avLst/>
        </a:prstGeom>
        <a:solidFill>
          <a:schemeClr val="accent5">
            <a:hueOff val="9114327"/>
            <a:satOff val="-4104"/>
            <a:lumOff val="-50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Provisioned concurrency: Makes functions available immediately, avoiding latency issues </a:t>
          </a:r>
        </a:p>
      </dsp:txBody>
      <dsp:txXfrm>
        <a:off x="3612642" y="2441623"/>
        <a:ext cx="1608994" cy="16089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08412-99F4-E841-9123-730AE5BD7D3D}">
      <dsp:nvSpPr>
        <dsp:cNvPr id="0" name=""/>
        <dsp:cNvSpPr/>
      </dsp:nvSpPr>
      <dsp:spPr>
        <a:xfrm>
          <a:off x="0" y="264418"/>
          <a:ext cx="6949440" cy="12647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Unsupported languages: Some languages excluding to the aforementioned ones may not be supported, like C# and C++</a:t>
          </a:r>
        </a:p>
      </dsp:txBody>
      <dsp:txXfrm>
        <a:off x="61741" y="326159"/>
        <a:ext cx="6825958" cy="1141288"/>
      </dsp:txXfrm>
    </dsp:sp>
    <dsp:sp modelId="{9EC08FF0-818A-9242-9DC9-2A709BFDA702}">
      <dsp:nvSpPr>
        <dsp:cNvPr id="0" name=""/>
        <dsp:cNvSpPr/>
      </dsp:nvSpPr>
      <dsp:spPr>
        <a:xfrm>
          <a:off x="0" y="1595428"/>
          <a:ext cx="6949440" cy="1264770"/>
        </a:xfrm>
        <a:prstGeom prst="roundRect">
          <a:avLst/>
        </a:prstGeom>
        <a:solidFill>
          <a:schemeClr val="accent2">
            <a:hueOff val="-347110"/>
            <a:satOff val="-7210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Memory limits: There’s a maximum amount of RAM allocated to a lambda function</a:t>
          </a:r>
        </a:p>
      </dsp:txBody>
      <dsp:txXfrm>
        <a:off x="61741" y="1657169"/>
        <a:ext cx="6825958" cy="1141288"/>
      </dsp:txXfrm>
    </dsp:sp>
    <dsp:sp modelId="{171E2A58-B097-CC49-A229-0D79F6E2260B}">
      <dsp:nvSpPr>
        <dsp:cNvPr id="0" name=""/>
        <dsp:cNvSpPr/>
      </dsp:nvSpPr>
      <dsp:spPr>
        <a:xfrm>
          <a:off x="0" y="2926439"/>
          <a:ext cx="6949440" cy="1264770"/>
        </a:xfrm>
        <a:prstGeom prst="roundRect">
          <a:avLst/>
        </a:prstGeom>
        <a:solidFill>
          <a:schemeClr val="accent2">
            <a:hueOff val="-694219"/>
            <a:satOff val="-14421"/>
            <a:lumOff val="-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Execution time: There are time limits on Lambda functioj invocation</a:t>
          </a:r>
        </a:p>
      </dsp:txBody>
      <dsp:txXfrm>
        <a:off x="61741" y="2988180"/>
        <a:ext cx="6825958" cy="1141288"/>
      </dsp:txXfrm>
    </dsp:sp>
    <dsp:sp modelId="{6F8A5422-36FD-A24D-8528-6D1020649458}">
      <dsp:nvSpPr>
        <dsp:cNvPr id="0" name=""/>
        <dsp:cNvSpPr/>
      </dsp:nvSpPr>
      <dsp:spPr>
        <a:xfrm>
          <a:off x="0" y="4257449"/>
          <a:ext cx="6949440" cy="1264770"/>
        </a:xfrm>
        <a:prstGeom prst="roundRec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Can experience vendor lock in: when a customer is unable to switch to a different product or service from a vendor without significant costs. </a:t>
          </a:r>
        </a:p>
      </dsp:txBody>
      <dsp:txXfrm>
        <a:off x="61741" y="4319190"/>
        <a:ext cx="6825958" cy="11412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4C3C1-DE0A-7C41-8DF2-7F1423E7A476}">
      <dsp:nvSpPr>
        <dsp:cNvPr id="0" name=""/>
        <dsp:cNvSpPr/>
      </dsp:nvSpPr>
      <dsp:spPr>
        <a:xfrm>
          <a:off x="0" y="575110"/>
          <a:ext cx="6949440" cy="15051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Lambda is offered by AWS while Azure is offered by Microsoft</a:t>
          </a:r>
        </a:p>
      </dsp:txBody>
      <dsp:txXfrm>
        <a:off x="73475" y="648585"/>
        <a:ext cx="6802490" cy="1358202"/>
      </dsp:txXfrm>
    </dsp:sp>
    <dsp:sp modelId="{50268760-55F6-964B-9454-8651525E4506}">
      <dsp:nvSpPr>
        <dsp:cNvPr id="0" name=""/>
        <dsp:cNvSpPr/>
      </dsp:nvSpPr>
      <dsp:spPr>
        <a:xfrm>
          <a:off x="0" y="2140742"/>
          <a:ext cx="6949440" cy="1505152"/>
        </a:xfrm>
        <a:prstGeom prst="roundRect">
          <a:avLst/>
        </a:prstGeom>
        <a:solidFill>
          <a:schemeClr val="accent2">
            <a:hueOff val="-520665"/>
            <a:satOff val="-10816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Azure supports languages mainly supported/used in the Microsoft development space like C#, Javascript and typescript</a:t>
          </a:r>
        </a:p>
      </dsp:txBody>
      <dsp:txXfrm>
        <a:off x="73475" y="2214217"/>
        <a:ext cx="6802490" cy="1358202"/>
      </dsp:txXfrm>
    </dsp:sp>
    <dsp:sp modelId="{436A57B9-FCB2-2248-9EE6-A13DBE0608D8}">
      <dsp:nvSpPr>
        <dsp:cNvPr id="0" name=""/>
        <dsp:cNvSpPr/>
      </dsp:nvSpPr>
      <dsp:spPr>
        <a:xfrm>
          <a:off x="0" y="3706375"/>
          <a:ext cx="6949440" cy="1505152"/>
        </a:xfrm>
        <a:prstGeom prst="roundRec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Azure has a standard memory allocation which is 1.5GB (with premium option up to 14GB) while in Lambda, you’d have to first specify memory allocation when creating a function (up to 3GB max)</a:t>
          </a:r>
        </a:p>
      </dsp:txBody>
      <dsp:txXfrm>
        <a:off x="73475" y="3779850"/>
        <a:ext cx="6802490" cy="1358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4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4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0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4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5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6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3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8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4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3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56788F-DCDC-A524-83F8-012642BBA7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058F1-032E-2E63-C626-6DD886B3C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3219" y="898373"/>
            <a:ext cx="4470544" cy="3474720"/>
          </a:xfrm>
        </p:spPr>
        <p:txBody>
          <a:bodyPr anchor="b">
            <a:normAutofit/>
          </a:bodyPr>
          <a:lstStyle/>
          <a:p>
            <a:pPr algn="l"/>
            <a:r>
              <a:rPr lang="en-US" sz="5800" dirty="0"/>
              <a:t>AWS Lambda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46B89-6F59-A7F3-95E9-2890DC22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2646" y="4495013"/>
            <a:ext cx="4116410" cy="1386840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By Ryan Mwangi</a:t>
            </a:r>
          </a:p>
        </p:txBody>
      </p:sp>
    </p:spTree>
    <p:extLst>
      <p:ext uri="{BB962C8B-B14F-4D97-AF65-F5344CB8AC3E}">
        <p14:creationId xmlns:p14="http://schemas.microsoft.com/office/powerpoint/2010/main" val="956668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86DFC899-ABB8-A67E-08C8-58FFA4E98A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64" r="46486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3CC7D1-B313-E3E4-67B8-936C2577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5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7B1BB-C636-388C-1FB8-4D60F363B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6035040" cy="4096512"/>
          </a:xfrm>
        </p:spPr>
        <p:txBody>
          <a:bodyPr>
            <a:normAutofit/>
          </a:bodyPr>
          <a:lstStyle/>
          <a:p>
            <a:r>
              <a:rPr lang="en-US" sz="1800" b="0" i="0">
                <a:effectLst/>
                <a:latin typeface="Aptos" panose="020B0004020202020204" pitchFamily="34" charset="0"/>
              </a:rPr>
              <a:t>AWS Lambda is </a:t>
            </a:r>
            <a:r>
              <a:rPr lang="en-US" sz="1800">
                <a:latin typeface="Aptos" panose="020B0004020202020204" pitchFamily="34" charset="0"/>
              </a:rPr>
              <a:t>a cloud computing service that lets developers run code without managing servers</a:t>
            </a:r>
            <a:r>
              <a:rPr lang="en-US" sz="1800" b="0" i="0">
                <a:effectLst/>
                <a:latin typeface="Aptos" panose="020B0004020202020204" pitchFamily="34" charset="0"/>
              </a:rPr>
              <a:t>.</a:t>
            </a:r>
          </a:p>
          <a:p>
            <a:r>
              <a:rPr lang="en-US" sz="1800">
                <a:latin typeface="Aptos" panose="020B0004020202020204" pitchFamily="34" charset="0"/>
              </a:rPr>
              <a:t>It </a:t>
            </a:r>
            <a:r>
              <a:rPr lang="en-US" sz="1800" b="0" i="0">
                <a:effectLst/>
                <a:latin typeface="Aptos" panose="020B0004020202020204" pitchFamily="34" charset="0"/>
              </a:rPr>
              <a:t>automatically manages the compute resources, making it the fastest way to turn an idea into a modern, production, serverless applications.</a:t>
            </a:r>
            <a:endParaRPr lang="en-US" sz="180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8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A0940-148F-A685-5202-F025B3A2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Overall Capacity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D3D81C-8941-C31A-DD0E-A7D4F5FD1A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721868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331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F426-636B-F074-7BF4-71D3080D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11019513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Languages supported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E2AE-364B-0064-C140-D14C825C3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11019514" cy="4096512"/>
          </a:xfrm>
        </p:spPr>
        <p:txBody>
          <a:bodyPr>
            <a:normAutofit/>
          </a:bodyPr>
          <a:lstStyle/>
          <a:p>
            <a:r>
              <a:rPr lang="en-US"/>
              <a:t>The following are some languages that lambda supports:</a:t>
            </a:r>
            <a:br>
              <a:rPr lang="en-US"/>
            </a:br>
            <a:br>
              <a:rPr lang="en-US"/>
            </a:br>
            <a:r>
              <a:rPr lang="en-US"/>
              <a:t>1. Java</a:t>
            </a:r>
            <a:br>
              <a:rPr lang="en-US"/>
            </a:br>
            <a:r>
              <a:rPr lang="en-US"/>
              <a:t>2. Python</a:t>
            </a:r>
            <a:br>
              <a:rPr lang="en-US"/>
            </a:br>
            <a:r>
              <a:rPr lang="en-US"/>
              <a:t>3. Node.js</a:t>
            </a:r>
            <a:br>
              <a:rPr lang="en-US"/>
            </a:br>
            <a:r>
              <a:rPr lang="en-US"/>
              <a:t>4. Ruby</a:t>
            </a:r>
            <a:br>
              <a:rPr lang="en-US"/>
            </a:br>
            <a:r>
              <a:rPr lang="en-US"/>
              <a:t>5. Go</a:t>
            </a:r>
            <a:br>
              <a:rPr lang="en-US"/>
            </a:br>
            <a:r>
              <a:rPr lang="en-US"/>
              <a:t>6. Power shell(Command 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2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298112-E571-A160-E3B0-4FC5E3D19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97E34-0050-A06B-1040-F90BA66B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252010"/>
            <a:ext cx="3494315" cy="4572000"/>
          </a:xfrm>
        </p:spPr>
        <p:txBody>
          <a:bodyPr anchor="t">
            <a:normAutofit/>
          </a:bodyPr>
          <a:lstStyle/>
          <a:p>
            <a:r>
              <a:rPr lang="en-US" dirty="0"/>
              <a:t>Strengths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1F6BA2-CA58-144B-CD05-EBC3B3B29E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417843"/>
              </p:ext>
            </p:extLst>
          </p:nvPr>
        </p:nvGraphicFramePr>
        <p:xfrm>
          <a:off x="4643648" y="1252010"/>
          <a:ext cx="6914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72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4F8FB-602C-B704-BA49-5B65A7F0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Weaknesses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E5ED47-EDB6-B99D-DF89-FBF88FF92D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225995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058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3C9FCB-5DA1-09E0-BEE4-0082772D2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90" r="21504" b="1"/>
          <a:stretch/>
        </p:blipFill>
        <p:spPr>
          <a:xfrm>
            <a:off x="20" y="1238596"/>
            <a:ext cx="12191979" cy="5619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A04176-C5C4-B818-AEFA-AD56C60F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93" y="340661"/>
            <a:ext cx="7326472" cy="787897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4000"/>
              <a:t>Pricing models</a:t>
            </a:r>
          </a:p>
        </p:txBody>
      </p:sp>
    </p:spTree>
    <p:extLst>
      <p:ext uri="{BB962C8B-B14F-4D97-AF65-F5344CB8AC3E}">
        <p14:creationId xmlns:p14="http://schemas.microsoft.com/office/powerpoint/2010/main" val="427036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98D1A-FDAC-CF53-89FC-FB73B9E4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Comparison with Microsoft Azure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F00C54-10DC-13DE-D2CA-8FE1F377B7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188111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189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FD9F65E-C84B-798A-3763-21F1D60D6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66B8D8-AC90-85DE-0B5E-A665C1891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374" r="9095" b="3"/>
          <a:stretch/>
        </p:blipFill>
        <p:spPr>
          <a:xfrm>
            <a:off x="6705600" y="10"/>
            <a:ext cx="5486400" cy="34002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F1B1A0-8F4A-C54F-13E7-D4662165E2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82" r="12108" b="1"/>
          <a:stretch/>
        </p:blipFill>
        <p:spPr>
          <a:xfrm>
            <a:off x="6705600" y="3453740"/>
            <a:ext cx="5486400" cy="34042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F26E7B-ED66-BA22-9ED2-8A381136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76" y="1567052"/>
            <a:ext cx="4868726" cy="24127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Pictures</a:t>
            </a:r>
          </a:p>
        </p:txBody>
      </p:sp>
    </p:spTree>
    <p:extLst>
      <p:ext uri="{BB962C8B-B14F-4D97-AF65-F5344CB8AC3E}">
        <p14:creationId xmlns:p14="http://schemas.microsoft.com/office/powerpoint/2010/main" val="2485727263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8878</TotalTime>
  <Words>349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Neue Haas Grotesk Text Pro</vt:lpstr>
      <vt:lpstr>VanillaVTI</vt:lpstr>
      <vt:lpstr>AWS Lambda</vt:lpstr>
      <vt:lpstr>Function</vt:lpstr>
      <vt:lpstr>Overall Capacity</vt:lpstr>
      <vt:lpstr>Languages supported</vt:lpstr>
      <vt:lpstr>Strengths</vt:lpstr>
      <vt:lpstr>Weaknesses</vt:lpstr>
      <vt:lpstr>Pricing models</vt:lpstr>
      <vt:lpstr>Comparison with Microsoft Azure</vt:lpstr>
      <vt:lpstr>Pictures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Mwangi</dc:creator>
  <cp:lastModifiedBy>Ryan Mwangi</cp:lastModifiedBy>
  <cp:revision>2</cp:revision>
  <dcterms:created xsi:type="dcterms:W3CDTF">2025-02-17T22:24:34Z</dcterms:created>
  <dcterms:modified xsi:type="dcterms:W3CDTF">2025-02-24T04:58:22Z</dcterms:modified>
</cp:coreProperties>
</file>