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22" r:id="rId3"/>
    <p:sldMasterId id="2147483834" r:id="rId4"/>
    <p:sldMasterId id="2147483846" r:id="rId5"/>
    <p:sldMasterId id="2147483858" r:id="rId6"/>
    <p:sldMasterId id="2147483870" r:id="rId7"/>
    <p:sldMasterId id="2147483882" r:id="rId8"/>
    <p:sldMasterId id="2147483894" r:id="rId9"/>
    <p:sldMasterId id="2147483906" r:id="rId10"/>
    <p:sldMasterId id="2147483918" r:id="rId11"/>
    <p:sldMasterId id="2147483930" r:id="rId12"/>
    <p:sldMasterId id="2147483942" r:id="rId13"/>
  </p:sldMasterIdLst>
  <p:notesMasterIdLst>
    <p:notesMasterId r:id="rId27"/>
  </p:notesMasterIdLst>
  <p:handoutMasterIdLst>
    <p:handoutMasterId r:id="rId28"/>
  </p:handoutMasterIdLst>
  <p:sldIdLst>
    <p:sldId id="265" r:id="rId14"/>
    <p:sldId id="271" r:id="rId15"/>
    <p:sldId id="273" r:id="rId16"/>
    <p:sldId id="267" r:id="rId17"/>
    <p:sldId id="270" r:id="rId18"/>
    <p:sldId id="268" r:id="rId19"/>
    <p:sldId id="272" r:id="rId20"/>
    <p:sldId id="274" r:id="rId21"/>
    <p:sldId id="266" r:id="rId22"/>
    <p:sldId id="275" r:id="rId23"/>
    <p:sldId id="276" r:id="rId24"/>
    <p:sldId id="277" r:id="rId25"/>
    <p:sldId id="261" r:id="rId26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6"/>
    <a:srgbClr val="5B7F95"/>
    <a:srgbClr val="003300"/>
    <a:srgbClr val="F37021"/>
    <a:srgbClr val="EFD921"/>
    <a:srgbClr val="2C87CB"/>
    <a:srgbClr val="3BACFF"/>
    <a:srgbClr val="1FE4C6"/>
    <a:srgbClr val="43C6E4"/>
    <a:srgbClr val="95E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 autoAdjust="0"/>
    <p:restoredTop sz="96959" autoAdjust="0"/>
  </p:normalViewPr>
  <p:slideViewPr>
    <p:cSldViewPr snapToGrid="0">
      <p:cViewPr varScale="1">
        <p:scale>
          <a:sx n="168" d="100"/>
          <a:sy n="168" d="100"/>
        </p:scale>
        <p:origin x="-102" y="-138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3DSWYM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2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2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9588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928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389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0061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204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902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9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3DSWYM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267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BIOVIA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58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51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565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515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733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4653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9500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BI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742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NETVIBES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61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440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s &amp; Content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382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1843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890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3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CATIA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3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0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827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NETVIBE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230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3DEXCITE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9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338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323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0664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DXcite Template_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64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190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645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630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7707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3DEXCITE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2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753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4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Corp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8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9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4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SOLIDWORKS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3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0787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7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7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32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11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SOLIDWORKS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17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ENOVIA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303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0838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1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4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52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0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5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EN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46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DELMIA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74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3785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056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33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41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922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88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DELM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660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SIMULIA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4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04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484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884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408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27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64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12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624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SIMUL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46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GEOVIA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76330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81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808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765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5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191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451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GEO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23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EXALEAD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head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55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707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299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12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60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419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18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156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EXALEAD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42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9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3DVIA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9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3704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810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22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89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6445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25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631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3DV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9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74" r:id="rId3"/>
    <p:sldLayoutId id="2147483663" r:id="rId4"/>
    <p:sldLayoutId id="2147483662" r:id="rId5"/>
    <p:sldLayoutId id="2147483699" r:id="rId6"/>
    <p:sldLayoutId id="2147483664" r:id="rId7"/>
    <p:sldLayoutId id="2147483666" r:id="rId8"/>
    <p:sldLayoutId id="2147483765" r:id="rId9"/>
    <p:sldLayoutId id="2147483667" r:id="rId10"/>
    <p:sldLayoutId id="2147483696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3DSWYM_Logotype_RGB_Oran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4" y="4713514"/>
            <a:ext cx="869302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E87722"/>
                </a:solidFill>
                <a:effectLst/>
                <a:latin typeface="Arial Narrow" pitchFamily="34" charset="0"/>
                <a:cs typeface="Arial" pitchFamily="34" charset="0"/>
              </a:rPr>
              <a:t>3DS.COM/3DSWYM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E87722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IOVIA_Logotype_CMYK_Blue_2014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2" y="4713514"/>
            <a:ext cx="854733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3DS.COM/BIOVIA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ETVIBES_Logotype_RGB_Gree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" y="4713514"/>
            <a:ext cx="1021702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3DS.COM/NETVIBES</a:t>
            </a:r>
            <a:r>
              <a:rPr lang="en-US" sz="600" b="1" i="0" cap="none" spc="0" dirty="0" smtClean="0">
                <a:ln>
                  <a:noFill/>
                </a:ln>
                <a:solidFill>
                  <a:srgbClr val="B78B2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3DS.COM/3DEXCITE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  <p:pic>
        <p:nvPicPr>
          <p:cNvPr id="12" name="Picture 11" descr="3DS_2014_3DExcite_black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0" y="4708181"/>
            <a:ext cx="1088547" cy="2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1871"/>
                </a:solidFill>
                <a:effectLst/>
                <a:latin typeface="Arial Narrow" pitchFamily="34" charset="0"/>
                <a:cs typeface="Arial" pitchFamily="34" charset="0"/>
              </a:rPr>
              <a:t>3DS.COM/CATIA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00187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1" y="4714677"/>
            <a:ext cx="885510" cy="2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3DS.COM/SOLIDWORKS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  <p:pic>
        <p:nvPicPr>
          <p:cNvPr id="10" name="Picture 9" descr="SolidWorks_Logotype_RGB_Red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9" y="4713514"/>
            <a:ext cx="12285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E87722"/>
                </a:solidFill>
                <a:effectLst/>
                <a:latin typeface="Arial Narrow" pitchFamily="34" charset="0"/>
                <a:cs typeface="Arial" pitchFamily="34" charset="0"/>
              </a:rPr>
              <a:t>3DS.COM/ENOVIA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E87722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  <p:pic>
        <p:nvPicPr>
          <p:cNvPr id="12" name="Picture 11" descr="ENOVIA_Logotype_RGB_Orang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6" y="4713514"/>
            <a:ext cx="1066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FFCD00"/>
                </a:solidFill>
                <a:effectLst/>
                <a:latin typeface="Arial Narrow" pitchFamily="34" charset="0"/>
                <a:cs typeface="Arial" pitchFamily="34" charset="0"/>
              </a:rPr>
              <a:t>3DS.COM/DELMIA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  <p:pic>
        <p:nvPicPr>
          <p:cNvPr id="10" name="Picture 9" descr="DELMIA_Logotype_RGB_Yellow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4713514"/>
            <a:ext cx="1026367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MULIA_Logotype_RGB_Tea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1" y="4713514"/>
            <a:ext cx="1160106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B2A9"/>
                </a:solidFill>
                <a:effectLst/>
                <a:latin typeface="Arial Narrow" pitchFamily="34" charset="0"/>
                <a:cs typeface="Arial" pitchFamily="34" charset="0"/>
              </a:rPr>
              <a:t>3DS.COM/SIMULIA</a:t>
            </a:r>
            <a:r>
              <a:rPr lang="en-US" sz="600" b="1" i="0" cap="none" spc="0" baseline="0" dirty="0" smtClean="0">
                <a:ln>
                  <a:noFill/>
                </a:ln>
                <a:solidFill>
                  <a:srgbClr val="00B2A9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C79316"/>
                </a:solidFill>
                <a:effectLst/>
                <a:latin typeface="Arial Narrow" pitchFamily="34" charset="0"/>
                <a:cs typeface="Arial" pitchFamily="34" charset="0"/>
              </a:rPr>
              <a:t>3DS.COM/GEOVIA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C7931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  <p:pic>
        <p:nvPicPr>
          <p:cNvPr id="11" name="Picture 10" descr="GEOVIA_Logotype_RGB_Copper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4" y="4713514"/>
            <a:ext cx="99215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XALEAD_Logotype_RGB_Blu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6" y="4713514"/>
            <a:ext cx="1166327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3DS.COM/EXALEAD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3DS.COM/3DVIA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4/6/2016</a:t>
            </a:fld>
            <a:r>
              <a:rPr lang="en-US" sz="600" b="0" cap="none" spc="0" dirty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  <p:pic>
        <p:nvPicPr>
          <p:cNvPr id="11" name="Picture 10" descr="3DVIA_Logotype_RGB_Green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2" y="4705350"/>
            <a:ext cx="772382" cy="2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7.xml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approximation to render SSS materials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The form of this function can acquired by direct measurement or MC integration and then approximated</a:t>
            </a:r>
          </a:p>
          <a:p>
            <a:r>
              <a:rPr lang="en-US" dirty="0" smtClean="0"/>
              <a:t>The most popular cubic and sum of Gaussians approximations fit the measured data for certain configurations really well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59" y="2703443"/>
            <a:ext cx="2994432" cy="17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BSSRDF importance sampling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5317741" cy="3167608"/>
          </a:xfrm>
        </p:spPr>
        <p:txBody>
          <a:bodyPr/>
          <a:lstStyle/>
          <a:p>
            <a:r>
              <a:rPr lang="en-US" dirty="0" smtClean="0"/>
              <a:t>I’ve decided to prototype one of the </a:t>
            </a:r>
            <a:r>
              <a:rPr lang="en-US" dirty="0"/>
              <a:t>modern approaches of BSSRDF surface </a:t>
            </a:r>
            <a:r>
              <a:rPr lang="en-US" dirty="0" smtClean="0"/>
              <a:t>integration with different diffusion profiles</a:t>
            </a:r>
          </a:p>
          <a:p>
            <a:r>
              <a:rPr lang="en-US" dirty="0" smtClean="0"/>
              <a:t>I would like to present fancy pictures and more interesting details at the next research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95" y="1380119"/>
            <a:ext cx="2669951" cy="30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Used images from the following sources: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 smtClean="0"/>
              <a:t>Bitterli</a:t>
            </a:r>
            <a:r>
              <a:rPr lang="en-US" dirty="0" smtClean="0"/>
              <a:t> 2013,</a:t>
            </a:r>
            <a:r>
              <a:rPr lang="en-US" dirty="0"/>
              <a:t> </a:t>
            </a:r>
            <a:r>
              <a:rPr lang="en-US" dirty="0" smtClean="0"/>
              <a:t>BSSRDF </a:t>
            </a:r>
            <a:r>
              <a:rPr lang="en-US" dirty="0"/>
              <a:t>Explorer: A </a:t>
            </a:r>
            <a:r>
              <a:rPr lang="en-US" dirty="0" smtClean="0"/>
              <a:t>rendering</a:t>
            </a:r>
            <a:r>
              <a:rPr lang="en-US" dirty="0"/>
              <a:t> </a:t>
            </a:r>
            <a:r>
              <a:rPr lang="en-US" dirty="0" smtClean="0"/>
              <a:t>framework </a:t>
            </a:r>
            <a:r>
              <a:rPr lang="en-US" dirty="0"/>
              <a:t>for the </a:t>
            </a:r>
            <a:r>
              <a:rPr lang="en-US" dirty="0" smtClean="0"/>
              <a:t>BSSRDF</a:t>
            </a:r>
          </a:p>
          <a:p>
            <a:r>
              <a:rPr lang="en-US" dirty="0"/>
              <a:t>King, </a:t>
            </a:r>
            <a:r>
              <a:rPr lang="en-US" dirty="0" err="1"/>
              <a:t>Kulla</a:t>
            </a:r>
            <a:r>
              <a:rPr lang="en-US" dirty="0"/>
              <a:t>, </a:t>
            </a:r>
            <a:r>
              <a:rPr lang="en-US" dirty="0" err="1"/>
              <a:t>Conty</a:t>
            </a:r>
            <a:r>
              <a:rPr lang="en-US" dirty="0"/>
              <a:t>, </a:t>
            </a:r>
            <a:r>
              <a:rPr lang="en-US" dirty="0" smtClean="0"/>
              <a:t>Fajardo 2013, BSSRDF </a:t>
            </a:r>
            <a:r>
              <a:rPr lang="en-US" dirty="0"/>
              <a:t>Importance </a:t>
            </a:r>
            <a:r>
              <a:rPr lang="en-US" dirty="0" smtClean="0"/>
              <a:t>Sampling</a:t>
            </a:r>
          </a:p>
          <a:p>
            <a:r>
              <a:rPr lang="en-US" dirty="0" err="1" smtClean="0"/>
              <a:t>Gkioulekas</a:t>
            </a:r>
            <a:r>
              <a:rPr lang="en-US" dirty="0"/>
              <a:t> </a:t>
            </a:r>
            <a:r>
              <a:rPr lang="en-US" dirty="0" smtClean="0"/>
              <a:t>et al. 2013, Inverse </a:t>
            </a:r>
            <a:r>
              <a:rPr lang="en-US" dirty="0"/>
              <a:t>Volume Rendering with Material Dictionaries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Radiative transfer parametrization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Absorption coefficient </a:t>
            </a:r>
            <a:r>
              <a:rPr lang="el-GR" b="1" dirty="0"/>
              <a:t>σ</a:t>
            </a:r>
            <a:r>
              <a:rPr lang="en-US" b="1" baseline="-25000" dirty="0" smtClean="0"/>
              <a:t>a </a:t>
            </a:r>
            <a:r>
              <a:rPr lang="en-US" sz="1800" dirty="0" smtClean="0"/>
              <a:t>Measure of the rate of </a:t>
            </a:r>
            <a:r>
              <a:rPr lang="en-US" sz="1800" dirty="0"/>
              <a:t>the </a:t>
            </a:r>
            <a:r>
              <a:rPr lang="en-US" sz="1800" dirty="0" smtClean="0"/>
              <a:t>ray (photon) of losing </a:t>
            </a:r>
            <a:r>
              <a:rPr lang="en-US" sz="1800" dirty="0"/>
              <a:t>its </a:t>
            </a:r>
            <a:r>
              <a:rPr lang="en-US" sz="1800" dirty="0" smtClean="0"/>
              <a:t>energy</a:t>
            </a:r>
          </a:p>
          <a:p>
            <a:r>
              <a:rPr lang="en-US" b="1" dirty="0" smtClean="0"/>
              <a:t>Scattering coefficient</a:t>
            </a:r>
            <a:r>
              <a:rPr lang="en-US" dirty="0" smtClean="0"/>
              <a:t>: </a:t>
            </a:r>
            <a:r>
              <a:rPr lang="el-GR" b="1" dirty="0" smtClean="0"/>
              <a:t>σ</a:t>
            </a:r>
            <a:r>
              <a:rPr lang="en-US" b="1" baseline="-25000" dirty="0" smtClean="0"/>
              <a:t>s</a:t>
            </a:r>
            <a:r>
              <a:rPr lang="en-US" dirty="0" smtClean="0"/>
              <a:t> </a:t>
            </a:r>
            <a:r>
              <a:rPr lang="en-US" sz="1600" dirty="0" smtClean="0"/>
              <a:t>Probability of the scattering (changing direction) event to happen</a:t>
            </a:r>
            <a:endParaRPr lang="en-US" sz="1600" b="1" baseline="-25000" dirty="0" smtClean="0"/>
          </a:p>
          <a:p>
            <a:r>
              <a:rPr lang="en-US" dirty="0" smtClean="0"/>
              <a:t>Sometimes extinction coefficient is used instead of absorption: </a:t>
            </a:r>
            <a:r>
              <a:rPr lang="el-GR" dirty="0" smtClean="0"/>
              <a:t>σ</a:t>
            </a:r>
            <a:r>
              <a:rPr lang="en-US" baseline="-25000" dirty="0" smtClean="0"/>
              <a:t>t</a:t>
            </a:r>
            <a:r>
              <a:rPr lang="en-US" b="1" baseline="-25000" dirty="0"/>
              <a:t>							</a:t>
            </a:r>
            <a:r>
              <a:rPr lang="en-US" dirty="0"/>
              <a:t>where </a:t>
            </a:r>
            <a:r>
              <a:rPr lang="el-GR" dirty="0"/>
              <a:t>σ</a:t>
            </a:r>
            <a:r>
              <a:rPr lang="en-US" baseline="-25000" dirty="0"/>
              <a:t>t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baseline="-25000" dirty="0"/>
              <a:t>s</a:t>
            </a:r>
            <a:r>
              <a:rPr lang="en-US" dirty="0"/>
              <a:t>+</a:t>
            </a:r>
            <a:r>
              <a:rPr lang="el-GR" dirty="0"/>
              <a:t> σ</a:t>
            </a:r>
            <a:r>
              <a:rPr lang="en-US" baseline="-25000" dirty="0" smtClean="0"/>
              <a:t>a</a:t>
            </a:r>
            <a:endParaRPr lang="en-US" b="1" baseline="-25000" dirty="0" smtClean="0"/>
          </a:p>
          <a:p>
            <a:r>
              <a:rPr lang="en-US" b="1" dirty="0" smtClean="0"/>
              <a:t>Phase function</a:t>
            </a:r>
            <a:r>
              <a:rPr lang="en-US" dirty="0" smtClean="0"/>
              <a:t>: </a:t>
            </a:r>
            <a:r>
              <a:rPr lang="en-US" b="1" dirty="0" smtClean="0"/>
              <a:t>p(</a:t>
            </a:r>
            <a:r>
              <a:rPr lang="el-GR" b="1" dirty="0" smtClean="0"/>
              <a:t>θ</a:t>
            </a:r>
            <a:r>
              <a:rPr lang="en-US" b="1" dirty="0" smtClean="0"/>
              <a:t>) </a:t>
            </a:r>
            <a:r>
              <a:rPr lang="en-US" sz="1800" dirty="0" smtClean="0"/>
              <a:t>Describes the direction in which scattering is likely to happen</a:t>
            </a:r>
          </a:p>
          <a:p>
            <a:r>
              <a:rPr lang="en-US" dirty="0"/>
              <a:t>In general, all </a:t>
            </a:r>
            <a:r>
              <a:rPr lang="el-GR" b="1" dirty="0"/>
              <a:t>σ</a:t>
            </a:r>
            <a:r>
              <a:rPr lang="en-US" b="1" dirty="0"/>
              <a:t> </a:t>
            </a:r>
            <a:r>
              <a:rPr lang="en-US" dirty="0" smtClean="0"/>
              <a:t>parameters and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are wavelength dependent. But we are not talking about it for now.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Measurements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Radiative transfer parametrization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Measurement data for</a:t>
            </a:r>
            <a:r>
              <a:rPr lang="en-US" b="1" dirty="0" smtClean="0"/>
              <a:t> </a:t>
            </a:r>
            <a:r>
              <a:rPr lang="el-GR" b="1" dirty="0" smtClean="0"/>
              <a:t>σ</a:t>
            </a:r>
            <a:r>
              <a:rPr lang="en-US" b="1" baseline="-25000" dirty="0" smtClean="0"/>
              <a:t>a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l-GR" b="1" dirty="0" smtClean="0"/>
              <a:t>σ</a:t>
            </a:r>
            <a:r>
              <a:rPr lang="en-US" b="1" baseline="-25000" dirty="0" smtClean="0"/>
              <a:t>s</a:t>
            </a:r>
            <a:r>
              <a:rPr lang="en-US" dirty="0" smtClean="0"/>
              <a:t> and </a:t>
            </a:r>
            <a:r>
              <a:rPr lang="en-US" b="1" dirty="0" smtClean="0"/>
              <a:t>phase function </a:t>
            </a:r>
            <a:r>
              <a:rPr lang="en-US" dirty="0" smtClean="0"/>
              <a:t>for some materials are available from different sources (Jensen’01, Narasimhan’06, Gkioulekas’13)</a:t>
            </a:r>
          </a:p>
          <a:p>
            <a:r>
              <a:rPr lang="en-US" dirty="0" smtClean="0"/>
              <a:t>Can be used in brute force MC integration</a:t>
            </a:r>
            <a:endParaRPr lang="en-US" b="1" baseline="-25000" dirty="0" smtClean="0"/>
          </a:p>
          <a:p>
            <a:r>
              <a:rPr lang="en-US" dirty="0" smtClean="0"/>
              <a:t>But artistic friendly parametrization should not contain words like phase function and extinction. That is why another set of parameters is derived.</a:t>
            </a:r>
          </a:p>
          <a:p>
            <a:r>
              <a:rPr lang="en-US" dirty="0" smtClean="0"/>
              <a:t>Last year Disney presented great result of extending their famous Disney BRDF model with subsurface scattering and simple SSS parametrization</a:t>
            </a:r>
          </a:p>
        </p:txBody>
      </p:sp>
    </p:spTree>
    <p:extLst>
      <p:ext uri="{BB962C8B-B14F-4D97-AF65-F5344CB8AC3E}">
        <p14:creationId xmlns:p14="http://schemas.microsoft.com/office/powerpoint/2010/main" val="18981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scattering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19571" y="840566"/>
            <a:ext cx="7950899" cy="3603392"/>
          </a:xfrm>
        </p:spPr>
        <p:txBody>
          <a:bodyPr/>
          <a:lstStyle/>
          <a:p>
            <a:r>
              <a:rPr lang="en-US" dirty="0"/>
              <a:t>Accounts only the first scattering event inside the media</a:t>
            </a:r>
          </a:p>
          <a:p>
            <a:r>
              <a:rPr lang="en-US" dirty="0"/>
              <a:t>Dominant in optically thin substances with large mean free path length (i.e. small scattering coefficient 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7969" y="2707580"/>
            <a:ext cx="3402022" cy="1340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98376" y="3333159"/>
            <a:ext cx="999593" cy="12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7969" y="3458106"/>
            <a:ext cx="2237723" cy="54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8" idx="4"/>
          </p:cNvCxnSpPr>
          <p:nvPr/>
        </p:nvCxnSpPr>
        <p:spPr>
          <a:xfrm flipV="1">
            <a:off x="4495961" y="3550399"/>
            <a:ext cx="1104030" cy="440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3" idx="0"/>
          </p:cNvCxnSpPr>
          <p:nvPr/>
        </p:nvCxnSpPr>
        <p:spPr>
          <a:xfrm flipV="1">
            <a:off x="5599991" y="3333158"/>
            <a:ext cx="1737927" cy="217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5-Point Star 27"/>
          <p:cNvSpPr/>
          <p:nvPr/>
        </p:nvSpPr>
        <p:spPr>
          <a:xfrm>
            <a:off x="4390790" y="3955649"/>
            <a:ext cx="105171" cy="92293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ction Button: Movie 32">
            <a:hlinkClick r:id="" action="ppaction://noaction" highlightClick="1"/>
          </p:cNvPr>
          <p:cNvSpPr/>
          <p:nvPr/>
        </p:nvSpPr>
        <p:spPr>
          <a:xfrm flipH="1">
            <a:off x="7337918" y="3115917"/>
            <a:ext cx="795130" cy="434482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n 34"/>
          <p:cNvSpPr/>
          <p:nvPr/>
        </p:nvSpPr>
        <p:spPr>
          <a:xfrm>
            <a:off x="1022312" y="3166322"/>
            <a:ext cx="352129" cy="323731"/>
          </a:xfrm>
          <a:prstGeom prst="su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0"/>
          </p:cNvCxnSpPr>
          <p:nvPr/>
        </p:nvCxnSpPr>
        <p:spPr>
          <a:xfrm flipH="1">
            <a:off x="1169978" y="3333158"/>
            <a:ext cx="61679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98376" y="3072611"/>
            <a:ext cx="999593" cy="255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197969" y="2851111"/>
            <a:ext cx="386205" cy="221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84174" y="2851112"/>
            <a:ext cx="3020550" cy="400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3" idx="0"/>
          </p:cNvCxnSpPr>
          <p:nvPr/>
        </p:nvCxnSpPr>
        <p:spPr>
          <a:xfrm>
            <a:off x="5604724" y="3251516"/>
            <a:ext cx="1733194" cy="81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5-Point Star 77"/>
          <p:cNvSpPr/>
          <p:nvPr/>
        </p:nvSpPr>
        <p:spPr>
          <a:xfrm>
            <a:off x="2531588" y="2804964"/>
            <a:ext cx="105171" cy="92293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1198376" y="3328187"/>
            <a:ext cx="6077067" cy="10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22917" y="2204554"/>
            <a:ext cx="30498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 scattering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scattering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19571" y="840566"/>
            <a:ext cx="7950899" cy="3603392"/>
          </a:xfrm>
        </p:spPr>
        <p:txBody>
          <a:bodyPr/>
          <a:lstStyle/>
          <a:p>
            <a:r>
              <a:rPr lang="en-US" dirty="0" smtClean="0"/>
              <a:t>Accounts only the first scattering event inside the media</a:t>
            </a:r>
          </a:p>
          <a:p>
            <a:r>
              <a:rPr lang="en-US" dirty="0" smtClean="0"/>
              <a:t>Dominant in optically thin substances with large mean free path length (i.e. small scattering coefficient 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7969" y="2707580"/>
            <a:ext cx="3402022" cy="1340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99991" y="2795588"/>
            <a:ext cx="2038943" cy="754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33938" y="3550399"/>
            <a:ext cx="766054" cy="159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3" idx="0"/>
          </p:cNvCxnSpPr>
          <p:nvPr/>
        </p:nvCxnSpPr>
        <p:spPr>
          <a:xfrm flipV="1">
            <a:off x="5599992" y="3333158"/>
            <a:ext cx="1737926" cy="303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58557" y="3637154"/>
            <a:ext cx="741435" cy="4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5-Point Star 27"/>
          <p:cNvSpPr/>
          <p:nvPr/>
        </p:nvSpPr>
        <p:spPr>
          <a:xfrm>
            <a:off x="4805971" y="3637154"/>
            <a:ext cx="105171" cy="92293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ction Button: Movie 32">
            <a:hlinkClick r:id="" action="ppaction://noaction" highlightClick="1"/>
          </p:cNvPr>
          <p:cNvSpPr/>
          <p:nvPr/>
        </p:nvSpPr>
        <p:spPr>
          <a:xfrm flipH="1">
            <a:off x="7337918" y="3115917"/>
            <a:ext cx="795130" cy="434482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0"/>
          </p:cNvCxnSpPr>
          <p:nvPr/>
        </p:nvCxnSpPr>
        <p:spPr>
          <a:xfrm flipH="1">
            <a:off x="1169978" y="3333158"/>
            <a:ext cx="61679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599991" y="2795588"/>
            <a:ext cx="2038942" cy="5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495961" y="2851110"/>
            <a:ext cx="1104031" cy="15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519613" y="3005876"/>
            <a:ext cx="1080379" cy="167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3" idx="0"/>
          </p:cNvCxnSpPr>
          <p:nvPr/>
        </p:nvCxnSpPr>
        <p:spPr>
          <a:xfrm>
            <a:off x="5599992" y="3172993"/>
            <a:ext cx="1737926" cy="16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5-Point Star 77"/>
          <p:cNvSpPr/>
          <p:nvPr/>
        </p:nvSpPr>
        <p:spPr>
          <a:xfrm>
            <a:off x="4467027" y="2943064"/>
            <a:ext cx="105171" cy="92293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n 34"/>
          <p:cNvSpPr/>
          <p:nvPr/>
        </p:nvSpPr>
        <p:spPr>
          <a:xfrm>
            <a:off x="7462868" y="2630043"/>
            <a:ext cx="352129" cy="323731"/>
          </a:xfrm>
          <a:prstGeom prst="su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2917" y="2204554"/>
            <a:ext cx="30498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Backward scattering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scattering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19571" y="840566"/>
            <a:ext cx="7950899" cy="3603392"/>
          </a:xfrm>
        </p:spPr>
        <p:txBody>
          <a:bodyPr/>
          <a:lstStyle/>
          <a:p>
            <a:r>
              <a:rPr lang="en-US" dirty="0" smtClean="0"/>
              <a:t>Simulates many scattering events </a:t>
            </a:r>
          </a:p>
          <a:p>
            <a:r>
              <a:rPr lang="en-US" dirty="0"/>
              <a:t>Happens when albedo is high (low absorption) and scattering coefficient is high (low distance travelled between scattering events)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7969" y="2707580"/>
            <a:ext cx="3402022" cy="1340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0380" y="2172408"/>
            <a:ext cx="630427" cy="535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Action Button: Movie 32">
            <a:hlinkClick r:id="" action="ppaction://noaction" highlightClick="1"/>
          </p:cNvPr>
          <p:cNvSpPr/>
          <p:nvPr/>
        </p:nvSpPr>
        <p:spPr>
          <a:xfrm flipH="1">
            <a:off x="7337918" y="3115917"/>
            <a:ext cx="795130" cy="434482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n 34"/>
          <p:cNvSpPr/>
          <p:nvPr/>
        </p:nvSpPr>
        <p:spPr>
          <a:xfrm>
            <a:off x="3424742" y="2010543"/>
            <a:ext cx="352129" cy="323731"/>
          </a:xfrm>
          <a:prstGeom prst="su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169978" y="3333159"/>
            <a:ext cx="61679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3" idx="0"/>
          </p:cNvCxnSpPr>
          <p:nvPr/>
        </p:nvCxnSpPr>
        <p:spPr>
          <a:xfrm>
            <a:off x="5604724" y="3251516"/>
            <a:ext cx="1733194" cy="81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723925" y="2711451"/>
            <a:ext cx="2876066" cy="934244"/>
          </a:xfrm>
          <a:custGeom>
            <a:avLst/>
            <a:gdLst>
              <a:gd name="connsiteX0" fmla="*/ 251050 w 2864075"/>
              <a:gd name="connsiteY0" fmla="*/ 0 h 955675"/>
              <a:gd name="connsiteX1" fmla="*/ 232000 w 2864075"/>
              <a:gd name="connsiteY1" fmla="*/ 6350 h 955675"/>
              <a:gd name="connsiteX2" fmla="*/ 184375 w 2864075"/>
              <a:gd name="connsiteY2" fmla="*/ 38100 h 955675"/>
              <a:gd name="connsiteX3" fmla="*/ 168500 w 2864075"/>
              <a:gd name="connsiteY3" fmla="*/ 50800 h 955675"/>
              <a:gd name="connsiteX4" fmla="*/ 130400 w 2864075"/>
              <a:gd name="connsiteY4" fmla="*/ 79375 h 955675"/>
              <a:gd name="connsiteX5" fmla="*/ 117700 w 2864075"/>
              <a:gd name="connsiteY5" fmla="*/ 92075 h 955675"/>
              <a:gd name="connsiteX6" fmla="*/ 101825 w 2864075"/>
              <a:gd name="connsiteY6" fmla="*/ 98425 h 955675"/>
              <a:gd name="connsiteX7" fmla="*/ 51025 w 2864075"/>
              <a:gd name="connsiteY7" fmla="*/ 130175 h 955675"/>
              <a:gd name="connsiteX8" fmla="*/ 38325 w 2864075"/>
              <a:gd name="connsiteY8" fmla="*/ 139700 h 955675"/>
              <a:gd name="connsiteX9" fmla="*/ 16100 w 2864075"/>
              <a:gd name="connsiteY9" fmla="*/ 152400 h 955675"/>
              <a:gd name="connsiteX10" fmla="*/ 6575 w 2864075"/>
              <a:gd name="connsiteY10" fmla="*/ 158750 h 955675"/>
              <a:gd name="connsiteX11" fmla="*/ 225 w 2864075"/>
              <a:gd name="connsiteY11" fmla="*/ 168275 h 955675"/>
              <a:gd name="connsiteX12" fmla="*/ 47850 w 2864075"/>
              <a:gd name="connsiteY12" fmla="*/ 212725 h 955675"/>
              <a:gd name="connsiteX13" fmla="*/ 79600 w 2864075"/>
              <a:gd name="connsiteY13" fmla="*/ 244475 h 955675"/>
              <a:gd name="connsiteX14" fmla="*/ 95475 w 2864075"/>
              <a:gd name="connsiteY14" fmla="*/ 257175 h 955675"/>
              <a:gd name="connsiteX15" fmla="*/ 117700 w 2864075"/>
              <a:gd name="connsiteY15" fmla="*/ 279400 h 955675"/>
              <a:gd name="connsiteX16" fmla="*/ 143100 w 2864075"/>
              <a:gd name="connsiteY16" fmla="*/ 304800 h 955675"/>
              <a:gd name="connsiteX17" fmla="*/ 152625 w 2864075"/>
              <a:gd name="connsiteY17" fmla="*/ 314325 h 955675"/>
              <a:gd name="connsiteX18" fmla="*/ 168500 w 2864075"/>
              <a:gd name="connsiteY18" fmla="*/ 330200 h 955675"/>
              <a:gd name="connsiteX19" fmla="*/ 203425 w 2864075"/>
              <a:gd name="connsiteY19" fmla="*/ 323850 h 955675"/>
              <a:gd name="connsiteX20" fmla="*/ 247875 w 2864075"/>
              <a:gd name="connsiteY20" fmla="*/ 314325 h 955675"/>
              <a:gd name="connsiteX21" fmla="*/ 295500 w 2864075"/>
              <a:gd name="connsiteY21" fmla="*/ 295275 h 955675"/>
              <a:gd name="connsiteX22" fmla="*/ 324075 w 2864075"/>
              <a:gd name="connsiteY22" fmla="*/ 288925 h 955675"/>
              <a:gd name="connsiteX23" fmla="*/ 444725 w 2864075"/>
              <a:gd name="connsiteY23" fmla="*/ 257175 h 955675"/>
              <a:gd name="connsiteX24" fmla="*/ 476475 w 2864075"/>
              <a:gd name="connsiteY24" fmla="*/ 250825 h 955675"/>
              <a:gd name="connsiteX25" fmla="*/ 549500 w 2864075"/>
              <a:gd name="connsiteY25" fmla="*/ 244475 h 955675"/>
              <a:gd name="connsiteX26" fmla="*/ 590775 w 2864075"/>
              <a:gd name="connsiteY26" fmla="*/ 238125 h 955675"/>
              <a:gd name="connsiteX27" fmla="*/ 593950 w 2864075"/>
              <a:gd name="connsiteY27" fmla="*/ 288925 h 955675"/>
              <a:gd name="connsiteX28" fmla="*/ 600300 w 2864075"/>
              <a:gd name="connsiteY28" fmla="*/ 368300 h 955675"/>
              <a:gd name="connsiteX29" fmla="*/ 603475 w 2864075"/>
              <a:gd name="connsiteY29" fmla="*/ 466725 h 955675"/>
              <a:gd name="connsiteX30" fmla="*/ 625700 w 2864075"/>
              <a:gd name="connsiteY30" fmla="*/ 463550 h 955675"/>
              <a:gd name="connsiteX31" fmla="*/ 635225 w 2864075"/>
              <a:gd name="connsiteY31" fmla="*/ 457200 h 955675"/>
              <a:gd name="connsiteX32" fmla="*/ 663800 w 2864075"/>
              <a:gd name="connsiteY32" fmla="*/ 447675 h 955675"/>
              <a:gd name="connsiteX33" fmla="*/ 676500 w 2864075"/>
              <a:gd name="connsiteY33" fmla="*/ 441325 h 955675"/>
              <a:gd name="connsiteX34" fmla="*/ 787625 w 2864075"/>
              <a:gd name="connsiteY34" fmla="*/ 406400 h 955675"/>
              <a:gd name="connsiteX35" fmla="*/ 813025 w 2864075"/>
              <a:gd name="connsiteY35" fmla="*/ 403225 h 955675"/>
              <a:gd name="connsiteX36" fmla="*/ 844775 w 2864075"/>
              <a:gd name="connsiteY36" fmla="*/ 393700 h 955675"/>
              <a:gd name="connsiteX37" fmla="*/ 901925 w 2864075"/>
              <a:gd name="connsiteY37" fmla="*/ 390525 h 955675"/>
              <a:gd name="connsiteX38" fmla="*/ 920975 w 2864075"/>
              <a:gd name="connsiteY38" fmla="*/ 387350 h 955675"/>
              <a:gd name="connsiteX39" fmla="*/ 959075 w 2864075"/>
              <a:gd name="connsiteY39" fmla="*/ 393700 h 955675"/>
              <a:gd name="connsiteX40" fmla="*/ 962250 w 2864075"/>
              <a:gd name="connsiteY40" fmla="*/ 454025 h 955675"/>
              <a:gd name="connsiteX41" fmla="*/ 965425 w 2864075"/>
              <a:gd name="connsiteY41" fmla="*/ 469900 h 955675"/>
              <a:gd name="connsiteX42" fmla="*/ 974950 w 2864075"/>
              <a:gd name="connsiteY42" fmla="*/ 473075 h 955675"/>
              <a:gd name="connsiteX43" fmla="*/ 987650 w 2864075"/>
              <a:gd name="connsiteY43" fmla="*/ 476250 h 955675"/>
              <a:gd name="connsiteX44" fmla="*/ 997175 w 2864075"/>
              <a:gd name="connsiteY44" fmla="*/ 479425 h 955675"/>
              <a:gd name="connsiteX45" fmla="*/ 1013050 w 2864075"/>
              <a:gd name="connsiteY45" fmla="*/ 482600 h 955675"/>
              <a:gd name="connsiteX46" fmla="*/ 1032100 w 2864075"/>
              <a:gd name="connsiteY46" fmla="*/ 488950 h 955675"/>
              <a:gd name="connsiteX47" fmla="*/ 1057500 w 2864075"/>
              <a:gd name="connsiteY47" fmla="*/ 492125 h 955675"/>
              <a:gd name="connsiteX48" fmla="*/ 1089250 w 2864075"/>
              <a:gd name="connsiteY48" fmla="*/ 501650 h 955675"/>
              <a:gd name="connsiteX49" fmla="*/ 1121000 w 2864075"/>
              <a:gd name="connsiteY49" fmla="*/ 492125 h 955675"/>
              <a:gd name="connsiteX50" fmla="*/ 1130525 w 2864075"/>
              <a:gd name="connsiteY50" fmla="*/ 469900 h 955675"/>
              <a:gd name="connsiteX51" fmla="*/ 1136875 w 2864075"/>
              <a:gd name="connsiteY51" fmla="*/ 460375 h 955675"/>
              <a:gd name="connsiteX52" fmla="*/ 1155925 w 2864075"/>
              <a:gd name="connsiteY52" fmla="*/ 406400 h 955675"/>
              <a:gd name="connsiteX53" fmla="*/ 1168625 w 2864075"/>
              <a:gd name="connsiteY53" fmla="*/ 384175 h 955675"/>
              <a:gd name="connsiteX54" fmla="*/ 1178150 w 2864075"/>
              <a:gd name="connsiteY54" fmla="*/ 361950 h 955675"/>
              <a:gd name="connsiteX55" fmla="*/ 1190850 w 2864075"/>
              <a:gd name="connsiteY55" fmla="*/ 374650 h 955675"/>
              <a:gd name="connsiteX56" fmla="*/ 1197200 w 2864075"/>
              <a:gd name="connsiteY56" fmla="*/ 384175 h 955675"/>
              <a:gd name="connsiteX57" fmla="*/ 1228950 w 2864075"/>
              <a:gd name="connsiteY57" fmla="*/ 434975 h 955675"/>
              <a:gd name="connsiteX58" fmla="*/ 1238475 w 2864075"/>
              <a:gd name="connsiteY58" fmla="*/ 454025 h 955675"/>
              <a:gd name="connsiteX59" fmla="*/ 1267050 w 2864075"/>
              <a:gd name="connsiteY59" fmla="*/ 495300 h 955675"/>
              <a:gd name="connsiteX60" fmla="*/ 1295625 w 2864075"/>
              <a:gd name="connsiteY60" fmla="*/ 552450 h 955675"/>
              <a:gd name="connsiteX61" fmla="*/ 1324200 w 2864075"/>
              <a:gd name="connsiteY61" fmla="*/ 593725 h 955675"/>
              <a:gd name="connsiteX62" fmla="*/ 1365475 w 2864075"/>
              <a:gd name="connsiteY62" fmla="*/ 650875 h 955675"/>
              <a:gd name="connsiteX63" fmla="*/ 1375000 w 2864075"/>
              <a:gd name="connsiteY63" fmla="*/ 663575 h 955675"/>
              <a:gd name="connsiteX64" fmla="*/ 1406750 w 2864075"/>
              <a:gd name="connsiteY64" fmla="*/ 701675 h 955675"/>
              <a:gd name="connsiteX65" fmla="*/ 1390875 w 2864075"/>
              <a:gd name="connsiteY65" fmla="*/ 717550 h 955675"/>
              <a:gd name="connsiteX66" fmla="*/ 1381350 w 2864075"/>
              <a:gd name="connsiteY66" fmla="*/ 727075 h 955675"/>
              <a:gd name="connsiteX67" fmla="*/ 1349600 w 2864075"/>
              <a:gd name="connsiteY67" fmla="*/ 746125 h 955675"/>
              <a:gd name="connsiteX68" fmla="*/ 1330550 w 2864075"/>
              <a:gd name="connsiteY68" fmla="*/ 752475 h 955675"/>
              <a:gd name="connsiteX69" fmla="*/ 1311500 w 2864075"/>
              <a:gd name="connsiteY69" fmla="*/ 765175 h 955675"/>
              <a:gd name="connsiteX70" fmla="*/ 1216250 w 2864075"/>
              <a:gd name="connsiteY70" fmla="*/ 800100 h 955675"/>
              <a:gd name="connsiteX71" fmla="*/ 1111475 w 2864075"/>
              <a:gd name="connsiteY71" fmla="*/ 844550 h 955675"/>
              <a:gd name="connsiteX72" fmla="*/ 1082900 w 2864075"/>
              <a:gd name="connsiteY72" fmla="*/ 857250 h 955675"/>
              <a:gd name="connsiteX73" fmla="*/ 1054325 w 2864075"/>
              <a:gd name="connsiteY73" fmla="*/ 866775 h 955675"/>
              <a:gd name="connsiteX74" fmla="*/ 1038450 w 2864075"/>
              <a:gd name="connsiteY74" fmla="*/ 876300 h 955675"/>
              <a:gd name="connsiteX75" fmla="*/ 994000 w 2864075"/>
              <a:gd name="connsiteY75" fmla="*/ 889000 h 955675"/>
              <a:gd name="connsiteX76" fmla="*/ 971775 w 2864075"/>
              <a:gd name="connsiteY76" fmla="*/ 895350 h 955675"/>
              <a:gd name="connsiteX77" fmla="*/ 936850 w 2864075"/>
              <a:gd name="connsiteY77" fmla="*/ 885825 h 955675"/>
              <a:gd name="connsiteX78" fmla="*/ 917800 w 2864075"/>
              <a:gd name="connsiteY78" fmla="*/ 873125 h 955675"/>
              <a:gd name="connsiteX79" fmla="*/ 898750 w 2864075"/>
              <a:gd name="connsiteY79" fmla="*/ 863600 h 955675"/>
              <a:gd name="connsiteX80" fmla="*/ 768575 w 2864075"/>
              <a:gd name="connsiteY80" fmla="*/ 815975 h 955675"/>
              <a:gd name="connsiteX81" fmla="*/ 701900 w 2864075"/>
              <a:gd name="connsiteY81" fmla="*/ 790575 h 955675"/>
              <a:gd name="connsiteX82" fmla="*/ 606650 w 2864075"/>
              <a:gd name="connsiteY82" fmla="*/ 765175 h 955675"/>
              <a:gd name="connsiteX83" fmla="*/ 584425 w 2864075"/>
              <a:gd name="connsiteY83" fmla="*/ 755650 h 955675"/>
              <a:gd name="connsiteX84" fmla="*/ 539975 w 2864075"/>
              <a:gd name="connsiteY84" fmla="*/ 749300 h 955675"/>
              <a:gd name="connsiteX85" fmla="*/ 536800 w 2864075"/>
              <a:gd name="connsiteY85" fmla="*/ 768350 h 955675"/>
              <a:gd name="connsiteX86" fmla="*/ 539975 w 2864075"/>
              <a:gd name="connsiteY86" fmla="*/ 831850 h 955675"/>
              <a:gd name="connsiteX87" fmla="*/ 543150 w 2864075"/>
              <a:gd name="connsiteY87" fmla="*/ 854075 h 955675"/>
              <a:gd name="connsiteX88" fmla="*/ 546325 w 2864075"/>
              <a:gd name="connsiteY88" fmla="*/ 885825 h 955675"/>
              <a:gd name="connsiteX89" fmla="*/ 578075 w 2864075"/>
              <a:gd name="connsiteY89" fmla="*/ 879475 h 955675"/>
              <a:gd name="connsiteX90" fmla="*/ 587600 w 2864075"/>
              <a:gd name="connsiteY90" fmla="*/ 873125 h 955675"/>
              <a:gd name="connsiteX91" fmla="*/ 619350 w 2864075"/>
              <a:gd name="connsiteY91" fmla="*/ 863600 h 955675"/>
              <a:gd name="connsiteX92" fmla="*/ 647925 w 2864075"/>
              <a:gd name="connsiteY92" fmla="*/ 850900 h 955675"/>
              <a:gd name="connsiteX93" fmla="*/ 692375 w 2864075"/>
              <a:gd name="connsiteY93" fmla="*/ 835025 h 955675"/>
              <a:gd name="connsiteX94" fmla="*/ 720950 w 2864075"/>
              <a:gd name="connsiteY94" fmla="*/ 815975 h 955675"/>
              <a:gd name="connsiteX95" fmla="*/ 768575 w 2864075"/>
              <a:gd name="connsiteY95" fmla="*/ 787400 h 955675"/>
              <a:gd name="connsiteX96" fmla="*/ 778100 w 2864075"/>
              <a:gd name="connsiteY96" fmla="*/ 781050 h 955675"/>
              <a:gd name="connsiteX97" fmla="*/ 790800 w 2864075"/>
              <a:gd name="connsiteY97" fmla="*/ 771525 h 955675"/>
              <a:gd name="connsiteX98" fmla="*/ 835250 w 2864075"/>
              <a:gd name="connsiteY98" fmla="*/ 733425 h 955675"/>
              <a:gd name="connsiteX99" fmla="*/ 876525 w 2864075"/>
              <a:gd name="connsiteY99" fmla="*/ 704850 h 955675"/>
              <a:gd name="connsiteX100" fmla="*/ 959075 w 2864075"/>
              <a:gd name="connsiteY100" fmla="*/ 657225 h 955675"/>
              <a:gd name="connsiteX101" fmla="*/ 981300 w 2864075"/>
              <a:gd name="connsiteY101" fmla="*/ 650875 h 955675"/>
              <a:gd name="connsiteX102" fmla="*/ 1032100 w 2864075"/>
              <a:gd name="connsiteY102" fmla="*/ 628650 h 955675"/>
              <a:gd name="connsiteX103" fmla="*/ 1025750 w 2864075"/>
              <a:gd name="connsiteY103" fmla="*/ 600075 h 955675"/>
              <a:gd name="connsiteX104" fmla="*/ 1016225 w 2864075"/>
              <a:gd name="connsiteY104" fmla="*/ 584200 h 955675"/>
              <a:gd name="connsiteX105" fmla="*/ 1009875 w 2864075"/>
              <a:gd name="connsiteY105" fmla="*/ 568325 h 955675"/>
              <a:gd name="connsiteX106" fmla="*/ 974950 w 2864075"/>
              <a:gd name="connsiteY106" fmla="*/ 511175 h 955675"/>
              <a:gd name="connsiteX107" fmla="*/ 965425 w 2864075"/>
              <a:gd name="connsiteY107" fmla="*/ 485775 h 955675"/>
              <a:gd name="connsiteX108" fmla="*/ 920975 w 2864075"/>
              <a:gd name="connsiteY108" fmla="*/ 396875 h 955675"/>
              <a:gd name="connsiteX109" fmla="*/ 914625 w 2864075"/>
              <a:gd name="connsiteY109" fmla="*/ 374650 h 955675"/>
              <a:gd name="connsiteX110" fmla="*/ 933675 w 2864075"/>
              <a:gd name="connsiteY110" fmla="*/ 355600 h 955675"/>
              <a:gd name="connsiteX111" fmla="*/ 1028925 w 2864075"/>
              <a:gd name="connsiteY111" fmla="*/ 346075 h 955675"/>
              <a:gd name="connsiteX112" fmla="*/ 1206725 w 2864075"/>
              <a:gd name="connsiteY112" fmla="*/ 336550 h 955675"/>
              <a:gd name="connsiteX113" fmla="*/ 1562325 w 2864075"/>
              <a:gd name="connsiteY113" fmla="*/ 339725 h 955675"/>
              <a:gd name="connsiteX114" fmla="*/ 1717900 w 2864075"/>
              <a:gd name="connsiteY114" fmla="*/ 346075 h 955675"/>
              <a:gd name="connsiteX115" fmla="*/ 1714725 w 2864075"/>
              <a:gd name="connsiteY115" fmla="*/ 476250 h 955675"/>
              <a:gd name="connsiteX116" fmla="*/ 1708375 w 2864075"/>
              <a:gd name="connsiteY116" fmla="*/ 501650 h 955675"/>
              <a:gd name="connsiteX117" fmla="*/ 1702025 w 2864075"/>
              <a:gd name="connsiteY117" fmla="*/ 688975 h 955675"/>
              <a:gd name="connsiteX118" fmla="*/ 1705200 w 2864075"/>
              <a:gd name="connsiteY118" fmla="*/ 882650 h 955675"/>
              <a:gd name="connsiteX119" fmla="*/ 1721075 w 2864075"/>
              <a:gd name="connsiteY119" fmla="*/ 930275 h 955675"/>
              <a:gd name="connsiteX120" fmla="*/ 1727425 w 2864075"/>
              <a:gd name="connsiteY120" fmla="*/ 955675 h 955675"/>
              <a:gd name="connsiteX121" fmla="*/ 1740125 w 2864075"/>
              <a:gd name="connsiteY121" fmla="*/ 952500 h 955675"/>
              <a:gd name="connsiteX122" fmla="*/ 1746475 w 2864075"/>
              <a:gd name="connsiteY122" fmla="*/ 942975 h 955675"/>
              <a:gd name="connsiteX123" fmla="*/ 1787750 w 2864075"/>
              <a:gd name="connsiteY123" fmla="*/ 895350 h 955675"/>
              <a:gd name="connsiteX124" fmla="*/ 1889350 w 2864075"/>
              <a:gd name="connsiteY124" fmla="*/ 809625 h 955675"/>
              <a:gd name="connsiteX125" fmla="*/ 2022700 w 2864075"/>
              <a:gd name="connsiteY125" fmla="*/ 727075 h 955675"/>
              <a:gd name="connsiteX126" fmla="*/ 2048100 w 2864075"/>
              <a:gd name="connsiteY126" fmla="*/ 714375 h 955675"/>
              <a:gd name="connsiteX127" fmla="*/ 2070325 w 2864075"/>
              <a:gd name="connsiteY127" fmla="*/ 708025 h 955675"/>
              <a:gd name="connsiteX128" fmla="*/ 2127475 w 2864075"/>
              <a:gd name="connsiteY128" fmla="*/ 679450 h 955675"/>
              <a:gd name="connsiteX129" fmla="*/ 2146525 w 2864075"/>
              <a:gd name="connsiteY129" fmla="*/ 669925 h 955675"/>
              <a:gd name="connsiteX130" fmla="*/ 2140175 w 2864075"/>
              <a:gd name="connsiteY130" fmla="*/ 625475 h 955675"/>
              <a:gd name="connsiteX131" fmla="*/ 2133825 w 2864075"/>
              <a:gd name="connsiteY131" fmla="*/ 609600 h 955675"/>
              <a:gd name="connsiteX132" fmla="*/ 2130650 w 2864075"/>
              <a:gd name="connsiteY132" fmla="*/ 600075 h 955675"/>
              <a:gd name="connsiteX133" fmla="*/ 2095725 w 2864075"/>
              <a:gd name="connsiteY133" fmla="*/ 542925 h 955675"/>
              <a:gd name="connsiteX134" fmla="*/ 2086200 w 2864075"/>
              <a:gd name="connsiteY134" fmla="*/ 523875 h 955675"/>
              <a:gd name="connsiteX135" fmla="*/ 2054450 w 2864075"/>
              <a:gd name="connsiteY135" fmla="*/ 482600 h 955675"/>
              <a:gd name="connsiteX136" fmla="*/ 2095725 w 2864075"/>
              <a:gd name="connsiteY136" fmla="*/ 457200 h 955675"/>
              <a:gd name="connsiteX137" fmla="*/ 2108425 w 2864075"/>
              <a:gd name="connsiteY137" fmla="*/ 450850 h 955675"/>
              <a:gd name="connsiteX138" fmla="*/ 2124300 w 2864075"/>
              <a:gd name="connsiteY138" fmla="*/ 438150 h 955675"/>
              <a:gd name="connsiteX139" fmla="*/ 2143350 w 2864075"/>
              <a:gd name="connsiteY139" fmla="*/ 431800 h 955675"/>
              <a:gd name="connsiteX140" fmla="*/ 2190975 w 2864075"/>
              <a:gd name="connsiteY140" fmla="*/ 419100 h 955675"/>
              <a:gd name="connsiteX141" fmla="*/ 2229075 w 2864075"/>
              <a:gd name="connsiteY141" fmla="*/ 412750 h 955675"/>
              <a:gd name="connsiteX142" fmla="*/ 2346550 w 2864075"/>
              <a:gd name="connsiteY142" fmla="*/ 400050 h 955675"/>
              <a:gd name="connsiteX143" fmla="*/ 2362425 w 2864075"/>
              <a:gd name="connsiteY143" fmla="*/ 396875 h 955675"/>
              <a:gd name="connsiteX144" fmla="*/ 2371950 w 2864075"/>
              <a:gd name="connsiteY144" fmla="*/ 393700 h 955675"/>
              <a:gd name="connsiteX145" fmla="*/ 2375125 w 2864075"/>
              <a:gd name="connsiteY145" fmla="*/ 384175 h 955675"/>
              <a:gd name="connsiteX146" fmla="*/ 2378300 w 2864075"/>
              <a:gd name="connsiteY146" fmla="*/ 355600 h 955675"/>
              <a:gd name="connsiteX147" fmla="*/ 2384650 w 2864075"/>
              <a:gd name="connsiteY147" fmla="*/ 339725 h 955675"/>
              <a:gd name="connsiteX148" fmla="*/ 2387825 w 2864075"/>
              <a:gd name="connsiteY148" fmla="*/ 330200 h 955675"/>
              <a:gd name="connsiteX149" fmla="*/ 2391000 w 2864075"/>
              <a:gd name="connsiteY149" fmla="*/ 311150 h 955675"/>
              <a:gd name="connsiteX150" fmla="*/ 2394175 w 2864075"/>
              <a:gd name="connsiteY150" fmla="*/ 301625 h 955675"/>
              <a:gd name="connsiteX151" fmla="*/ 2397350 w 2864075"/>
              <a:gd name="connsiteY151" fmla="*/ 282575 h 955675"/>
              <a:gd name="connsiteX152" fmla="*/ 2406875 w 2864075"/>
              <a:gd name="connsiteY152" fmla="*/ 288925 h 955675"/>
              <a:gd name="connsiteX153" fmla="*/ 2413225 w 2864075"/>
              <a:gd name="connsiteY153" fmla="*/ 301625 h 955675"/>
              <a:gd name="connsiteX154" fmla="*/ 2432275 w 2864075"/>
              <a:gd name="connsiteY154" fmla="*/ 346075 h 955675"/>
              <a:gd name="connsiteX155" fmla="*/ 2448150 w 2864075"/>
              <a:gd name="connsiteY155" fmla="*/ 368300 h 955675"/>
              <a:gd name="connsiteX156" fmla="*/ 2460850 w 2864075"/>
              <a:gd name="connsiteY156" fmla="*/ 390525 h 955675"/>
              <a:gd name="connsiteX157" fmla="*/ 2498950 w 2864075"/>
              <a:gd name="connsiteY157" fmla="*/ 444500 h 955675"/>
              <a:gd name="connsiteX158" fmla="*/ 2533875 w 2864075"/>
              <a:gd name="connsiteY158" fmla="*/ 485775 h 955675"/>
              <a:gd name="connsiteX159" fmla="*/ 2571975 w 2864075"/>
              <a:gd name="connsiteY159" fmla="*/ 546100 h 955675"/>
              <a:gd name="connsiteX160" fmla="*/ 2603725 w 2864075"/>
              <a:gd name="connsiteY160" fmla="*/ 593725 h 955675"/>
              <a:gd name="connsiteX161" fmla="*/ 2635475 w 2864075"/>
              <a:gd name="connsiteY161" fmla="*/ 654050 h 955675"/>
              <a:gd name="connsiteX162" fmla="*/ 2654525 w 2864075"/>
              <a:gd name="connsiteY162" fmla="*/ 695325 h 955675"/>
              <a:gd name="connsiteX163" fmla="*/ 2657700 w 2864075"/>
              <a:gd name="connsiteY163" fmla="*/ 704850 h 955675"/>
              <a:gd name="connsiteX164" fmla="*/ 2667225 w 2864075"/>
              <a:gd name="connsiteY164" fmla="*/ 695325 h 955675"/>
              <a:gd name="connsiteX165" fmla="*/ 2676750 w 2864075"/>
              <a:gd name="connsiteY165" fmla="*/ 669925 h 955675"/>
              <a:gd name="connsiteX166" fmla="*/ 2689450 w 2864075"/>
              <a:gd name="connsiteY166" fmla="*/ 622300 h 955675"/>
              <a:gd name="connsiteX167" fmla="*/ 2702150 w 2864075"/>
              <a:gd name="connsiteY167" fmla="*/ 584200 h 955675"/>
              <a:gd name="connsiteX168" fmla="*/ 2718025 w 2864075"/>
              <a:gd name="connsiteY168" fmla="*/ 527050 h 955675"/>
              <a:gd name="connsiteX169" fmla="*/ 2721200 w 2864075"/>
              <a:gd name="connsiteY169" fmla="*/ 517525 h 955675"/>
              <a:gd name="connsiteX170" fmla="*/ 2727550 w 2864075"/>
              <a:gd name="connsiteY170" fmla="*/ 488950 h 955675"/>
              <a:gd name="connsiteX171" fmla="*/ 2733900 w 2864075"/>
              <a:gd name="connsiteY171" fmla="*/ 476250 h 955675"/>
              <a:gd name="connsiteX172" fmla="*/ 2740250 w 2864075"/>
              <a:gd name="connsiteY172" fmla="*/ 450850 h 955675"/>
              <a:gd name="connsiteX173" fmla="*/ 2746600 w 2864075"/>
              <a:gd name="connsiteY173" fmla="*/ 466725 h 955675"/>
              <a:gd name="connsiteX174" fmla="*/ 2765650 w 2864075"/>
              <a:gd name="connsiteY174" fmla="*/ 501650 h 955675"/>
              <a:gd name="connsiteX175" fmla="*/ 2797400 w 2864075"/>
              <a:gd name="connsiteY175" fmla="*/ 533400 h 955675"/>
              <a:gd name="connsiteX176" fmla="*/ 2806925 w 2864075"/>
              <a:gd name="connsiteY176" fmla="*/ 539750 h 955675"/>
              <a:gd name="connsiteX177" fmla="*/ 2819625 w 2864075"/>
              <a:gd name="connsiteY177" fmla="*/ 549275 h 955675"/>
              <a:gd name="connsiteX178" fmla="*/ 2864075 w 2864075"/>
              <a:gd name="connsiteY178" fmla="*/ 549275 h 9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864075" h="955675">
                <a:moveTo>
                  <a:pt x="251050" y="0"/>
                </a:moveTo>
                <a:cubicBezTo>
                  <a:pt x="244700" y="2117"/>
                  <a:pt x="237987" y="3357"/>
                  <a:pt x="232000" y="6350"/>
                </a:cubicBezTo>
                <a:cubicBezTo>
                  <a:pt x="220195" y="12253"/>
                  <a:pt x="195289" y="29915"/>
                  <a:pt x="184375" y="38100"/>
                </a:cubicBezTo>
                <a:cubicBezTo>
                  <a:pt x="178954" y="42166"/>
                  <a:pt x="173921" y="46734"/>
                  <a:pt x="168500" y="50800"/>
                </a:cubicBezTo>
                <a:cubicBezTo>
                  <a:pt x="151292" y="63706"/>
                  <a:pt x="154533" y="55242"/>
                  <a:pt x="130400" y="79375"/>
                </a:cubicBezTo>
                <a:cubicBezTo>
                  <a:pt x="126167" y="83608"/>
                  <a:pt x="122681" y="88754"/>
                  <a:pt x="117700" y="92075"/>
                </a:cubicBezTo>
                <a:cubicBezTo>
                  <a:pt x="112958" y="95236"/>
                  <a:pt x="106854" y="95743"/>
                  <a:pt x="101825" y="98425"/>
                </a:cubicBezTo>
                <a:cubicBezTo>
                  <a:pt x="93550" y="102838"/>
                  <a:pt x="61782" y="122107"/>
                  <a:pt x="51025" y="130175"/>
                </a:cubicBezTo>
                <a:cubicBezTo>
                  <a:pt x="46792" y="133350"/>
                  <a:pt x="42631" y="136624"/>
                  <a:pt x="38325" y="139700"/>
                </a:cubicBezTo>
                <a:cubicBezTo>
                  <a:pt x="22854" y="150751"/>
                  <a:pt x="34703" y="141770"/>
                  <a:pt x="16100" y="152400"/>
                </a:cubicBezTo>
                <a:cubicBezTo>
                  <a:pt x="12787" y="154293"/>
                  <a:pt x="9750" y="156633"/>
                  <a:pt x="6575" y="158750"/>
                </a:cubicBezTo>
                <a:cubicBezTo>
                  <a:pt x="4458" y="161925"/>
                  <a:pt x="-1192" y="164732"/>
                  <a:pt x="225" y="168275"/>
                </a:cubicBezTo>
                <a:cubicBezTo>
                  <a:pt x="7560" y="186612"/>
                  <a:pt x="35773" y="200648"/>
                  <a:pt x="47850" y="212725"/>
                </a:cubicBezTo>
                <a:cubicBezTo>
                  <a:pt x="58433" y="223308"/>
                  <a:pt x="68658" y="234263"/>
                  <a:pt x="79600" y="244475"/>
                </a:cubicBezTo>
                <a:cubicBezTo>
                  <a:pt x="84554" y="249099"/>
                  <a:pt x="90480" y="252596"/>
                  <a:pt x="95475" y="257175"/>
                </a:cubicBezTo>
                <a:cubicBezTo>
                  <a:pt x="103198" y="264255"/>
                  <a:pt x="110292" y="271992"/>
                  <a:pt x="117700" y="279400"/>
                </a:cubicBezTo>
                <a:lnTo>
                  <a:pt x="143100" y="304800"/>
                </a:lnTo>
                <a:cubicBezTo>
                  <a:pt x="146275" y="307975"/>
                  <a:pt x="150134" y="310589"/>
                  <a:pt x="152625" y="314325"/>
                </a:cubicBezTo>
                <a:cubicBezTo>
                  <a:pt x="161092" y="327025"/>
                  <a:pt x="155800" y="321733"/>
                  <a:pt x="168500" y="330200"/>
                </a:cubicBezTo>
                <a:cubicBezTo>
                  <a:pt x="237151" y="321619"/>
                  <a:pt x="170143" y="331681"/>
                  <a:pt x="203425" y="323850"/>
                </a:cubicBezTo>
                <a:cubicBezTo>
                  <a:pt x="218175" y="320379"/>
                  <a:pt x="233806" y="319953"/>
                  <a:pt x="247875" y="314325"/>
                </a:cubicBezTo>
                <a:cubicBezTo>
                  <a:pt x="263750" y="307975"/>
                  <a:pt x="279280" y="300682"/>
                  <a:pt x="295500" y="295275"/>
                </a:cubicBezTo>
                <a:cubicBezTo>
                  <a:pt x="304757" y="292189"/>
                  <a:pt x="314621" y="291339"/>
                  <a:pt x="324075" y="288925"/>
                </a:cubicBezTo>
                <a:cubicBezTo>
                  <a:pt x="364368" y="278637"/>
                  <a:pt x="403947" y="265331"/>
                  <a:pt x="444725" y="257175"/>
                </a:cubicBezTo>
                <a:cubicBezTo>
                  <a:pt x="455308" y="255058"/>
                  <a:pt x="465760" y="252124"/>
                  <a:pt x="476475" y="250825"/>
                </a:cubicBezTo>
                <a:cubicBezTo>
                  <a:pt x="500731" y="247885"/>
                  <a:pt x="525188" y="246906"/>
                  <a:pt x="549500" y="244475"/>
                </a:cubicBezTo>
                <a:cubicBezTo>
                  <a:pt x="559714" y="243454"/>
                  <a:pt x="580158" y="239894"/>
                  <a:pt x="590775" y="238125"/>
                </a:cubicBezTo>
                <a:cubicBezTo>
                  <a:pt x="591833" y="255058"/>
                  <a:pt x="592712" y="272004"/>
                  <a:pt x="593950" y="288925"/>
                </a:cubicBezTo>
                <a:cubicBezTo>
                  <a:pt x="595887" y="315397"/>
                  <a:pt x="600300" y="368300"/>
                  <a:pt x="600300" y="368300"/>
                </a:cubicBezTo>
                <a:cubicBezTo>
                  <a:pt x="601358" y="401108"/>
                  <a:pt x="595017" y="435008"/>
                  <a:pt x="603475" y="466725"/>
                </a:cubicBezTo>
                <a:cubicBezTo>
                  <a:pt x="605403" y="473956"/>
                  <a:pt x="618532" y="465700"/>
                  <a:pt x="625700" y="463550"/>
                </a:cubicBezTo>
                <a:cubicBezTo>
                  <a:pt x="629355" y="462454"/>
                  <a:pt x="631703" y="458668"/>
                  <a:pt x="635225" y="457200"/>
                </a:cubicBezTo>
                <a:cubicBezTo>
                  <a:pt x="644493" y="453338"/>
                  <a:pt x="654429" y="451279"/>
                  <a:pt x="663800" y="447675"/>
                </a:cubicBezTo>
                <a:cubicBezTo>
                  <a:pt x="668218" y="445976"/>
                  <a:pt x="672123" y="443127"/>
                  <a:pt x="676500" y="441325"/>
                </a:cubicBezTo>
                <a:cubicBezTo>
                  <a:pt x="719255" y="423720"/>
                  <a:pt x="738008" y="417977"/>
                  <a:pt x="787625" y="406400"/>
                </a:cubicBezTo>
                <a:cubicBezTo>
                  <a:pt x="795934" y="404461"/>
                  <a:pt x="804558" y="404283"/>
                  <a:pt x="813025" y="403225"/>
                </a:cubicBezTo>
                <a:cubicBezTo>
                  <a:pt x="823608" y="400050"/>
                  <a:pt x="833837" y="395263"/>
                  <a:pt x="844775" y="393700"/>
                </a:cubicBezTo>
                <a:cubicBezTo>
                  <a:pt x="863663" y="391002"/>
                  <a:pt x="882912" y="392109"/>
                  <a:pt x="901925" y="390525"/>
                </a:cubicBezTo>
                <a:cubicBezTo>
                  <a:pt x="908340" y="389990"/>
                  <a:pt x="914625" y="388408"/>
                  <a:pt x="920975" y="387350"/>
                </a:cubicBezTo>
                <a:cubicBezTo>
                  <a:pt x="933675" y="389467"/>
                  <a:pt x="952298" y="382753"/>
                  <a:pt x="959075" y="393700"/>
                </a:cubicBezTo>
                <a:cubicBezTo>
                  <a:pt x="969674" y="410821"/>
                  <a:pt x="960578" y="433958"/>
                  <a:pt x="962250" y="454025"/>
                </a:cubicBezTo>
                <a:cubicBezTo>
                  <a:pt x="962698" y="459403"/>
                  <a:pt x="962432" y="465410"/>
                  <a:pt x="965425" y="469900"/>
                </a:cubicBezTo>
                <a:cubicBezTo>
                  <a:pt x="967281" y="472685"/>
                  <a:pt x="971732" y="472156"/>
                  <a:pt x="974950" y="473075"/>
                </a:cubicBezTo>
                <a:cubicBezTo>
                  <a:pt x="979146" y="474274"/>
                  <a:pt x="983454" y="475051"/>
                  <a:pt x="987650" y="476250"/>
                </a:cubicBezTo>
                <a:cubicBezTo>
                  <a:pt x="990868" y="477169"/>
                  <a:pt x="993928" y="478613"/>
                  <a:pt x="997175" y="479425"/>
                </a:cubicBezTo>
                <a:cubicBezTo>
                  <a:pt x="1002410" y="480734"/>
                  <a:pt x="1007844" y="481180"/>
                  <a:pt x="1013050" y="482600"/>
                </a:cubicBezTo>
                <a:cubicBezTo>
                  <a:pt x="1019508" y="484361"/>
                  <a:pt x="1025555" y="487548"/>
                  <a:pt x="1032100" y="488950"/>
                </a:cubicBezTo>
                <a:cubicBezTo>
                  <a:pt x="1040443" y="490738"/>
                  <a:pt x="1049033" y="491067"/>
                  <a:pt x="1057500" y="492125"/>
                </a:cubicBezTo>
                <a:cubicBezTo>
                  <a:pt x="1068083" y="495300"/>
                  <a:pt x="1078201" y="501650"/>
                  <a:pt x="1089250" y="501650"/>
                </a:cubicBezTo>
                <a:cubicBezTo>
                  <a:pt x="1100299" y="501650"/>
                  <a:pt x="1112242" y="498862"/>
                  <a:pt x="1121000" y="492125"/>
                </a:cubicBezTo>
                <a:cubicBezTo>
                  <a:pt x="1127389" y="487211"/>
                  <a:pt x="1126920" y="477109"/>
                  <a:pt x="1130525" y="469900"/>
                </a:cubicBezTo>
                <a:cubicBezTo>
                  <a:pt x="1132232" y="466487"/>
                  <a:pt x="1135458" y="463918"/>
                  <a:pt x="1136875" y="460375"/>
                </a:cubicBezTo>
                <a:cubicBezTo>
                  <a:pt x="1139286" y="454348"/>
                  <a:pt x="1149751" y="418748"/>
                  <a:pt x="1155925" y="406400"/>
                </a:cubicBezTo>
                <a:cubicBezTo>
                  <a:pt x="1159741" y="398768"/>
                  <a:pt x="1164392" y="391583"/>
                  <a:pt x="1168625" y="384175"/>
                </a:cubicBezTo>
                <a:cubicBezTo>
                  <a:pt x="1168714" y="383820"/>
                  <a:pt x="1172888" y="361073"/>
                  <a:pt x="1178150" y="361950"/>
                </a:cubicBezTo>
                <a:cubicBezTo>
                  <a:pt x="1184055" y="362934"/>
                  <a:pt x="1186954" y="370104"/>
                  <a:pt x="1190850" y="374650"/>
                </a:cubicBezTo>
                <a:cubicBezTo>
                  <a:pt x="1193333" y="377547"/>
                  <a:pt x="1194982" y="381070"/>
                  <a:pt x="1197200" y="384175"/>
                </a:cubicBezTo>
                <a:cubicBezTo>
                  <a:pt x="1216685" y="411454"/>
                  <a:pt x="1200897" y="384479"/>
                  <a:pt x="1228950" y="434975"/>
                </a:cubicBezTo>
                <a:cubicBezTo>
                  <a:pt x="1232398" y="441181"/>
                  <a:pt x="1234663" y="448035"/>
                  <a:pt x="1238475" y="454025"/>
                </a:cubicBezTo>
                <a:cubicBezTo>
                  <a:pt x="1266825" y="498575"/>
                  <a:pt x="1233715" y="433392"/>
                  <a:pt x="1267050" y="495300"/>
                </a:cubicBezTo>
                <a:cubicBezTo>
                  <a:pt x="1277148" y="514053"/>
                  <a:pt x="1284930" y="534031"/>
                  <a:pt x="1295625" y="552450"/>
                </a:cubicBezTo>
                <a:cubicBezTo>
                  <a:pt x="1304028" y="566921"/>
                  <a:pt x="1314570" y="580040"/>
                  <a:pt x="1324200" y="593725"/>
                </a:cubicBezTo>
                <a:cubicBezTo>
                  <a:pt x="1350668" y="631337"/>
                  <a:pt x="1347454" y="626847"/>
                  <a:pt x="1365475" y="650875"/>
                </a:cubicBezTo>
                <a:cubicBezTo>
                  <a:pt x="1368650" y="655108"/>
                  <a:pt x="1371515" y="659593"/>
                  <a:pt x="1375000" y="663575"/>
                </a:cubicBezTo>
                <a:cubicBezTo>
                  <a:pt x="1400710" y="692957"/>
                  <a:pt x="1390475" y="679975"/>
                  <a:pt x="1406750" y="701675"/>
                </a:cubicBezTo>
                <a:cubicBezTo>
                  <a:pt x="1393948" y="727279"/>
                  <a:pt x="1408394" y="705871"/>
                  <a:pt x="1390875" y="717550"/>
                </a:cubicBezTo>
                <a:cubicBezTo>
                  <a:pt x="1387139" y="720041"/>
                  <a:pt x="1385042" y="724519"/>
                  <a:pt x="1381350" y="727075"/>
                </a:cubicBezTo>
                <a:cubicBezTo>
                  <a:pt x="1371202" y="734100"/>
                  <a:pt x="1360639" y="740605"/>
                  <a:pt x="1349600" y="746125"/>
                </a:cubicBezTo>
                <a:cubicBezTo>
                  <a:pt x="1343613" y="749118"/>
                  <a:pt x="1336537" y="749482"/>
                  <a:pt x="1330550" y="752475"/>
                </a:cubicBezTo>
                <a:cubicBezTo>
                  <a:pt x="1323724" y="755888"/>
                  <a:pt x="1318545" y="762240"/>
                  <a:pt x="1311500" y="765175"/>
                </a:cubicBezTo>
                <a:cubicBezTo>
                  <a:pt x="1280284" y="778182"/>
                  <a:pt x="1247381" y="786893"/>
                  <a:pt x="1216250" y="800100"/>
                </a:cubicBezTo>
                <a:lnTo>
                  <a:pt x="1111475" y="844550"/>
                </a:lnTo>
                <a:cubicBezTo>
                  <a:pt x="1101894" y="848656"/>
                  <a:pt x="1092788" y="853954"/>
                  <a:pt x="1082900" y="857250"/>
                </a:cubicBezTo>
                <a:cubicBezTo>
                  <a:pt x="1073375" y="860425"/>
                  <a:pt x="1063553" y="862820"/>
                  <a:pt x="1054325" y="866775"/>
                </a:cubicBezTo>
                <a:cubicBezTo>
                  <a:pt x="1048653" y="869206"/>
                  <a:pt x="1044241" y="874167"/>
                  <a:pt x="1038450" y="876300"/>
                </a:cubicBezTo>
                <a:cubicBezTo>
                  <a:pt x="1023991" y="881627"/>
                  <a:pt x="1008783" y="884652"/>
                  <a:pt x="994000" y="889000"/>
                </a:cubicBezTo>
                <a:cubicBezTo>
                  <a:pt x="968189" y="896591"/>
                  <a:pt x="1003559" y="887404"/>
                  <a:pt x="971775" y="895350"/>
                </a:cubicBezTo>
                <a:cubicBezTo>
                  <a:pt x="960133" y="892175"/>
                  <a:pt x="948008" y="890419"/>
                  <a:pt x="936850" y="885825"/>
                </a:cubicBezTo>
                <a:cubicBezTo>
                  <a:pt x="929793" y="882919"/>
                  <a:pt x="924392" y="876970"/>
                  <a:pt x="917800" y="873125"/>
                </a:cubicBezTo>
                <a:cubicBezTo>
                  <a:pt x="911668" y="869548"/>
                  <a:pt x="905380" y="866139"/>
                  <a:pt x="898750" y="863600"/>
                </a:cubicBezTo>
                <a:cubicBezTo>
                  <a:pt x="855602" y="847075"/>
                  <a:pt x="811418" y="833277"/>
                  <a:pt x="768575" y="815975"/>
                </a:cubicBezTo>
                <a:cubicBezTo>
                  <a:pt x="693331" y="785588"/>
                  <a:pt x="771757" y="804546"/>
                  <a:pt x="701900" y="790575"/>
                </a:cubicBezTo>
                <a:cubicBezTo>
                  <a:pt x="641803" y="763865"/>
                  <a:pt x="707109" y="790290"/>
                  <a:pt x="606650" y="765175"/>
                </a:cubicBezTo>
                <a:cubicBezTo>
                  <a:pt x="598831" y="763220"/>
                  <a:pt x="592129" y="758020"/>
                  <a:pt x="584425" y="755650"/>
                </a:cubicBezTo>
                <a:cubicBezTo>
                  <a:pt x="578161" y="753723"/>
                  <a:pt x="543661" y="749761"/>
                  <a:pt x="539975" y="749300"/>
                </a:cubicBezTo>
                <a:cubicBezTo>
                  <a:pt x="538917" y="755650"/>
                  <a:pt x="536800" y="761912"/>
                  <a:pt x="536800" y="768350"/>
                </a:cubicBezTo>
                <a:cubicBezTo>
                  <a:pt x="536800" y="789543"/>
                  <a:pt x="538409" y="810715"/>
                  <a:pt x="539975" y="831850"/>
                </a:cubicBezTo>
                <a:cubicBezTo>
                  <a:pt x="540528" y="839313"/>
                  <a:pt x="542276" y="846643"/>
                  <a:pt x="543150" y="854075"/>
                </a:cubicBezTo>
                <a:cubicBezTo>
                  <a:pt x="544393" y="864638"/>
                  <a:pt x="545267" y="875242"/>
                  <a:pt x="546325" y="885825"/>
                </a:cubicBezTo>
                <a:cubicBezTo>
                  <a:pt x="556908" y="883708"/>
                  <a:pt x="569095" y="885462"/>
                  <a:pt x="578075" y="879475"/>
                </a:cubicBezTo>
                <a:cubicBezTo>
                  <a:pt x="581250" y="877358"/>
                  <a:pt x="584113" y="874675"/>
                  <a:pt x="587600" y="873125"/>
                </a:cubicBezTo>
                <a:cubicBezTo>
                  <a:pt x="633967" y="852517"/>
                  <a:pt x="585047" y="876794"/>
                  <a:pt x="619350" y="863600"/>
                </a:cubicBezTo>
                <a:cubicBezTo>
                  <a:pt x="629079" y="859858"/>
                  <a:pt x="638196" y="854642"/>
                  <a:pt x="647925" y="850900"/>
                </a:cubicBezTo>
                <a:cubicBezTo>
                  <a:pt x="682036" y="837780"/>
                  <a:pt x="629530" y="868101"/>
                  <a:pt x="692375" y="835025"/>
                </a:cubicBezTo>
                <a:cubicBezTo>
                  <a:pt x="702505" y="829693"/>
                  <a:pt x="710090" y="819595"/>
                  <a:pt x="720950" y="815975"/>
                </a:cubicBezTo>
                <a:cubicBezTo>
                  <a:pt x="744955" y="807973"/>
                  <a:pt x="727690" y="814656"/>
                  <a:pt x="768575" y="787400"/>
                </a:cubicBezTo>
                <a:cubicBezTo>
                  <a:pt x="771750" y="785283"/>
                  <a:pt x="775047" y="783340"/>
                  <a:pt x="778100" y="781050"/>
                </a:cubicBezTo>
                <a:cubicBezTo>
                  <a:pt x="782333" y="777875"/>
                  <a:pt x="786735" y="774913"/>
                  <a:pt x="790800" y="771525"/>
                </a:cubicBezTo>
                <a:cubicBezTo>
                  <a:pt x="805792" y="759032"/>
                  <a:pt x="819846" y="745406"/>
                  <a:pt x="835250" y="733425"/>
                </a:cubicBezTo>
                <a:cubicBezTo>
                  <a:pt x="848459" y="723151"/>
                  <a:pt x="862246" y="713576"/>
                  <a:pt x="876525" y="704850"/>
                </a:cubicBezTo>
                <a:cubicBezTo>
                  <a:pt x="891067" y="695963"/>
                  <a:pt x="935197" y="666776"/>
                  <a:pt x="959075" y="657225"/>
                </a:cubicBezTo>
                <a:cubicBezTo>
                  <a:pt x="966229" y="654364"/>
                  <a:pt x="974070" y="653539"/>
                  <a:pt x="981300" y="650875"/>
                </a:cubicBezTo>
                <a:cubicBezTo>
                  <a:pt x="1008197" y="640966"/>
                  <a:pt x="1012451" y="638474"/>
                  <a:pt x="1032100" y="628650"/>
                </a:cubicBezTo>
                <a:cubicBezTo>
                  <a:pt x="1029983" y="619125"/>
                  <a:pt x="1029032" y="609264"/>
                  <a:pt x="1025750" y="600075"/>
                </a:cubicBezTo>
                <a:cubicBezTo>
                  <a:pt x="1023674" y="594263"/>
                  <a:pt x="1018985" y="589720"/>
                  <a:pt x="1016225" y="584200"/>
                </a:cubicBezTo>
                <a:cubicBezTo>
                  <a:pt x="1013676" y="579102"/>
                  <a:pt x="1012679" y="573287"/>
                  <a:pt x="1009875" y="568325"/>
                </a:cubicBezTo>
                <a:cubicBezTo>
                  <a:pt x="998890" y="548889"/>
                  <a:pt x="985535" y="530832"/>
                  <a:pt x="974950" y="511175"/>
                </a:cubicBezTo>
                <a:cubicBezTo>
                  <a:pt x="970663" y="503213"/>
                  <a:pt x="969275" y="493957"/>
                  <a:pt x="965425" y="485775"/>
                </a:cubicBezTo>
                <a:cubicBezTo>
                  <a:pt x="950518" y="454098"/>
                  <a:pt x="930172" y="433664"/>
                  <a:pt x="920975" y="396875"/>
                </a:cubicBezTo>
                <a:cubicBezTo>
                  <a:pt x="916988" y="380928"/>
                  <a:pt x="919180" y="388315"/>
                  <a:pt x="914625" y="374650"/>
                </a:cubicBezTo>
                <a:cubicBezTo>
                  <a:pt x="920975" y="368300"/>
                  <a:pt x="924963" y="357778"/>
                  <a:pt x="933675" y="355600"/>
                </a:cubicBezTo>
                <a:cubicBezTo>
                  <a:pt x="964631" y="347861"/>
                  <a:pt x="997175" y="349250"/>
                  <a:pt x="1028925" y="346075"/>
                </a:cubicBezTo>
                <a:cubicBezTo>
                  <a:pt x="1109162" y="338051"/>
                  <a:pt x="1050049" y="343362"/>
                  <a:pt x="1206725" y="336550"/>
                </a:cubicBezTo>
                <a:lnTo>
                  <a:pt x="1562325" y="339725"/>
                </a:lnTo>
                <a:cubicBezTo>
                  <a:pt x="1677571" y="341251"/>
                  <a:pt x="1650015" y="339287"/>
                  <a:pt x="1717900" y="346075"/>
                </a:cubicBezTo>
                <a:cubicBezTo>
                  <a:pt x="1716842" y="389467"/>
                  <a:pt x="1717377" y="432927"/>
                  <a:pt x="1714725" y="476250"/>
                </a:cubicBezTo>
                <a:cubicBezTo>
                  <a:pt x="1714192" y="484961"/>
                  <a:pt x="1709165" y="492959"/>
                  <a:pt x="1708375" y="501650"/>
                </a:cubicBezTo>
                <a:cubicBezTo>
                  <a:pt x="1706570" y="521509"/>
                  <a:pt x="1702160" y="684370"/>
                  <a:pt x="1702025" y="688975"/>
                </a:cubicBezTo>
                <a:cubicBezTo>
                  <a:pt x="1703083" y="753533"/>
                  <a:pt x="1700118" y="818283"/>
                  <a:pt x="1705200" y="882650"/>
                </a:cubicBezTo>
                <a:cubicBezTo>
                  <a:pt x="1706517" y="899332"/>
                  <a:pt x="1716203" y="914266"/>
                  <a:pt x="1721075" y="930275"/>
                </a:cubicBezTo>
                <a:cubicBezTo>
                  <a:pt x="1723616" y="938624"/>
                  <a:pt x="1727425" y="955675"/>
                  <a:pt x="1727425" y="955675"/>
                </a:cubicBezTo>
                <a:cubicBezTo>
                  <a:pt x="1731658" y="954617"/>
                  <a:pt x="1736494" y="954921"/>
                  <a:pt x="1740125" y="952500"/>
                </a:cubicBezTo>
                <a:cubicBezTo>
                  <a:pt x="1743300" y="950383"/>
                  <a:pt x="1744032" y="945906"/>
                  <a:pt x="1746475" y="942975"/>
                </a:cubicBezTo>
                <a:cubicBezTo>
                  <a:pt x="1759924" y="926837"/>
                  <a:pt x="1771713" y="908920"/>
                  <a:pt x="1787750" y="895350"/>
                </a:cubicBezTo>
                <a:lnTo>
                  <a:pt x="1889350" y="809625"/>
                </a:lnTo>
                <a:cubicBezTo>
                  <a:pt x="1933403" y="773438"/>
                  <a:pt x="1962014" y="757418"/>
                  <a:pt x="2022700" y="727075"/>
                </a:cubicBezTo>
                <a:cubicBezTo>
                  <a:pt x="2031167" y="722842"/>
                  <a:pt x="2039311" y="717891"/>
                  <a:pt x="2048100" y="714375"/>
                </a:cubicBezTo>
                <a:cubicBezTo>
                  <a:pt x="2055254" y="711514"/>
                  <a:pt x="2063273" y="711128"/>
                  <a:pt x="2070325" y="708025"/>
                </a:cubicBezTo>
                <a:cubicBezTo>
                  <a:pt x="2089820" y="699447"/>
                  <a:pt x="2107269" y="686185"/>
                  <a:pt x="2127475" y="679450"/>
                </a:cubicBezTo>
                <a:cubicBezTo>
                  <a:pt x="2140620" y="675068"/>
                  <a:pt x="2134215" y="678131"/>
                  <a:pt x="2146525" y="669925"/>
                </a:cubicBezTo>
                <a:cubicBezTo>
                  <a:pt x="2144408" y="655108"/>
                  <a:pt x="2143258" y="640121"/>
                  <a:pt x="2140175" y="625475"/>
                </a:cubicBezTo>
                <a:cubicBezTo>
                  <a:pt x="2139001" y="619898"/>
                  <a:pt x="2135826" y="614936"/>
                  <a:pt x="2133825" y="609600"/>
                </a:cubicBezTo>
                <a:cubicBezTo>
                  <a:pt x="2132650" y="606466"/>
                  <a:pt x="2132225" y="603028"/>
                  <a:pt x="2130650" y="600075"/>
                </a:cubicBezTo>
                <a:cubicBezTo>
                  <a:pt x="2077078" y="499627"/>
                  <a:pt x="2130856" y="603149"/>
                  <a:pt x="2095725" y="542925"/>
                </a:cubicBezTo>
                <a:cubicBezTo>
                  <a:pt x="2092148" y="536793"/>
                  <a:pt x="2089853" y="529963"/>
                  <a:pt x="2086200" y="523875"/>
                </a:cubicBezTo>
                <a:cubicBezTo>
                  <a:pt x="2069422" y="495911"/>
                  <a:pt x="2072320" y="500470"/>
                  <a:pt x="2054450" y="482600"/>
                </a:cubicBezTo>
                <a:cubicBezTo>
                  <a:pt x="2068208" y="474133"/>
                  <a:pt x="2081801" y="465391"/>
                  <a:pt x="2095725" y="457200"/>
                </a:cubicBezTo>
                <a:cubicBezTo>
                  <a:pt x="2099805" y="454800"/>
                  <a:pt x="2104487" y="453475"/>
                  <a:pt x="2108425" y="450850"/>
                </a:cubicBezTo>
                <a:cubicBezTo>
                  <a:pt x="2114064" y="447091"/>
                  <a:pt x="2118351" y="441395"/>
                  <a:pt x="2124300" y="438150"/>
                </a:cubicBezTo>
                <a:cubicBezTo>
                  <a:pt x="2130176" y="434945"/>
                  <a:pt x="2136914" y="433639"/>
                  <a:pt x="2143350" y="431800"/>
                </a:cubicBezTo>
                <a:cubicBezTo>
                  <a:pt x="2159148" y="427286"/>
                  <a:pt x="2175036" y="423085"/>
                  <a:pt x="2190975" y="419100"/>
                </a:cubicBezTo>
                <a:cubicBezTo>
                  <a:pt x="2208525" y="414713"/>
                  <a:pt x="2209362" y="416334"/>
                  <a:pt x="2229075" y="412750"/>
                </a:cubicBezTo>
                <a:cubicBezTo>
                  <a:pt x="2308952" y="398227"/>
                  <a:pt x="2246998" y="404575"/>
                  <a:pt x="2346550" y="400050"/>
                </a:cubicBezTo>
                <a:cubicBezTo>
                  <a:pt x="2351842" y="398992"/>
                  <a:pt x="2357190" y="398184"/>
                  <a:pt x="2362425" y="396875"/>
                </a:cubicBezTo>
                <a:cubicBezTo>
                  <a:pt x="2365672" y="396063"/>
                  <a:pt x="2369583" y="396067"/>
                  <a:pt x="2371950" y="393700"/>
                </a:cubicBezTo>
                <a:cubicBezTo>
                  <a:pt x="2374317" y="391333"/>
                  <a:pt x="2374067" y="387350"/>
                  <a:pt x="2375125" y="384175"/>
                </a:cubicBezTo>
                <a:cubicBezTo>
                  <a:pt x="2376183" y="374650"/>
                  <a:pt x="2376292" y="364971"/>
                  <a:pt x="2378300" y="355600"/>
                </a:cubicBezTo>
                <a:cubicBezTo>
                  <a:pt x="2379494" y="350027"/>
                  <a:pt x="2382649" y="345061"/>
                  <a:pt x="2384650" y="339725"/>
                </a:cubicBezTo>
                <a:cubicBezTo>
                  <a:pt x="2385825" y="336591"/>
                  <a:pt x="2387099" y="333467"/>
                  <a:pt x="2387825" y="330200"/>
                </a:cubicBezTo>
                <a:cubicBezTo>
                  <a:pt x="2389222" y="323916"/>
                  <a:pt x="2389603" y="317434"/>
                  <a:pt x="2391000" y="311150"/>
                </a:cubicBezTo>
                <a:cubicBezTo>
                  <a:pt x="2391726" y="307883"/>
                  <a:pt x="2393449" y="304892"/>
                  <a:pt x="2394175" y="301625"/>
                </a:cubicBezTo>
                <a:cubicBezTo>
                  <a:pt x="2395572" y="295341"/>
                  <a:pt x="2396292" y="288925"/>
                  <a:pt x="2397350" y="282575"/>
                </a:cubicBezTo>
                <a:cubicBezTo>
                  <a:pt x="2400525" y="284692"/>
                  <a:pt x="2404432" y="285994"/>
                  <a:pt x="2406875" y="288925"/>
                </a:cubicBezTo>
                <a:cubicBezTo>
                  <a:pt x="2409905" y="292561"/>
                  <a:pt x="2411303" y="297300"/>
                  <a:pt x="2413225" y="301625"/>
                </a:cubicBezTo>
                <a:cubicBezTo>
                  <a:pt x="2419772" y="316356"/>
                  <a:pt x="2424795" y="331795"/>
                  <a:pt x="2432275" y="346075"/>
                </a:cubicBezTo>
                <a:cubicBezTo>
                  <a:pt x="2436499" y="354140"/>
                  <a:pt x="2443227" y="360642"/>
                  <a:pt x="2448150" y="368300"/>
                </a:cubicBezTo>
                <a:cubicBezTo>
                  <a:pt x="2452764" y="375477"/>
                  <a:pt x="2456117" y="383425"/>
                  <a:pt x="2460850" y="390525"/>
                </a:cubicBezTo>
                <a:cubicBezTo>
                  <a:pt x="2473066" y="408849"/>
                  <a:pt x="2485551" y="427023"/>
                  <a:pt x="2498950" y="444500"/>
                </a:cubicBezTo>
                <a:cubicBezTo>
                  <a:pt x="2509916" y="458803"/>
                  <a:pt x="2524251" y="470537"/>
                  <a:pt x="2533875" y="485775"/>
                </a:cubicBezTo>
                <a:cubicBezTo>
                  <a:pt x="2546575" y="505883"/>
                  <a:pt x="2558960" y="526194"/>
                  <a:pt x="2571975" y="546100"/>
                </a:cubicBezTo>
                <a:cubicBezTo>
                  <a:pt x="2590070" y="573774"/>
                  <a:pt x="2586955" y="563539"/>
                  <a:pt x="2603725" y="593725"/>
                </a:cubicBezTo>
                <a:cubicBezTo>
                  <a:pt x="2614760" y="613589"/>
                  <a:pt x="2624992" y="633889"/>
                  <a:pt x="2635475" y="654050"/>
                </a:cubicBezTo>
                <a:cubicBezTo>
                  <a:pt x="2643719" y="669903"/>
                  <a:pt x="2647750" y="678388"/>
                  <a:pt x="2654525" y="695325"/>
                </a:cubicBezTo>
                <a:cubicBezTo>
                  <a:pt x="2655768" y="698432"/>
                  <a:pt x="2656642" y="701675"/>
                  <a:pt x="2657700" y="704850"/>
                </a:cubicBezTo>
                <a:cubicBezTo>
                  <a:pt x="2660875" y="701675"/>
                  <a:pt x="2665075" y="699267"/>
                  <a:pt x="2667225" y="695325"/>
                </a:cubicBezTo>
                <a:cubicBezTo>
                  <a:pt x="2671555" y="687387"/>
                  <a:pt x="2673660" y="678423"/>
                  <a:pt x="2676750" y="669925"/>
                </a:cubicBezTo>
                <a:cubicBezTo>
                  <a:pt x="2683595" y="651101"/>
                  <a:pt x="2680950" y="651444"/>
                  <a:pt x="2689450" y="622300"/>
                </a:cubicBezTo>
                <a:cubicBezTo>
                  <a:pt x="2693198" y="609449"/>
                  <a:pt x="2698903" y="597187"/>
                  <a:pt x="2702150" y="584200"/>
                </a:cubicBezTo>
                <a:cubicBezTo>
                  <a:pt x="2710124" y="552305"/>
                  <a:pt x="2707329" y="561811"/>
                  <a:pt x="2718025" y="527050"/>
                </a:cubicBezTo>
                <a:cubicBezTo>
                  <a:pt x="2719009" y="523851"/>
                  <a:pt x="2720388" y="520772"/>
                  <a:pt x="2721200" y="517525"/>
                </a:cubicBezTo>
                <a:cubicBezTo>
                  <a:pt x="2723567" y="508059"/>
                  <a:pt x="2724681" y="498276"/>
                  <a:pt x="2727550" y="488950"/>
                </a:cubicBezTo>
                <a:cubicBezTo>
                  <a:pt x="2728942" y="484426"/>
                  <a:pt x="2732403" y="480740"/>
                  <a:pt x="2733900" y="476250"/>
                </a:cubicBezTo>
                <a:cubicBezTo>
                  <a:pt x="2736660" y="467971"/>
                  <a:pt x="2740250" y="450850"/>
                  <a:pt x="2740250" y="450850"/>
                </a:cubicBezTo>
                <a:cubicBezTo>
                  <a:pt x="2742367" y="456142"/>
                  <a:pt x="2744212" y="461550"/>
                  <a:pt x="2746600" y="466725"/>
                </a:cubicBezTo>
                <a:cubicBezTo>
                  <a:pt x="2747722" y="469155"/>
                  <a:pt x="2759404" y="494884"/>
                  <a:pt x="2765650" y="501650"/>
                </a:cubicBezTo>
                <a:cubicBezTo>
                  <a:pt x="2775802" y="512648"/>
                  <a:pt x="2784947" y="525098"/>
                  <a:pt x="2797400" y="533400"/>
                </a:cubicBezTo>
                <a:cubicBezTo>
                  <a:pt x="2800575" y="535517"/>
                  <a:pt x="2803820" y="537532"/>
                  <a:pt x="2806925" y="539750"/>
                </a:cubicBezTo>
                <a:cubicBezTo>
                  <a:pt x="2811231" y="542826"/>
                  <a:pt x="2814405" y="548405"/>
                  <a:pt x="2819625" y="549275"/>
                </a:cubicBezTo>
                <a:cubicBezTo>
                  <a:pt x="2834240" y="551711"/>
                  <a:pt x="2849258" y="549275"/>
                  <a:pt x="2864075" y="549275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Single and Multi scattering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Single scattering is relatively cheap to integrate using Monte Carlo</a:t>
            </a:r>
          </a:p>
          <a:p>
            <a:r>
              <a:rPr lang="en-US" dirty="0" smtClean="0"/>
              <a:t>But it is too expensive to simulate all scattering events in multiple scattering scenario directly</a:t>
            </a:r>
          </a:p>
          <a:p>
            <a:r>
              <a:rPr lang="en-US" i="1" dirty="0" smtClean="0"/>
              <a:t>The Diffusion Approximation</a:t>
            </a:r>
            <a:r>
              <a:rPr lang="en-US" dirty="0" smtClean="0"/>
              <a:t> was purposed for multi scattering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19572" y="842963"/>
            <a:ext cx="7926407" cy="704326"/>
          </a:xfrm>
        </p:spPr>
        <p:txBody>
          <a:bodyPr/>
          <a:lstStyle/>
          <a:p>
            <a:r>
              <a:rPr lang="en-US" dirty="0" smtClean="0"/>
              <a:t>The popular method of approximation of the brute force Monte Carlo simulation of low translucent materials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Approximation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719571" y="1544825"/>
            <a:ext cx="4539649" cy="28991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Introduced as applicable method for computer graphics by </a:t>
            </a:r>
            <a:r>
              <a:rPr lang="en-US" b="1" dirty="0" smtClean="0"/>
              <a:t>Jensen </a:t>
            </a:r>
            <a:r>
              <a:rPr lang="en-US" dirty="0" smtClean="0"/>
              <a:t>in</a:t>
            </a:r>
            <a:r>
              <a:rPr lang="en-US" b="1" dirty="0" smtClean="0"/>
              <a:t> 2001</a:t>
            </a:r>
            <a:r>
              <a:rPr lang="en-US" dirty="0" smtClean="0"/>
              <a:t>. </a:t>
            </a:r>
            <a:r>
              <a:rPr lang="en-US" sz="1600" dirty="0" smtClean="0"/>
              <a:t>But originally was discussed even since 70’s</a:t>
            </a:r>
            <a:endParaRPr lang="en-US" dirty="0" smtClean="0"/>
          </a:p>
          <a:p>
            <a:r>
              <a:rPr lang="en-US" dirty="0" smtClean="0"/>
              <a:t>Was improved in 2011 and 2013 by </a:t>
            </a:r>
            <a:r>
              <a:rPr lang="en-US" dirty="0" err="1" smtClean="0"/>
              <a:t>d’Eon</a:t>
            </a:r>
            <a:r>
              <a:rPr lang="en-US" dirty="0" smtClean="0"/>
              <a:t> and </a:t>
            </a:r>
            <a:r>
              <a:rPr lang="en-US" dirty="0" err="1" smtClean="0"/>
              <a:t>Habel</a:t>
            </a:r>
            <a:endParaRPr lang="en-US" dirty="0" smtClean="0"/>
          </a:p>
          <a:p>
            <a:r>
              <a:rPr lang="en-US" dirty="0" smtClean="0"/>
              <a:t>Diffusion approximation works really fast and fine. But as most approximations has it’s limitations: </a:t>
            </a:r>
            <a:r>
              <a:rPr lang="en-US" b="1" dirty="0"/>
              <a:t>DA only works well in high-albedo media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115726" y="1988682"/>
            <a:ext cx="3703544" cy="1517905"/>
            <a:chOff x="5349519" y="5060200"/>
            <a:chExt cx="3703544" cy="1517905"/>
          </a:xfrm>
        </p:grpSpPr>
        <p:grpSp>
          <p:nvGrpSpPr>
            <p:cNvPr id="6" name="Group 5"/>
            <p:cNvGrpSpPr/>
            <p:nvPr/>
          </p:nvGrpSpPr>
          <p:grpSpPr>
            <a:xfrm>
              <a:off x="5349519" y="5060200"/>
              <a:ext cx="2074390" cy="640080"/>
              <a:chOff x="5010716" y="5039948"/>
              <a:chExt cx="2074390" cy="64008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63" b="44449"/>
              <a:stretch/>
            </p:blipFill>
            <p:spPr>
              <a:xfrm>
                <a:off x="6285006" y="5039948"/>
                <a:ext cx="800100" cy="640080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010716" y="5129155"/>
                <a:ext cx="12801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spcBef>
                    <a:spcPct val="20000"/>
                  </a:spcBef>
                </a:pPr>
                <a:r>
                  <a:rPr lang="en-US" sz="2000" dirty="0" smtClean="0"/>
                  <a:t>thin</a:t>
                </a:r>
                <a:endParaRPr lang="en-US" sz="2400" dirty="0" smtClean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77958" y="5060201"/>
              <a:ext cx="2075105" cy="640080"/>
              <a:chOff x="6698563" y="4992624"/>
              <a:chExt cx="2075105" cy="64008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32" b="2956"/>
              <a:stretch/>
            </p:blipFill>
            <p:spPr>
              <a:xfrm>
                <a:off x="7973568" y="4992624"/>
                <a:ext cx="800100" cy="640080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6698563" y="5081831"/>
                <a:ext cx="12801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spcBef>
                    <a:spcPct val="20000"/>
                  </a:spcBef>
                </a:pPr>
                <a:r>
                  <a:rPr lang="en-US" sz="2000" dirty="0" smtClean="0"/>
                  <a:t>thick</a:t>
                </a:r>
                <a:endParaRPr lang="en-US" sz="2400" dirty="0" smtClean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49519" y="5938025"/>
              <a:ext cx="2070764" cy="640080"/>
              <a:chOff x="4981161" y="5861760"/>
              <a:chExt cx="2070764" cy="64008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92" b="12194"/>
              <a:stretch/>
            </p:blipFill>
            <p:spPr>
              <a:xfrm>
                <a:off x="6251825" y="5861760"/>
                <a:ext cx="800100" cy="640080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981161" y="5966356"/>
                <a:ext cx="12765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spcBef>
                    <a:spcPct val="20000"/>
                  </a:spcBef>
                </a:pPr>
                <a:r>
                  <a:rPr lang="en-US" sz="1800" dirty="0" smtClean="0"/>
                  <a:t>non-</a:t>
                </a:r>
                <a:r>
                  <a:rPr lang="en-US" sz="1800" dirty="0" err="1" smtClean="0"/>
                  <a:t>dilutable</a:t>
                </a:r>
                <a:endParaRPr lang="en-US" sz="2400" dirty="0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977958" y="5938025"/>
              <a:ext cx="2075105" cy="640080"/>
              <a:chOff x="6698563" y="5870448"/>
              <a:chExt cx="2075105" cy="6400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698563" y="5959655"/>
                <a:ext cx="12801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spcBef>
                    <a:spcPct val="20000"/>
                  </a:spcBef>
                </a:pPr>
                <a:r>
                  <a:rPr lang="en-US" sz="2000" dirty="0" smtClean="0"/>
                  <a:t>solids</a:t>
                </a:r>
                <a:endParaRPr lang="en-US" sz="2400" dirty="0" smtClean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3568" y="5870448"/>
                <a:ext cx="800100" cy="640080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</p:pic>
        </p:grpSp>
      </p:grpSp>
      <p:sp>
        <p:nvSpPr>
          <p:cNvPr id="21" name="Rectangle 20"/>
          <p:cNvSpPr/>
          <p:nvPr/>
        </p:nvSpPr>
        <p:spPr>
          <a:xfrm>
            <a:off x="7855603" y="2401716"/>
            <a:ext cx="11272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49CF80"/>
                </a:solidFill>
                <a:sym typeface="Wingdings 2"/>
              </a:rPr>
              <a:t></a:t>
            </a:r>
            <a:endParaRPr lang="en-US" sz="9600" dirty="0">
              <a:solidFill>
                <a:srgbClr val="49CF8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2038" y="1619351"/>
            <a:ext cx="11272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49CF80"/>
                </a:solidFill>
                <a:sym typeface="Wingdings 2"/>
              </a:rPr>
              <a:t></a:t>
            </a:r>
            <a:endParaRPr lang="en-US" sz="9600" dirty="0">
              <a:solidFill>
                <a:srgbClr val="49CF8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40602" y="1619351"/>
            <a:ext cx="9781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00989" y="2401716"/>
            <a:ext cx="9781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B+ Scattering-Surface +RDF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BSSRDF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5117685" cy="3167608"/>
          </a:xfrm>
        </p:spPr>
        <p:txBody>
          <a:bodyPr>
            <a:normAutofit/>
          </a:bodyPr>
          <a:lstStyle/>
          <a:p>
            <a:r>
              <a:rPr lang="en-US" dirty="0" smtClean="0"/>
              <a:t>Requires integration not only over incident direction but also over the area of the object</a:t>
            </a:r>
          </a:p>
          <a:p>
            <a:r>
              <a:rPr lang="en-US" dirty="0" smtClean="0"/>
              <a:t>Two </a:t>
            </a:r>
            <a:r>
              <a:rPr lang="en-US" dirty="0"/>
              <a:t>pass point </a:t>
            </a:r>
            <a:r>
              <a:rPr lang="en-US" dirty="0" smtClean="0"/>
              <a:t>cache </a:t>
            </a:r>
            <a:r>
              <a:rPr lang="en-US" dirty="0"/>
              <a:t>methods are </a:t>
            </a:r>
            <a:r>
              <a:rPr lang="en-US" dirty="0" smtClean="0"/>
              <a:t>discussed a lot</a:t>
            </a:r>
          </a:p>
          <a:p>
            <a:r>
              <a:rPr lang="en-US" dirty="0" smtClean="0"/>
              <a:t>Recently couple of other more robust methods were purposed without using point clouds</a:t>
            </a:r>
          </a:p>
          <a:p>
            <a:r>
              <a:rPr lang="en-US" dirty="0"/>
              <a:t>Original Jensen’s approach is to assume that the surface is flat at each point of integration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56" y="1475834"/>
            <a:ext cx="3255629" cy="19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FAE75A1B-07B7-44EE-BD51-20312090FF74}"/>
    </a:ext>
  </a:extLst>
</a:theme>
</file>

<file path=ppt/theme/theme10.xml><?xml version="1.0" encoding="utf-8"?>
<a:theme xmlns:a="http://schemas.openxmlformats.org/drawingml/2006/main" name="10_3DS_3DSWYM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72F83C28-6BA4-4FA8-8316-31132DB0AE82}"/>
    </a:ext>
  </a:extLst>
</a:theme>
</file>

<file path=ppt/theme/theme11.xml><?xml version="1.0" encoding="utf-8"?>
<a:theme xmlns:a="http://schemas.openxmlformats.org/drawingml/2006/main" name="11_3DS_BIOV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5B48B88D-7D70-4189-A42C-4B9173B7203B}"/>
    </a:ext>
  </a:extLst>
</a:theme>
</file>

<file path=ppt/theme/theme12.xml><?xml version="1.0" encoding="utf-8"?>
<a:theme xmlns:a="http://schemas.openxmlformats.org/drawingml/2006/main" name="12_3DS_NETVIBES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F33B4D98-9BA9-48B5-863F-59FBD2A8D187}"/>
    </a:ext>
  </a:extLst>
</a:theme>
</file>

<file path=ppt/theme/theme13.xml><?xml version="1.0" encoding="utf-8"?>
<a:theme xmlns:a="http://schemas.openxmlformats.org/drawingml/2006/main" name="13_3DS_3DEXCITE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4FEF90BA-7162-4845-B05F-F5EA23A6CFB6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3DS_CAT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411096D6-055E-4C4B-AADA-886FBB470F68}"/>
    </a:ext>
  </a:extLst>
</a:theme>
</file>

<file path=ppt/theme/theme3.xml><?xml version="1.0" encoding="utf-8"?>
<a:theme xmlns:a="http://schemas.openxmlformats.org/drawingml/2006/main" name="3_3DS_SOLIDWORKS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7241305C-3B1E-4B02-BF31-38B3A4260B42}"/>
    </a:ext>
  </a:extLst>
</a:theme>
</file>

<file path=ppt/theme/theme4.xml><?xml version="1.0" encoding="utf-8"?>
<a:theme xmlns:a="http://schemas.openxmlformats.org/drawingml/2006/main" name="4_3DS_ENOV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1B671D29-20CE-4F0E-8C7E-AAE5D1DA4FD0}"/>
    </a:ext>
  </a:extLst>
</a:theme>
</file>

<file path=ppt/theme/theme5.xml><?xml version="1.0" encoding="utf-8"?>
<a:theme xmlns:a="http://schemas.openxmlformats.org/drawingml/2006/main" name="5_3DS_DELM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20CFD681-0A94-49F5-BBF4-A6125E716984}"/>
    </a:ext>
  </a:extLst>
</a:theme>
</file>

<file path=ppt/theme/theme6.xml><?xml version="1.0" encoding="utf-8"?>
<a:theme xmlns:a="http://schemas.openxmlformats.org/drawingml/2006/main" name="6_3DS_SIMUL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D11FAF20-BC75-4E22-9A83-6DE1A8E85A29}"/>
    </a:ext>
  </a:extLst>
</a:theme>
</file>

<file path=ppt/theme/theme7.xml><?xml version="1.0" encoding="utf-8"?>
<a:theme xmlns:a="http://schemas.openxmlformats.org/drawingml/2006/main" name="7_3DS_GEOV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A7B7EEB1-C1D1-4029-A284-3FCD077685BD}"/>
    </a:ext>
  </a:extLst>
</a:theme>
</file>

<file path=ppt/theme/theme8.xml><?xml version="1.0" encoding="utf-8"?>
<a:theme xmlns:a="http://schemas.openxmlformats.org/drawingml/2006/main" name="8_3DS_EXALEAD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63934457-0F4D-4309-B7B6-B99236CEF292}"/>
    </a:ext>
  </a:extLst>
</a:theme>
</file>

<file path=ppt/theme/theme9.xml><?xml version="1.0" encoding="utf-8"?>
<a:theme xmlns:a="http://schemas.openxmlformats.org/drawingml/2006/main" name="9_3DS_3DV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S_PPTX_Corp + Brand_Template_06_2015.pptx" id="{F2600C52-DB9A-4C10-AE98-F52812B72B4A}" vid="{88BA5469-FCEB-4406-B684-E3166A1F15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520</Words>
  <Application>Microsoft Office PowerPoint</Application>
  <PresentationFormat>On-screen Show (16:9)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blank</vt:lpstr>
      <vt:lpstr>2_3DS_CATIA Template_2015</vt:lpstr>
      <vt:lpstr>3_3DS_SOLIDWORKS Template_2015</vt:lpstr>
      <vt:lpstr>4_3DS_ENOVIA Template_2015</vt:lpstr>
      <vt:lpstr>5_3DS_DELMIA Template_2015</vt:lpstr>
      <vt:lpstr>6_3DS_SIMULIA Template_2015</vt:lpstr>
      <vt:lpstr>7_3DS_GEOVIA Template_2015</vt:lpstr>
      <vt:lpstr>8_3DS_EXALEAD Template_2015</vt:lpstr>
      <vt:lpstr>9_3DS_3DVIA Template_2015</vt:lpstr>
      <vt:lpstr>10_3DS_3DSWYM Template_2015</vt:lpstr>
      <vt:lpstr>11_3DS_BIOVIA Template_2015</vt:lpstr>
      <vt:lpstr>12_3DS_NETVIBES Template_2015</vt:lpstr>
      <vt:lpstr>13_3DS_3DEXCITE Template_2015</vt:lpstr>
      <vt:lpstr>Diffusion approximation to render SSS materials</vt:lpstr>
      <vt:lpstr>Radiative transfer parametrization</vt:lpstr>
      <vt:lpstr>Radiative transfer parametrization</vt:lpstr>
      <vt:lpstr>Single scattering</vt:lpstr>
      <vt:lpstr>Single scattering</vt:lpstr>
      <vt:lpstr>Multiple scattering</vt:lpstr>
      <vt:lpstr>Separation of Single and Multi scattering</vt:lpstr>
      <vt:lpstr>Diffusion Approximation</vt:lpstr>
      <vt:lpstr>BSSRDF</vt:lpstr>
      <vt:lpstr>Diffusion profile</vt:lpstr>
      <vt:lpstr>BSSRDF importance sampling</vt:lpstr>
      <vt:lpstr>PowerPoint Presentation</vt:lpstr>
      <vt:lpstr>PowerPoint Presentation</vt:lpstr>
    </vt:vector>
  </TitlesOfParts>
  <Company>RTT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Diffuse approximation to render SSS materials</dc:title>
  <dc:creator>Pavel Kovalenko</dc:creator>
  <cp:lastModifiedBy>Pavel Kovalenko</cp:lastModifiedBy>
  <cp:revision>32</cp:revision>
  <cp:lastPrinted>2013-06-27T08:50:33Z</cp:lastPrinted>
  <dcterms:created xsi:type="dcterms:W3CDTF">2016-04-06T12:49:42Z</dcterms:created>
  <dcterms:modified xsi:type="dcterms:W3CDTF">2016-04-07T07:43:31Z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