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90" r:id="rId2"/>
    <p:sldId id="307" r:id="rId3"/>
    <p:sldId id="308" r:id="rId4"/>
    <p:sldId id="273" r:id="rId5"/>
    <p:sldId id="282" r:id="rId6"/>
    <p:sldId id="283" r:id="rId7"/>
    <p:sldId id="271" r:id="rId8"/>
    <p:sldId id="285" r:id="rId9"/>
    <p:sldId id="275" r:id="rId10"/>
    <p:sldId id="276" r:id="rId11"/>
    <p:sldId id="272" r:id="rId12"/>
    <p:sldId id="274" r:id="rId13"/>
    <p:sldId id="281" r:id="rId14"/>
    <p:sldId id="259" r:id="rId15"/>
    <p:sldId id="260" r:id="rId16"/>
    <p:sldId id="28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74863" autoAdjust="0"/>
  </p:normalViewPr>
  <p:slideViewPr>
    <p:cSldViewPr>
      <p:cViewPr varScale="1">
        <p:scale>
          <a:sx n="68" d="100"/>
          <a:sy n="68" d="100"/>
        </p:scale>
        <p:origin x="6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0CE6-2F5D-4272-9A3D-D5AE09A1154D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22D0-5EDE-48FE-93F4-248421864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</a:t>
            </a:r>
            <a:r>
              <a:rPr lang="en-GB" baseline="0" dirty="0"/>
              <a:t> David McLean – lecturer and researcher (google scholar) and programming for a long time – professionally and as an academic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8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8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 becomes equal to value stored in y + 30</a:t>
            </a:r>
          </a:p>
          <a:p>
            <a:r>
              <a:rPr lang="en-GB" dirty="0"/>
              <a:t>Declare variables,  boxes appear in</a:t>
            </a:r>
            <a:r>
              <a:rPr lang="en-GB" baseline="0" dirty="0"/>
              <a:t> memory with these names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together – walk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6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</a:t>
            </a:r>
            <a:r>
              <a:rPr lang="en-GB" baseline="0" dirty="0"/>
              <a:t> variables in graphics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7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example,</a:t>
            </a:r>
            <a:r>
              <a:rPr lang="en-GB" baseline="0" dirty="0"/>
              <a:t>   code can be improved by using a variable – easier to understand what </a:t>
            </a:r>
            <a:r>
              <a:rPr lang="en-GB" baseline="0" dirty="0" err="1"/>
              <a:t>its</a:t>
            </a:r>
            <a:r>
              <a:rPr lang="en-GB" baseline="0"/>
              <a:t> doing.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2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</a:t>
            </a:r>
            <a:r>
              <a:rPr lang="en-GB" baseline="0" dirty="0"/>
              <a:t> in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Syllabus on </a:t>
            </a:r>
            <a:r>
              <a:rPr lang="en-GB" dirty="0" err="1"/>
              <a:t>moodle</a:t>
            </a:r>
            <a:r>
              <a:rPr lang="en-GB" dirty="0"/>
              <a:t>,  Processing webpage contain tutorials covering all the fundamentals and more.</a:t>
            </a:r>
          </a:p>
          <a:p>
            <a:r>
              <a:rPr lang="en-GB" dirty="0"/>
              <a:t>Learning resources for nature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Topics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Who’s coded before?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Procressing</a:t>
            </a:r>
            <a:r>
              <a:rPr lang="en-GB" baseline="0" dirty="0"/>
              <a:t> is Java commands with graphics – great type of </a:t>
            </a:r>
            <a:r>
              <a:rPr lang="en-GB" baseline="0" dirty="0" err="1"/>
              <a:t>applicaton</a:t>
            </a:r>
            <a:r>
              <a:rPr lang="en-GB" baseline="0" dirty="0"/>
              <a:t> to learn </a:t>
            </a:r>
            <a:r>
              <a:rPr lang="en-GB" baseline="0" dirty="0" err="1"/>
              <a:t>prpogrMMING</a:t>
            </a:r>
            <a:endParaRPr lang="en-GB" dirty="0"/>
          </a:p>
          <a:p>
            <a:r>
              <a:rPr lang="en-GB" dirty="0"/>
              <a:t>Can’t learn to program through reading a book or listening to lectures.  Skill : Requires regular</a:t>
            </a:r>
            <a:r>
              <a:rPr lang="en-GB" baseline="0" dirty="0"/>
              <a:t> practice</a:t>
            </a:r>
          </a:p>
          <a:p>
            <a:r>
              <a:rPr lang="en-GB" baseline="0" dirty="0"/>
              <a:t>Syntax is the structure of a language</a:t>
            </a:r>
          </a:p>
          <a:p>
            <a:r>
              <a:rPr lang="en-GB" baseline="0" dirty="0"/>
              <a:t>Variables – algebra in Maths,  manipulated through maths expressions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9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Graphics applications</a:t>
            </a:r>
          </a:p>
          <a:p>
            <a:r>
              <a:rPr lang="en-GB" dirty="0"/>
              <a:t>Comments</a:t>
            </a:r>
            <a:r>
              <a:rPr lang="en-GB" baseline="0" dirty="0"/>
              <a:t> we’ll use to state what we are doing and to help solve each 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Swim across,</a:t>
            </a:r>
            <a:r>
              <a:rPr lang="en-GB" baseline="0" dirty="0"/>
              <a:t> sink down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9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0,0 – origin  top  left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 a space between pairs</a:t>
            </a:r>
          </a:p>
          <a:p>
            <a:r>
              <a:rPr lang="en-GB" dirty="0"/>
              <a:t>Origin</a:t>
            </a:r>
            <a:r>
              <a:rPr lang="en-GB" baseline="0" dirty="0"/>
              <a:t> (0.0) top left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1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Ellipse syntax – what the arguments</a:t>
            </a:r>
            <a:r>
              <a:rPr lang="en-GB" baseline="0" dirty="0"/>
              <a:t> mean</a:t>
            </a:r>
          </a:p>
          <a:p>
            <a:r>
              <a:rPr lang="en-GB" baseline="0" dirty="0"/>
              <a:t>Note mouth starts below centre of eye – same x, larger y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that</a:t>
            </a:r>
            <a:r>
              <a:rPr lang="en-GB" baseline="0" dirty="0"/>
              <a:t> correct?</a:t>
            </a:r>
          </a:p>
          <a:p>
            <a:r>
              <a:rPr lang="en-GB" baseline="0" dirty="0"/>
              <a:t>Expression – mouth is 30 pixels long, half is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1800"/>
            </a:lvl1pPr>
            <a:lvl2pPr algn="l">
              <a:defRPr sz="1500"/>
            </a:lvl2pPr>
            <a:lvl3pPr algn="l">
              <a:defRPr sz="1350"/>
            </a:lvl3pPr>
            <a:lvl4pPr algn="l">
              <a:defRPr sz="1200"/>
            </a:lvl4pPr>
            <a:lvl5pPr algn="l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1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28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Programming </a:t>
            </a:r>
            <a:br>
              <a:rPr lang="en-GB" sz="4000" dirty="0"/>
            </a:br>
            <a:r>
              <a:rPr lang="en-GB" sz="4000" dirty="0"/>
              <a:t>6G4Z0020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Introduction to </a:t>
            </a:r>
            <a:r>
              <a:rPr lang="en-GB" sz="3600" b="1" dirty="0"/>
              <a:t>Java</a:t>
            </a:r>
            <a:r>
              <a:rPr lang="en-GB" sz="3600" dirty="0"/>
              <a:t> programming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1136391" cy="8239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in programs</a:t>
            </a:r>
            <a:endParaRPr lang="en-US" dirty="0"/>
          </a:p>
        </p:txBody>
      </p:sp>
      <p:pic>
        <p:nvPicPr>
          <p:cNvPr id="4" name="Content Placeholder 3" descr="face finished.bm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5866" y="1500174"/>
            <a:ext cx="4046990" cy="39450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500174"/>
            <a:ext cx="3500430" cy="462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1196752"/>
            <a:ext cx="3857652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chemeClr val="accent3">
                    <a:lumMod val="65000"/>
                  </a:schemeClr>
                </a:solidFill>
              </a:rPr>
              <a:t>//right eye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rgbClr val="0070C0"/>
                </a:solidFill>
              </a:rPr>
              <a:t>point(50,20);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rgbClr val="0070C0"/>
                </a:solidFill>
              </a:rPr>
              <a:t>e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llipse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(50,20,10,10);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/>
              <a:t>Point drawn over by ellipse – not visible.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4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/>
              <a:t>Expression, forces the maths before performing the command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148064" y="3591076"/>
            <a:ext cx="1512168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48064" y="4725144"/>
            <a:ext cx="1800200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1700808"/>
            <a:ext cx="288032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7422" y="2183976"/>
            <a:ext cx="288032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to store values : numbers, words etc</a:t>
            </a:r>
          </a:p>
          <a:p>
            <a:r>
              <a:rPr lang="en-GB" dirty="0"/>
              <a:t>Called </a:t>
            </a:r>
            <a:r>
              <a:rPr lang="en-GB" b="1" dirty="0"/>
              <a:t>variable</a:t>
            </a:r>
            <a:r>
              <a:rPr lang="en-GB" dirty="0"/>
              <a:t> because the value stored can change within the program</a:t>
            </a:r>
          </a:p>
          <a:p>
            <a:r>
              <a:rPr lang="en-GB" dirty="0"/>
              <a:t>Many types but use: </a:t>
            </a:r>
            <a:r>
              <a:rPr lang="en-GB" b="1" dirty="0">
                <a:solidFill>
                  <a:srgbClr val="0070C0"/>
                </a:solidFill>
              </a:rPr>
              <a:t>float</a:t>
            </a:r>
            <a:r>
              <a:rPr lang="en-GB" dirty="0"/>
              <a:t> &amp; </a:t>
            </a:r>
            <a:r>
              <a:rPr lang="en-GB" b="1" dirty="0" err="1">
                <a:solidFill>
                  <a:srgbClr val="0070C0"/>
                </a:solidFill>
              </a:rPr>
              <a:t>int</a:t>
            </a:r>
            <a:r>
              <a:rPr lang="en-GB" dirty="0"/>
              <a:t> for now</a:t>
            </a:r>
          </a:p>
          <a:p>
            <a:r>
              <a:rPr lang="en-GB" dirty="0">
                <a:solidFill>
                  <a:srgbClr val="0070C0"/>
                </a:solidFill>
              </a:rPr>
              <a:t>float</a:t>
            </a:r>
            <a:r>
              <a:rPr lang="en-GB" dirty="0"/>
              <a:t>ing point number  e.g. 10.5, 5.0, 1.765 </a:t>
            </a:r>
          </a:p>
          <a:p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/>
              <a:t> whole numbers </a:t>
            </a:r>
            <a:r>
              <a:rPr lang="en-GB" dirty="0" err="1"/>
              <a:t>e.g</a:t>
            </a:r>
            <a:r>
              <a:rPr lang="en-GB" dirty="0"/>
              <a:t> 5, 10, -56, 100</a:t>
            </a:r>
          </a:p>
          <a:p>
            <a:endParaRPr lang="en-GB" dirty="0"/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x=10;  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//stores 10 in variable x</a:t>
            </a:r>
          </a:p>
          <a:p>
            <a:pPr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point(</a:t>
            </a:r>
            <a:r>
              <a:rPr lang="en-GB" b="1" dirty="0">
                <a:solidFill>
                  <a:srgbClr val="0070C0"/>
                </a:solidFill>
              </a:rPr>
              <a:t>x</a:t>
            </a:r>
            <a:r>
              <a:rPr lang="en-GB" dirty="0">
                <a:solidFill>
                  <a:srgbClr val="0070C0"/>
                </a:solidFill>
              </a:rPr>
              <a:t>,50);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60722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Where would point appear?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586900"/>
            <a:ext cx="32024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Assign value 10 to box (variable)</a:t>
            </a:r>
          </a:p>
          <a:p>
            <a:r>
              <a:rPr lang="en-GB" dirty="0"/>
              <a:t> called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4403093"/>
            <a:ext cx="22910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Using value stored in </a:t>
            </a:r>
            <a:r>
              <a:rPr lang="en-GB" b="1" dirty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&amp;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picture a box in memory big enough to hold an integer number</a:t>
            </a:r>
          </a:p>
          <a:p>
            <a:r>
              <a:rPr lang="en-GB" dirty="0"/>
              <a:t>An assignment,  e.g.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+ 30     means x assigned value in y + 30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int 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x,y</a:t>
            </a:r>
            <a:r>
              <a:rPr lang="en-GB" sz="24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10;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 - 5;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 + 1;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y = 5;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x+3*y;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Expressions can use round brackets, and any arithmetic operators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 Division operator </a:t>
            </a: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/>
              <a:t> Remainder operator</a:t>
            </a:r>
          </a:p>
          <a:p>
            <a:r>
              <a:rPr lang="en-GB" dirty="0">
                <a:solidFill>
                  <a:srgbClr val="0070C0"/>
                </a:solidFill>
              </a:rPr>
              <a:t>(5+3+1)%2 </a:t>
            </a:r>
            <a:r>
              <a:rPr lang="en-GB" dirty="0"/>
              <a:t>equals 1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57884" y="2643182"/>
            <a:ext cx="857224" cy="857256"/>
            <a:chOff x="5857884" y="2643182"/>
            <a:chExt cx="857224" cy="857256"/>
          </a:xfrm>
        </p:grpSpPr>
        <p:sp>
          <p:nvSpPr>
            <p:cNvPr id="4" name="Cube 3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00760" y="3000372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x</a:t>
              </a:r>
              <a:endParaRPr lang="en-US" sz="2400" dirty="0"/>
            </a:p>
          </p:txBody>
        </p:sp>
      </p:grpSp>
      <p:sp>
        <p:nvSpPr>
          <p:cNvPr id="6" name="Cube 5"/>
          <p:cNvSpPr/>
          <p:nvPr/>
        </p:nvSpPr>
        <p:spPr>
          <a:xfrm>
            <a:off x="7286644" y="2643182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9520" y="300037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(walk 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587500"/>
            <a:ext cx="8075240" cy="4787900"/>
          </a:xfrm>
        </p:spPr>
        <p:txBody>
          <a:bodyPr>
            <a:normAutofit/>
          </a:bodyPr>
          <a:lstStyle/>
          <a:p>
            <a:r>
              <a:rPr lang="en-GB" dirty="0"/>
              <a:t>Write a program to assign 3 integer values to 3 variables and find the average (mean) where A=10, B=15, C=25.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693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3568" y="1587500"/>
            <a:ext cx="8003232" cy="4787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size(500,500);   </a:t>
            </a:r>
            <a:r>
              <a:rPr lang="en-US" dirty="0">
                <a:solidFill>
                  <a:srgbClr val="00B050"/>
                </a:solidFill>
              </a:rPr>
              <a:t>//set size of drawing window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background(0);  </a:t>
            </a:r>
            <a:r>
              <a:rPr lang="en-US" dirty="0">
                <a:solidFill>
                  <a:srgbClr val="00B050"/>
                </a:solidFill>
              </a:rPr>
              <a:t>//set background 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>
                <a:solidFill>
                  <a:srgbClr val="00B050"/>
                </a:solidFill>
              </a:rPr>
              <a:t> - black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stroke(255,255,255);  </a:t>
            </a:r>
            <a:r>
              <a:rPr lang="en-US" dirty="0">
                <a:solidFill>
                  <a:srgbClr val="00B050"/>
                </a:solidFill>
              </a:rPr>
              <a:t>//set outline 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>
                <a:solidFill>
                  <a:srgbClr val="00B050"/>
                </a:solidFill>
              </a:rPr>
              <a:t> R,G,B [0-255]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x=50;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y=20;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line(x ,y , x+20, y); </a:t>
            </a:r>
            <a:r>
              <a:rPr lang="en-US" dirty="0">
                <a:solidFill>
                  <a:srgbClr val="00B050"/>
                </a:solidFill>
              </a:rPr>
              <a:t>//line draws from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 pair parameters, to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pair of parameters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line(x ,y , x, y+20);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What does code above do (draw result)?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a square (edge 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x,y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size(500,500);</a:t>
            </a:r>
          </a:p>
          <a:p>
            <a:pPr marL="0" indent="0">
              <a:buNone/>
            </a:pPr>
            <a:r>
              <a:rPr lang="en-GB" dirty="0"/>
              <a:t>  x=50;</a:t>
            </a:r>
          </a:p>
          <a:p>
            <a:pPr marL="0" indent="0">
              <a:buNone/>
            </a:pPr>
            <a:r>
              <a:rPr lang="en-GB" dirty="0"/>
              <a:t>  y=20;</a:t>
            </a:r>
          </a:p>
          <a:p>
            <a:pPr marL="0" indent="0">
              <a:buNone/>
            </a:pPr>
            <a:r>
              <a:rPr lang="en-GB" dirty="0"/>
              <a:t>  line(x ,y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y);</a:t>
            </a:r>
          </a:p>
          <a:p>
            <a:pPr marL="0" indent="0">
              <a:buNone/>
            </a:pPr>
            <a:r>
              <a:rPr lang="en-GB" dirty="0"/>
              <a:t>  line(x ,y , x,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line(x+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 ,y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line(x ,y+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How can we alter our code to easily draw squares of different edge size?</a:t>
            </a:r>
          </a:p>
          <a:p>
            <a:r>
              <a:rPr lang="en-GB" dirty="0"/>
              <a:t>Use another variable?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we’ve learnt so far</a:t>
            </a:r>
          </a:p>
          <a:p>
            <a:r>
              <a:rPr lang="en-GB" dirty="0"/>
              <a:t>Sequence – program executes from top to bottom</a:t>
            </a:r>
          </a:p>
          <a:p>
            <a:r>
              <a:rPr lang="en-GB" dirty="0"/>
              <a:t>Each line of program performs a command, ends in </a:t>
            </a:r>
            <a:r>
              <a:rPr lang="en-GB" sz="2400" b="1" dirty="0">
                <a:solidFill>
                  <a:srgbClr val="0070C0"/>
                </a:solidFill>
              </a:rPr>
              <a:t>;</a:t>
            </a:r>
            <a:r>
              <a:rPr lang="en-GB" dirty="0"/>
              <a:t> </a:t>
            </a:r>
          </a:p>
          <a:p>
            <a:r>
              <a:rPr lang="en-GB" dirty="0"/>
              <a:t>Simple graphics commands:</a:t>
            </a:r>
          </a:p>
          <a:p>
            <a:pPr lvl="1"/>
            <a:r>
              <a:rPr lang="en-GB" dirty="0"/>
              <a:t> Ellipse, point, line, size, stroke, background</a:t>
            </a:r>
          </a:p>
          <a:p>
            <a:pPr lvl="1" indent="0">
              <a:buNone/>
            </a:pPr>
            <a:r>
              <a:rPr lang="en-GB" dirty="0"/>
              <a:t>Parameters – values (separated by </a:t>
            </a:r>
            <a:r>
              <a:rPr lang="en-GB" sz="2400" b="1" dirty="0">
                <a:solidFill>
                  <a:srgbClr val="0070C0"/>
                </a:solidFill>
              </a:rPr>
              <a:t>,</a:t>
            </a:r>
            <a:r>
              <a:rPr lang="en-GB" dirty="0"/>
              <a:t>) passed to commands</a:t>
            </a:r>
          </a:p>
          <a:p>
            <a:r>
              <a:rPr lang="en-GB" dirty="0"/>
              <a:t>Variables store data</a:t>
            </a:r>
          </a:p>
          <a:p>
            <a:pPr lvl="1"/>
            <a:r>
              <a:rPr lang="en-GB" dirty="0"/>
              <a:t>Met two types</a:t>
            </a:r>
          </a:p>
          <a:p>
            <a:pPr lvl="1"/>
            <a:r>
              <a:rPr lang="en-GB" b="1" dirty="0">
                <a:solidFill>
                  <a:srgbClr val="0070C0"/>
                </a:solidFill>
              </a:rPr>
              <a:t>float</a:t>
            </a:r>
            <a:r>
              <a:rPr lang="en-GB" dirty="0"/>
              <a:t>, </a:t>
            </a:r>
            <a:r>
              <a:rPr lang="en-GB" b="1" dirty="0" err="1">
                <a:solidFill>
                  <a:srgbClr val="0070C0"/>
                </a:solidFill>
              </a:rPr>
              <a:t>int</a:t>
            </a:r>
            <a:endParaRPr lang="en-GB" b="1" dirty="0">
              <a:solidFill>
                <a:srgbClr val="0070C0"/>
              </a:solidFill>
            </a:endParaRPr>
          </a:p>
          <a:p>
            <a:r>
              <a:rPr lang="en-GB" dirty="0"/>
              <a:t>Arithmetic operators and expressions</a:t>
            </a:r>
          </a:p>
          <a:p>
            <a:pPr lvl="1"/>
            <a:r>
              <a:rPr lang="en-GB" dirty="0"/>
              <a:t>E.g. 	x=50/(100 + y)</a:t>
            </a:r>
          </a:p>
          <a:p>
            <a:pPr lvl="1"/>
            <a:endParaRPr lang="en-GB" dirty="0"/>
          </a:p>
          <a:p>
            <a:pPr lvl="1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Covering loops in the lab, which rely </a:t>
            </a:r>
            <a:r>
              <a:rPr lang="en-GB" sz="2000">
                <a:solidFill>
                  <a:srgbClr val="FF0000"/>
                </a:solidFill>
              </a:rPr>
              <a:t>on variables!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Unit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383755"/>
            <a:ext cx="4010025" cy="3835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Assessment 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 (50%) : MCQ &amp; coded</a:t>
            </a:r>
          </a:p>
          <a:p>
            <a:pPr lvl="1" indent="0">
              <a:buNone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2D Game 50% : Classes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11 taught weeks </a:t>
            </a:r>
          </a:p>
          <a:p>
            <a:pPr lvl="1"/>
            <a:r>
              <a:rPr lang="en-GB" dirty="0"/>
              <a:t>6 Java Processing, 5 Java Console</a:t>
            </a:r>
          </a:p>
          <a:p>
            <a:pPr marL="0" indent="0">
              <a:buNone/>
            </a:pPr>
            <a:r>
              <a:rPr lang="en-GB" dirty="0"/>
              <a:t>Each Week: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Webinar (1hr) : code a long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Lecture (1hr)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Lab 3hrs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Drop-in support lab (1 hour)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Webinar (1hr): code along with tutor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947" y="2780928"/>
            <a:ext cx="225305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Graphical applications</a:t>
            </a:r>
          </a:p>
          <a:p>
            <a:r>
              <a:rPr lang="en-GB" dirty="0"/>
              <a:t>Problem Solving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879" y="3721778"/>
            <a:ext cx="29293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Console : textual applications</a:t>
            </a:r>
          </a:p>
          <a:p>
            <a:r>
              <a:rPr lang="en-GB" dirty="0"/>
              <a:t>Best practice</a:t>
            </a:r>
            <a:endParaRPr lang="en-US" dirty="0"/>
          </a:p>
        </p:txBody>
      </p:sp>
      <p:pic>
        <p:nvPicPr>
          <p:cNvPr id="7" name="Picture 4" descr="https://encrypted-tbn2.gstatic.com/images?q=tbn:ANd9GcS8_eSuyO5Zd8OUj2xIobGD4DhQogy6OTqlnyWHh8HIRpCIpIX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63" y="3613707"/>
            <a:ext cx="843231" cy="8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9" y="2692097"/>
            <a:ext cx="1136391" cy="82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CBE94-E6F0-4C12-B3CE-42569BE92121}"/>
              </a:ext>
            </a:extLst>
          </p:cNvPr>
          <p:cNvSpPr txBox="1"/>
          <p:nvPr/>
        </p:nvSpPr>
        <p:spPr>
          <a:xfrm>
            <a:off x="1187624" y="5933373"/>
            <a:ext cx="769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Each topic is incremental – earlier concepts underpin the later concepts.</a:t>
            </a:r>
          </a:p>
          <a:p>
            <a:r>
              <a:rPr lang="en-GB" dirty="0"/>
              <a:t>Learn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problem solving </a:t>
            </a:r>
            <a:r>
              <a:rPr lang="en-GB" dirty="0"/>
              <a:t>through </a:t>
            </a:r>
            <a:r>
              <a:rPr lang="en-GB" b="1" dirty="0"/>
              <a:t>Practice, Practice, Practice</a:t>
            </a:r>
            <a:r>
              <a:rPr lang="en-GB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9663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 indent="0">
              <a:buNone/>
            </a:pPr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lang="en-GB" sz="2400" b="1" dirty="0">
                <a:solidFill>
                  <a:srgbClr val="0070C0"/>
                </a:solidFill>
              </a:rPr>
              <a:t> Syntax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sequence</a:t>
            </a:r>
            <a:r>
              <a:rPr lang="en-GB" sz="2400" dirty="0"/>
              <a:t> of commands</a:t>
            </a:r>
          </a:p>
          <a:p>
            <a:pPr lvl="1" indent="0">
              <a:buNone/>
            </a:pPr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2.</a:t>
            </a:r>
            <a:r>
              <a:rPr lang="en-GB" sz="2400" b="1" dirty="0">
                <a:solidFill>
                  <a:srgbClr val="0070C0"/>
                </a:solidFill>
              </a:rPr>
              <a:t> Variables</a:t>
            </a:r>
            <a:r>
              <a:rPr lang="en-GB" sz="2400" dirty="0"/>
              <a:t> – storing data</a:t>
            </a:r>
          </a:p>
          <a:p>
            <a:pPr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rgbClr val="0070C0"/>
                </a:solidFill>
              </a:rPr>
              <a:t>Expressions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69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Program</a:t>
            </a:r>
            <a:endParaRPr lang="en-US" dirty="0"/>
          </a:p>
        </p:txBody>
      </p:sp>
      <p:pic>
        <p:nvPicPr>
          <p:cNvPr id="4" name="Content Placeholder 3" descr="ideFirst.bm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53941" y="1772816"/>
            <a:ext cx="4232859" cy="435334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57298"/>
            <a:ext cx="3829048" cy="4768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Development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Sketch - program</a:t>
            </a:r>
            <a:endParaRPr kumimoji="0" lang="en-GB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aseline="0" dirty="0"/>
              <a:t>Menu – save</a:t>
            </a:r>
            <a:r>
              <a:rPr lang="en-GB" sz="3200" dirty="0"/>
              <a:t> load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Comment – ignored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computer, </a:t>
            </a:r>
            <a:r>
              <a:rPr kumimoji="0" lang="en-GB" sz="32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start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1 command </a:t>
            </a:r>
            <a:r>
              <a:rPr lang="en-GB" sz="3200" b="1" dirty="0">
                <a:solidFill>
                  <a:srgbClr val="0070C0"/>
                </a:solidFill>
              </a:rPr>
              <a:t>;</a:t>
            </a:r>
            <a:r>
              <a:rPr lang="en-GB" sz="3200" dirty="0"/>
              <a:t> at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a point on the 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rgbClr val="FF0000"/>
                </a:solidFill>
              </a:rPr>
              <a:t>Where?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14422"/>
            <a:ext cx="5699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1214422"/>
            <a:ext cx="5902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stop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 Scientists</a:t>
            </a:r>
            <a:br>
              <a:rPr lang="en-GB" dirty="0"/>
            </a:br>
            <a:r>
              <a:rPr lang="en-GB" dirty="0"/>
              <a:t>can’t read maps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4" y="1477975"/>
            <a:ext cx="5979036" cy="47879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30" name="Picture 6" descr="C:\Users\99900733\AppData\Local\Microsoft\Windows\Temporary Internet Files\Content.IE5\QBCXCPEX\MP9004224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289026" cy="1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99900733\AppData\Local\Microsoft\Windows\Temporary Internet Files\Content.IE5\3A9P803A\MC90043253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13176"/>
            <a:ext cx="250495" cy="2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35687" y="3893347"/>
            <a:ext cx="4786346" cy="1588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28860" y="6286520"/>
            <a:ext cx="5830368" cy="1588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3108" y="62865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7950" y="62865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7048" y="15670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6072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1604" y="1142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4" name="Straight Connector 13"/>
          <p:cNvCxnSpPr>
            <a:endCxn id="1032" idx="1"/>
          </p:cNvCxnSpPr>
          <p:nvPr/>
        </p:nvCxnSpPr>
        <p:spPr>
          <a:xfrm flipV="1">
            <a:off x="2500298" y="5138424"/>
            <a:ext cx="3007806" cy="5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107785" y="5750735"/>
            <a:ext cx="107157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6446" y="4714884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(50,25)</a:t>
            </a:r>
          </a:p>
        </p:txBody>
      </p:sp>
    </p:spTree>
    <p:extLst>
      <p:ext uri="{BB962C8B-B14F-4D97-AF65-F5344CB8AC3E}">
        <p14:creationId xmlns:p14="http://schemas.microsoft.com/office/powerpoint/2010/main" val="339271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Coordinates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5656" y="2060848"/>
            <a:ext cx="0" cy="3240360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060848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5928" y="15567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224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280" y="50274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475656" y="2924944"/>
            <a:ext cx="26642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39952" y="2060848"/>
            <a:ext cx="0" cy="864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2636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(50,25)</a:t>
            </a:r>
          </a:p>
        </p:txBody>
      </p:sp>
      <p:sp>
        <p:nvSpPr>
          <p:cNvPr id="24" name="Multiply 23"/>
          <p:cNvSpPr/>
          <p:nvPr/>
        </p:nvSpPr>
        <p:spPr>
          <a:xfrm>
            <a:off x="3995936" y="2824360"/>
            <a:ext cx="288032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99900733\AppData\Local\Microsoft\Windows\Temporary Internet Files\Content.IE5\QBCXCPEX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150249"/>
            <a:ext cx="782817" cy="78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28" y="4118127"/>
            <a:ext cx="1124712" cy="13716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51920" y="2958926"/>
            <a:ext cx="2538708" cy="911414"/>
            <a:chOff x="3851920" y="2958926"/>
            <a:chExt cx="2538708" cy="911414"/>
          </a:xfrm>
        </p:grpSpPr>
        <p:sp>
          <p:nvSpPr>
            <p:cNvPr id="5" name="TextBox 4"/>
            <p:cNvSpPr txBox="1"/>
            <p:nvPr/>
          </p:nvSpPr>
          <p:spPr>
            <a:xfrm>
              <a:off x="3851920" y="3501008"/>
              <a:ext cx="253870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always (x across, y down)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896036" y="2970239"/>
              <a:ext cx="758670" cy="57141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4463988" y="2958926"/>
              <a:ext cx="271643" cy="6140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555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 (2D)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4131238"/>
            <a:ext cx="8124825" cy="2244162"/>
          </a:xfrm>
        </p:spPr>
        <p:txBody>
          <a:bodyPr>
            <a:normAutofit/>
          </a:bodyPr>
          <a:lstStyle/>
          <a:p>
            <a:r>
              <a:rPr lang="en-GB" dirty="0"/>
              <a:t>Involves drawing on the screen</a:t>
            </a:r>
          </a:p>
          <a:p>
            <a:r>
              <a:rPr lang="en-GB" dirty="0"/>
              <a:t>Draw a point at position 50 (X axis), 50 (Y axis)</a:t>
            </a:r>
          </a:p>
          <a:p>
            <a:pPr>
              <a:buNone/>
            </a:pPr>
            <a:r>
              <a:rPr lang="en-GB" dirty="0"/>
              <a:t>Where would the following be: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point(50,10);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point(10,50);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point(0,0);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7422" y="1643050"/>
            <a:ext cx="4071966" cy="207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4287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465241" y="267810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0298" y="1500174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1142984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 axis : increasing 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2214554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 axis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278605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increasing 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57422" y="16430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20963" y="164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drawing commands need information</a:t>
            </a:r>
          </a:p>
          <a:p>
            <a:r>
              <a:rPr lang="en-GB" dirty="0"/>
              <a:t>Arguments (parameters) : information the command needs to work</a:t>
            </a:r>
          </a:p>
          <a:p>
            <a:r>
              <a:rPr lang="en-GB" dirty="0"/>
              <a:t>What arguments did point need?</a:t>
            </a:r>
          </a:p>
          <a:p>
            <a:endParaRPr lang="en-GB" dirty="0"/>
          </a:p>
          <a:p>
            <a:pPr lvl="0"/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new command 	</a:t>
            </a:r>
            <a:r>
              <a:rPr lang="en-GB" dirty="0">
                <a:solidFill>
                  <a:srgbClr val="0070C0"/>
                </a:solidFill>
              </a:rPr>
              <a:t>line(</a:t>
            </a:r>
            <a:r>
              <a:rPr lang="en-GB" dirty="0" err="1">
                <a:solidFill>
                  <a:srgbClr val="0070C0"/>
                </a:solidFill>
              </a:rPr>
              <a:t>startX,startY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endX,endY</a:t>
            </a:r>
            <a:r>
              <a:rPr lang="en-GB" dirty="0">
                <a:solidFill>
                  <a:srgbClr val="0070C0"/>
                </a:solidFill>
              </a:rPr>
              <a:t>)	      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4 arguments (2 pairs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coords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GB" dirty="0"/>
              <a:t>How would we draw a line along the left hand edge of the screen (origin, 50 pixels long?)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11760" y="3818628"/>
            <a:ext cx="5643602" cy="2571768"/>
            <a:chOff x="1704220" y="3649014"/>
            <a:chExt cx="5643602" cy="2571768"/>
          </a:xfrm>
        </p:grpSpPr>
        <p:sp>
          <p:nvSpPr>
            <p:cNvPr id="9" name="Rectangle 8"/>
            <p:cNvSpPr/>
            <p:nvPr/>
          </p:nvSpPr>
          <p:spPr>
            <a:xfrm>
              <a:off x="3275856" y="4149080"/>
              <a:ext cx="4071966" cy="2071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>
              <a:stCxn id="21" idx="0"/>
              <a:endCxn id="17" idx="4"/>
            </p:cNvCxnSpPr>
            <p:nvPr/>
          </p:nvCxnSpPr>
          <p:spPr bwMode="auto">
            <a:xfrm>
              <a:off x="3280303" y="4149080"/>
              <a:ext cx="5010" cy="10977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490038" y="393476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383675" y="5184137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63888" y="4016758"/>
              <a:ext cx="33575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04616" y="3649014"/>
              <a:ext cx="1998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X axis : increasing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7162" y="4720584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Y axis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249594" y="5184931"/>
              <a:ext cx="71438" cy="61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4220" y="5292088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increasing 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244584" y="4149080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83067" y="5000265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y=50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7025" y="2583765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x, y  </a:t>
            </a:r>
            <a:r>
              <a:rPr lang="en-GB" dirty="0"/>
              <a:t>pixel values</a:t>
            </a:r>
          </a:p>
        </p:txBody>
      </p:sp>
    </p:spTree>
    <p:extLst>
      <p:ext uri="{BB962C8B-B14F-4D97-AF65-F5344CB8AC3E}">
        <p14:creationId xmlns:p14="http://schemas.microsoft.com/office/powerpoint/2010/main" val="256361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face</a:t>
            </a:r>
            <a:endParaRPr lang="en-US" dirty="0"/>
          </a:p>
        </p:txBody>
      </p:sp>
      <p:pic>
        <p:nvPicPr>
          <p:cNvPr id="4" name="Content Placeholder 3" descr="second face.bmp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6819" y="1349115"/>
            <a:ext cx="4211314" cy="416811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401977"/>
            <a:ext cx="4286248" cy="5143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rgbClr val="0070C0"/>
                </a:solidFill>
              </a:rPr>
              <a:t>ellipse(x, y, width, height)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/>
              <a:t>Draws a circle, centre 20,20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/>
              <a:t>diameter 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point(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/>
              <a:t>Draws a point at centre of circle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rgbClr val="0070C0"/>
                </a:solidFill>
              </a:rPr>
              <a:t>line(</a:t>
            </a:r>
            <a:r>
              <a:rPr lang="en-GB" sz="2400" dirty="0" err="1">
                <a:solidFill>
                  <a:srgbClr val="0070C0"/>
                </a:solidFill>
              </a:rPr>
              <a:t>startX,startY,endX,endY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Draws a line from 20,50 to 50,50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b="1" dirty="0"/>
              <a:t>Commands performed in order top to bottom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ellip</a:t>
            </a:r>
            <a:r>
              <a:rPr lang="en-GB" sz="2400" dirty="0"/>
              <a:t>se, then point, then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solidFill>
                  <a:srgbClr val="FF0000"/>
                </a:solidFill>
              </a:rPr>
              <a:t>Add commands to draw other eye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 to add a nose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1346638-ac8a-4553-9f9a-692784c6be03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ProgrammingAwayDay</Template>
  <TotalTime>5034</TotalTime>
  <Words>1210</Words>
  <Application>Microsoft Office PowerPoint</Application>
  <PresentationFormat>On-screen Show (4:3)</PresentationFormat>
  <Paragraphs>213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Gill Sans</vt:lpstr>
      <vt:lpstr>Default - Title Slide</vt:lpstr>
      <vt:lpstr>Programming  6G4Z0020</vt:lpstr>
      <vt:lpstr>Important Unit Information</vt:lpstr>
      <vt:lpstr>Today’s Learning Objectives</vt:lpstr>
      <vt:lpstr>First Program</vt:lpstr>
      <vt:lpstr>Computer Scientists can’t read maps </vt:lpstr>
      <vt:lpstr>Computer Coordinates</vt:lpstr>
      <vt:lpstr>Graphics (2D)</vt:lpstr>
      <vt:lpstr>Command arguments</vt:lpstr>
      <vt:lpstr>Drawing a face</vt:lpstr>
      <vt:lpstr>Order in programs</vt:lpstr>
      <vt:lpstr>Variables</vt:lpstr>
      <vt:lpstr>Variables &amp; Expressions</vt:lpstr>
      <vt:lpstr>Exercise (walk through)</vt:lpstr>
      <vt:lpstr>Exercise</vt:lpstr>
      <vt:lpstr>Draw a square (edge 50)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209</cp:revision>
  <dcterms:created xsi:type="dcterms:W3CDTF">2014-07-04T10:55:05Z</dcterms:created>
  <dcterms:modified xsi:type="dcterms:W3CDTF">2022-09-28T15:48:28Z</dcterms:modified>
</cp:coreProperties>
</file>