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317" r:id="rId4"/>
    <p:sldId id="319" r:id="rId5"/>
    <p:sldId id="313" r:id="rId6"/>
    <p:sldId id="297" r:id="rId7"/>
    <p:sldId id="298" r:id="rId8"/>
    <p:sldId id="300" r:id="rId9"/>
    <p:sldId id="299" r:id="rId10"/>
    <p:sldId id="306" r:id="rId11"/>
    <p:sldId id="305" r:id="rId12"/>
    <p:sldId id="307" r:id="rId13"/>
    <p:sldId id="316" r:id="rId14"/>
    <p:sldId id="318" r:id="rId15"/>
    <p:sldId id="314" r:id="rId16"/>
    <p:sldId id="315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126" autoAdjust="0"/>
  </p:normalViewPr>
  <p:slideViewPr>
    <p:cSldViewPr>
      <p:cViewPr>
        <p:scale>
          <a:sx n="90" d="100"/>
          <a:sy n="90" d="100"/>
        </p:scale>
        <p:origin x="594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Webinar – saw some examples of loops and used to solve some problems involving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09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Boolean expression – something that equates to true or false</a:t>
            </a:r>
          </a:p>
          <a:p>
            <a:r>
              <a:rPr lang="en-GB" dirty="0"/>
              <a:t>For loop, while loop and conditional statements All use </a:t>
            </a:r>
            <a:r>
              <a:rPr lang="en-GB" dirty="0" err="1"/>
              <a:t>boolean</a:t>
            </a:r>
            <a:r>
              <a:rPr lang="en-GB" dirty="0"/>
              <a:t>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8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; at the end – the braces are there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8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1, semi colon, command not inside the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4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93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3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32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9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49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78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9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240" y="987588"/>
            <a:ext cx="7772400" cy="1470025"/>
          </a:xfrm>
        </p:spPr>
        <p:txBody>
          <a:bodyPr/>
          <a:lstStyle/>
          <a:p>
            <a:r>
              <a:rPr lang="en-GB" dirty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540496"/>
            <a:ext cx="6400800" cy="1752600"/>
          </a:xfrm>
        </p:spPr>
        <p:txBody>
          <a:bodyPr/>
          <a:lstStyle/>
          <a:p>
            <a:r>
              <a:rPr lang="en-GB" dirty="0"/>
              <a:t>Programming concepts:</a:t>
            </a:r>
          </a:p>
          <a:p>
            <a:r>
              <a:rPr lang="en-GB" dirty="0"/>
              <a:t>Conditionals &amp; 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0728"/>
            <a:ext cx="1944216" cy="1409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93096"/>
            <a:ext cx="7240010" cy="22767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– how many 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/>
              <a:t>for(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=1;i&lt;=5;i++)  </a:t>
            </a:r>
            <a:r>
              <a:rPr lang="en-GB" sz="1800" dirty="0">
                <a:solidFill>
                  <a:srgbClr val="00B050"/>
                </a:solidFill>
              </a:rPr>
              <a:t>//smaller than or equal to</a:t>
            </a:r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>
                <a:solidFill>
                  <a:srgbClr val="00B050"/>
                </a:solidFill>
              </a:rPr>
              <a:t>//do task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for(</a:t>
            </a:r>
            <a:r>
              <a:rPr lang="en-GB" sz="1800" dirty="0" err="1"/>
              <a:t>int</a:t>
            </a:r>
            <a:r>
              <a:rPr lang="en-GB" sz="1800" dirty="0"/>
              <a:t> x=10;x&lt;50;x=x+10)</a:t>
            </a:r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>
                <a:solidFill>
                  <a:srgbClr val="00B050"/>
                </a:solidFill>
              </a:rPr>
              <a:t>//do task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for(</a:t>
            </a:r>
            <a:r>
              <a:rPr lang="en-GB" sz="1800" dirty="0" err="1"/>
              <a:t>int</a:t>
            </a:r>
            <a:r>
              <a:rPr lang="en-GB" sz="1800" dirty="0"/>
              <a:t> c=10;c&gt;5;c--)</a:t>
            </a:r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>
                <a:solidFill>
                  <a:srgbClr val="00B050"/>
                </a:solidFill>
              </a:rPr>
              <a:t>//do task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1171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4 crosses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float x=10;</a:t>
            </a:r>
          </a:p>
          <a:p>
            <a:pPr marL="0" indent="0">
              <a:buNone/>
            </a:pPr>
            <a:r>
              <a:rPr lang="en-GB" dirty="0"/>
              <a:t>float y=50;</a:t>
            </a:r>
          </a:p>
          <a:p>
            <a:pPr marL="0" indent="0">
              <a:buNone/>
            </a:pPr>
            <a:r>
              <a:rPr lang="en-GB" dirty="0"/>
              <a:t>ellipse(x,y,5,5);</a:t>
            </a:r>
          </a:p>
          <a:p>
            <a:pPr marL="0" indent="0">
              <a:buNone/>
            </a:pPr>
            <a:r>
              <a:rPr lang="en-GB" dirty="0"/>
              <a:t>line(x-5,y,x+5,y);</a:t>
            </a:r>
          </a:p>
          <a:p>
            <a:pPr marL="0" indent="0">
              <a:buNone/>
            </a:pPr>
            <a:r>
              <a:rPr lang="en-GB" dirty="0"/>
              <a:t>line(x,y-5,x,y+10);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3" y="3981450"/>
            <a:ext cx="3418245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err="1">
                <a:solidFill>
                  <a:srgbClr val="00B050"/>
                </a:solidFill>
              </a:rPr>
              <a:t>PseudoCode</a:t>
            </a:r>
            <a:r>
              <a:rPr lang="en-GB" u="sng" dirty="0">
                <a:solidFill>
                  <a:srgbClr val="00B050"/>
                </a:solidFill>
              </a:rPr>
              <a:t> – English</a:t>
            </a:r>
          </a:p>
          <a:p>
            <a:endParaRPr lang="en-GB" u="sng" dirty="0">
              <a:solidFill>
                <a:srgbClr val="00B050"/>
              </a:solidFill>
            </a:endParaRPr>
          </a:p>
          <a:p>
            <a:endParaRPr lang="en-GB" u="sng" dirty="0">
              <a:solidFill>
                <a:srgbClr val="00B050"/>
              </a:solidFill>
            </a:endParaRPr>
          </a:p>
          <a:p>
            <a:endParaRPr lang="en-GB" u="sng" dirty="0">
              <a:solidFill>
                <a:srgbClr val="00B050"/>
              </a:solidFill>
            </a:endParaRPr>
          </a:p>
          <a:p>
            <a:endParaRPr lang="en-GB" u="sng" dirty="0">
              <a:solidFill>
                <a:srgbClr val="00B050"/>
              </a:solidFill>
            </a:endParaRPr>
          </a:p>
          <a:p>
            <a:endParaRPr lang="en-GB" u="sng" dirty="0">
              <a:solidFill>
                <a:srgbClr val="00B050"/>
              </a:solidFill>
            </a:endParaRPr>
          </a:p>
          <a:p>
            <a:endParaRPr lang="en-GB" u="sng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0471" y="1840046"/>
            <a:ext cx="2003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Draws a </a:t>
            </a:r>
            <a:r>
              <a:rPr lang="en-GB" dirty="0" err="1"/>
              <a:t>celtic</a:t>
            </a:r>
            <a:r>
              <a:rPr lang="en-GB" dirty="0"/>
              <a:t> cross</a:t>
            </a:r>
          </a:p>
          <a:p>
            <a:r>
              <a:rPr lang="en-GB" dirty="0"/>
              <a:t>centre at </a:t>
            </a:r>
            <a:r>
              <a:rPr lang="en-GB" dirty="0" err="1"/>
              <a:t>x,y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3427452"/>
            <a:ext cx="3418246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float x=10;</a:t>
            </a:r>
          </a:p>
          <a:p>
            <a:r>
              <a:rPr lang="en-GB" dirty="0"/>
              <a:t>float y=50;</a:t>
            </a:r>
          </a:p>
          <a:p>
            <a:endParaRPr lang="en-GB" dirty="0"/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ellipse(x,y,5,5);</a:t>
            </a:r>
          </a:p>
          <a:p>
            <a:r>
              <a:rPr lang="en-GB" dirty="0"/>
              <a:t>    line(x-5,y,x+5,y);  </a:t>
            </a:r>
            <a:r>
              <a:rPr lang="en-GB" dirty="0">
                <a:solidFill>
                  <a:srgbClr val="00B050"/>
                </a:solidFill>
              </a:rPr>
              <a:t>// Draw cross</a:t>
            </a:r>
          </a:p>
          <a:p>
            <a:r>
              <a:rPr lang="en-GB" dirty="0"/>
              <a:t>    line(x,y-5,x,y+10);</a:t>
            </a:r>
          </a:p>
          <a:p>
            <a:r>
              <a:rPr lang="en-GB" dirty="0"/>
              <a:t>   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8A044-549A-4BDE-B377-68311545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484" y="461963"/>
            <a:ext cx="1700651" cy="1996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8B1878-D6E2-467F-9A8B-2A8E7D6D0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40246" r="50760"/>
          <a:stretch/>
        </p:blipFill>
        <p:spPr>
          <a:xfrm>
            <a:off x="2961531" y="1722109"/>
            <a:ext cx="628650" cy="8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63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: Run 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Infinite loop – goes forever</a:t>
            </a:r>
          </a:p>
          <a:p>
            <a:r>
              <a:rPr lang="en-GB" dirty="0">
                <a:solidFill>
                  <a:srgbClr val="FF0000"/>
                </a:solidFill>
              </a:rPr>
              <a:t>Why?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b="1" dirty="0"/>
              <a:t>&gt;=</a:t>
            </a:r>
            <a:r>
              <a:rPr lang="en-GB" dirty="0"/>
              <a:t>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 != 10; </a:t>
            </a:r>
            <a:r>
              <a:rPr lang="en-GB" dirty="0" err="1"/>
              <a:t>i</a:t>
            </a:r>
            <a:r>
              <a:rPr lang="en-GB" dirty="0"/>
              <a:t>=i+3)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 not equal to 10 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 &lt; 10; </a:t>
            </a:r>
            <a:r>
              <a:rPr lang="en-GB" dirty="0" err="1"/>
              <a:t>i</a:t>
            </a:r>
            <a:r>
              <a:rPr lang="en-GB" dirty="0"/>
              <a:t>++);   </a:t>
            </a:r>
          </a:p>
          <a:p>
            <a:pPr marL="0" indent="0">
              <a:buNone/>
            </a:pPr>
            <a:r>
              <a:rPr lang="en-GB" dirty="0"/>
              <a:t>   {   point( x+(</a:t>
            </a:r>
            <a:r>
              <a:rPr lang="en-GB" dirty="0" err="1"/>
              <a:t>i</a:t>
            </a:r>
            <a:r>
              <a:rPr lang="en-GB" dirty="0"/>
              <a:t>*10), 50);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4387" y="5661248"/>
            <a:ext cx="19053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how many points?</a:t>
            </a:r>
          </a:p>
        </p:txBody>
      </p:sp>
    </p:spTree>
    <p:extLst>
      <p:ext uri="{BB962C8B-B14F-4D97-AF65-F5344CB8AC3E}">
        <p14:creationId xmlns:p14="http://schemas.microsoft.com/office/powerpoint/2010/main" val="282722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54E3-AA09-4270-9368-86EC18A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5661-9C09-4019-9694-1CCD3162F7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GB" dirty="0"/>
              <a:t>Conditional statements   </a:t>
            </a:r>
          </a:p>
          <a:p>
            <a:pPr lvl="1" indent="0">
              <a:buNone/>
            </a:pPr>
            <a:r>
              <a:rPr lang="en-GB" dirty="0"/>
              <a:t>		 </a:t>
            </a:r>
            <a:r>
              <a:rPr lang="en-GB" b="1" dirty="0"/>
              <a:t>if</a:t>
            </a:r>
            <a:r>
              <a:rPr lang="en-GB" dirty="0"/>
              <a:t> </a:t>
            </a:r>
            <a:r>
              <a:rPr lang="en-GB" b="1" dirty="0"/>
              <a:t>(</a:t>
            </a:r>
            <a:r>
              <a:rPr lang="en-GB" i="1" dirty="0">
                <a:solidFill>
                  <a:srgbClr val="0070C0"/>
                </a:solidFill>
              </a:rPr>
              <a:t>something is true</a:t>
            </a:r>
            <a:r>
              <a:rPr lang="en-GB" b="1" dirty="0"/>
              <a:t>)</a:t>
            </a:r>
            <a:r>
              <a:rPr lang="en-GB" dirty="0"/>
              <a:t> </a:t>
            </a:r>
          </a:p>
          <a:p>
            <a:pPr lvl="1" indent="0">
              <a:buNone/>
            </a:pPr>
            <a:r>
              <a:rPr lang="en-GB" dirty="0"/>
              <a:t>  		  { </a:t>
            </a:r>
            <a:r>
              <a:rPr lang="en-GB" i="1" dirty="0">
                <a:solidFill>
                  <a:srgbClr val="0070C0"/>
                </a:solidFill>
              </a:rPr>
              <a:t>do some commands</a:t>
            </a:r>
          </a:p>
          <a:p>
            <a:pPr lvl="1" indent="0">
              <a:buNone/>
            </a:pPr>
            <a:r>
              <a:rPr lang="en-GB" i="1" dirty="0">
                <a:solidFill>
                  <a:srgbClr val="0070C0"/>
                </a:solidFill>
              </a:rPr>
              <a:t>		  </a:t>
            </a:r>
            <a:r>
              <a:rPr lang="en-GB" dirty="0"/>
              <a:t>}</a:t>
            </a:r>
          </a:p>
          <a:p>
            <a:pPr lvl="1" indent="0">
              <a:buNone/>
            </a:pPr>
            <a:r>
              <a:rPr lang="en-GB" b="1" dirty="0"/>
              <a:t>		elseif</a:t>
            </a:r>
            <a:r>
              <a:rPr lang="en-GB" dirty="0"/>
              <a:t> </a:t>
            </a:r>
            <a:r>
              <a:rPr lang="en-GB" b="1" dirty="0"/>
              <a:t>(</a:t>
            </a:r>
            <a:r>
              <a:rPr lang="en-GB" i="1" dirty="0">
                <a:solidFill>
                  <a:srgbClr val="0070C0"/>
                </a:solidFill>
              </a:rPr>
              <a:t>something is true</a:t>
            </a:r>
            <a:r>
              <a:rPr lang="en-GB" b="1" dirty="0"/>
              <a:t>)</a:t>
            </a:r>
            <a:r>
              <a:rPr lang="en-GB" dirty="0"/>
              <a:t> </a:t>
            </a:r>
          </a:p>
          <a:p>
            <a:pPr lvl="1" indent="0">
              <a:buNone/>
            </a:pPr>
            <a:r>
              <a:rPr lang="en-GB" dirty="0"/>
              <a:t>  		  { </a:t>
            </a:r>
            <a:r>
              <a:rPr lang="en-GB" i="1" dirty="0">
                <a:solidFill>
                  <a:srgbClr val="0070C0"/>
                </a:solidFill>
              </a:rPr>
              <a:t>do some commands</a:t>
            </a:r>
          </a:p>
          <a:p>
            <a:pPr lvl="1" indent="0">
              <a:buNone/>
            </a:pPr>
            <a:r>
              <a:rPr lang="en-GB" i="1" dirty="0">
                <a:solidFill>
                  <a:srgbClr val="0070C0"/>
                </a:solidFill>
              </a:rPr>
              <a:t>		  </a:t>
            </a:r>
            <a:r>
              <a:rPr lang="en-GB" dirty="0"/>
              <a:t>}</a:t>
            </a:r>
          </a:p>
          <a:p>
            <a:pPr lvl="1" indent="0">
              <a:buNone/>
            </a:pPr>
            <a:r>
              <a:rPr lang="en-GB" dirty="0"/>
              <a:t>		</a:t>
            </a:r>
            <a:r>
              <a:rPr lang="en-GB" b="1" dirty="0"/>
              <a:t>else</a:t>
            </a:r>
          </a:p>
          <a:p>
            <a:pPr lvl="1" indent="0">
              <a:buNone/>
            </a:pPr>
            <a:r>
              <a:rPr lang="en-GB" dirty="0"/>
              <a:t>		  { </a:t>
            </a:r>
            <a:r>
              <a:rPr lang="en-GB" i="1" dirty="0">
                <a:solidFill>
                  <a:srgbClr val="0070C0"/>
                </a:solidFill>
              </a:rPr>
              <a:t>do some commands</a:t>
            </a:r>
          </a:p>
          <a:p>
            <a:pPr lvl="1" indent="0">
              <a:buNone/>
            </a:pPr>
            <a:r>
              <a:rPr lang="en-GB" i="1" dirty="0">
                <a:solidFill>
                  <a:srgbClr val="0070C0"/>
                </a:solidFill>
              </a:rPr>
              <a:t>		  </a:t>
            </a:r>
            <a:r>
              <a:rPr lang="en-GB" dirty="0"/>
              <a:t>}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619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229D-AAB0-4DCE-8040-F8669879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inside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E439-F159-4B82-AEE6-6131A53D19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How would we produce this?</a:t>
            </a:r>
          </a:p>
          <a:p>
            <a:r>
              <a:rPr lang="en-GB" dirty="0"/>
              <a:t>20 ellipses</a:t>
            </a:r>
          </a:p>
          <a:p>
            <a:r>
              <a:rPr lang="en-GB" dirty="0"/>
              <a:t>Even numbers blue, odd are red</a:t>
            </a:r>
          </a:p>
          <a:p>
            <a:r>
              <a:rPr lang="en-GB" dirty="0" err="1"/>
              <a:t>Modulous</a:t>
            </a:r>
            <a:r>
              <a:rPr lang="en-GB" dirty="0"/>
              <a:t> operator   %,  (number%2 == 0)</a:t>
            </a:r>
          </a:p>
          <a:p>
            <a:r>
              <a:rPr lang="en-GB" dirty="0"/>
              <a:t>Divide by 2 but keep the remainder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EBBFB-E3BD-49D5-96FE-097D315D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700808"/>
            <a:ext cx="19240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66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vs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/>
              <a:t>Use For loop when you know how many times you want to perform a task</a:t>
            </a:r>
          </a:p>
          <a:p>
            <a:endParaRPr lang="en-GB" sz="2000" dirty="0"/>
          </a:p>
          <a:p>
            <a:r>
              <a:rPr lang="en-GB" sz="2000" dirty="0"/>
              <a:t>Use while loop when you don’t know how many repetitions</a:t>
            </a:r>
          </a:p>
          <a:p>
            <a:r>
              <a:rPr lang="en-GB" sz="2000" dirty="0"/>
              <a:t>While something is true</a:t>
            </a:r>
          </a:p>
          <a:p>
            <a:endParaRPr lang="en-GB" sz="2000" dirty="0"/>
          </a:p>
          <a:p>
            <a:r>
              <a:rPr lang="en-GB" sz="2000" dirty="0"/>
              <a:t>Example want to draw crosses all across the screen (width is 100)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while (</a:t>
            </a:r>
            <a:r>
              <a:rPr lang="en-GB" sz="2000" dirty="0" err="1">
                <a:solidFill>
                  <a:srgbClr val="0070C0"/>
                </a:solidFill>
              </a:rPr>
              <a:t>crossX</a:t>
            </a:r>
            <a:r>
              <a:rPr lang="en-GB" sz="2000" dirty="0">
                <a:solidFill>
                  <a:srgbClr val="0070C0"/>
                </a:solidFill>
              </a:rPr>
              <a:t> &lt; 100)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</a:t>
            </a:r>
            <a:r>
              <a:rPr lang="en-GB" sz="2000" dirty="0">
                <a:solidFill>
                  <a:srgbClr val="00B050"/>
                </a:solidFill>
              </a:rPr>
              <a:t>//draw cross at </a:t>
            </a:r>
            <a:r>
              <a:rPr lang="en-GB" sz="2000" dirty="0" err="1">
                <a:solidFill>
                  <a:srgbClr val="00B050"/>
                </a:solidFill>
              </a:rPr>
              <a:t>crossX</a:t>
            </a:r>
            <a:endParaRPr lang="en-GB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</a:rPr>
              <a:t>  // move right a bit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9907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5F60-0071-441C-83D1-0CE92831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D379-D92D-4207-B692-1D83BEB30E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Boolean expressions : TRUE,  FALSE</a:t>
            </a:r>
          </a:p>
          <a:p>
            <a:r>
              <a:rPr lang="en-GB" dirty="0"/>
              <a:t>AND - &amp;&amp;</a:t>
            </a:r>
          </a:p>
          <a:p>
            <a:r>
              <a:rPr lang="en-GB" dirty="0"/>
              <a:t>OR - ||</a:t>
            </a:r>
          </a:p>
          <a:p>
            <a:r>
              <a:rPr lang="en-GB" dirty="0"/>
              <a:t>NOT - !</a:t>
            </a:r>
          </a:p>
          <a:p>
            <a:endParaRPr lang="en-GB" dirty="0"/>
          </a:p>
          <a:p>
            <a:r>
              <a:rPr lang="en-GB" dirty="0"/>
              <a:t>Conditionals  : if(  )  else if(  ) else if( )   else</a:t>
            </a:r>
          </a:p>
          <a:p>
            <a:r>
              <a:rPr lang="en-GB" dirty="0"/>
              <a:t>While loop : repeat code block while expression is true</a:t>
            </a:r>
          </a:p>
          <a:p>
            <a:r>
              <a:rPr lang="en-GB" dirty="0"/>
              <a:t>For loop : repeat </a:t>
            </a:r>
            <a:r>
              <a:rPr lang="en-GB"/>
              <a:t>code block </a:t>
            </a:r>
            <a:r>
              <a:rPr lang="en-GB" dirty="0"/>
              <a:t>a specific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28531946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6674321" cy="4787900"/>
          </a:xfrm>
        </p:spPr>
        <p:txBody>
          <a:bodyPr/>
          <a:lstStyle/>
          <a:p>
            <a:r>
              <a:rPr lang="en-GB" sz="2000" dirty="0"/>
              <a:t>Boolean test (expression) – true/false</a:t>
            </a:r>
          </a:p>
          <a:p>
            <a:pPr marL="400050" lvl="2" indent="0">
              <a:buNone/>
            </a:pPr>
            <a:r>
              <a:rPr lang="en-GB" sz="1400" dirty="0"/>
              <a:t>Used by All these :</a:t>
            </a:r>
          </a:p>
          <a:p>
            <a:endParaRPr lang="en-GB" sz="2000" dirty="0"/>
          </a:p>
          <a:p>
            <a:r>
              <a:rPr lang="en-GB" sz="2000" dirty="0"/>
              <a:t>For Loop – determinate Loop</a:t>
            </a:r>
          </a:p>
          <a:p>
            <a:pPr lvl="1"/>
            <a:r>
              <a:rPr lang="en-GB" sz="1600" dirty="0"/>
              <a:t> Repeats a set of commands a specific number of times</a:t>
            </a:r>
          </a:p>
          <a:p>
            <a:pPr lvl="1"/>
            <a:endParaRPr lang="en-GB" sz="2000" dirty="0"/>
          </a:p>
          <a:p>
            <a:r>
              <a:rPr lang="en-GB" sz="2000" dirty="0"/>
              <a:t>While loop – Indeterminate Loop</a:t>
            </a:r>
          </a:p>
          <a:p>
            <a:pPr lvl="1"/>
            <a:r>
              <a:rPr lang="en-GB" sz="1600" dirty="0"/>
              <a:t> Repeats while a test is true</a:t>
            </a:r>
            <a:endParaRPr lang="en-GB" sz="2000" dirty="0"/>
          </a:p>
          <a:p>
            <a:r>
              <a:rPr lang="en-GB" sz="2000" dirty="0"/>
              <a:t>Conditional :  if elseif  else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Pseudocode – problem step written in English</a:t>
            </a:r>
          </a:p>
          <a:p>
            <a:pPr lvl="1"/>
            <a:r>
              <a:rPr lang="en-GB" sz="1600" dirty="0"/>
              <a:t> Help to design/write code</a:t>
            </a:r>
          </a:p>
          <a:p>
            <a:pPr lvl="1"/>
            <a:r>
              <a:rPr lang="en-GB" sz="1600" dirty="0"/>
              <a:t> Solve problems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4220060"/>
            <a:ext cx="188455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We’ll use </a:t>
            </a:r>
            <a:r>
              <a:rPr lang="en-GB" b="1" dirty="0">
                <a:solidFill>
                  <a:srgbClr val="0070C0"/>
                </a:solidFill>
              </a:rPr>
              <a:t>while</a:t>
            </a:r>
            <a:endParaRPr lang="en-GB" dirty="0"/>
          </a:p>
          <a:p>
            <a:r>
              <a:rPr lang="en-GB" dirty="0"/>
              <a:t>later in the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57" y="2204864"/>
            <a:ext cx="2551868" cy="15511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5DDF-9EA7-4244-9BE4-57052B4D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680F-E2B2-4B76-BA55-A12A2120D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587" y="1417638"/>
            <a:ext cx="8124825" cy="4953000"/>
          </a:xfrm>
        </p:spPr>
        <p:txBody>
          <a:bodyPr/>
          <a:lstStyle/>
          <a:p>
            <a:r>
              <a:rPr lang="en-GB" dirty="0"/>
              <a:t>Expression which is : </a:t>
            </a: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r>
              <a:rPr lang="en-GB" dirty="0"/>
              <a:t>Used to test something, e.g. compare two values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x == 50</a:t>
            </a:r>
          </a:p>
          <a:p>
            <a:pPr marL="0" indent="0">
              <a:buNone/>
            </a:pPr>
            <a:r>
              <a:rPr lang="en-GB" dirty="0"/>
              <a:t>Syntax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be combined with Boolean AND, OR, NOT etc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54B653-DCED-4CA3-BFB4-33C8CC84C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4755"/>
              </p:ext>
            </p:extLst>
          </p:nvPr>
        </p:nvGraphicFramePr>
        <p:xfrm>
          <a:off x="1547664" y="2852936"/>
          <a:ext cx="7041012" cy="200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75">
                  <a:extLst>
                    <a:ext uri="{9D8B030D-6E8A-4147-A177-3AD203B41FA5}">
                      <a16:colId xmlns:a16="http://schemas.microsoft.com/office/drawing/2014/main" val="3191658694"/>
                    </a:ext>
                  </a:extLst>
                </a:gridCol>
                <a:gridCol w="2377190">
                  <a:extLst>
                    <a:ext uri="{9D8B030D-6E8A-4147-A177-3AD203B41FA5}">
                      <a16:colId xmlns:a16="http://schemas.microsoft.com/office/drawing/2014/main" val="840376300"/>
                    </a:ext>
                  </a:extLst>
                </a:gridCol>
                <a:gridCol w="3788647">
                  <a:extLst>
                    <a:ext uri="{9D8B030D-6E8A-4147-A177-3AD203B41FA5}">
                      <a16:colId xmlns:a16="http://schemas.microsoft.com/office/drawing/2014/main" val="400000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Value in a equal to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if (x </a:t>
                      </a:r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20)       if (x1 </a:t>
                      </a:r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 in a smaller than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if (x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0)             if (x1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 in a greater than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if (y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height)     if (y1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y2)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447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&lt;=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smaller than or equal to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if (y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&lt;=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0 )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7164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greater than or equal to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25511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!=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not equal to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52657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701DD1-EDA1-4777-80EC-2CAD8984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90777"/>
              </p:ext>
            </p:extLst>
          </p:nvPr>
        </p:nvGraphicFramePr>
        <p:xfrm>
          <a:off x="4139952" y="5494178"/>
          <a:ext cx="1912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4">
                  <a:extLst>
                    <a:ext uri="{9D8B030D-6E8A-4147-A177-3AD203B41FA5}">
                      <a16:colId xmlns:a16="http://schemas.microsoft.com/office/drawing/2014/main" val="423203596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32985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&amp;&amp;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2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3111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dirty="0"/>
              <a:t>(20&lt;=40)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!(50==(45+5))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(20&gt;10 &amp;&amp; 10&gt;=15)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!(30&lt;=20 || 50&gt;=40)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(20&gt;=10 &amp;&amp; !(10&gt;=15))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509120"/>
            <a:ext cx="33686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In a program the values would be </a:t>
            </a:r>
          </a:p>
          <a:p>
            <a:r>
              <a:rPr lang="en-GB" dirty="0"/>
              <a:t>stored in variables, e.g. </a:t>
            </a:r>
          </a:p>
          <a:p>
            <a:r>
              <a:rPr lang="en-GB" dirty="0">
                <a:solidFill>
                  <a:srgbClr val="0070C0"/>
                </a:solidFill>
              </a:rPr>
              <a:t>	if (x&lt;=0 || x&gt;=width)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D8F56-78A1-4B70-985B-1985849723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348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Keep repeating block while Boolean expression is TRUE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int x=5;</a:t>
            </a:r>
          </a:p>
          <a:p>
            <a:pPr marL="0" indent="0">
              <a:buNone/>
            </a:pPr>
            <a:r>
              <a:rPr lang="en-GB" dirty="0"/>
              <a:t>while( </a:t>
            </a:r>
            <a:r>
              <a:rPr lang="en-GB" b="1" dirty="0">
                <a:solidFill>
                  <a:srgbClr val="FF0000"/>
                </a:solidFill>
              </a:rPr>
              <a:t>x != 10 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ellipse(i*10, 50,  10, 10);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x=x+1;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test expression isn’t true, skips straight to end</a:t>
            </a:r>
          </a:p>
          <a:p>
            <a:pPr marL="0" indent="0">
              <a:buNone/>
            </a:pPr>
            <a:r>
              <a:rPr lang="en-GB" dirty="0"/>
              <a:t>Otherwise repeats tasks </a:t>
            </a:r>
            <a:r>
              <a:rPr lang="en-GB" b="1" dirty="0"/>
              <a:t>while</a:t>
            </a:r>
            <a:r>
              <a:rPr lang="en-GB" dirty="0"/>
              <a:t> expression is </a:t>
            </a:r>
            <a:r>
              <a:rPr lang="en-GB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025911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Want to draw concentric circles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0" indent="0">
              <a:buNone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ellipse(50,50,size,size);</a:t>
            </a:r>
          </a:p>
          <a:p>
            <a:pPr marL="0" indent="0">
              <a:buNone/>
            </a:pPr>
            <a:r>
              <a:rPr lang="en-GB" dirty="0"/>
              <a:t>  size=size-5;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3" y="1587500"/>
            <a:ext cx="2332056" cy="259635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51113" y="4725144"/>
            <a:ext cx="3888432" cy="195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6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Note : for loop has no </a:t>
            </a:r>
            <a:r>
              <a:rPr lang="en-GB" sz="2600" b="1" dirty="0">
                <a:solidFill>
                  <a:srgbClr val="0070C0"/>
                </a:solidFill>
              </a:rPr>
              <a:t>;</a:t>
            </a:r>
            <a:r>
              <a:rPr lang="en-GB" sz="26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 uses the braces  </a:t>
            </a:r>
            <a:r>
              <a:rPr lang="en-GB" sz="2600" dirty="0">
                <a:solidFill>
                  <a:srgbClr val="FF0000"/>
                </a:solidFill>
              </a:rPr>
              <a:t>{ }</a:t>
            </a:r>
          </a:p>
          <a:p>
            <a:pPr marL="0" indent="0">
              <a:buFont typeface="Arial" pitchFamily="34" charset="0"/>
              <a:buNone/>
            </a:pPr>
            <a:r>
              <a:rPr lang="en-GB" sz="2600" dirty="0">
                <a:solidFill>
                  <a:srgbClr val="FF0000"/>
                </a:solidFill>
              </a:rPr>
              <a:t>commands inside are repeated</a:t>
            </a:r>
            <a:r>
              <a:rPr lang="en-GB" sz="26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29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for(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 </a:t>
            </a:r>
            <a:r>
              <a:rPr lang="en-GB" dirty="0"/>
              <a:t>;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&lt;10</a:t>
            </a:r>
            <a:r>
              <a:rPr lang="en-GB" dirty="0"/>
              <a:t> ; 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++ 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Always use a variable – typically a counter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For – 3 parts, divided by ‘</a:t>
            </a:r>
            <a:r>
              <a:rPr lang="en-GB" b="1" dirty="0">
                <a:solidFill>
                  <a:srgbClr val="0070C0"/>
                </a:solidFill>
              </a:rPr>
              <a:t>;</a:t>
            </a:r>
            <a:r>
              <a:rPr lang="en-GB" dirty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= 0   </a:t>
            </a:r>
            <a:r>
              <a:rPr lang="en-GB" dirty="0"/>
              <a:t>	variable starting value(s)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b="1" dirty="0" err="1">
                <a:solidFill>
                  <a:srgbClr val="0070C0"/>
                </a:solidFill>
              </a:rPr>
              <a:t>i</a:t>
            </a:r>
            <a:r>
              <a:rPr lang="en-GB" dirty="0"/>
              <a:t>  is a counter with an initial value of </a:t>
            </a:r>
            <a:r>
              <a:rPr lang="en-GB" b="1" dirty="0">
                <a:solidFill>
                  <a:srgbClr val="0070C0"/>
                </a:solidFill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&lt;10</a:t>
            </a:r>
            <a:r>
              <a:rPr lang="en-GB" dirty="0"/>
              <a:t> 	end condition – keep going while </a:t>
            </a:r>
            <a:r>
              <a:rPr lang="en-GB" b="1" dirty="0"/>
              <a:t>true</a:t>
            </a:r>
          </a:p>
          <a:p>
            <a:pPr marL="857250" lvl="2" indent="-457200"/>
            <a:r>
              <a:rPr lang="en-GB" dirty="0"/>
              <a:t>If value in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dirty="0" err="1">
                <a:solidFill>
                  <a:srgbClr val="0070C0"/>
                </a:solidFill>
              </a:rPr>
              <a:t>i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/>
              <a:t>is less than </a:t>
            </a:r>
            <a:r>
              <a:rPr lang="en-GB" b="1" dirty="0">
                <a:solidFill>
                  <a:srgbClr val="0070C0"/>
                </a:solidFill>
              </a:rPr>
              <a:t>10</a:t>
            </a:r>
            <a:r>
              <a:rPr lang="en-GB" dirty="0"/>
              <a:t> keep going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++ </a:t>
            </a:r>
            <a:r>
              <a:rPr lang="en-GB" dirty="0"/>
              <a:t>		Do this each time around the loop</a:t>
            </a:r>
          </a:p>
          <a:p>
            <a:pPr marL="857250" lvl="2" indent="-457200"/>
            <a:r>
              <a:rPr lang="en-GB" dirty="0"/>
              <a:t>Add 1 to value in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/>
              <a:t>	(increment)</a:t>
            </a:r>
          </a:p>
          <a:p>
            <a:pPr marL="857250" lvl="2" indent="-457200"/>
            <a:r>
              <a:rPr lang="en-GB" dirty="0"/>
              <a:t>could also be written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=i+1</a:t>
            </a:r>
          </a:p>
        </p:txBody>
      </p:sp>
      <p:pic>
        <p:nvPicPr>
          <p:cNvPr id="5" name="Picture 2" descr="http://www.rff.com/flowchart_structure_for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420888"/>
            <a:ext cx="1656184" cy="346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185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  <a:r>
              <a:rPr lang="en-GB" baseline="30000" dirty="0"/>
              <a:t>st</a:t>
            </a:r>
            <a:r>
              <a:rPr lang="en-GB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size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934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GB" dirty="0" err="1"/>
              <a:t>int</a:t>
            </a:r>
            <a:r>
              <a:rPr lang="en-GB" dirty="0"/>
              <a:t> size;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for(</a:t>
            </a:r>
            <a:r>
              <a:rPr lang="en-GB" dirty="0">
                <a:solidFill>
                  <a:srgbClr val="0070C0"/>
                </a:solidFill>
              </a:rPr>
              <a:t>size=50</a:t>
            </a:r>
            <a:r>
              <a:rPr lang="en-GB" dirty="0"/>
              <a:t>; </a:t>
            </a:r>
            <a:r>
              <a:rPr lang="en-GB" dirty="0">
                <a:solidFill>
                  <a:srgbClr val="FF0000"/>
                </a:solidFill>
              </a:rPr>
              <a:t>size&gt;0</a:t>
            </a:r>
            <a:r>
              <a:rPr lang="en-GB" dirty="0"/>
              <a:t>; </a:t>
            </a:r>
            <a:r>
              <a:rPr lang="en-GB" dirty="0">
                <a:solidFill>
                  <a:srgbClr val="00B050"/>
                </a:solidFill>
              </a:rPr>
              <a:t>size=size-5</a:t>
            </a:r>
            <a:r>
              <a:rPr lang="en-GB" dirty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  ellipse(50,50,size,size);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What would this do?</a:t>
            </a:r>
          </a:p>
          <a:p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618725"/>
            <a:ext cx="2332056" cy="25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43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f8f8e60-f61e-4107-946b-2f0b3add73dc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1</Template>
  <TotalTime>2511</TotalTime>
  <Words>1124</Words>
  <Application>Microsoft Office PowerPoint</Application>
  <PresentationFormat>On-screen Show (4:3)</PresentationFormat>
  <Paragraphs>214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Default - Title Slide</vt:lpstr>
      <vt:lpstr>Programming</vt:lpstr>
      <vt:lpstr>Learning Objectives</vt:lpstr>
      <vt:lpstr>Boolean expressions</vt:lpstr>
      <vt:lpstr>Boolean expressions</vt:lpstr>
      <vt:lpstr>While Loops</vt:lpstr>
      <vt:lpstr>For Loop : Example</vt:lpstr>
      <vt:lpstr>For Loop : syntax</vt:lpstr>
      <vt:lpstr>Example 1st Loop</vt:lpstr>
      <vt:lpstr>Another example</vt:lpstr>
      <vt:lpstr>For Loops – how many loops?</vt:lpstr>
      <vt:lpstr>Draw 4 crosses</vt:lpstr>
      <vt:lpstr>For Loop : Run time errors</vt:lpstr>
      <vt:lpstr>Conditional</vt:lpstr>
      <vt:lpstr>Conditional inside loop</vt:lpstr>
      <vt:lpstr>While vs For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211</cp:revision>
  <dcterms:created xsi:type="dcterms:W3CDTF">2014-07-04T10:55:05Z</dcterms:created>
  <dcterms:modified xsi:type="dcterms:W3CDTF">2022-10-07T09:05:01Z</dcterms:modified>
</cp:coreProperties>
</file>