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15"/>
  </p:notesMasterIdLst>
  <p:handoutMasterIdLst>
    <p:handoutMasterId r:id="rId16"/>
  </p:handoutMasterIdLst>
  <p:sldIdLst>
    <p:sldId id="289" r:id="rId2"/>
    <p:sldId id="265" r:id="rId3"/>
    <p:sldId id="262" r:id="rId4"/>
    <p:sldId id="304" r:id="rId5"/>
    <p:sldId id="292" r:id="rId6"/>
    <p:sldId id="306" r:id="rId7"/>
    <p:sldId id="286" r:id="rId8"/>
    <p:sldId id="294" r:id="rId9"/>
    <p:sldId id="295" r:id="rId10"/>
    <p:sldId id="293" r:id="rId11"/>
    <p:sldId id="309" r:id="rId12"/>
    <p:sldId id="314" r:id="rId13"/>
    <p:sldId id="301" r:id="rId14"/>
  </p:sldIdLst>
  <p:sldSz cx="9144000" cy="6858000" type="screen4x3"/>
  <p:notesSz cx="6858000" cy="9180513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 autoAdjust="0"/>
  </p:normalViewPr>
  <p:slideViewPr>
    <p:cSldViewPr>
      <p:cViewPr varScale="1">
        <p:scale>
          <a:sx n="93" d="100"/>
          <a:sy n="93" d="100"/>
        </p:scale>
        <p:origin x="5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38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r>
              <a:rPr lang="en-US" altLang="en-US"/>
              <a:t>Unlike event procedures you have used up to this point, general procedures must be explicitly called.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You can create procedures or functions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Functions return a single value, procedures do not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Both functions and sub procedures can have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You pass information into a sub procedure or a function through its arguments</a:t>
            </a:r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Arguments must be typed in the prototype: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Private Sub DoSomething(Arg1 as String, Arg2 as Integer)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  <a:cs typeface="Courier New" pitchFamily="49" charset="0"/>
              </a:rPr>
              <a:t>•••</a:t>
            </a:r>
            <a:endParaRPr lang="en-US" altLang="en-US" sz="1000">
              <a:latin typeface="Courier New" pitchFamily="49" charset="0"/>
            </a:endParaRP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End Sub</a:t>
            </a:r>
            <a:endParaRPr lang="en-US" altLang="en-US"/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Functions are typed in addition to their arguments:</a:t>
            </a:r>
          </a:p>
          <a:p>
            <a:pPr marL="57150" indent="-57150" eaLnBrk="1" hangingPunct="1"/>
            <a:r>
              <a:rPr lang="en-US" altLang="en-US" sz="1000">
                <a:latin typeface="Courier New" pitchFamily="49" charset="0"/>
              </a:rPr>
              <a:t>  Private Function CalcInterest(Arg1 as Currency) As Currency</a:t>
            </a:r>
          </a:p>
          <a:p>
            <a:pPr lvl="1" eaLnBrk="1" hangingPunct="1"/>
            <a:r>
              <a:rPr lang="en-US" altLang="en-US" sz="1000">
                <a:latin typeface="Courier New" pitchFamily="49" charset="0"/>
              </a:rPr>
              <a:t> CalcInterest = &lt;expression&gt; 'return answer this way</a:t>
            </a:r>
          </a:p>
          <a:p>
            <a:pPr marL="57150" indent="-57150" eaLnBrk="1" hangingPunct="1"/>
            <a:r>
              <a:rPr lang="en-US" altLang="en-US" sz="1000">
                <a:latin typeface="Courier New" pitchFamily="49" charset="0"/>
              </a:rPr>
              <a:t>  End Function</a:t>
            </a:r>
            <a:endParaRPr lang="en-US" altLang="en-US"/>
          </a:p>
          <a:p>
            <a:pPr marL="57150" indent="-57150" eaLnBrk="1" hangingPunct="1">
              <a:buFontTx/>
              <a:buChar char="•"/>
            </a:pPr>
            <a:r>
              <a:rPr lang="en-US" altLang="en-US"/>
              <a:t>Place functions in same place as event sub procedures</a:t>
            </a:r>
          </a:p>
        </p:txBody>
      </p:sp>
    </p:spTree>
    <p:extLst>
      <p:ext uri="{BB962C8B-B14F-4D97-AF65-F5344CB8AC3E}">
        <p14:creationId xmlns:p14="http://schemas.microsoft.com/office/powerpoint/2010/main" val="145604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en-GB" baseline="0" dirty="0"/>
              <a:t> decomposition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Refactor – tidying up the</a:t>
            </a:r>
            <a:r>
              <a:rPr lang="en-GB" baseline="0" dirty="0"/>
              <a:t> code.  Here we can introduce a procedure to draw the triangle,  next lets add a motorbike procedure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Processing – library of java procedures  some coders have written for us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Nested loop,  x is</a:t>
            </a:r>
            <a:r>
              <a:rPr lang="en-GB" baseline="0" dirty="0"/>
              <a:t> 10, </a:t>
            </a:r>
            <a:r>
              <a:rPr lang="en-GB" dirty="0"/>
              <a:t>y is changing first (20,30,40,50)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Imporve</a:t>
            </a:r>
            <a:r>
              <a:rPr lang="en-GB" dirty="0"/>
              <a:t> our motorbike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Procedures – Modular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Writing our own custom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void setup()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x=10; x&lt;60; x=x+20)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for(</a:t>
            </a:r>
            <a:r>
              <a:rPr lang="en-US" dirty="0" err="1"/>
              <a:t>int</a:t>
            </a:r>
            <a:r>
              <a:rPr lang="en-US" dirty="0"/>
              <a:t> y=20; y&lt;60; y=y+10)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{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triangle(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triangle(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size</a:t>
            </a:r>
            <a:r>
              <a:rPr lang="en-GB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float </a:t>
            </a:r>
            <a:r>
              <a:rPr lang="en-GB" dirty="0" err="1"/>
              <a:t>triHeight</a:t>
            </a:r>
            <a:r>
              <a:rPr lang="en-GB" dirty="0"/>
              <a:t> = size/2;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x,y,x+size,y</a:t>
            </a:r>
            <a:r>
              <a:rPr lang="en-GB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x,y,x+triHeight,y-triHeight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</a:t>
            </a:r>
            <a:r>
              <a:rPr lang="en-GB" dirty="0" err="1"/>
              <a:t>x+triHeight,y-triHeight,x+size,y</a:t>
            </a:r>
            <a:r>
              <a:rPr lang="en-GB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What will the effect be?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79859" y="5877272"/>
            <a:ext cx="539024" cy="216024"/>
            <a:chOff x="1093156" y="5445224"/>
            <a:chExt cx="539024" cy="216024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1115616" y="5445224"/>
              <a:ext cx="288032" cy="21602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1152915" y="5637873"/>
              <a:ext cx="479265" cy="542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1387498" y="5445224"/>
              <a:ext cx="232174" cy="1953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1093156" y="5615013"/>
              <a:ext cx="73303" cy="45719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73129" y="599000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x,y</a:t>
            </a:r>
            <a:endParaRPr lang="en-GB" sz="12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Motorbike – different sizes?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motorbike at position(</a:t>
            </a:r>
            <a:r>
              <a:rPr lang="en-GB" dirty="0" err="1">
                <a:solidFill>
                  <a:srgbClr val="FF0000"/>
                </a:solidFill>
              </a:rPr>
              <a:t>x,y</a:t>
            </a:r>
            <a:r>
              <a:rPr lang="en-GB" dirty="0"/>
              <a:t>) of any </a:t>
            </a:r>
            <a:r>
              <a:rPr lang="en-GB" dirty="0">
                <a:solidFill>
                  <a:srgbClr val="FF0000"/>
                </a:solidFill>
              </a:rPr>
              <a:t>size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PseudoCode</a:t>
            </a:r>
            <a:r>
              <a:rPr lang="en-GB" dirty="0"/>
              <a:t> – English</a:t>
            </a:r>
          </a:p>
          <a:p>
            <a:r>
              <a:rPr lang="en-GB" dirty="0"/>
              <a:t>Draw motorbike(</a:t>
            </a:r>
            <a:r>
              <a:rPr lang="en-GB" dirty="0" err="1"/>
              <a:t>x,y,size</a:t>
            </a:r>
            <a:r>
              <a:rPr lang="en-GB" dirty="0"/>
              <a:t>)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left wheel - circle(x, y, size/3)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right wheel- circle(</a:t>
            </a:r>
            <a:r>
              <a:rPr lang="en-GB" dirty="0" err="1"/>
              <a:t>x+size</a:t>
            </a:r>
            <a:r>
              <a:rPr lang="en-GB" dirty="0"/>
              <a:t>, y, size/3)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Draw triangle(x, y, size)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262772"/>
            <a:ext cx="1954560" cy="19915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36296" y="3678515"/>
            <a:ext cx="720080" cy="369332"/>
            <a:chOff x="7740509" y="4408034"/>
            <a:chExt cx="78052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7858900" y="4408034"/>
              <a:ext cx="54373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size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740509" y="4408034"/>
              <a:ext cx="7805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26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Procedures Parameters, Global </a:t>
            </a:r>
            <a:r>
              <a:rPr lang="en-GB" dirty="0" err="1"/>
              <a:t>Vars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Procedures should always be passed ALL the information they need to work</a:t>
            </a:r>
          </a:p>
          <a:p>
            <a:r>
              <a:rPr lang="en-GB" dirty="0"/>
              <a:t>Do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use global variables within Procedures!</a:t>
            </a:r>
          </a:p>
          <a:p>
            <a:r>
              <a:rPr lang="en-GB" dirty="0"/>
              <a:t>Use parameter(s) instead</a:t>
            </a:r>
          </a:p>
          <a:p>
            <a:r>
              <a:rPr lang="en-GB" dirty="0"/>
              <a:t>Local variables die off at end of procedure – efficient use of memory</a:t>
            </a:r>
          </a:p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Takes care of itself</a:t>
            </a:r>
          </a:p>
          <a:p>
            <a:pPr lvl="1"/>
            <a:r>
              <a:rPr lang="en-GB" dirty="0"/>
              <a:t>Easy to reuse in another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3995678"/>
            <a:ext cx="392392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>
                <a:latin typeface="+mn-lt"/>
              </a:rPr>
              <a:t>=40;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//global variable</a:t>
            </a:r>
          </a:p>
          <a:p>
            <a:pPr marL="0" indent="0">
              <a:buNone/>
            </a:pP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dirty="0">
                <a:latin typeface="+mn-lt"/>
              </a:rPr>
              <a:t>void triangle(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x,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 y) </a:t>
            </a:r>
            <a:r>
              <a:rPr lang="en-GB" dirty="0">
                <a:solidFill>
                  <a:srgbClr val="00B050"/>
                </a:solidFill>
              </a:rPr>
              <a:t>//parameters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float </a:t>
            </a:r>
            <a:r>
              <a:rPr lang="en-GB" dirty="0" err="1">
                <a:latin typeface="+mn-lt"/>
              </a:rPr>
              <a:t>triHeight</a:t>
            </a:r>
            <a:r>
              <a:rPr lang="en-GB" dirty="0">
                <a:latin typeface="+mn-lt"/>
              </a:rPr>
              <a:t> =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>
                <a:latin typeface="+mn-lt"/>
              </a:rPr>
              <a:t>/2; </a:t>
            </a:r>
            <a:r>
              <a:rPr lang="en-GB" dirty="0">
                <a:solidFill>
                  <a:srgbClr val="00B050"/>
                </a:solidFill>
              </a:rPr>
              <a:t>//local variable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 err="1">
                <a:latin typeface="+mn-lt"/>
              </a:rPr>
              <a:t>,y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x,y,x+triHeight,y-triHeight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line(</a:t>
            </a:r>
            <a:r>
              <a:rPr lang="en-GB" dirty="0" err="1">
                <a:latin typeface="+mn-lt"/>
              </a:rPr>
              <a:t>x+triHeight,y-triHeight,x+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size</a:t>
            </a:r>
            <a:r>
              <a:rPr lang="en-GB" dirty="0" err="1">
                <a:latin typeface="+mn-lt"/>
              </a:rPr>
              <a:t>,y</a:t>
            </a:r>
            <a:r>
              <a:rPr lang="en-GB" dirty="0">
                <a:latin typeface="+mn-lt"/>
              </a:rPr>
              <a:t>);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19438273">
            <a:off x="5271377" y="5026728"/>
            <a:ext cx="3041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Bad Programming</a:t>
            </a:r>
          </a:p>
        </p:txBody>
      </p:sp>
    </p:spTree>
    <p:extLst>
      <p:ext uri="{BB962C8B-B14F-4D97-AF65-F5344CB8AC3E}">
        <p14:creationId xmlns:p14="http://schemas.microsoft.com/office/powerpoint/2010/main" val="258196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Modular code – code blocks become procedures</a:t>
            </a:r>
          </a:p>
          <a:p>
            <a:r>
              <a:rPr lang="en-GB" dirty="0"/>
              <a:t>Parameters – passing values</a:t>
            </a:r>
          </a:p>
          <a:p>
            <a:r>
              <a:rPr lang="en-GB" dirty="0"/>
              <a:t>Local variables, global variables</a:t>
            </a:r>
          </a:p>
          <a:p>
            <a:r>
              <a:rPr lang="en-GB" dirty="0"/>
              <a:t>Abstract code</a:t>
            </a:r>
          </a:p>
          <a:p>
            <a:r>
              <a:rPr lang="en-GB"/>
              <a:t>Top down design</a:t>
            </a:r>
            <a:endParaRPr lang="en-GB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Procedures – Modular Code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Last Weeks</a:t>
            </a:r>
          </a:p>
          <a:p>
            <a:pPr lvl="1" eaLnBrk="1" hangingPunct="1"/>
            <a:r>
              <a:rPr lang="en-GB" altLang="en-US" dirty="0"/>
              <a:t>Variables : int, float</a:t>
            </a:r>
          </a:p>
          <a:p>
            <a:pPr lvl="1" eaLnBrk="1" hangingPunct="1"/>
            <a:r>
              <a:rPr lang="en-GB" altLang="en-US" dirty="0"/>
              <a:t>Boolean expressions : true or false</a:t>
            </a:r>
          </a:p>
          <a:p>
            <a:pPr lvl="1" eaLnBrk="1" hangingPunct="1"/>
            <a:r>
              <a:rPr lang="en-US" altLang="en-US" dirty="0"/>
              <a:t>Loops : </a:t>
            </a:r>
            <a:r>
              <a:rPr lang="en-US" altLang="en-US" b="1" dirty="0">
                <a:solidFill>
                  <a:srgbClr val="0070C0"/>
                </a:solidFill>
              </a:rPr>
              <a:t>for</a:t>
            </a:r>
            <a:r>
              <a:rPr lang="en-US" altLang="en-US" dirty="0"/>
              <a:t> (&amp; </a:t>
            </a:r>
            <a:r>
              <a:rPr lang="en-US" altLang="en-US" b="1" dirty="0">
                <a:solidFill>
                  <a:srgbClr val="0070C0"/>
                </a:solidFill>
              </a:rPr>
              <a:t>while)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If </a:t>
            </a:r>
            <a:r>
              <a:rPr lang="en-GB" altLang="en-US" dirty="0"/>
              <a:t>conditional, elseif, else</a:t>
            </a:r>
            <a:endParaRPr lang="en-US" altLang="en-US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dirty="0"/>
              <a:t>Drawing commands : </a:t>
            </a:r>
            <a:r>
              <a:rPr lang="en-US" altLang="en-US" dirty="0">
                <a:solidFill>
                  <a:srgbClr val="0070C0"/>
                </a:solidFill>
              </a:rPr>
              <a:t>ellipse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0070C0"/>
                </a:solidFill>
              </a:rPr>
              <a:t> line</a:t>
            </a:r>
            <a:r>
              <a:rPr lang="en-US" altLang="en-US" dirty="0">
                <a:solidFill>
                  <a:schemeClr val="tx1"/>
                </a:solidFill>
              </a:rPr>
              <a:t>,</a:t>
            </a:r>
            <a:r>
              <a:rPr lang="en-US" altLang="en-US" dirty="0">
                <a:solidFill>
                  <a:srgbClr val="0070C0"/>
                </a:solidFill>
              </a:rPr>
              <a:t> point, </a:t>
            </a:r>
            <a:r>
              <a:rPr lang="en-US" altLang="en-US" dirty="0" err="1">
                <a:solidFill>
                  <a:srgbClr val="0070C0"/>
                </a:solidFill>
              </a:rPr>
              <a:t>rect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This Weeks Objectives</a:t>
            </a:r>
          </a:p>
          <a:p>
            <a:pPr lvl="1" eaLnBrk="1" hangingPunct="1"/>
            <a:r>
              <a:rPr lang="en-US" altLang="en-US" dirty="0"/>
              <a:t>Procedures</a:t>
            </a:r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code</a:t>
            </a:r>
          </a:p>
          <a:p>
            <a:pPr lvl="1" eaLnBrk="1" hangingPunct="1"/>
            <a:r>
              <a:rPr lang="en-US" altLang="en-US" dirty="0"/>
              <a:t>Parameter passing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/>
              <a:t>General Procedures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Procedures : </a:t>
            </a:r>
            <a:r>
              <a:rPr lang="en-US" altLang="en-US" sz="2800" b="1" dirty="0">
                <a:solidFill>
                  <a:srgbClr val="0070C0"/>
                </a:solidFill>
              </a:rPr>
              <a:t>block of code </a:t>
            </a:r>
            <a:r>
              <a:rPr lang="en-US" altLang="en-US" sz="2800" dirty="0"/>
              <a:t>that performs </a:t>
            </a:r>
            <a:r>
              <a:rPr lang="en-US" altLang="en-US" sz="2800" b="1" dirty="0">
                <a:solidFill>
                  <a:srgbClr val="0070C0"/>
                </a:solidFill>
              </a:rPr>
              <a:t>a task</a:t>
            </a:r>
            <a:r>
              <a:rPr lang="en-US" altLang="en-US" sz="28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 e.g. draw a cross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Code runs when called as a command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Used to “</a:t>
            </a:r>
            <a:r>
              <a:rPr lang="en-US" altLang="en-US" sz="2800" b="1" dirty="0"/>
              <a:t>package</a:t>
            </a:r>
            <a:r>
              <a:rPr lang="en-US" altLang="en-US" sz="2800" dirty="0"/>
              <a:t>” a commonly used </a:t>
            </a:r>
            <a:r>
              <a:rPr lang="en-US" altLang="en-US" sz="2800" b="1" dirty="0"/>
              <a:t>sequence</a:t>
            </a:r>
            <a:r>
              <a:rPr lang="en-US" altLang="en-US" sz="2800" dirty="0"/>
              <a:t> of instructions </a:t>
            </a:r>
            <a:r>
              <a:rPr lang="en-US" altLang="en-US" sz="2800" i="1" dirty="0"/>
              <a:t>(lines of code)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Code easier to design   : top down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avoid repetition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Make code more readable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Code easier to maintain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 Better re-usability of code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In order to use procedures, must introduce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setup()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Distinguish start code, from </a:t>
            </a:r>
            <a:r>
              <a:rPr lang="en-GB" altLang="en-US" b="1" dirty="0"/>
              <a:t>procedure</a:t>
            </a:r>
            <a:r>
              <a:rPr lang="en-GB" altLang="en-US" dirty="0"/>
              <a:t>s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 design?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motorbike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PseudoCode</a:t>
            </a:r>
            <a:r>
              <a:rPr lang="en-GB" dirty="0"/>
              <a:t> – English</a:t>
            </a:r>
          </a:p>
          <a:p>
            <a:r>
              <a:rPr lang="en-GB" dirty="0">
                <a:solidFill>
                  <a:srgbClr val="0070C0"/>
                </a:solidFill>
              </a:rPr>
              <a:t>Draw motorbike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450" y="1620995"/>
            <a:ext cx="1428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401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82" y="144968"/>
            <a:ext cx="8229600" cy="796908"/>
          </a:xfrm>
        </p:spPr>
        <p:txBody>
          <a:bodyPr/>
          <a:lstStyle/>
          <a:p>
            <a:r>
              <a:rPr lang="en-GB" dirty="0"/>
              <a:t>Exercise : Motorbike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357296"/>
            <a:ext cx="2945171" cy="4768865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1800" dirty="0" err="1"/>
              <a:t>int</a:t>
            </a:r>
            <a:r>
              <a:rPr lang="en-US" sz="1800" dirty="0"/>
              <a:t> x=20;</a:t>
            </a:r>
          </a:p>
          <a:p>
            <a:pPr algn="l">
              <a:buNone/>
            </a:pPr>
            <a:r>
              <a:rPr lang="en-US" sz="1800" dirty="0" err="1"/>
              <a:t>int</a:t>
            </a:r>
            <a:r>
              <a:rPr lang="en-US" sz="1800" dirty="0"/>
              <a:t> y=50;</a:t>
            </a:r>
          </a:p>
          <a:p>
            <a:pPr algn="l">
              <a:buNone/>
            </a:pPr>
            <a:endParaRPr lang="en-US" sz="1800" dirty="0"/>
          </a:p>
          <a:p>
            <a:pPr algn="l">
              <a:buNone/>
            </a:pPr>
            <a:r>
              <a:rPr lang="en-US" sz="1800" dirty="0"/>
              <a:t>void </a:t>
            </a:r>
            <a:r>
              <a:rPr lang="en-US" sz="1800" dirty="0">
                <a:solidFill>
                  <a:srgbClr val="0070C0"/>
                </a:solidFill>
              </a:rPr>
              <a:t>setup</a:t>
            </a:r>
            <a:r>
              <a:rPr lang="en-US" sz="1800" dirty="0"/>
              <a:t>()</a:t>
            </a:r>
          </a:p>
          <a:p>
            <a:pPr algn="l">
              <a:buNone/>
            </a:pPr>
            <a:r>
              <a:rPr lang="en-US" sz="1800" dirty="0"/>
              <a:t>{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sz="1800" dirty="0">
                <a:solidFill>
                  <a:srgbClr val="00B050"/>
                </a:solidFill>
              </a:rPr>
              <a:t>//draw left wheel</a:t>
            </a:r>
            <a:endParaRPr lang="en-US" sz="1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GB" sz="1800" dirty="0"/>
              <a:t>  ellipse(x,y,20,20);</a:t>
            </a:r>
          </a:p>
          <a:p>
            <a:pPr algn="l">
              <a:buNone/>
            </a:pPr>
            <a:r>
              <a:rPr lang="en-GB" sz="1800" dirty="0"/>
              <a:t>  </a:t>
            </a:r>
            <a:r>
              <a:rPr lang="en-GB" sz="1800" dirty="0">
                <a:solidFill>
                  <a:srgbClr val="00B050"/>
                </a:solidFill>
              </a:rPr>
              <a:t>//draw right wheel </a:t>
            </a:r>
          </a:p>
          <a:p>
            <a:pPr algn="l">
              <a:buNone/>
            </a:pPr>
            <a:r>
              <a:rPr lang="en-GB" sz="1800" dirty="0"/>
              <a:t>  ellipse(x+50,y,20,20);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//draw triangle</a:t>
            </a:r>
          </a:p>
          <a:p>
            <a:pPr algn="l">
              <a:buNone/>
            </a:pPr>
            <a:r>
              <a:rPr lang="en-US" sz="1800" dirty="0"/>
              <a:t>  line(x,y,x+50,y);</a:t>
            </a:r>
          </a:p>
          <a:p>
            <a:pPr algn="l">
              <a:buNone/>
            </a:pPr>
            <a:r>
              <a:rPr lang="en-US" sz="1800" dirty="0"/>
              <a:t>  line(x,y,x+25,y-25); </a:t>
            </a:r>
          </a:p>
          <a:p>
            <a:pPr algn="l">
              <a:buNone/>
            </a:pPr>
            <a:r>
              <a:rPr lang="en-US" sz="1800" dirty="0"/>
              <a:t>  line(x+25,y-25,x+50,y); </a:t>
            </a:r>
          </a:p>
          <a:p>
            <a:pPr algn="l">
              <a:buNone/>
            </a:pPr>
            <a:r>
              <a:rPr lang="en-US" sz="1800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6D3EF-8638-4499-9804-E1A4668DAF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3 motorbikes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3568" y="1124744"/>
            <a:ext cx="8003232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x=20;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setup()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size(300,100);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x=x+100;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x=x+100;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dirty="0">
                <a:solidFill>
                  <a:schemeClr val="accent2"/>
                </a:solidFill>
              </a:rPr>
              <a:t>motorbike();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</a:t>
            </a:r>
            <a:r>
              <a:rPr lang="en-GB" dirty="0">
                <a:solidFill>
                  <a:schemeClr val="accent2"/>
                </a:solidFill>
              </a:rPr>
              <a:t>motorbike()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ellipse(x,y,20,20);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ellipse(x+50,y,20,20);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triangle();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void triangle()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line(x,y,x+50,y);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line(x,y,x+25,y-25);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line(x+25,y-25,x+50,y);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17638"/>
            <a:ext cx="3009900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6165304"/>
            <a:ext cx="19030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Improve the code?</a:t>
            </a:r>
          </a:p>
        </p:txBody>
      </p:sp>
    </p:spTree>
    <p:extLst>
      <p:ext uri="{BB962C8B-B14F-4D97-AF65-F5344CB8AC3E}">
        <p14:creationId xmlns:p14="http://schemas.microsoft.com/office/powerpoint/2010/main" val="1807082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Already met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Many commands we have used are built-in </a:t>
            </a:r>
            <a:r>
              <a:rPr lang="en-GB" b="1" dirty="0">
                <a:solidFill>
                  <a:schemeClr val="tx2"/>
                </a:solidFill>
              </a:rPr>
              <a:t>Procedures</a:t>
            </a:r>
          </a:p>
          <a:p>
            <a:r>
              <a:rPr lang="en-GB" b="1" dirty="0">
                <a:solidFill>
                  <a:schemeClr val="tx2"/>
                </a:solidFill>
              </a:rPr>
              <a:t>void </a:t>
            </a:r>
            <a:r>
              <a:rPr lang="en-GB" dirty="0"/>
              <a:t>– doesn’t return a value</a:t>
            </a:r>
          </a:p>
          <a:p>
            <a:r>
              <a:rPr lang="en-GB" b="1" dirty="0"/>
              <a:t>size( )</a:t>
            </a:r>
            <a:r>
              <a:rPr lang="en-GB" dirty="0"/>
              <a:t>,</a:t>
            </a:r>
            <a:r>
              <a:rPr lang="en-GB" b="1" dirty="0"/>
              <a:t> ellipse(  )</a:t>
            </a:r>
            <a:r>
              <a:rPr lang="en-GB" dirty="0"/>
              <a:t>,</a:t>
            </a:r>
            <a:r>
              <a:rPr lang="en-GB" b="1" dirty="0"/>
              <a:t> point( )</a:t>
            </a:r>
            <a:r>
              <a:rPr lang="en-GB" dirty="0"/>
              <a:t>,</a:t>
            </a:r>
            <a:r>
              <a:rPr lang="en-GB" b="1" dirty="0"/>
              <a:t> line( ) </a:t>
            </a:r>
            <a:r>
              <a:rPr lang="en-GB" dirty="0"/>
              <a:t>are all Procedures.</a:t>
            </a:r>
          </a:p>
          <a:p>
            <a:r>
              <a:rPr lang="en-GB" dirty="0"/>
              <a:t>Parameters are the information the procedure needs, the values we supply</a:t>
            </a:r>
          </a:p>
          <a:p>
            <a:r>
              <a:rPr lang="en-GB" dirty="0"/>
              <a:t>ellipse(</a:t>
            </a:r>
            <a:r>
              <a:rPr lang="en-GB" dirty="0">
                <a:solidFill>
                  <a:srgbClr val="0070C0"/>
                </a:solidFill>
              </a:rPr>
              <a:t>20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50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10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Ellipse takes 4 parameters  </a:t>
            </a:r>
          </a:p>
          <a:p>
            <a:pPr marL="0" indent="0">
              <a:buNone/>
            </a:pP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E8B57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3A3935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dirty="0"/>
          </a:p>
          <a:p>
            <a:r>
              <a:rPr lang="en-GB" dirty="0"/>
              <a:t>Allows us to draw many ellipse(s) anywhere on the screen and control the width &amp; height of each</a:t>
            </a:r>
          </a:p>
          <a:p>
            <a:endParaRPr lang="en-GB" dirty="0"/>
          </a:p>
          <a:p>
            <a:r>
              <a:rPr lang="en-GB" dirty="0"/>
              <a:t>write a </a:t>
            </a:r>
            <a:r>
              <a:rPr lang="en-GB" dirty="0">
                <a:solidFill>
                  <a:srgbClr val="0070C0"/>
                </a:solidFill>
              </a:rPr>
              <a:t>Square</a:t>
            </a:r>
            <a:r>
              <a:rPr lang="en-GB" dirty="0"/>
              <a:t> procedure (using </a:t>
            </a:r>
            <a:r>
              <a:rPr lang="en-GB" dirty="0">
                <a:solidFill>
                  <a:srgbClr val="0070C0"/>
                </a:solidFill>
              </a:rPr>
              <a:t>line</a:t>
            </a:r>
            <a:r>
              <a:rPr lang="en-GB" dirty="0"/>
              <a:t>) - What parameters should it take?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>
                <a:solidFill>
                  <a:srgbClr val="0070C0"/>
                </a:solidFill>
              </a:rPr>
              <a:t>square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float</a:t>
            </a:r>
            <a:r>
              <a:rPr lang="en-GB" dirty="0"/>
              <a:t> x, </a:t>
            </a:r>
            <a:r>
              <a:rPr lang="en-GB" dirty="0">
                <a:solidFill>
                  <a:srgbClr val="FF0000"/>
                </a:solidFill>
              </a:rPr>
              <a:t>float</a:t>
            </a:r>
            <a:r>
              <a:rPr lang="en-GB" dirty="0"/>
              <a:t> y, </a:t>
            </a:r>
            <a:r>
              <a:rPr lang="en-GB" dirty="0">
                <a:solidFill>
                  <a:srgbClr val="FF0000"/>
                </a:solidFill>
              </a:rPr>
              <a:t>float</a:t>
            </a:r>
            <a:r>
              <a:rPr lang="en-GB" dirty="0"/>
              <a:t> size)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en-GB" dirty="0" err="1">
                <a:solidFill>
                  <a:srgbClr val="00B050"/>
                </a:solidFill>
              </a:rPr>
              <a:t>int</a:t>
            </a:r>
            <a:r>
              <a:rPr lang="en-GB" dirty="0">
                <a:solidFill>
                  <a:srgbClr val="00B050"/>
                </a:solidFill>
              </a:rPr>
              <a:t> would also be fine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12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Square : 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x=20; </a:t>
            </a:r>
            <a:r>
              <a:rPr lang="en-US" dirty="0">
                <a:solidFill>
                  <a:srgbClr val="00B050"/>
                </a:solidFill>
              </a:rPr>
              <a:t>//global variables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y=50;  </a:t>
            </a:r>
            <a:r>
              <a:rPr lang="en-US" dirty="0">
                <a:solidFill>
                  <a:srgbClr val="00B050"/>
                </a:solidFill>
              </a:rPr>
              <a:t>//available everywhere</a:t>
            </a: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size=60;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setup()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square();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>
                <a:solidFill>
                  <a:srgbClr val="0070C0"/>
                </a:solidFill>
              </a:rPr>
              <a:t>square()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500563" y="1357313"/>
            <a:ext cx="4643437" cy="4768850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dirty="0"/>
              <a:t>void setup()</a:t>
            </a:r>
          </a:p>
          <a:p>
            <a:pPr algn="l">
              <a:buNone/>
            </a:pPr>
            <a:r>
              <a:rPr lang="en-US" dirty="0"/>
              <a:t>{</a:t>
            </a:r>
          </a:p>
          <a:p>
            <a:pPr algn="l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(		);</a:t>
            </a:r>
          </a:p>
          <a:p>
            <a:pPr algn="l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(		);</a:t>
            </a:r>
          </a:p>
          <a:p>
            <a:pPr algn="l">
              <a:buNone/>
            </a:pPr>
            <a:r>
              <a:rPr lang="en-US" dirty="0"/>
              <a:t>}</a:t>
            </a:r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r>
              <a:rPr lang="en-US" dirty="0"/>
              <a:t>void </a:t>
            </a:r>
            <a:r>
              <a:rPr lang="en-US" dirty="0">
                <a:solidFill>
                  <a:srgbClr val="0070C0"/>
                </a:solidFill>
              </a:rPr>
              <a:t>square</a:t>
            </a:r>
            <a:r>
              <a:rPr lang="en-US" dirty="0"/>
              <a:t>(			    )</a:t>
            </a:r>
          </a:p>
          <a:p>
            <a:pPr algn="l">
              <a:buNone/>
            </a:pPr>
            <a:r>
              <a:rPr lang="en-US" dirty="0"/>
              <a:t>{</a:t>
            </a:r>
          </a:p>
          <a:p>
            <a:pPr algn="l">
              <a:buNone/>
            </a:pPr>
            <a:r>
              <a:rPr lang="en-US" dirty="0"/>
              <a:t>   line(</a:t>
            </a:r>
            <a:r>
              <a:rPr lang="en-US" dirty="0" err="1"/>
              <a:t>x,y,x+size,y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/>
              <a:t>   line(</a:t>
            </a:r>
            <a:r>
              <a:rPr lang="en-US" dirty="0" err="1"/>
              <a:t>x+size,y,x+size,y+size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/>
              <a:t>   line(</a:t>
            </a:r>
            <a:r>
              <a:rPr lang="en-US" dirty="0" err="1"/>
              <a:t>x+size,y+size,x,y+size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/>
              <a:t>   line(</a:t>
            </a:r>
            <a:r>
              <a:rPr lang="en-US" dirty="0" err="1"/>
              <a:t>x,y+size,x,y</a:t>
            </a:r>
            <a:r>
              <a:rPr lang="en-US" dirty="0"/>
              <a:t>);</a:t>
            </a:r>
          </a:p>
          <a:p>
            <a:pPr algn="l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404664"/>
            <a:ext cx="1428750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6083755"/>
            <a:ext cx="22174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Uses global variables,</a:t>
            </a:r>
          </a:p>
          <a:p>
            <a:r>
              <a:rPr lang="en-GB" dirty="0"/>
              <a:t>only handle 1 square!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Parameter values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setup()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circle(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0070C0"/>
                </a:solidFill>
              </a:rPr>
              <a:t>);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US" dirty="0"/>
              <a:t>circle</a:t>
            </a:r>
            <a:r>
              <a:rPr lang="en-GB" dirty="0"/>
              <a:t>(50);</a:t>
            </a:r>
          </a:p>
          <a:p>
            <a:pPr marL="0" indent="0">
              <a:buNone/>
            </a:pPr>
            <a:r>
              <a:rPr lang="en-GB" dirty="0"/>
              <a:t>  circle(20);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862513" y="1600200"/>
            <a:ext cx="4281487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l">
              <a:buNone/>
            </a:pPr>
            <a:r>
              <a:rPr lang="en-US" sz="2000" dirty="0"/>
              <a:t>void circle(float </a:t>
            </a:r>
            <a:r>
              <a:rPr lang="en-US" sz="2000" dirty="0">
                <a:solidFill>
                  <a:srgbClr val="FF0000"/>
                </a:solidFill>
              </a:rPr>
              <a:t>size</a:t>
            </a:r>
            <a:r>
              <a:rPr lang="en-US" sz="2000" dirty="0"/>
              <a:t>)</a:t>
            </a:r>
          </a:p>
          <a:p>
            <a:pPr algn="l">
              <a:buNone/>
            </a:pPr>
            <a:r>
              <a:rPr lang="en-US" sz="2000" dirty="0"/>
              <a:t>{</a:t>
            </a:r>
          </a:p>
          <a:p>
            <a:pPr algn="l">
              <a:buNone/>
            </a:pPr>
            <a:r>
              <a:rPr lang="en-US" sz="2000" dirty="0"/>
              <a:t>  ellipse(100,100,size,size);</a:t>
            </a:r>
          </a:p>
          <a:p>
            <a:pPr algn="l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8072462" y="1428736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72462" y="185736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size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807572c-2b54-4621-b642-9b5136392312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10247</TotalTime>
  <Words>1202</Words>
  <Application>Microsoft Office PowerPoint</Application>
  <PresentationFormat>On-screen Show (4:3)</PresentationFormat>
  <Paragraphs>219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Calibri</vt:lpstr>
      <vt:lpstr>Courier New</vt:lpstr>
      <vt:lpstr>Gill Sans</vt:lpstr>
      <vt:lpstr>Times New Roman</vt:lpstr>
      <vt:lpstr>Default - Title Slide</vt:lpstr>
      <vt:lpstr>Procedures – Modular Code</vt:lpstr>
      <vt:lpstr>Procedures – Modular Code</vt:lpstr>
      <vt:lpstr>General Procedures</vt:lpstr>
      <vt:lpstr>Top down design?</vt:lpstr>
      <vt:lpstr>Exercise : Motorbike</vt:lpstr>
      <vt:lpstr>Draw 3 motorbikes</vt:lpstr>
      <vt:lpstr>Already met Procedures</vt:lpstr>
      <vt:lpstr>Square :  parameters</vt:lpstr>
      <vt:lpstr>Passing Parameter values</vt:lpstr>
      <vt:lpstr>More Parameters</vt:lpstr>
      <vt:lpstr>Motorbike – different sizes?</vt:lpstr>
      <vt:lpstr>Procedures Parameters, Global Vars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207</cp:revision>
  <cp:lastPrinted>1996-11-03T19:01:40Z</cp:lastPrinted>
  <dcterms:created xsi:type="dcterms:W3CDTF">1996-09-15T14:55:10Z</dcterms:created>
  <dcterms:modified xsi:type="dcterms:W3CDTF">2022-10-14T11:44:04Z</dcterms:modified>
</cp:coreProperties>
</file>