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10"/>
  </p:notesMasterIdLst>
  <p:handoutMasterIdLst>
    <p:handoutMasterId r:id="rId11"/>
  </p:handoutMasterIdLst>
  <p:sldIdLst>
    <p:sldId id="289" r:id="rId2"/>
    <p:sldId id="265" r:id="rId3"/>
    <p:sldId id="332" r:id="rId4"/>
    <p:sldId id="291" r:id="rId5"/>
    <p:sldId id="328" r:id="rId6"/>
    <p:sldId id="303" r:id="rId7"/>
    <p:sldId id="329" r:id="rId8"/>
    <p:sldId id="301" r:id="rId9"/>
  </p:sldIdLst>
  <p:sldSz cx="9144000" cy="6858000" type="screen4x3"/>
  <p:notesSz cx="6858000" cy="9180513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2559" autoAdjust="0"/>
  </p:normalViewPr>
  <p:slideViewPr>
    <p:cSldViewPr>
      <p:cViewPr varScale="1">
        <p:scale>
          <a:sx n="91" d="100"/>
          <a:sy n="91" d="100"/>
        </p:scale>
        <p:origin x="6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</a:t>
            </a:r>
            <a:r>
              <a:rPr lang="en-GB" baseline="0" dirty="0"/>
              <a:t> to think and solve general problems, not just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384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7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0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81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dirty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dirty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dirty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Code-a-long : Top Down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Writing better structured programs</a:t>
            </a:r>
          </a:p>
          <a:p>
            <a:r>
              <a:rPr lang="en-GB" dirty="0"/>
              <a:t>Problem solving – problem decomposition</a:t>
            </a:r>
          </a:p>
          <a:p>
            <a:r>
              <a:rPr lang="en-GB" dirty="0"/>
              <a:t>Functions : return a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Modular Code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Last Few Weeks</a:t>
            </a:r>
          </a:p>
          <a:p>
            <a:pPr lvl="1" eaLnBrk="1" hangingPunct="1"/>
            <a:r>
              <a:rPr lang="en-GB" altLang="en-US" dirty="0"/>
              <a:t> sequence &amp; variables</a:t>
            </a:r>
          </a:p>
          <a:p>
            <a:pPr lvl="1" eaLnBrk="1" hangingPunct="1"/>
            <a:r>
              <a:rPr lang="en-GB" altLang="en-US" dirty="0"/>
              <a:t> loops, </a:t>
            </a:r>
          </a:p>
          <a:p>
            <a:pPr lvl="1" eaLnBrk="1" hangingPunct="1"/>
            <a:r>
              <a:rPr lang="en-GB" altLang="en-US" dirty="0"/>
              <a:t>Boolean expressions, </a:t>
            </a:r>
          </a:p>
          <a:p>
            <a:pPr lvl="1" eaLnBrk="1" hangingPunct="1"/>
            <a:r>
              <a:rPr lang="en-GB" altLang="en-US" dirty="0"/>
              <a:t>if statements</a:t>
            </a:r>
          </a:p>
          <a:p>
            <a:pPr lvl="1" indent="0" eaLnBrk="1" hangingPunct="1"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Learning Objectives</a:t>
            </a:r>
          </a:p>
          <a:p>
            <a:pPr lvl="1" eaLnBrk="1" hangingPunct="1"/>
            <a:r>
              <a:rPr lang="en-US" altLang="en-US" dirty="0"/>
              <a:t> Top Down Design – Stepwise refinement</a:t>
            </a:r>
          </a:p>
          <a:p>
            <a:pPr lvl="1"/>
            <a:r>
              <a:rPr lang="en-US" altLang="en-US" dirty="0"/>
              <a:t> writing procedures</a:t>
            </a:r>
          </a:p>
          <a:p>
            <a:pPr lvl="1"/>
            <a:r>
              <a:rPr lang="en-US" altLang="en-US" dirty="0"/>
              <a:t>void setup()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float x=10;</a:t>
            </a:r>
          </a:p>
          <a:p>
            <a:pPr marL="0" indent="0">
              <a:buNone/>
            </a:pPr>
            <a:r>
              <a:rPr lang="en-GB" dirty="0"/>
              <a:t>float y=50;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/>
              <a:t>    line(x-5,y,x+5,y);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/>
              <a:t>    line(x,y-5,x,y+5);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x=x+20;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00200"/>
            <a:ext cx="1728192" cy="1973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4280029"/>
            <a:ext cx="2448272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err="1">
                <a:solidFill>
                  <a:srgbClr val="00B050"/>
                </a:solidFill>
              </a:rPr>
              <a:t>PseudoCode</a:t>
            </a:r>
            <a:r>
              <a:rPr lang="en-GB" u="sng" dirty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>
                <a:solidFill>
                  <a:schemeClr val="tx1"/>
                </a:solidFill>
              </a:rPr>
              <a:t>Draw a cross</a:t>
            </a:r>
          </a:p>
          <a:p>
            <a:r>
              <a:rPr lang="en-GB" dirty="0">
                <a:solidFill>
                  <a:srgbClr val="0070C0"/>
                </a:solidFill>
              </a:rPr>
              <a:t> 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3894" y="4580772"/>
            <a:ext cx="126028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New </a:t>
            </a:r>
          </a:p>
          <a:p>
            <a:r>
              <a:rPr lang="en-GB" dirty="0"/>
              <a:t>Command?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64288" y="4954235"/>
            <a:ext cx="576064" cy="2029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3388942"/>
            <a:ext cx="178555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does it do?</a:t>
            </a:r>
          </a:p>
        </p:txBody>
      </p:sp>
    </p:spTree>
    <p:extLst>
      <p:ext uri="{BB962C8B-B14F-4D97-AF65-F5344CB8AC3E}">
        <p14:creationId xmlns:p14="http://schemas.microsoft.com/office/powerpoint/2010/main" val="1757891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4970931" y="3866386"/>
            <a:ext cx="2520280" cy="267887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83507" y="1979679"/>
            <a:ext cx="2511896" cy="174705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39552" y="2718212"/>
            <a:ext cx="2520280" cy="35191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Block becomes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3129175" cy="4787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x=10;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y=50;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void setup() </a:t>
            </a:r>
          </a:p>
          <a:p>
            <a:pPr>
              <a:buNone/>
            </a:pPr>
            <a:r>
              <a:rPr lang="en-GB" dirty="0"/>
              <a:t>{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>
                <a:solidFill>
                  <a:srgbClr val="00B050"/>
                </a:solidFill>
              </a:rPr>
              <a:t>//draw cross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line(x-5,y,x+5,y);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line(x,y-5,x,y+5);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x=x+20;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}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102225" y="1071563"/>
            <a:ext cx="4041775" cy="550068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GB" dirty="0" err="1"/>
              <a:t>int</a:t>
            </a:r>
            <a:r>
              <a:rPr lang="en-GB" dirty="0"/>
              <a:t> x=10;</a:t>
            </a:r>
          </a:p>
          <a:p>
            <a:pPr marL="0" indent="0" algn="l">
              <a:buNone/>
            </a:pPr>
            <a:r>
              <a:rPr lang="en-GB" dirty="0" err="1"/>
              <a:t>int</a:t>
            </a:r>
            <a:r>
              <a:rPr lang="en-GB" dirty="0"/>
              <a:t> y=50;</a:t>
            </a:r>
          </a:p>
          <a:p>
            <a:pPr algn="l">
              <a:buNone/>
            </a:pPr>
            <a:endParaRPr lang="en-GB" dirty="0"/>
          </a:p>
          <a:p>
            <a:pPr algn="l">
              <a:buNone/>
            </a:pPr>
            <a:r>
              <a:rPr lang="en-GB" dirty="0"/>
              <a:t>void </a:t>
            </a:r>
            <a:r>
              <a:rPr lang="en-GB" dirty="0">
                <a:solidFill>
                  <a:srgbClr val="FF0000"/>
                </a:solidFill>
              </a:rPr>
              <a:t>cross()</a:t>
            </a:r>
          </a:p>
          <a:p>
            <a:pPr algn="l">
              <a:buNone/>
            </a:pPr>
            <a:r>
              <a:rPr lang="en-GB" dirty="0"/>
              <a:t>{</a:t>
            </a:r>
          </a:p>
          <a:p>
            <a:pPr marL="0" indent="0" algn="l">
              <a:buNone/>
            </a:pPr>
            <a:r>
              <a:rPr lang="en-GB" dirty="0"/>
              <a:t>    line(x-5,y,x+5,y);</a:t>
            </a:r>
            <a:endParaRPr lang="en-GB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GB" dirty="0"/>
              <a:t>    line(x,y-5,x,y+5);</a:t>
            </a:r>
          </a:p>
          <a:p>
            <a:pPr algn="l">
              <a:buNone/>
            </a:pPr>
            <a:r>
              <a:rPr lang="en-GB" dirty="0"/>
              <a:t>}</a:t>
            </a:r>
          </a:p>
          <a:p>
            <a:pPr algn="l">
              <a:buNone/>
            </a:pPr>
            <a:endParaRPr lang="en-GB" dirty="0"/>
          </a:p>
          <a:p>
            <a:pPr algn="l">
              <a:buNone/>
            </a:pPr>
            <a:r>
              <a:rPr lang="en-GB" dirty="0"/>
              <a:t>void setup() </a:t>
            </a:r>
          </a:p>
          <a:p>
            <a:pPr algn="l">
              <a:buNone/>
            </a:pPr>
            <a:r>
              <a:rPr lang="en-GB" dirty="0"/>
              <a:t>{ 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{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>
                <a:solidFill>
                  <a:srgbClr val="FF0000"/>
                </a:solidFill>
              </a:rPr>
              <a:t>cross()</a:t>
            </a:r>
            <a:r>
              <a:rPr lang="en-GB" dirty="0">
                <a:solidFill>
                  <a:srgbClr val="0070C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   x=x+20;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}</a:t>
            </a:r>
          </a:p>
          <a:p>
            <a:pPr algn="l">
              <a:buNone/>
            </a:pPr>
            <a:r>
              <a:rPr lang="en-GB" dirty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10" name="U-Turn Arrow 9"/>
          <p:cNvSpPr/>
          <p:nvPr/>
        </p:nvSpPr>
        <p:spPr>
          <a:xfrm rot="5400000" flipH="1">
            <a:off x="5591874" y="3548136"/>
            <a:ext cx="3024336" cy="35719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5206" y="3286124"/>
            <a:ext cx="160069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Control passes </a:t>
            </a:r>
          </a:p>
          <a:p>
            <a:r>
              <a:rPr lang="en-GB" dirty="0"/>
              <a:t>to procedure</a:t>
            </a:r>
            <a:endParaRPr lang="en-US" dirty="0"/>
          </a:p>
        </p:txBody>
      </p:sp>
      <p:sp>
        <p:nvSpPr>
          <p:cNvPr id="11" name="U-Turn Arrow 10"/>
          <p:cNvSpPr/>
          <p:nvPr/>
        </p:nvSpPr>
        <p:spPr>
          <a:xfrm rot="16200000" flipH="1">
            <a:off x="3244878" y="4318197"/>
            <a:ext cx="2184901" cy="3571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131" y="5622425"/>
            <a:ext cx="196079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When finished</a:t>
            </a:r>
          </a:p>
          <a:p>
            <a:r>
              <a:rPr lang="en-GB" dirty="0"/>
              <a:t>Goes back to </a:t>
            </a:r>
          </a:p>
          <a:p>
            <a:r>
              <a:rPr lang="en-GB" dirty="0"/>
              <a:t>where it was called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29683" y="2348880"/>
            <a:ext cx="203530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Program starts here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19120" y="1294453"/>
            <a:ext cx="177304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Declare &amp; assign </a:t>
            </a:r>
          </a:p>
          <a:p>
            <a:r>
              <a:rPr lang="en-GB" dirty="0"/>
              <a:t>variables outside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4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Also known as Stepwise Refinement, Problem Decomposition</a:t>
            </a:r>
          </a:p>
          <a:p>
            <a:r>
              <a:rPr lang="en-GB" dirty="0"/>
              <a:t>Breaking down a problem into </a:t>
            </a:r>
            <a:r>
              <a:rPr lang="en-GB" dirty="0" err="1"/>
              <a:t>subproblems</a:t>
            </a:r>
            <a:r>
              <a:rPr lang="en-GB" dirty="0"/>
              <a:t> – </a:t>
            </a:r>
            <a:r>
              <a:rPr lang="en-GB" b="1" dirty="0">
                <a:solidFill>
                  <a:srgbClr val="FF0000"/>
                </a:solidFill>
              </a:rPr>
              <a:t>recursively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Refine(problem)</a:t>
            </a:r>
          </a:p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problem can be stated (unambiguously) as code</a:t>
            </a:r>
          </a:p>
          <a:p>
            <a:pPr marL="0" indent="0">
              <a:buNone/>
            </a:pPr>
            <a:r>
              <a:rPr lang="en-GB" dirty="0"/>
              <a:t>   done – keep statement</a:t>
            </a:r>
          </a:p>
          <a:p>
            <a:pPr marL="0" indent="0">
              <a:buNone/>
            </a:pPr>
            <a:r>
              <a:rPr lang="en-GB" b="1" dirty="0"/>
              <a:t>Else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take problem and break into set of </a:t>
            </a:r>
            <a:r>
              <a:rPr lang="en-GB" dirty="0" err="1"/>
              <a:t>subproblems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For each </a:t>
            </a:r>
            <a:r>
              <a:rPr lang="en-GB" dirty="0" err="1"/>
              <a:t>subproblem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Refine(</a:t>
            </a:r>
            <a:r>
              <a:rPr lang="en-GB" dirty="0" err="1"/>
              <a:t>subproblem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Define program in terms of headings</a:t>
            </a:r>
          </a:p>
          <a:p>
            <a:r>
              <a:rPr lang="en-GB" dirty="0"/>
              <a:t>Take each</a:t>
            </a:r>
          </a:p>
        </p:txBody>
      </p:sp>
    </p:spTree>
    <p:extLst>
      <p:ext uri="{BB962C8B-B14F-4D97-AF65-F5344CB8AC3E}">
        <p14:creationId xmlns:p14="http://schemas.microsoft.com/office/powerpoint/2010/main" val="26958925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2281833" cy="4787900"/>
          </a:xfrm>
        </p:spPr>
        <p:txBody>
          <a:bodyPr/>
          <a:lstStyle/>
          <a:p>
            <a:r>
              <a:rPr lang="en-GB" dirty="0"/>
              <a:t>Landscape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Draw Sky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Draw Land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Exercise: Landscape, 3 levels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64288" y="4954235"/>
            <a:ext cx="576064" cy="20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6"/>
          <p:cNvSpPr txBox="1">
            <a:spLocks/>
          </p:cNvSpPr>
          <p:nvPr/>
        </p:nvSpPr>
        <p:spPr bwMode="auto">
          <a:xfrm>
            <a:off x="2724965" y="1192824"/>
            <a:ext cx="284531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GB" sz="2000" b="1" kern="0" dirty="0"/>
              <a:t>Draw Land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Fill(green)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Draw rectangle</a:t>
            </a:r>
          </a:p>
          <a:p>
            <a:pPr marL="457200" indent="-457200">
              <a:buFont typeface="+mj-lt"/>
              <a:buAutoNum type="arabicPeriod"/>
            </a:pPr>
            <a:endParaRPr lang="en-GB" sz="2000" kern="0" dirty="0"/>
          </a:p>
          <a:p>
            <a:pPr marL="0" indent="0">
              <a:buNone/>
            </a:pPr>
            <a:r>
              <a:rPr lang="en-GB" sz="2000" b="1" kern="0" dirty="0"/>
              <a:t>Draw Sky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Blue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Sun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Cloud(position 1)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Cloud(position 2)</a:t>
            </a:r>
          </a:p>
          <a:p>
            <a:pPr marL="457200" indent="-457200">
              <a:buFont typeface="+mj-lt"/>
              <a:buAutoNum type="arabicPeriod"/>
            </a:pPr>
            <a:endParaRPr lang="en-GB" sz="2000" kern="0" dirty="0"/>
          </a:p>
          <a:p>
            <a:pPr marL="0" indent="0">
              <a:buNone/>
            </a:pPr>
            <a:r>
              <a:rPr lang="en-GB" sz="2000" b="1" kern="0" dirty="0"/>
              <a:t>Sun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Fill (yellow), stroke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Rays – for loop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circle</a:t>
            </a:r>
          </a:p>
        </p:txBody>
      </p:sp>
      <p:sp>
        <p:nvSpPr>
          <p:cNvPr id="26" name="Content Placeholder 6"/>
          <p:cNvSpPr txBox="1">
            <a:spLocks/>
          </p:cNvSpPr>
          <p:nvPr/>
        </p:nvSpPr>
        <p:spPr bwMode="auto">
          <a:xfrm>
            <a:off x="5948061" y="3117354"/>
            <a:ext cx="3058777" cy="3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GB" b="1" kern="0" dirty="0"/>
              <a:t>Cloud</a:t>
            </a:r>
            <a:r>
              <a:rPr lang="en-GB" kern="0" dirty="0"/>
              <a:t>(x, y)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Fill(white)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circle(</a:t>
            </a:r>
            <a:r>
              <a:rPr lang="en-GB" kern="0" dirty="0" err="1"/>
              <a:t>x,y,medium</a:t>
            </a:r>
            <a:r>
              <a:rPr lang="en-GB" kern="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circle(x+?,y-?,large)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circle(x+?,y-?,small)</a:t>
            </a:r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39" y="1192824"/>
            <a:ext cx="3555400" cy="16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: Draw houses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Use the ideas and procedures to draw a terrace of houses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Top down design?</a:t>
            </a:r>
          </a:p>
          <a:p>
            <a:pPr>
              <a:buNone/>
            </a:pPr>
            <a:r>
              <a:rPr lang="en-US" dirty="0"/>
              <a:t>Pseudocode</a:t>
            </a:r>
          </a:p>
          <a:p>
            <a:pPr>
              <a:buNone/>
            </a:pPr>
            <a:r>
              <a:rPr lang="en-US" dirty="0"/>
              <a:t>Triangle, square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20888"/>
            <a:ext cx="3009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849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Problem decomposition</a:t>
            </a:r>
          </a:p>
          <a:p>
            <a:r>
              <a:rPr lang="en-GB" dirty="0"/>
              <a:t>Top down design</a:t>
            </a:r>
          </a:p>
          <a:p>
            <a:r>
              <a:rPr lang="en-GB" dirty="0"/>
              <a:t>Stepwise refinement </a:t>
            </a:r>
          </a:p>
          <a:p>
            <a:r>
              <a:rPr lang="en-GB" dirty="0"/>
              <a:t>Help to design code solutions</a:t>
            </a:r>
          </a:p>
          <a:p>
            <a:endParaRPr lang="en-GB" dirty="0"/>
          </a:p>
          <a:p>
            <a:r>
              <a:rPr lang="en-GB" dirty="0"/>
              <a:t>Functions</a:t>
            </a:r>
          </a:p>
          <a:p>
            <a:r>
              <a:rPr lang="en-GB" dirty="0"/>
              <a:t>Using, writing</a:t>
            </a:r>
          </a:p>
          <a:p>
            <a:endParaRPr lang="en-GB" dirty="0"/>
          </a:p>
          <a:p>
            <a:r>
              <a:rPr lang="en-GB" dirty="0" err="1"/>
              <a:t>Color</a:t>
            </a:r>
            <a:r>
              <a:rPr lang="en-GB"/>
              <a:t> type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80d681a-985c-4249-b013-2c2dae6b1318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11840</TotalTime>
  <Words>507</Words>
  <Application>Microsoft Office PowerPoint</Application>
  <PresentationFormat>On-screen Show (4:3)</PresentationFormat>
  <Paragraphs>136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Gill Sans</vt:lpstr>
      <vt:lpstr>Times New Roman</vt:lpstr>
      <vt:lpstr>Default - Title Slide</vt:lpstr>
      <vt:lpstr>Code-a-long : Top Down Design</vt:lpstr>
      <vt:lpstr>Modular Code</vt:lpstr>
      <vt:lpstr>Revision</vt:lpstr>
      <vt:lpstr>Code Block becomes Procedure</vt:lpstr>
      <vt:lpstr>Top Down Design</vt:lpstr>
      <vt:lpstr>Exercise: Landscape, 3 levels</vt:lpstr>
      <vt:lpstr>Exercise : Draw houses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228</cp:revision>
  <cp:lastPrinted>1996-11-03T19:01:40Z</cp:lastPrinted>
  <dcterms:created xsi:type="dcterms:W3CDTF">1996-09-15T14:55:10Z</dcterms:created>
  <dcterms:modified xsi:type="dcterms:W3CDTF">2022-10-14T11:36:13Z</dcterms:modified>
</cp:coreProperties>
</file>