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1"/>
  </p:sldMasterIdLst>
  <p:notesMasterIdLst>
    <p:notesMasterId r:id="rId6"/>
  </p:notesMasterIdLst>
  <p:handoutMasterIdLst>
    <p:handoutMasterId r:id="rId7"/>
  </p:handoutMasterIdLst>
  <p:sldIdLst>
    <p:sldId id="289" r:id="rId2"/>
    <p:sldId id="324" r:id="rId3"/>
    <p:sldId id="325" r:id="rId4"/>
    <p:sldId id="301" r:id="rId5"/>
  </p:sldIdLst>
  <p:sldSz cx="9144000" cy="6858000" type="screen4x3"/>
  <p:notesSz cx="6858000" cy="9180513"/>
  <p:custDataLst>
    <p:tags r:id="rId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3E3B2-EEEA-4269-B676-75499D60B730}" v="33" dt="2022-10-21T08:43:42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2559" autoAdjust="0"/>
  </p:normalViewPr>
  <p:slideViewPr>
    <p:cSldViewPr>
      <p:cViewPr varScale="1">
        <p:scale>
          <a:sx n="89" d="100"/>
          <a:sy n="89" d="100"/>
        </p:scale>
        <p:origin x="1644" y="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8" y="236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cLean" userId="19a83b75-beeb-40de-bbd3-71ea123b6ba4" providerId="ADAL" clId="{2A73E3B2-EEEA-4269-B676-75499D60B730}"/>
    <pc:docChg chg="modSld">
      <pc:chgData name="David McLean" userId="19a83b75-beeb-40de-bbd3-71ea123b6ba4" providerId="ADAL" clId="{2A73E3B2-EEEA-4269-B676-75499D60B730}" dt="2022-10-21T08:43:41.624" v="36" actId="20577"/>
      <pc:docMkLst>
        <pc:docMk/>
      </pc:docMkLst>
      <pc:sldChg chg="modSp mod">
        <pc:chgData name="David McLean" userId="19a83b75-beeb-40de-bbd3-71ea123b6ba4" providerId="ADAL" clId="{2A73E3B2-EEEA-4269-B676-75499D60B730}" dt="2022-10-21T08:43:12.745" v="17" actId="20577"/>
        <pc:sldMkLst>
          <pc:docMk/>
          <pc:sldMk cId="354869254" sldId="324"/>
        </pc:sldMkLst>
        <pc:spChg chg="mod">
          <ac:chgData name="David McLean" userId="19a83b75-beeb-40de-bbd3-71ea123b6ba4" providerId="ADAL" clId="{2A73E3B2-EEEA-4269-B676-75499D60B730}" dt="2022-10-21T08:42:58.173" v="16" actId="20577"/>
          <ac:spMkLst>
            <pc:docMk/>
            <pc:sldMk cId="354869254" sldId="324"/>
            <ac:spMk id="3" creationId="{00000000-0000-0000-0000-000000000000}"/>
          </ac:spMkLst>
        </pc:spChg>
        <pc:spChg chg="mod">
          <ac:chgData name="David McLean" userId="19a83b75-beeb-40de-bbd3-71ea123b6ba4" providerId="ADAL" clId="{2A73E3B2-EEEA-4269-B676-75499D60B730}" dt="2022-10-21T08:43:12.745" v="17" actId="20577"/>
          <ac:spMkLst>
            <pc:docMk/>
            <pc:sldMk cId="354869254" sldId="324"/>
            <ac:spMk id="5" creationId="{00000000-0000-0000-0000-000000000000}"/>
          </ac:spMkLst>
        </pc:spChg>
      </pc:sldChg>
      <pc:sldChg chg="modSp mod">
        <pc:chgData name="David McLean" userId="19a83b75-beeb-40de-bbd3-71ea123b6ba4" providerId="ADAL" clId="{2A73E3B2-EEEA-4269-B676-75499D60B730}" dt="2022-10-21T08:43:41.624" v="36" actId="20577"/>
        <pc:sldMkLst>
          <pc:docMk/>
          <pc:sldMk cId="1337976652" sldId="325"/>
        </pc:sldMkLst>
        <pc:spChg chg="mod">
          <ac:chgData name="David McLean" userId="19a83b75-beeb-40de-bbd3-71ea123b6ba4" providerId="ADAL" clId="{2A73E3B2-EEEA-4269-B676-75499D60B730}" dt="2022-10-21T08:43:21.160" v="21" actId="20577"/>
          <ac:spMkLst>
            <pc:docMk/>
            <pc:sldMk cId="1337976652" sldId="325"/>
            <ac:spMk id="3" creationId="{00000000-0000-0000-0000-000000000000}"/>
          </ac:spMkLst>
        </pc:spChg>
        <pc:spChg chg="mod">
          <ac:chgData name="David McLean" userId="19a83b75-beeb-40de-bbd3-71ea123b6ba4" providerId="ADAL" clId="{2A73E3B2-EEEA-4269-B676-75499D60B730}" dt="2022-10-21T08:43:35.091" v="30" actId="20577"/>
          <ac:spMkLst>
            <pc:docMk/>
            <pc:sldMk cId="1337976652" sldId="325"/>
            <ac:spMk id="5" creationId="{00000000-0000-0000-0000-000000000000}"/>
          </ac:spMkLst>
        </pc:spChg>
        <pc:spChg chg="mod">
          <ac:chgData name="David McLean" userId="19a83b75-beeb-40de-bbd3-71ea123b6ba4" providerId="ADAL" clId="{2A73E3B2-EEEA-4269-B676-75499D60B730}" dt="2022-10-21T08:43:41.624" v="36" actId="20577"/>
          <ac:spMkLst>
            <pc:docMk/>
            <pc:sldMk cId="1337976652" sldId="325"/>
            <ac:spMk id="1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7938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-7938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2700" y="8734425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734425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A9C8D40F-20F4-4B30-A56F-BD539D2B8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6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95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-95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76275"/>
            <a:ext cx="4610100" cy="345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364038"/>
            <a:ext cx="508635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2700" y="87344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7344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EC0E6415-603F-436B-9D1B-D3A647DC2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92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98525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46200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954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</a:t>
            </a:r>
            <a:r>
              <a:rPr lang="en-GB" baseline="0" dirty="0"/>
              <a:t> to think and solve general problems, not just programming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5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20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 algn="l">
              <a:defRPr sz="20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 algn="l"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514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2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00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81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7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8413"/>
            <a:ext cx="7772400" cy="16586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7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dirty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dirty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dirty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dirty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31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8" r:id="rId6"/>
    <p:sldLayoutId id="2147483689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bat.com/java/Logic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Code a long : writing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Functions : logic problems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64704"/>
            <a:ext cx="1944216" cy="1409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Function call must be on right hand side of an assignment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Catch the returned value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57150" lvl="1" indent="0">
              <a:buNone/>
            </a:pP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5715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monaco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collision(</a:t>
            </a:r>
            <a:r>
              <a:rPr lang="en-US" dirty="0" err="1">
                <a:solidFill>
                  <a:srgbClr val="0070C0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x, </a:t>
            </a:r>
            <a:r>
              <a:rPr lang="en-US" dirty="0" err="1">
                <a:solidFill>
                  <a:srgbClr val="0070C0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y)</a:t>
            </a:r>
          </a:p>
          <a:p>
            <a:pPr marL="57150" lvl="1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	 </a:t>
            </a:r>
          </a:p>
          <a:p>
            <a:pPr marL="57150" lvl="1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float 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maxi(float num1, float num2)</a:t>
            </a:r>
          </a:p>
          <a:p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altLang="en-US" dirty="0">
                <a:solidFill>
                  <a:srgbClr val="0070C0"/>
                </a:solidFill>
                <a:latin typeface="monaco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 get(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 x, 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 y)</a:t>
            </a:r>
          </a:p>
          <a:p>
            <a:pPr marL="0" indent="0">
              <a:buNone/>
            </a:pPr>
            <a:r>
              <a:rPr lang="en-GB" dirty="0"/>
              <a:t>How could we use get to compare the colour of two pixels at 10,10  and 100,100?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2564904"/>
            <a:ext cx="231986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57150" lvl="1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if (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collision(100,50)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57150" lvl="1"/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B050"/>
                </a:solidFill>
                <a:latin typeface="monaco"/>
              </a:rPr>
              <a:t>//draw explosion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2040" y="3501008"/>
            <a:ext cx="245830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57150" lvl="1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float big = 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maxi(20,50)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  <a:endParaRPr lang="en-US" dirty="0">
              <a:solidFill>
                <a:srgbClr val="00B050"/>
              </a:solidFill>
              <a:latin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5661188"/>
            <a:ext cx="274632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dirty="0" err="1"/>
              <a:t>color</a:t>
            </a:r>
            <a:r>
              <a:rPr lang="en-GB" dirty="0"/>
              <a:t> pixel1 = get(10,10);</a:t>
            </a:r>
          </a:p>
          <a:p>
            <a:pPr marL="0" indent="0">
              <a:buNone/>
            </a:pPr>
            <a:r>
              <a:rPr lang="en-GB" dirty="0" err="1"/>
              <a:t>color</a:t>
            </a:r>
            <a:r>
              <a:rPr lang="en-GB" dirty="0"/>
              <a:t> pixel2 = get(100,100);</a:t>
            </a:r>
          </a:p>
          <a:p>
            <a:pPr marL="0" indent="0">
              <a:buNone/>
            </a:pPr>
            <a:r>
              <a:rPr lang="en-GB" dirty="0"/>
              <a:t>if (pixel1 == pixel2)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>
                <a:solidFill>
                  <a:srgbClr val="00B050"/>
                </a:solidFill>
              </a:rPr>
              <a:t>//detected same </a:t>
            </a:r>
            <a:r>
              <a:rPr lang="en-GB" dirty="0" err="1">
                <a:solidFill>
                  <a:srgbClr val="00B050"/>
                </a:solidFill>
              </a:rPr>
              <a:t>color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8038" y="5661188"/>
            <a:ext cx="310867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dirty="0"/>
              <a:t>if ( get(10,10) == get(100,100) )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00B050"/>
                </a:solidFill>
              </a:rPr>
              <a:t>//detected same </a:t>
            </a:r>
            <a:r>
              <a:rPr lang="en-GB" dirty="0" err="1">
                <a:solidFill>
                  <a:srgbClr val="00B050"/>
                </a:solidFill>
              </a:rPr>
              <a:t>color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86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 maxi(int num1, int num2)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if (num1&gt;=num2)</a:t>
            </a:r>
          </a:p>
          <a:p>
            <a:pPr marL="0" indent="0">
              <a:buNone/>
            </a:pPr>
            <a:r>
              <a:rPr lang="en-GB" dirty="0"/>
              <a:t>     </a:t>
            </a:r>
            <a:r>
              <a:rPr lang="en-GB" dirty="0">
                <a:solidFill>
                  <a:srgbClr val="FF0000"/>
                </a:solidFill>
              </a:rPr>
              <a:t>return</a:t>
            </a:r>
            <a:r>
              <a:rPr lang="en-GB" dirty="0"/>
              <a:t> num1;</a:t>
            </a:r>
          </a:p>
          <a:p>
            <a:pPr marL="0" indent="0">
              <a:buNone/>
            </a:pPr>
            <a:r>
              <a:rPr lang="en-GB" dirty="0"/>
              <a:t>   else</a:t>
            </a:r>
          </a:p>
          <a:p>
            <a:pPr marL="0" indent="0">
              <a:buNone/>
            </a:pPr>
            <a:r>
              <a:rPr lang="en-GB" dirty="0"/>
              <a:t>     </a:t>
            </a:r>
            <a:r>
              <a:rPr lang="en-GB" dirty="0">
                <a:solidFill>
                  <a:srgbClr val="FF0000"/>
                </a:solidFill>
              </a:rPr>
              <a:t>return</a:t>
            </a:r>
            <a:r>
              <a:rPr lang="en-GB" dirty="0"/>
              <a:t> num2;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0366" y="2132856"/>
            <a:ext cx="257923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Function ends as soon as</a:t>
            </a:r>
          </a:p>
          <a:p>
            <a:r>
              <a:rPr lang="en-GB" dirty="0"/>
              <a:t> it hits a </a:t>
            </a:r>
            <a:r>
              <a:rPr lang="en-GB" dirty="0">
                <a:solidFill>
                  <a:srgbClr val="FF0000"/>
                </a:solidFill>
              </a:rPr>
              <a:t>return</a:t>
            </a:r>
            <a:r>
              <a:rPr lang="en-GB" dirty="0"/>
              <a:t>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3789040"/>
            <a:ext cx="2088232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int</a:t>
            </a:r>
            <a:r>
              <a:rPr lang="en-GB" dirty="0"/>
              <a:t>  x=5;</a:t>
            </a:r>
          </a:p>
          <a:p>
            <a:endParaRPr lang="en-GB" dirty="0"/>
          </a:p>
          <a:p>
            <a:r>
              <a:rPr lang="en-GB" dirty="0"/>
              <a:t>void setup()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int big =</a:t>
            </a:r>
            <a:r>
              <a:rPr lang="en-GB" dirty="0">
                <a:solidFill>
                  <a:srgbClr val="0070C0"/>
                </a:solidFill>
              </a:rPr>
              <a:t>maxi</a:t>
            </a:r>
            <a:r>
              <a:rPr lang="en-GB" dirty="0"/>
              <a:t>(20,x);</a:t>
            </a:r>
          </a:p>
          <a:p>
            <a:r>
              <a:rPr lang="en-GB" dirty="0"/>
              <a:t>  x=x+10;</a:t>
            </a:r>
          </a:p>
          <a:p>
            <a:r>
              <a:rPr lang="en-GB" dirty="0"/>
              <a:t>..</a:t>
            </a:r>
          </a:p>
          <a:p>
            <a:r>
              <a:rPr lang="en-GB" dirty="0"/>
              <a:t> }</a:t>
            </a:r>
          </a:p>
        </p:txBody>
      </p:sp>
      <p:sp>
        <p:nvSpPr>
          <p:cNvPr id="6" name="Cube 5"/>
          <p:cNvSpPr/>
          <p:nvPr/>
        </p:nvSpPr>
        <p:spPr>
          <a:xfrm>
            <a:off x="3275856" y="1230310"/>
            <a:ext cx="642942" cy="714380"/>
          </a:xfrm>
          <a:prstGeom prst="cub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Cube 6"/>
          <p:cNvSpPr/>
          <p:nvPr/>
        </p:nvSpPr>
        <p:spPr>
          <a:xfrm>
            <a:off x="2195736" y="1230310"/>
            <a:ext cx="642942" cy="714380"/>
          </a:xfrm>
          <a:prstGeom prst="cub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8" name="Right Arrow 7"/>
          <p:cNvSpPr/>
          <p:nvPr/>
        </p:nvSpPr>
        <p:spPr bwMode="auto">
          <a:xfrm rot="1926418">
            <a:off x="2851791" y="4158233"/>
            <a:ext cx="2403909" cy="36004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9756" y="39435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20</a:t>
            </a:r>
          </a:p>
        </p:txBody>
      </p:sp>
      <p:sp>
        <p:nvSpPr>
          <p:cNvPr id="10" name="Cube 9"/>
          <p:cNvSpPr/>
          <p:nvPr/>
        </p:nvSpPr>
        <p:spPr>
          <a:xfrm>
            <a:off x="7545516" y="4428318"/>
            <a:ext cx="642942" cy="714380"/>
          </a:xfrm>
          <a:prstGeom prst="cub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6923669" y="3246562"/>
            <a:ext cx="642942" cy="714380"/>
          </a:xfrm>
          <a:prstGeom prst="cub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47109" y="3640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26711" y="47585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big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1223" y="46008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4921" y="5836626"/>
            <a:ext cx="271529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Calls </a:t>
            </a:r>
            <a:r>
              <a:rPr lang="en-GB"/>
              <a:t>function </a:t>
            </a:r>
            <a:r>
              <a:rPr lang="en-GB" b="1"/>
              <a:t>maxi </a:t>
            </a:r>
            <a:r>
              <a:rPr lang="en-GB"/>
              <a:t>passing</a:t>
            </a:r>
            <a:endParaRPr lang="en-GB" dirty="0"/>
          </a:p>
          <a:p>
            <a:r>
              <a:rPr lang="en-GB" dirty="0"/>
              <a:t> </a:t>
            </a:r>
            <a:r>
              <a:rPr lang="en-GB" b="1" dirty="0"/>
              <a:t>20</a:t>
            </a:r>
            <a:r>
              <a:rPr lang="en-GB" dirty="0"/>
              <a:t> to num1, </a:t>
            </a:r>
            <a:r>
              <a:rPr lang="en-GB" b="1" dirty="0"/>
              <a:t>5</a:t>
            </a:r>
            <a:r>
              <a:rPr lang="en-GB" dirty="0"/>
              <a:t> to </a:t>
            </a:r>
            <a:r>
              <a:rPr lang="en-GB" dirty="0" err="1"/>
              <a:t>num</a:t>
            </a:r>
            <a:r>
              <a:rPr lang="en-GB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337976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13" grpId="0"/>
      <p:bldP spid="14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CodingBat</a:t>
            </a:r>
            <a:r>
              <a:rPr lang="en-GB" dirty="0"/>
              <a:t> website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Don’t need processing today, there is a compiler and unit testing harness within the website – code directly in the webpage.</a:t>
            </a:r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https://codingbat.com/java</a:t>
            </a: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r>
              <a:rPr lang="en-GB" dirty="0"/>
              <a:t>Lots of different types of problem for you to try as we progress.  </a:t>
            </a:r>
            <a:endParaRPr lang="en-GB" dirty="0">
              <a:hlinkClick r:id="rId2"/>
            </a:endParaRP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https://codingbat.com/java/Logic-1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1cb2536b-6f00-4da4-b967-5af0eeb6b3c7"/>
</p:tagLst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11844</TotalTime>
  <Words>291</Words>
  <Application>Microsoft Office PowerPoint</Application>
  <PresentationFormat>On-screen Show (4:3)</PresentationFormat>
  <Paragraphs>58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Black</vt:lpstr>
      <vt:lpstr>Calibri</vt:lpstr>
      <vt:lpstr>Gill Sans</vt:lpstr>
      <vt:lpstr>monaco</vt:lpstr>
      <vt:lpstr>Times New Roman</vt:lpstr>
      <vt:lpstr>Default - Title Slide</vt:lpstr>
      <vt:lpstr>Code a long : writing functions</vt:lpstr>
      <vt:lpstr>Using functions</vt:lpstr>
      <vt:lpstr>Function operation</vt:lpstr>
      <vt:lpstr>CodingBat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5 Spreadsheet Databases</dc:title>
  <dc:creator>Dr. James T. Perry</dc:creator>
  <cp:lastModifiedBy>David McLean</cp:lastModifiedBy>
  <cp:revision>228</cp:revision>
  <cp:lastPrinted>1996-11-03T19:01:40Z</cp:lastPrinted>
  <dcterms:created xsi:type="dcterms:W3CDTF">1996-09-15T14:55:10Z</dcterms:created>
  <dcterms:modified xsi:type="dcterms:W3CDTF">2022-10-21T08:43:42Z</dcterms:modified>
</cp:coreProperties>
</file>