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21"/>
  </p:notesMasterIdLst>
  <p:sldIdLst>
    <p:sldId id="256" r:id="rId3"/>
    <p:sldId id="267" r:id="rId4"/>
    <p:sldId id="292" r:id="rId5"/>
    <p:sldId id="263" r:id="rId6"/>
    <p:sldId id="264" r:id="rId7"/>
    <p:sldId id="259" r:id="rId8"/>
    <p:sldId id="288" r:id="rId9"/>
    <p:sldId id="287" r:id="rId10"/>
    <p:sldId id="262" r:id="rId11"/>
    <p:sldId id="293" r:id="rId12"/>
    <p:sldId id="294" r:id="rId13"/>
    <p:sldId id="261" r:id="rId14"/>
    <p:sldId id="289" r:id="rId15"/>
    <p:sldId id="290" r:id="rId16"/>
    <p:sldId id="299" r:id="rId17"/>
    <p:sldId id="291" r:id="rId18"/>
    <p:sldId id="295" r:id="rId19"/>
    <p:sldId id="296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FBB67-8C27-48AA-A7AD-A303E32E219C}" v="91" dt="2022-10-21T12:38:41.2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65" autoAdjust="0"/>
  </p:normalViewPr>
  <p:slideViewPr>
    <p:cSldViewPr>
      <p:cViewPr varScale="1">
        <p:scale>
          <a:sx n="75" d="100"/>
          <a:sy n="75" d="100"/>
        </p:scale>
        <p:origin x="2032" y="4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McLean" userId="19a83b75-beeb-40de-bbd3-71ea123b6ba4" providerId="ADAL" clId="{D39FBB67-8C27-48AA-A7AD-A303E32E219C}"/>
    <pc:docChg chg="custSel delSld modSld">
      <pc:chgData name="David McLean" userId="19a83b75-beeb-40de-bbd3-71ea123b6ba4" providerId="ADAL" clId="{D39FBB67-8C27-48AA-A7AD-A303E32E219C}" dt="2022-10-21T12:38:33.887" v="84" actId="6549"/>
      <pc:docMkLst>
        <pc:docMk/>
      </pc:docMkLst>
      <pc:sldChg chg="delSp modSp mod delAnim">
        <pc:chgData name="David McLean" userId="19a83b75-beeb-40de-bbd3-71ea123b6ba4" providerId="ADAL" clId="{D39FBB67-8C27-48AA-A7AD-A303E32E219C}" dt="2022-10-21T12:34:49.619" v="29" actId="20577"/>
        <pc:sldMkLst>
          <pc:docMk/>
          <pc:sldMk cId="0" sldId="259"/>
        </pc:sldMkLst>
        <pc:spChg chg="mod">
          <ac:chgData name="David McLean" userId="19a83b75-beeb-40de-bbd3-71ea123b6ba4" providerId="ADAL" clId="{D39FBB67-8C27-48AA-A7AD-A303E32E219C}" dt="2022-10-21T12:34:20.205" v="23" actId="20577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David McLean" userId="19a83b75-beeb-40de-bbd3-71ea123b6ba4" providerId="ADAL" clId="{D39FBB67-8C27-48AA-A7AD-A303E32E219C}" dt="2022-10-21T12:34:32.470" v="27" actId="478"/>
          <ac:spMkLst>
            <pc:docMk/>
            <pc:sldMk cId="0" sldId="259"/>
            <ac:spMk id="12" creationId="{00000000-0000-0000-0000-000000000000}"/>
          </ac:spMkLst>
        </pc:spChg>
        <pc:spChg chg="mod">
          <ac:chgData name="David McLean" userId="19a83b75-beeb-40de-bbd3-71ea123b6ba4" providerId="ADAL" clId="{D39FBB67-8C27-48AA-A7AD-A303E32E219C}" dt="2022-10-21T12:34:49.619" v="29" actId="20577"/>
          <ac:spMkLst>
            <pc:docMk/>
            <pc:sldMk cId="0" sldId="259"/>
            <ac:spMk id="15" creationId="{00000000-0000-0000-0000-000000000000}"/>
          </ac:spMkLst>
        </pc:spChg>
        <pc:spChg chg="del mod">
          <ac:chgData name="David McLean" userId="19a83b75-beeb-40de-bbd3-71ea123b6ba4" providerId="ADAL" clId="{D39FBB67-8C27-48AA-A7AD-A303E32E219C}" dt="2022-10-21T12:34:27.646" v="25" actId="478"/>
          <ac:spMkLst>
            <pc:docMk/>
            <pc:sldMk cId="0" sldId="259"/>
            <ac:spMk id="16" creationId="{00000000-0000-0000-0000-000000000000}"/>
          </ac:spMkLst>
        </pc:spChg>
      </pc:sldChg>
      <pc:sldChg chg="delSp mod delAnim modNotesTx">
        <pc:chgData name="David McLean" userId="19a83b75-beeb-40de-bbd3-71ea123b6ba4" providerId="ADAL" clId="{D39FBB67-8C27-48AA-A7AD-A303E32E219C}" dt="2022-10-21T12:36:44.597" v="47" actId="6549"/>
        <pc:sldMkLst>
          <pc:docMk/>
          <pc:sldMk cId="0" sldId="262"/>
        </pc:sldMkLst>
        <pc:spChg chg="del">
          <ac:chgData name="David McLean" userId="19a83b75-beeb-40de-bbd3-71ea123b6ba4" providerId="ADAL" clId="{D39FBB67-8C27-48AA-A7AD-A303E32E219C}" dt="2022-10-21T12:36:31.258" v="45" actId="478"/>
          <ac:spMkLst>
            <pc:docMk/>
            <pc:sldMk cId="0" sldId="262"/>
            <ac:spMk id="16" creationId="{00000000-0000-0000-0000-000000000000}"/>
          </ac:spMkLst>
        </pc:spChg>
        <pc:spChg chg="del">
          <ac:chgData name="David McLean" userId="19a83b75-beeb-40de-bbd3-71ea123b6ba4" providerId="ADAL" clId="{D39FBB67-8C27-48AA-A7AD-A303E32E219C}" dt="2022-10-21T12:36:33.890" v="46" actId="478"/>
          <ac:spMkLst>
            <pc:docMk/>
            <pc:sldMk cId="0" sldId="262"/>
            <ac:spMk id="17" creationId="{00000000-0000-0000-0000-000000000000}"/>
          </ac:spMkLst>
        </pc:spChg>
      </pc:sldChg>
      <pc:sldChg chg="delSp mod delAnim">
        <pc:chgData name="David McLean" userId="19a83b75-beeb-40de-bbd3-71ea123b6ba4" providerId="ADAL" clId="{D39FBB67-8C27-48AA-A7AD-A303E32E219C}" dt="2022-10-21T12:34:01.324" v="0" actId="478"/>
        <pc:sldMkLst>
          <pc:docMk/>
          <pc:sldMk cId="0" sldId="263"/>
        </pc:sldMkLst>
        <pc:picChg chg="del">
          <ac:chgData name="David McLean" userId="19a83b75-beeb-40de-bbd3-71ea123b6ba4" providerId="ADAL" clId="{D39FBB67-8C27-48AA-A7AD-A303E32E219C}" dt="2022-10-21T12:34:01.324" v="0" actId="478"/>
          <ac:picMkLst>
            <pc:docMk/>
            <pc:sldMk cId="0" sldId="263"/>
            <ac:picMk id="4" creationId="{00000000-0000-0000-0000-000000000000}"/>
          </ac:picMkLst>
        </pc:picChg>
      </pc:sldChg>
      <pc:sldChg chg="del">
        <pc:chgData name="David McLean" userId="19a83b75-beeb-40de-bbd3-71ea123b6ba4" providerId="ADAL" clId="{D39FBB67-8C27-48AA-A7AD-A303E32E219C}" dt="2022-10-21T12:35:01.886" v="31" actId="47"/>
        <pc:sldMkLst>
          <pc:docMk/>
          <pc:sldMk cId="0" sldId="283"/>
        </pc:sldMkLst>
      </pc:sldChg>
      <pc:sldChg chg="del">
        <pc:chgData name="David McLean" userId="19a83b75-beeb-40de-bbd3-71ea123b6ba4" providerId="ADAL" clId="{D39FBB67-8C27-48AA-A7AD-A303E32E219C}" dt="2022-10-21T12:35:04.344" v="32" actId="47"/>
        <pc:sldMkLst>
          <pc:docMk/>
          <pc:sldMk cId="0" sldId="285"/>
        </pc:sldMkLst>
      </pc:sldChg>
      <pc:sldChg chg="del">
        <pc:chgData name="David McLean" userId="19a83b75-beeb-40de-bbd3-71ea123b6ba4" providerId="ADAL" clId="{D39FBB67-8C27-48AA-A7AD-A303E32E219C}" dt="2022-10-21T12:34:58.516" v="30" actId="47"/>
        <pc:sldMkLst>
          <pc:docMk/>
          <pc:sldMk cId="0" sldId="286"/>
        </pc:sldMkLst>
      </pc:sldChg>
      <pc:sldChg chg="delSp modSp mod delAnim modAnim">
        <pc:chgData name="David McLean" userId="19a83b75-beeb-40de-bbd3-71ea123b6ba4" providerId="ADAL" clId="{D39FBB67-8C27-48AA-A7AD-A303E32E219C}" dt="2022-10-21T12:35:53.284" v="44" actId="478"/>
        <pc:sldMkLst>
          <pc:docMk/>
          <pc:sldMk cId="0" sldId="287"/>
        </pc:sldMkLst>
        <pc:spChg chg="mod">
          <ac:chgData name="David McLean" userId="19a83b75-beeb-40de-bbd3-71ea123b6ba4" providerId="ADAL" clId="{D39FBB67-8C27-48AA-A7AD-A303E32E219C}" dt="2022-10-21T12:35:45.415" v="42" actId="20577"/>
          <ac:spMkLst>
            <pc:docMk/>
            <pc:sldMk cId="0" sldId="287"/>
            <ac:spMk id="3" creationId="{00000000-0000-0000-0000-000000000000}"/>
          </ac:spMkLst>
        </pc:spChg>
        <pc:spChg chg="del mod">
          <ac:chgData name="David McLean" userId="19a83b75-beeb-40de-bbd3-71ea123b6ba4" providerId="ADAL" clId="{D39FBB67-8C27-48AA-A7AD-A303E32E219C}" dt="2022-10-21T12:35:53.284" v="44" actId="478"/>
          <ac:spMkLst>
            <pc:docMk/>
            <pc:sldMk cId="0" sldId="287"/>
            <ac:spMk id="5" creationId="{00000000-0000-0000-0000-000000000000}"/>
          </ac:spMkLst>
        </pc:spChg>
      </pc:sldChg>
      <pc:sldChg chg="delSp modSp mod delAnim modNotesTx">
        <pc:chgData name="David McLean" userId="19a83b75-beeb-40de-bbd3-71ea123b6ba4" providerId="ADAL" clId="{D39FBB67-8C27-48AA-A7AD-A303E32E219C}" dt="2022-10-21T12:38:33.887" v="84" actId="6549"/>
        <pc:sldMkLst>
          <pc:docMk/>
          <pc:sldMk cId="0" sldId="291"/>
        </pc:sldMkLst>
        <pc:spChg chg="mod">
          <ac:chgData name="David McLean" userId="19a83b75-beeb-40de-bbd3-71ea123b6ba4" providerId="ADAL" clId="{D39FBB67-8C27-48AA-A7AD-A303E32E219C}" dt="2022-10-21T12:38:30.176" v="83" actId="20577"/>
          <ac:spMkLst>
            <pc:docMk/>
            <pc:sldMk cId="0" sldId="291"/>
            <ac:spMk id="7" creationId="{00000000-0000-0000-0000-000000000000}"/>
          </ac:spMkLst>
        </pc:spChg>
        <pc:spChg chg="del mod">
          <ac:chgData name="David McLean" userId="19a83b75-beeb-40de-bbd3-71ea123b6ba4" providerId="ADAL" clId="{D39FBB67-8C27-48AA-A7AD-A303E32E219C}" dt="2022-10-21T12:38:14.294" v="52" actId="478"/>
          <ac:spMkLst>
            <pc:docMk/>
            <pc:sldMk cId="0" sldId="291"/>
            <ac:spMk id="8" creationId="{00000000-0000-0000-0000-000000000000}"/>
          </ac:spMkLst>
        </pc:spChg>
      </pc:sldChg>
      <pc:sldChg chg="modSp mod modNotesTx">
        <pc:chgData name="David McLean" userId="19a83b75-beeb-40de-bbd3-71ea123b6ba4" providerId="ADAL" clId="{D39FBB67-8C27-48AA-A7AD-A303E32E219C}" dt="2022-10-21T12:37:33.385" v="49" actId="6549"/>
        <pc:sldMkLst>
          <pc:docMk/>
          <pc:sldMk cId="0" sldId="293"/>
        </pc:sldMkLst>
        <pc:spChg chg="mod">
          <ac:chgData name="David McLean" userId="19a83b75-beeb-40de-bbd3-71ea123b6ba4" providerId="ADAL" clId="{D39FBB67-8C27-48AA-A7AD-A303E32E219C}" dt="2022-10-21T12:37:33.385" v="49" actId="6549"/>
          <ac:spMkLst>
            <pc:docMk/>
            <pc:sldMk cId="0" sldId="293"/>
            <ac:spMk id="16" creationId="{00000000-0000-0000-0000-000000000000}"/>
          </ac:spMkLst>
        </pc:spChg>
      </pc:sldChg>
      <pc:sldChg chg="del">
        <pc:chgData name="David McLean" userId="19a83b75-beeb-40de-bbd3-71ea123b6ba4" providerId="ADAL" clId="{D39FBB67-8C27-48AA-A7AD-A303E32E219C}" dt="2022-10-21T12:37:45.501" v="50" actId="47"/>
        <pc:sldMkLst>
          <pc:docMk/>
          <pc:sldMk cId="2917946410" sldId="2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FD7CF-0500-4083-9E9D-32A6FFE60904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7034A-0C32-4B7D-A7DC-7E96A0E65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96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we met last week, expand a little more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253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 events, Draw – called</a:t>
            </a:r>
            <a:r>
              <a:rPr lang="en-GB" baseline="0" dirty="0"/>
              <a:t> 60 times a sec.  </a:t>
            </a:r>
            <a:r>
              <a:rPr lang="en-GB" dirty="0"/>
              <a:t>Procedures,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955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 examples setup &amp;</a:t>
            </a:r>
            <a:r>
              <a:rPr lang="en-GB" baseline="0" dirty="0"/>
              <a:t> draw. </a:t>
            </a:r>
          </a:p>
          <a:p>
            <a:r>
              <a:rPr lang="en-GB" baseline="0" dirty="0"/>
              <a:t>Note procedures/methods can return a value but these return void (no value)</a:t>
            </a:r>
          </a:p>
          <a:p>
            <a:r>
              <a:rPr lang="en-GB" baseline="0" dirty="0"/>
              <a:t>Setup called once – initialise the screen</a:t>
            </a:r>
          </a:p>
          <a:p>
            <a:r>
              <a:rPr lang="en-GB" baseline="0" dirty="0"/>
              <a:t>Draw is called repeatedly – what will happen first ?</a:t>
            </a:r>
          </a:p>
          <a:p>
            <a:r>
              <a:rPr lang="en-GB" baseline="0" dirty="0"/>
              <a:t>X starts at 10, y 125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067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398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633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 we need to add?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403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KeyPressed</a:t>
            </a:r>
            <a:r>
              <a:rPr lang="en-GB" dirty="0"/>
              <a:t> event</a:t>
            </a:r>
          </a:p>
          <a:p>
            <a:r>
              <a:rPr lang="en-GB" dirty="0"/>
              <a:t>Using arrow cluster,    using other</a:t>
            </a:r>
            <a:r>
              <a:rPr lang="en-GB" baseline="0" dirty="0"/>
              <a:t> keys</a:t>
            </a:r>
          </a:p>
          <a:p>
            <a:r>
              <a:rPr lang="en-GB" baseline="0" dirty="0"/>
              <a:t>q becomes 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767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0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5498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5434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5772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19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58413"/>
            <a:ext cx="7772400" cy="1658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2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073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991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0350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163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3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5192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 algn="l">
              <a:defRPr sz="20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 algn="l"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995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408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77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  <a:endParaRPr lang="en-US" altLang="en-US" dirty="0">
              <a:sym typeface="Calibri" panose="020F0502020204030204" pitchFamily="34" charset="0"/>
            </a:endParaRP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49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Programming concepts:</a:t>
            </a:r>
          </a:p>
          <a:p>
            <a:r>
              <a:rPr lang="en-GB" dirty="0"/>
              <a:t>Events &amp; Animation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8" y="928670"/>
            <a:ext cx="1944216" cy="140974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first bounce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691680" y="1916832"/>
            <a:ext cx="0" cy="3816424"/>
          </a:xfrm>
          <a:prstGeom prst="straightConnector1">
            <a:avLst/>
          </a:prstGeom>
          <a:ln w="28575" cmpd="sng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691680" y="1916832"/>
            <a:ext cx="5544616" cy="0"/>
          </a:xfrm>
          <a:prstGeom prst="straightConnector1">
            <a:avLst/>
          </a:prstGeom>
          <a:ln w="28575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61952" y="14127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X=0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67944" y="13407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X-axis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40252" y="1140535"/>
            <a:ext cx="147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Screen edge</a:t>
            </a:r>
          </a:p>
          <a:p>
            <a:r>
              <a:rPr lang="en-GB" dirty="0"/>
              <a:t>X=500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55172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Y=…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608" y="18448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Y=0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568" y="35637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Y-axis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180918" y="1710100"/>
            <a:ext cx="0" cy="494116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11760" y="3140968"/>
            <a:ext cx="4248472" cy="344709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000" dirty="0"/>
              <a:t>void draw() </a:t>
            </a:r>
          </a:p>
          <a:p>
            <a:pPr>
              <a:buNone/>
            </a:pPr>
            <a:r>
              <a:rPr lang="en-GB" sz="2000" dirty="0"/>
              <a:t>{ </a:t>
            </a:r>
          </a:p>
          <a:p>
            <a:pPr>
              <a:buNone/>
            </a:pPr>
            <a:r>
              <a:rPr lang="en-GB" sz="2000" dirty="0"/>
              <a:t>	background(0); </a:t>
            </a:r>
          </a:p>
          <a:p>
            <a:pPr>
              <a:buNone/>
            </a:pPr>
            <a:r>
              <a:rPr lang="en-GB" sz="2000" dirty="0"/>
              <a:t>	ellipse(x,125,20,20); </a:t>
            </a:r>
          </a:p>
          <a:p>
            <a:pPr>
              <a:buNone/>
            </a:pPr>
            <a:r>
              <a:rPr lang="en-GB" sz="2000" dirty="0"/>
              <a:t>	x = x + </a:t>
            </a:r>
            <a:r>
              <a:rPr lang="en-GB" sz="2000" dirty="0" err="1"/>
              <a:t>deltaX</a:t>
            </a:r>
            <a:r>
              <a:rPr lang="en-GB" sz="2000" dirty="0"/>
              <a:t>; </a:t>
            </a:r>
          </a:p>
          <a:p>
            <a:pPr>
              <a:buNone/>
            </a:pPr>
            <a:r>
              <a:rPr lang="en-GB" sz="2000" dirty="0"/>
              <a:t>	if (</a:t>
            </a:r>
            <a:r>
              <a:rPr lang="en-GB" sz="2000" dirty="0">
                <a:solidFill>
                  <a:srgbClr val="FF0000"/>
                </a:solidFill>
              </a:rPr>
              <a:t>x &gt; =500</a:t>
            </a:r>
            <a:r>
              <a:rPr lang="en-GB" sz="2000" dirty="0"/>
              <a:t>) </a:t>
            </a:r>
          </a:p>
          <a:p>
            <a:pPr>
              <a:buNone/>
            </a:pPr>
            <a:r>
              <a:rPr lang="en-GB" sz="2000" dirty="0"/>
              <a:t>	{ </a:t>
            </a:r>
          </a:p>
          <a:p>
            <a:pPr>
              <a:buNone/>
            </a:pPr>
            <a:r>
              <a:rPr lang="en-GB" sz="2000" dirty="0"/>
              <a:t>		</a:t>
            </a:r>
          </a:p>
          <a:p>
            <a:pPr>
              <a:buNone/>
            </a:pPr>
            <a:r>
              <a:rPr lang="en-GB" sz="2000" dirty="0"/>
              <a:t>	} </a:t>
            </a:r>
          </a:p>
          <a:p>
            <a:pPr>
              <a:buNone/>
            </a:pPr>
            <a:r>
              <a:rPr lang="en-GB" sz="2000" dirty="0"/>
              <a:t>}</a:t>
            </a:r>
          </a:p>
          <a:p>
            <a:endParaRPr lang="en-GB" dirty="0"/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4788024" y="2776230"/>
            <a:ext cx="2392894" cy="2088289"/>
          </a:xfrm>
          <a:prstGeom prst="bentConnector3">
            <a:avLst>
              <a:gd name="adj1" fmla="val 12015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12360" y="3140968"/>
            <a:ext cx="1008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Never allowed past this line!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80921" y="5723963"/>
            <a:ext cx="144687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What effect 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second bounce?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691680" y="1916832"/>
            <a:ext cx="0" cy="3816424"/>
          </a:xfrm>
          <a:prstGeom prst="straightConnector1">
            <a:avLst/>
          </a:prstGeom>
          <a:ln w="28575" cmpd="sng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691680" y="1916832"/>
            <a:ext cx="5544616" cy="0"/>
          </a:xfrm>
          <a:prstGeom prst="straightConnector1">
            <a:avLst/>
          </a:prstGeom>
          <a:ln w="28575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61952" y="14127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X=0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67944" y="13407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X-axis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4248" y="13407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X=500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55172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Y=…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608" y="18448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Y=0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568" y="35637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Y-axis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164288" y="1916832"/>
            <a:ext cx="0" cy="494116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11760" y="1988840"/>
            <a:ext cx="4248472" cy="467820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000" dirty="0"/>
              <a:t>void draw() </a:t>
            </a:r>
          </a:p>
          <a:p>
            <a:pPr>
              <a:buNone/>
            </a:pPr>
            <a:r>
              <a:rPr lang="en-GB" sz="2000" dirty="0"/>
              <a:t>{ </a:t>
            </a:r>
          </a:p>
          <a:p>
            <a:pPr>
              <a:buNone/>
            </a:pPr>
            <a:r>
              <a:rPr lang="en-GB" sz="2000" dirty="0"/>
              <a:t>	background(); </a:t>
            </a:r>
          </a:p>
          <a:p>
            <a:pPr>
              <a:buNone/>
            </a:pPr>
            <a:r>
              <a:rPr lang="en-GB" sz="2000" dirty="0"/>
              <a:t>	ellipse(x,125,20,20); </a:t>
            </a:r>
          </a:p>
          <a:p>
            <a:pPr>
              <a:buNone/>
            </a:pPr>
            <a:r>
              <a:rPr lang="en-GB" sz="2000" dirty="0"/>
              <a:t>	x = x + </a:t>
            </a:r>
            <a:r>
              <a:rPr lang="en-GB" sz="2000" dirty="0" err="1"/>
              <a:t>deltaX</a:t>
            </a:r>
            <a:r>
              <a:rPr lang="en-GB" sz="2000" dirty="0"/>
              <a:t>; </a:t>
            </a:r>
          </a:p>
          <a:p>
            <a:pPr>
              <a:buNone/>
            </a:pPr>
            <a:r>
              <a:rPr lang="en-GB" sz="2000" dirty="0"/>
              <a:t>	if (</a:t>
            </a:r>
            <a:r>
              <a:rPr lang="en-GB" sz="2000" dirty="0">
                <a:solidFill>
                  <a:srgbClr val="FF0000"/>
                </a:solidFill>
              </a:rPr>
              <a:t>x &gt;= 500</a:t>
            </a:r>
            <a:r>
              <a:rPr lang="en-GB" sz="2000" dirty="0"/>
              <a:t>) </a:t>
            </a:r>
          </a:p>
          <a:p>
            <a:pPr>
              <a:buNone/>
            </a:pPr>
            <a:r>
              <a:rPr lang="en-GB" sz="2000" dirty="0"/>
              <a:t>	{ </a:t>
            </a:r>
          </a:p>
          <a:p>
            <a:pPr>
              <a:buNone/>
            </a:pPr>
            <a:r>
              <a:rPr lang="en-GB" sz="2000" dirty="0"/>
              <a:t>		</a:t>
            </a:r>
            <a:r>
              <a:rPr lang="en-GB" sz="2000" dirty="0" err="1">
                <a:solidFill>
                  <a:srgbClr val="FF0000"/>
                </a:solidFill>
              </a:rPr>
              <a:t>deltaX</a:t>
            </a:r>
            <a:r>
              <a:rPr lang="en-GB" sz="2000" dirty="0">
                <a:solidFill>
                  <a:srgbClr val="FF0000"/>
                </a:solidFill>
              </a:rPr>
              <a:t> = - </a:t>
            </a:r>
            <a:r>
              <a:rPr lang="en-GB" sz="2000" dirty="0" err="1">
                <a:solidFill>
                  <a:srgbClr val="FF0000"/>
                </a:solidFill>
              </a:rPr>
              <a:t>deltaX</a:t>
            </a:r>
            <a:r>
              <a:rPr lang="en-GB" sz="2000" dirty="0">
                <a:solidFill>
                  <a:srgbClr val="FF0000"/>
                </a:solidFill>
              </a:rPr>
              <a:t>;</a:t>
            </a:r>
            <a:r>
              <a:rPr lang="en-GB" sz="2000" dirty="0"/>
              <a:t> </a:t>
            </a:r>
          </a:p>
          <a:p>
            <a:pPr>
              <a:buNone/>
            </a:pPr>
            <a:r>
              <a:rPr lang="en-GB" sz="2000" dirty="0"/>
              <a:t>	} </a:t>
            </a:r>
          </a:p>
          <a:p>
            <a:pPr>
              <a:buNone/>
            </a:pPr>
            <a:r>
              <a:rPr lang="en-GB" sz="2000" dirty="0"/>
              <a:t>	else if (x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>
                <a:solidFill>
                  <a:srgbClr val="00B0F0"/>
                </a:solidFill>
              </a:rPr>
              <a:t>????</a:t>
            </a:r>
            <a:r>
              <a:rPr lang="en-GB" sz="2000" dirty="0"/>
              <a:t>) </a:t>
            </a:r>
          </a:p>
          <a:p>
            <a:pPr>
              <a:buNone/>
            </a:pPr>
            <a:r>
              <a:rPr lang="en-GB" sz="2000" dirty="0"/>
              <a:t>	{ </a:t>
            </a:r>
          </a:p>
          <a:p>
            <a:pPr>
              <a:buNone/>
            </a:pPr>
            <a:r>
              <a:rPr lang="en-GB" sz="2000" dirty="0"/>
              <a:t>		</a:t>
            </a:r>
            <a:r>
              <a:rPr lang="en-GB" sz="2000" dirty="0" err="1">
                <a:solidFill>
                  <a:srgbClr val="00B0F0"/>
                </a:solidFill>
              </a:rPr>
              <a:t>deltaX</a:t>
            </a:r>
            <a:r>
              <a:rPr lang="en-GB" sz="2000" dirty="0">
                <a:solidFill>
                  <a:srgbClr val="00B0F0"/>
                </a:solidFill>
              </a:rPr>
              <a:t> = ???;</a:t>
            </a:r>
            <a:r>
              <a:rPr lang="en-GB" sz="2000" dirty="0"/>
              <a:t> </a:t>
            </a:r>
          </a:p>
          <a:p>
            <a:pPr>
              <a:buNone/>
            </a:pPr>
            <a:r>
              <a:rPr lang="en-GB" sz="2000" dirty="0"/>
              <a:t>	} </a:t>
            </a:r>
          </a:p>
          <a:p>
            <a:pPr>
              <a:buNone/>
            </a:pPr>
            <a:r>
              <a:rPr lang="en-GB" sz="2000" dirty="0"/>
              <a:t>}</a:t>
            </a:r>
          </a:p>
          <a:p>
            <a:endParaRPr lang="en-GB" dirty="0"/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4644008" y="2708920"/>
            <a:ext cx="2664296" cy="1008112"/>
          </a:xfrm>
          <a:prstGeom prst="bentConnector3">
            <a:avLst>
              <a:gd name="adj1" fmla="val 11852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12360" y="2697534"/>
            <a:ext cx="1045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Never allowed past this line!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691680" y="1916832"/>
            <a:ext cx="0" cy="494116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 flipV="1">
            <a:off x="1835696" y="4929198"/>
            <a:ext cx="3236370" cy="1164098"/>
          </a:xfrm>
          <a:prstGeom prst="bentConnector3">
            <a:avLst>
              <a:gd name="adj1" fmla="val -8033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68344" y="4987502"/>
            <a:ext cx="1008112" cy="10772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</a:rPr>
              <a:t>Never allowed past this line!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Lots of events that can be detected </a:t>
            </a:r>
          </a:p>
          <a:p>
            <a:pPr lvl="1"/>
            <a:r>
              <a:rPr lang="en-GB" dirty="0"/>
              <a:t> see Processing reference page</a:t>
            </a:r>
          </a:p>
          <a:p>
            <a:r>
              <a:rPr lang="en-GB" dirty="0"/>
              <a:t>Allow user interaction, e.g.</a:t>
            </a:r>
          </a:p>
          <a:p>
            <a:r>
              <a:rPr lang="en-GB" dirty="0"/>
              <a:t>void </a:t>
            </a:r>
            <a:r>
              <a:rPr lang="en-GB" b="1" dirty="0" err="1">
                <a:solidFill>
                  <a:schemeClr val="tx2"/>
                </a:solidFill>
              </a:rPr>
              <a:t>mouseMoved</a:t>
            </a:r>
            <a:r>
              <a:rPr lang="en-GB" b="1" dirty="0">
                <a:solidFill>
                  <a:schemeClr val="tx2"/>
                </a:solidFill>
              </a:rPr>
              <a:t>()</a:t>
            </a:r>
            <a:r>
              <a:rPr lang="en-GB" dirty="0"/>
              <a:t>,  void </a:t>
            </a:r>
            <a:r>
              <a:rPr lang="en-GB" b="1" dirty="0" err="1">
                <a:solidFill>
                  <a:schemeClr val="tx2"/>
                </a:solidFill>
              </a:rPr>
              <a:t>mouseClicked</a:t>
            </a:r>
            <a:r>
              <a:rPr lang="en-GB" b="1" dirty="0">
                <a:solidFill>
                  <a:schemeClr val="tx2"/>
                </a:solidFill>
              </a:rPr>
              <a:t>()</a:t>
            </a:r>
          </a:p>
          <a:p>
            <a:r>
              <a:rPr lang="en-GB" dirty="0"/>
              <a:t>void </a:t>
            </a:r>
            <a:r>
              <a:rPr lang="en-GB" b="1" dirty="0" err="1">
                <a:solidFill>
                  <a:schemeClr val="tx2"/>
                </a:solidFill>
              </a:rPr>
              <a:t>keyPressed</a:t>
            </a:r>
            <a:r>
              <a:rPr lang="en-GB" b="1" dirty="0">
                <a:solidFill>
                  <a:schemeClr val="tx2"/>
                </a:solidFill>
              </a:rPr>
              <a:t>()</a:t>
            </a:r>
          </a:p>
          <a:p>
            <a:r>
              <a:rPr lang="en-GB" dirty="0"/>
              <a:t>The commands in the event { } run when the event is detected</a:t>
            </a:r>
          </a:p>
          <a:p>
            <a:pPr lvl="1"/>
            <a:r>
              <a:rPr lang="en-GB" dirty="0"/>
              <a:t>When user performs action to trigger the event</a:t>
            </a:r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Detecting key press up and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>
                <a:solidFill>
                  <a:srgbClr val="00B050"/>
                </a:solidFill>
              </a:rPr>
              <a:t>//using arrow cluster</a:t>
            </a: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/>
              <a:t>void </a:t>
            </a:r>
            <a:r>
              <a:rPr lang="en-US" b="1" dirty="0" err="1">
                <a:solidFill>
                  <a:srgbClr val="0070C0"/>
                </a:solidFill>
              </a:rPr>
              <a:t>keyPressed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if(key == CODED)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dirty="0"/>
              <a:t>    if (</a:t>
            </a:r>
            <a:r>
              <a:rPr lang="en-US" dirty="0" err="1"/>
              <a:t>keyCode</a:t>
            </a:r>
            <a:r>
              <a:rPr lang="en-US" dirty="0"/>
              <a:t> == UP)</a:t>
            </a:r>
          </a:p>
          <a:p>
            <a:pPr>
              <a:buNone/>
            </a:pPr>
            <a:r>
              <a:rPr lang="en-US" dirty="0"/>
              <a:t>    {</a:t>
            </a:r>
          </a:p>
          <a:p>
            <a:pPr>
              <a:buNone/>
            </a:pPr>
            <a:r>
              <a:rPr lang="en-US" dirty="0"/>
              <a:t>      y = y – 5;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if(</a:t>
            </a:r>
            <a:r>
              <a:rPr lang="en-US" dirty="0" err="1"/>
              <a:t>keyCode</a:t>
            </a:r>
            <a:r>
              <a:rPr lang="en-US" dirty="0"/>
              <a:t> == DOWN)</a:t>
            </a:r>
          </a:p>
          <a:p>
            <a:pPr>
              <a:buNone/>
            </a:pPr>
            <a:r>
              <a:rPr lang="en-US" dirty="0"/>
              <a:t>    {</a:t>
            </a:r>
          </a:p>
          <a:p>
            <a:pPr>
              <a:buNone/>
            </a:pPr>
            <a:r>
              <a:rPr lang="en-US" dirty="0"/>
              <a:t>      y = y + 5;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}  </a:t>
            </a:r>
            <a:r>
              <a:rPr lang="en-US" dirty="0">
                <a:solidFill>
                  <a:srgbClr val="00B050"/>
                </a:solidFill>
              </a:rPr>
              <a:t>//if key is CODED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643050"/>
            <a:ext cx="318610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GB" sz="3200" dirty="0">
                <a:solidFill>
                  <a:srgbClr val="00B050"/>
                </a:solidFill>
              </a:rPr>
              <a:t>//using other keys</a:t>
            </a:r>
            <a:endParaRPr lang="en-US" sz="3200" dirty="0">
              <a:solidFill>
                <a:srgbClr val="00B05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void </a:t>
            </a:r>
            <a:r>
              <a:rPr lang="en-US" sz="3200" b="1" dirty="0" err="1">
                <a:solidFill>
                  <a:srgbClr val="0070C0"/>
                </a:solidFill>
              </a:rPr>
              <a:t>keyPressed</a:t>
            </a:r>
            <a:r>
              <a:rPr lang="en-US" sz="3200" b="1" dirty="0">
                <a:solidFill>
                  <a:srgbClr val="0070C0"/>
                </a:solidFill>
              </a:rPr>
              <a:t>()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  if(key == 'q')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    y = y - 5;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  if(key == 'a')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    y = y + 5;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}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8926" y="3000372"/>
            <a:ext cx="131709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Nested </a:t>
            </a:r>
          </a:p>
          <a:p>
            <a:r>
              <a:rPr lang="en-GB" dirty="0"/>
              <a:t>if statement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72330" y="2928934"/>
            <a:ext cx="157677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Sequence of </a:t>
            </a:r>
          </a:p>
          <a:p>
            <a:r>
              <a:rPr lang="en-GB" dirty="0"/>
              <a:t>2 if statements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6512" y="5500702"/>
            <a:ext cx="2019977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What If we wanted </a:t>
            </a:r>
          </a:p>
          <a:p>
            <a:r>
              <a:rPr lang="en-GB" dirty="0"/>
              <a:t>O for up</a:t>
            </a:r>
          </a:p>
          <a:p>
            <a:r>
              <a:rPr lang="en-GB" dirty="0"/>
              <a:t>L for down?</a:t>
            </a:r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the mouse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/>
              <a:t>;  </a:t>
            </a:r>
            <a:r>
              <a:rPr lang="en-US" dirty="0">
                <a:solidFill>
                  <a:srgbClr val="00B050"/>
                </a:solidFill>
              </a:rPr>
              <a:t>//global variables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void </a:t>
            </a:r>
            <a:r>
              <a:rPr lang="en-US" dirty="0" err="1">
                <a:solidFill>
                  <a:srgbClr val="0070C0"/>
                </a:solidFill>
              </a:rPr>
              <a:t>mouseClicked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x = </a:t>
            </a:r>
            <a:r>
              <a:rPr lang="en-US" dirty="0" err="1">
                <a:solidFill>
                  <a:srgbClr val="0070C0"/>
                </a:solidFill>
              </a:rPr>
              <a:t>mouseX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y = </a:t>
            </a:r>
            <a:r>
              <a:rPr lang="en-US" dirty="0" err="1">
                <a:solidFill>
                  <a:srgbClr val="0070C0"/>
                </a:solidFill>
              </a:rPr>
              <a:t>mouseY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2066" y="3000372"/>
            <a:ext cx="225895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Built-in variables store</a:t>
            </a:r>
          </a:p>
          <a:p>
            <a:r>
              <a:rPr lang="en-GB" dirty="0"/>
              <a:t>     mouse x y</a:t>
            </a:r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4DB9-0348-436E-A0A0-879AF167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Pong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6B60-C8ED-44B8-9F14-E94FC3BBA7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  <a:p>
            <a:pPr lvl="1"/>
            <a:r>
              <a:rPr lang="en-GB" dirty="0"/>
              <a:t>Bat controlled by Player, keys can move a bat UP/DOWN</a:t>
            </a:r>
          </a:p>
          <a:p>
            <a:pPr lvl="1"/>
            <a:r>
              <a:rPr lang="en-GB" dirty="0"/>
              <a:t>Bouncing ball</a:t>
            </a:r>
          </a:p>
          <a:p>
            <a:pPr lvl="1"/>
            <a:r>
              <a:rPr lang="en-GB" dirty="0"/>
              <a:t>If </a:t>
            </a:r>
            <a:r>
              <a:rPr lang="en-GB" b="1" dirty="0">
                <a:solidFill>
                  <a:schemeClr val="accent2"/>
                </a:solidFill>
              </a:rPr>
              <a:t>Collision</a:t>
            </a:r>
            <a:r>
              <a:rPr lang="en-GB" dirty="0"/>
              <a:t> between bat and ball</a:t>
            </a:r>
          </a:p>
          <a:p>
            <a:pPr lvl="2"/>
            <a:r>
              <a:rPr lang="en-GB" dirty="0"/>
              <a:t>Ball bounces</a:t>
            </a:r>
          </a:p>
          <a:p>
            <a:r>
              <a:rPr lang="en-GB" dirty="0" err="1">
                <a:solidFill>
                  <a:schemeClr val="tx1"/>
                </a:solidFill>
              </a:rPr>
              <a:t>rectMode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rgbClr val="FF0000"/>
                </a:solidFill>
              </a:rPr>
              <a:t>CORNER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en-GB" dirty="0"/>
          </a:p>
          <a:p>
            <a:r>
              <a:rPr lang="en-GB" dirty="0" err="1">
                <a:solidFill>
                  <a:schemeClr val="tx1"/>
                </a:solidFill>
              </a:rPr>
              <a:t>rectMode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rgbClr val="FF0000"/>
                </a:solidFill>
              </a:rPr>
              <a:t>CENTER</a:t>
            </a:r>
            <a:r>
              <a:rPr lang="en-GB" dirty="0">
                <a:solidFill>
                  <a:schemeClr val="tx1"/>
                </a:solidFill>
              </a:rPr>
              <a:t>);	     </a:t>
            </a:r>
            <a:r>
              <a:rPr lang="en-GB" sz="1800" dirty="0">
                <a:solidFill>
                  <a:schemeClr val="tx1"/>
                </a:solidFill>
              </a:rPr>
              <a:t>commands alter </a:t>
            </a:r>
            <a:r>
              <a:rPr lang="en-GB" sz="1800" b="1" dirty="0" err="1">
                <a:solidFill>
                  <a:schemeClr val="tx1"/>
                </a:solidFill>
              </a:rPr>
              <a:t>rect</a:t>
            </a:r>
            <a:r>
              <a:rPr lang="en-GB" sz="1800" dirty="0">
                <a:solidFill>
                  <a:schemeClr val="tx1"/>
                </a:solidFill>
              </a:rPr>
              <a:t> </a:t>
            </a:r>
            <a:r>
              <a:rPr lang="en-GB" sz="1800" dirty="0" err="1">
                <a:solidFill>
                  <a:schemeClr val="tx1"/>
                </a:solidFill>
              </a:rPr>
              <a:t>x,y</a:t>
            </a:r>
            <a:r>
              <a:rPr lang="en-GB" sz="1800" dirty="0">
                <a:solidFill>
                  <a:schemeClr val="tx1"/>
                </a:solidFill>
              </a:rPr>
              <a:t> position</a:t>
            </a:r>
            <a:endParaRPr lang="en-GB" sz="1800" b="1" dirty="0">
              <a:solidFill>
                <a:schemeClr val="tx1"/>
              </a:solidFill>
            </a:endParaRPr>
          </a:p>
          <a:p>
            <a:pPr lvl="1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lvl="1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309DF-12AE-4AA1-B978-FBB98425A664}"/>
              </a:ext>
            </a:extLst>
          </p:cNvPr>
          <p:cNvSpPr/>
          <p:nvPr/>
        </p:nvSpPr>
        <p:spPr>
          <a:xfrm>
            <a:off x="1907704" y="5085184"/>
            <a:ext cx="504056" cy="1460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E65B31-8E15-44A5-A804-AF953FCE9CFF}"/>
              </a:ext>
            </a:extLst>
          </p:cNvPr>
          <p:cNvSpPr/>
          <p:nvPr/>
        </p:nvSpPr>
        <p:spPr>
          <a:xfrm>
            <a:off x="3369729" y="5085184"/>
            <a:ext cx="357190" cy="42862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65334-C5EB-4027-BB3F-DA0AEA68AA53}"/>
              </a:ext>
            </a:extLst>
          </p:cNvPr>
          <p:cNvSpPr txBox="1"/>
          <p:nvPr/>
        </p:nvSpPr>
        <p:spPr>
          <a:xfrm>
            <a:off x="2159732" y="563055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x,y</a:t>
            </a:r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A568CA-0FCE-4C2D-A6C6-90F7C1B8C652}"/>
              </a:ext>
            </a:extLst>
          </p:cNvPr>
          <p:cNvSpPr/>
          <p:nvPr/>
        </p:nvSpPr>
        <p:spPr bwMode="auto">
          <a:xfrm>
            <a:off x="2159732" y="5701898"/>
            <a:ext cx="45719" cy="11332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574F83-3D01-4F76-8BD9-B237806236A4}"/>
              </a:ext>
            </a:extLst>
          </p:cNvPr>
          <p:cNvCxnSpPr>
            <a:cxnSpLocks/>
          </p:cNvCxnSpPr>
          <p:nvPr/>
        </p:nvCxnSpPr>
        <p:spPr bwMode="auto">
          <a:xfrm>
            <a:off x="2211300" y="5301208"/>
            <a:ext cx="1337024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646412-42FC-423B-A9FD-76D8ADB36088}"/>
              </a:ext>
            </a:extLst>
          </p:cNvPr>
          <p:cNvCxnSpPr>
            <a:cxnSpLocks/>
          </p:cNvCxnSpPr>
          <p:nvPr/>
        </p:nvCxnSpPr>
        <p:spPr bwMode="auto">
          <a:xfrm>
            <a:off x="2170875" y="5301208"/>
            <a:ext cx="0" cy="40069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F30C24-B442-48D6-B4A1-5B75C7CD27BF}"/>
              </a:ext>
            </a:extLst>
          </p:cNvPr>
          <p:cNvCxnSpPr>
            <a:cxnSpLocks/>
          </p:cNvCxnSpPr>
          <p:nvPr/>
        </p:nvCxnSpPr>
        <p:spPr bwMode="auto">
          <a:xfrm>
            <a:off x="3548324" y="5411819"/>
            <a:ext cx="0" cy="40069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E8826B-DFA3-419B-8AE2-381698BE1F0D}"/>
              </a:ext>
            </a:extLst>
          </p:cNvPr>
          <p:cNvSpPr txBox="1"/>
          <p:nvPr/>
        </p:nvSpPr>
        <p:spPr>
          <a:xfrm>
            <a:off x="5580112" y="4606976"/>
            <a:ext cx="201622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Difference in </a:t>
            </a:r>
            <a:r>
              <a:rPr lang="en-GB" dirty="0" err="1"/>
              <a:t>xBat</a:t>
            </a:r>
            <a:r>
              <a:rPr lang="en-GB" dirty="0"/>
              <a:t> and </a:t>
            </a:r>
            <a:r>
              <a:rPr lang="en-GB" dirty="0" err="1"/>
              <a:t>xBall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8A95CC-D54D-4A91-9CED-C8660113129B}"/>
              </a:ext>
            </a:extLst>
          </p:cNvPr>
          <p:cNvSpPr txBox="1"/>
          <p:nvPr/>
        </p:nvSpPr>
        <p:spPr>
          <a:xfrm>
            <a:off x="5557914" y="5491188"/>
            <a:ext cx="201622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Difference in </a:t>
            </a:r>
            <a:r>
              <a:rPr lang="en-GB" dirty="0" err="1"/>
              <a:t>yBat</a:t>
            </a:r>
            <a:r>
              <a:rPr lang="en-GB" dirty="0"/>
              <a:t> and </a:t>
            </a:r>
            <a:r>
              <a:rPr lang="en-GB" dirty="0" err="1"/>
              <a:t>yBall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451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8783" y="4494268"/>
            <a:ext cx="214314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Collision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000" dirty="0" err="1">
                <a:solidFill>
                  <a:schemeClr val="tx1"/>
                </a:solidFill>
              </a:rPr>
              <a:t>rectMode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F0000"/>
                </a:solidFill>
              </a:rPr>
              <a:t>CENTER</a:t>
            </a:r>
            <a:r>
              <a:rPr lang="en-GB" sz="2000" dirty="0">
                <a:solidFill>
                  <a:schemeClr val="tx1"/>
                </a:solidFill>
              </a:rPr>
              <a:t>); </a:t>
            </a:r>
            <a:r>
              <a:rPr lang="en-GB" sz="2000" dirty="0">
                <a:solidFill>
                  <a:srgbClr val="00B050"/>
                </a:solidFill>
              </a:rPr>
              <a:t>//</a:t>
            </a:r>
            <a:r>
              <a:rPr lang="en-GB" sz="2000" dirty="0" err="1">
                <a:solidFill>
                  <a:srgbClr val="00B050"/>
                </a:solidFill>
              </a:rPr>
              <a:t>x,y</a:t>
            </a:r>
            <a:r>
              <a:rPr lang="en-GB" sz="2000" dirty="0">
                <a:solidFill>
                  <a:srgbClr val="00B050"/>
                </a:solidFill>
              </a:rPr>
              <a:t> will be rectangle centre</a:t>
            </a:r>
            <a:endParaRPr lang="en-US" sz="2000" dirty="0"/>
          </a:p>
          <a:p>
            <a:pPr lvl="1">
              <a:buNone/>
            </a:pPr>
            <a:r>
              <a:rPr lang="en-GB" dirty="0" err="1">
                <a:solidFill>
                  <a:schemeClr val="tx2"/>
                </a:solidFill>
              </a:rPr>
              <a:t>rect</a:t>
            </a:r>
            <a:r>
              <a:rPr lang="en-GB" dirty="0">
                <a:solidFill>
                  <a:schemeClr val="tx2"/>
                </a:solidFill>
              </a:rPr>
              <a:t>(</a:t>
            </a:r>
            <a:r>
              <a:rPr lang="en-GB" dirty="0">
                <a:solidFill>
                  <a:srgbClr val="0070C0"/>
                </a:solidFill>
              </a:rPr>
              <a:t>15</a:t>
            </a:r>
            <a:r>
              <a:rPr lang="en-GB" dirty="0">
                <a:solidFill>
                  <a:schemeClr val="tx2"/>
                </a:solidFill>
              </a:rPr>
              <a:t>,batY, 10,</a:t>
            </a:r>
            <a:r>
              <a:rPr lang="en-GB" dirty="0">
                <a:solidFill>
                  <a:srgbClr val="0070C0"/>
                </a:solidFill>
              </a:rPr>
              <a:t>30</a:t>
            </a:r>
            <a:r>
              <a:rPr lang="en-GB" dirty="0">
                <a:solidFill>
                  <a:schemeClr val="tx2"/>
                </a:solidFill>
              </a:rPr>
              <a:t>);  </a:t>
            </a:r>
            <a:r>
              <a:rPr lang="en-GB" dirty="0">
                <a:solidFill>
                  <a:srgbClr val="00B050"/>
                </a:solidFill>
              </a:rPr>
              <a:t>//</a:t>
            </a:r>
            <a:r>
              <a:rPr lang="en-GB" dirty="0" err="1">
                <a:solidFill>
                  <a:srgbClr val="00B050"/>
                </a:solidFill>
              </a:rPr>
              <a:t>batY</a:t>
            </a:r>
            <a:r>
              <a:rPr lang="en-GB" dirty="0">
                <a:solidFill>
                  <a:srgbClr val="00B050"/>
                </a:solidFill>
              </a:rPr>
              <a:t> is y location for moving bat</a:t>
            </a:r>
          </a:p>
          <a:p>
            <a:pPr lvl="1">
              <a:buNone/>
            </a:pPr>
            <a:r>
              <a:rPr lang="en-GB" dirty="0"/>
              <a:t>Use </a:t>
            </a:r>
            <a:r>
              <a:rPr lang="en-GB" b="1" dirty="0"/>
              <a:t>if</a:t>
            </a:r>
            <a:r>
              <a:rPr lang="en-GB" dirty="0"/>
              <a:t> statement to detect ball position within the bat, change ball direction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532868" y="4338260"/>
            <a:ext cx="357190" cy="42862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5715" y="4204348"/>
            <a:ext cx="19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ball at (</a:t>
            </a:r>
            <a:r>
              <a:rPr lang="en-GB" dirty="0" err="1"/>
              <a:t>ballX</a:t>
            </a:r>
            <a:r>
              <a:rPr lang="en-GB" dirty="0"/>
              <a:t>, </a:t>
            </a:r>
            <a:r>
              <a:rPr lang="en-GB" dirty="0" err="1"/>
              <a:t>ballY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00562" y="4071942"/>
            <a:ext cx="4463926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//bat collision detection</a:t>
            </a:r>
          </a:p>
          <a:p>
            <a:r>
              <a:rPr lang="en-GB" dirty="0"/>
              <a:t>if (</a:t>
            </a:r>
            <a:r>
              <a:rPr lang="en-GB" dirty="0" err="1"/>
              <a:t>ballX</a:t>
            </a:r>
            <a:r>
              <a:rPr lang="en-GB" dirty="0"/>
              <a:t> == </a:t>
            </a:r>
            <a:r>
              <a:rPr lang="en-GB" dirty="0">
                <a:solidFill>
                  <a:srgbClr val="0070C0"/>
                </a:solidFill>
              </a:rPr>
              <a:t>15</a:t>
            </a:r>
            <a:r>
              <a:rPr lang="en-GB" dirty="0"/>
              <a:t>) </a:t>
            </a:r>
            <a:r>
              <a:rPr lang="en-GB" dirty="0">
                <a:solidFill>
                  <a:srgbClr val="00B050"/>
                </a:solidFill>
              </a:rPr>
              <a:t>// same x as bat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if (                              ) </a:t>
            </a:r>
            <a:r>
              <a:rPr lang="en-GB" dirty="0">
                <a:solidFill>
                  <a:srgbClr val="00B050"/>
                </a:solidFill>
              </a:rPr>
              <a:t>// y’s within 15 </a:t>
            </a:r>
            <a:endParaRPr lang="en-GB" dirty="0"/>
          </a:p>
          <a:p>
            <a:r>
              <a:rPr lang="en-GB" dirty="0"/>
              <a:t>   {</a:t>
            </a:r>
          </a:p>
          <a:p>
            <a:r>
              <a:rPr lang="en-GB" dirty="0"/>
              <a:t>        </a:t>
            </a:r>
            <a:r>
              <a:rPr lang="en-GB" dirty="0" err="1"/>
              <a:t>deltaX</a:t>
            </a:r>
            <a:r>
              <a:rPr lang="en-GB" dirty="0"/>
              <a:t> = - </a:t>
            </a:r>
            <a:r>
              <a:rPr lang="en-GB" dirty="0" err="1"/>
              <a:t>deltaX</a:t>
            </a:r>
            <a:r>
              <a:rPr lang="en-GB" dirty="0"/>
              <a:t> </a:t>
            </a:r>
            <a:r>
              <a:rPr lang="en-GB" dirty="0">
                <a:solidFill>
                  <a:srgbClr val="00B050"/>
                </a:solidFill>
              </a:rPr>
              <a:t>// bounce the ball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410354" y="5029259"/>
            <a:ext cx="1071570" cy="1588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58254" y="5085834"/>
            <a:ext cx="60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batY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9711" y="4766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  <a:endParaRPr lang="en-US" dirty="0"/>
          </a:p>
        </p:txBody>
      </p:sp>
      <p:cxnSp>
        <p:nvCxnSpPr>
          <p:cNvPr id="16" name="Straight Connector 15"/>
          <p:cNvCxnSpPr>
            <a:cxnSpLocks/>
            <a:stCxn id="4" idx="1"/>
          </p:cNvCxnSpPr>
          <p:nvPr/>
        </p:nvCxnSpPr>
        <p:spPr>
          <a:xfrm flipV="1">
            <a:off x="1108783" y="4489403"/>
            <a:ext cx="13884" cy="5406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0F39B0-64F7-4560-AF5A-5CE53663AFA1}"/>
              </a:ext>
            </a:extLst>
          </p:cNvPr>
          <p:cNvCxnSpPr>
            <a:cxnSpLocks/>
          </p:cNvCxnSpPr>
          <p:nvPr/>
        </p:nvCxnSpPr>
        <p:spPr bwMode="auto">
          <a:xfrm>
            <a:off x="1108783" y="5095994"/>
            <a:ext cx="704516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8A25CE-3812-4B1D-9D43-09C7619F602A}"/>
              </a:ext>
            </a:extLst>
          </p:cNvPr>
          <p:cNvCxnSpPr>
            <a:cxnSpLocks/>
          </p:cNvCxnSpPr>
          <p:nvPr/>
        </p:nvCxnSpPr>
        <p:spPr bwMode="auto">
          <a:xfrm>
            <a:off x="1108783" y="4573680"/>
            <a:ext cx="704516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Expressions are TRUE or FALSE</a:t>
            </a:r>
          </a:p>
          <a:p>
            <a:pPr lvl="1">
              <a:buNone/>
            </a:pPr>
            <a:r>
              <a:rPr lang="en-GB" dirty="0">
                <a:solidFill>
                  <a:srgbClr val="FF0000"/>
                </a:solidFill>
              </a:rPr>
              <a:t>&amp;&amp;</a:t>
            </a:r>
            <a:r>
              <a:rPr lang="en-GB" dirty="0"/>
              <a:t>  means AND</a:t>
            </a:r>
          </a:p>
          <a:p>
            <a:pPr lvl="1">
              <a:buNone/>
            </a:pPr>
            <a:r>
              <a:rPr lang="en-GB" dirty="0">
                <a:solidFill>
                  <a:srgbClr val="FF0000"/>
                </a:solidFill>
              </a:rPr>
              <a:t>||</a:t>
            </a:r>
            <a:r>
              <a:rPr lang="en-GB" dirty="0"/>
              <a:t> means OR</a:t>
            </a:r>
          </a:p>
          <a:p>
            <a:pPr lvl="1">
              <a:buNone/>
            </a:pPr>
            <a:r>
              <a:rPr lang="en-GB" dirty="0">
                <a:solidFill>
                  <a:srgbClr val="FF0000"/>
                </a:solidFill>
              </a:rPr>
              <a:t>!</a:t>
            </a:r>
            <a:r>
              <a:rPr lang="en-GB" dirty="0"/>
              <a:t>  means NOT</a:t>
            </a:r>
          </a:p>
          <a:p>
            <a:endParaRPr lang="en-GB" dirty="0"/>
          </a:p>
          <a:p>
            <a:r>
              <a:rPr lang="en-GB" dirty="0"/>
              <a:t>e.g. </a:t>
            </a:r>
          </a:p>
          <a:p>
            <a:pPr>
              <a:buNone/>
            </a:pPr>
            <a:r>
              <a:rPr lang="en-GB" dirty="0"/>
              <a:t>if (</a:t>
            </a:r>
            <a:r>
              <a:rPr lang="en-GB" dirty="0" err="1"/>
              <a:t>ballX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==</a:t>
            </a:r>
            <a:r>
              <a:rPr lang="en-GB" dirty="0"/>
              <a:t> 15) </a:t>
            </a:r>
            <a:r>
              <a:rPr lang="en-GB" dirty="0">
                <a:solidFill>
                  <a:srgbClr val="00B050"/>
                </a:solidFill>
              </a:rPr>
              <a:t>// same x as bat</a:t>
            </a:r>
          </a:p>
          <a:p>
            <a:pPr>
              <a:buNone/>
            </a:pPr>
            <a:r>
              <a:rPr lang="en-GB" dirty="0"/>
              <a:t> {</a:t>
            </a:r>
          </a:p>
          <a:p>
            <a:pPr>
              <a:buNone/>
            </a:pPr>
            <a:r>
              <a:rPr lang="en-GB" dirty="0"/>
              <a:t>   if ( abs(</a:t>
            </a:r>
            <a:r>
              <a:rPr lang="en-GB" dirty="0" err="1">
                <a:solidFill>
                  <a:srgbClr val="FF0000"/>
                </a:solidFill>
              </a:rPr>
              <a:t>ballY</a:t>
            </a:r>
            <a:r>
              <a:rPr lang="en-GB" dirty="0">
                <a:solidFill>
                  <a:srgbClr val="FF0000"/>
                </a:solidFill>
              </a:rPr>
              <a:t> – </a:t>
            </a:r>
            <a:r>
              <a:rPr lang="en-GB" dirty="0" err="1">
                <a:solidFill>
                  <a:srgbClr val="FF0000"/>
                </a:solidFill>
              </a:rPr>
              <a:t>batY</a:t>
            </a:r>
            <a:r>
              <a:rPr lang="en-GB" dirty="0"/>
              <a:t>) </a:t>
            </a:r>
            <a:r>
              <a:rPr lang="en-GB" dirty="0">
                <a:solidFill>
                  <a:srgbClr val="0070C0"/>
                </a:solidFill>
              </a:rPr>
              <a:t>&lt;=</a:t>
            </a:r>
            <a:r>
              <a:rPr lang="en-GB" dirty="0">
                <a:solidFill>
                  <a:srgbClr val="FF0000"/>
                </a:solidFill>
              </a:rPr>
              <a:t> 15</a:t>
            </a:r>
            <a:r>
              <a:rPr lang="en-GB" dirty="0"/>
              <a:t>)</a:t>
            </a:r>
          </a:p>
          <a:p>
            <a:pPr>
              <a:buNone/>
            </a:pPr>
            <a:r>
              <a:rPr lang="en-GB" dirty="0"/>
              <a:t>   {</a:t>
            </a:r>
          </a:p>
          <a:p>
            <a:pPr>
              <a:buNone/>
            </a:pPr>
            <a:r>
              <a:rPr lang="en-GB" dirty="0"/>
              <a:t>        </a:t>
            </a:r>
            <a:r>
              <a:rPr lang="en-GB" dirty="0" err="1"/>
              <a:t>deltaX</a:t>
            </a:r>
            <a:r>
              <a:rPr lang="en-GB" dirty="0"/>
              <a:t> = - </a:t>
            </a:r>
            <a:r>
              <a:rPr lang="en-GB" dirty="0" err="1"/>
              <a:t>deltaX</a:t>
            </a:r>
            <a:r>
              <a:rPr lang="en-GB" dirty="0"/>
              <a:t> </a:t>
            </a:r>
            <a:r>
              <a:rPr lang="en-GB" dirty="0">
                <a:solidFill>
                  <a:srgbClr val="00B050"/>
                </a:solidFill>
              </a:rPr>
              <a:t>// bounce the ball</a:t>
            </a:r>
          </a:p>
          <a:p>
            <a:pPr>
              <a:buNone/>
            </a:pPr>
            <a:r>
              <a:rPr lang="en-GB" dirty="0"/>
              <a:t>   }</a:t>
            </a:r>
          </a:p>
          <a:p>
            <a:pPr>
              <a:buNone/>
            </a:pPr>
            <a:r>
              <a:rPr lang="en-GB" dirty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3897213"/>
            <a:ext cx="2360967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Means </a:t>
            </a:r>
          </a:p>
          <a:p>
            <a:r>
              <a:rPr lang="en-GB" b="1" dirty="0"/>
              <a:t>abs</a:t>
            </a:r>
            <a:r>
              <a:rPr lang="en-GB" dirty="0"/>
              <a:t> ignores sign</a:t>
            </a:r>
          </a:p>
          <a:p>
            <a:r>
              <a:rPr lang="en-GB" dirty="0"/>
              <a:t>difference &lt; threshold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2511524"/>
            <a:ext cx="2360967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Needs more work, </a:t>
            </a:r>
            <a:r>
              <a:rPr lang="en-GB" dirty="0" err="1">
                <a:solidFill>
                  <a:srgbClr val="FF0000"/>
                </a:solidFill>
              </a:rPr>
              <a:t>ballX</a:t>
            </a:r>
            <a:r>
              <a:rPr lang="en-GB" dirty="0">
                <a:solidFill>
                  <a:srgbClr val="FF0000"/>
                </a:solidFill>
              </a:rPr>
              <a:t> might not be exactly 15!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2267744" y="2852936"/>
            <a:ext cx="3024336" cy="7920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Events for animation, for user interaction</a:t>
            </a:r>
          </a:p>
          <a:p>
            <a:pPr lvl="1">
              <a:buNone/>
            </a:pPr>
            <a:r>
              <a:rPr lang="en-GB" dirty="0">
                <a:solidFill>
                  <a:schemeClr val="tx2"/>
                </a:solidFill>
              </a:rPr>
              <a:t>setup(), draw(), </a:t>
            </a:r>
            <a:r>
              <a:rPr lang="en-GB" dirty="0" err="1">
                <a:solidFill>
                  <a:schemeClr val="tx2"/>
                </a:solidFill>
              </a:rPr>
              <a:t>keyPressed</a:t>
            </a:r>
            <a:r>
              <a:rPr lang="en-GB" dirty="0">
                <a:solidFill>
                  <a:schemeClr val="tx2"/>
                </a:solidFill>
              </a:rPr>
              <a:t>(), </a:t>
            </a:r>
            <a:r>
              <a:rPr lang="en-GB" dirty="0" err="1">
                <a:solidFill>
                  <a:schemeClr val="tx2"/>
                </a:solidFill>
              </a:rPr>
              <a:t>mouseMoved</a:t>
            </a:r>
            <a:r>
              <a:rPr lang="en-GB" dirty="0">
                <a:solidFill>
                  <a:schemeClr val="tx2"/>
                </a:solidFill>
              </a:rPr>
              <a:t>()</a:t>
            </a:r>
          </a:p>
          <a:p>
            <a:r>
              <a:rPr lang="en-GB" dirty="0"/>
              <a:t>Conditional statements</a:t>
            </a:r>
          </a:p>
          <a:p>
            <a:pPr lvl="1">
              <a:buNone/>
            </a:pPr>
            <a:r>
              <a:rPr lang="en-GB" dirty="0">
                <a:solidFill>
                  <a:schemeClr val="tx2"/>
                </a:solidFill>
              </a:rPr>
              <a:t>if, else if, else</a:t>
            </a:r>
          </a:p>
          <a:p>
            <a:r>
              <a:rPr lang="en-GB" dirty="0"/>
              <a:t>Started Pong Game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/>
              <a:t>Previously</a:t>
            </a:r>
          </a:p>
          <a:p>
            <a:pPr lvl="1"/>
            <a:r>
              <a:rPr lang="en-GB" altLang="en-US" dirty="0"/>
              <a:t>Variables : </a:t>
            </a:r>
            <a:r>
              <a:rPr lang="en-GB" altLang="en-US" dirty="0" err="1"/>
              <a:t>int</a:t>
            </a:r>
            <a:r>
              <a:rPr lang="en-GB" altLang="en-US" dirty="0"/>
              <a:t>, float</a:t>
            </a:r>
          </a:p>
          <a:p>
            <a:pPr lvl="1"/>
            <a:r>
              <a:rPr lang="en-US" altLang="en-US" dirty="0"/>
              <a:t>Loops : for &amp; while</a:t>
            </a:r>
          </a:p>
          <a:p>
            <a:pPr lvl="1"/>
            <a:r>
              <a:rPr lang="en-US" altLang="en-US" dirty="0"/>
              <a:t>Drawing commands : ellipse, line, point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lvl="1"/>
            <a:r>
              <a:rPr lang="en-US" altLang="en-US" dirty="0"/>
              <a:t>Procedures</a:t>
            </a:r>
          </a:p>
          <a:p>
            <a:pPr lvl="1"/>
            <a:r>
              <a:rPr lang="en-US" altLang="en-US" dirty="0"/>
              <a:t>Top Down Design</a:t>
            </a:r>
          </a:p>
          <a:p>
            <a:pPr lvl="1"/>
            <a:r>
              <a:rPr lang="en-US" altLang="en-US" dirty="0" err="1"/>
              <a:t>Modularised</a:t>
            </a:r>
            <a:r>
              <a:rPr lang="en-US" altLang="en-US" dirty="0"/>
              <a:t> code : procedures (void functions), functions (video)</a:t>
            </a:r>
          </a:p>
          <a:p>
            <a:pPr lvl="1"/>
            <a:r>
              <a:rPr lang="en-US" altLang="en-US" dirty="0"/>
              <a:t>Parameter passing</a:t>
            </a:r>
          </a:p>
          <a:p>
            <a:pPr lvl="1"/>
            <a:r>
              <a:rPr lang="en-US" altLang="en-US" dirty="0"/>
              <a:t>Global &amp; local variables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Animation</a:t>
            </a:r>
          </a:p>
          <a:p>
            <a:pPr lvl="1"/>
            <a:r>
              <a:rPr lang="en-GB" dirty="0"/>
              <a:t>Events : </a:t>
            </a:r>
            <a:r>
              <a:rPr lang="en-GB" b="1" dirty="0">
                <a:solidFill>
                  <a:schemeClr val="accent2"/>
                </a:solidFill>
              </a:rPr>
              <a:t>setup</a:t>
            </a:r>
            <a:r>
              <a:rPr lang="en-GB" dirty="0"/>
              <a:t>, </a:t>
            </a:r>
            <a:r>
              <a:rPr lang="en-GB" b="1" dirty="0">
                <a:solidFill>
                  <a:schemeClr val="accent2"/>
                </a:solidFill>
              </a:rPr>
              <a:t>draw</a:t>
            </a:r>
          </a:p>
          <a:p>
            <a:pPr lvl="1"/>
            <a:endParaRPr lang="en-GB" b="1" dirty="0">
              <a:solidFill>
                <a:schemeClr val="accent2"/>
              </a:solidFill>
            </a:endParaRPr>
          </a:p>
          <a:p>
            <a:pPr lvl="1"/>
            <a:r>
              <a:rPr lang="en-GB" b="1" dirty="0">
                <a:solidFill>
                  <a:schemeClr val="accent2"/>
                </a:solidFill>
              </a:rPr>
              <a:t> setup() </a:t>
            </a:r>
            <a:r>
              <a:rPr lang="en-GB" dirty="0"/>
              <a:t>:  program starts here, runs once through commands</a:t>
            </a:r>
          </a:p>
          <a:p>
            <a:pPr lvl="1"/>
            <a:r>
              <a:rPr lang="en-GB" b="1" dirty="0">
                <a:solidFill>
                  <a:schemeClr val="accent2"/>
                </a:solidFill>
              </a:rPr>
              <a:t> draw() </a:t>
            </a:r>
            <a:r>
              <a:rPr lang="en-GB" dirty="0"/>
              <a:t>:  repeats commands 60 times per sec</a:t>
            </a:r>
          </a:p>
          <a:p>
            <a:pPr lvl="1"/>
            <a:endParaRPr lang="en-GB" dirty="0"/>
          </a:p>
          <a:p>
            <a:pPr lvl="1" indent="0">
              <a:buNone/>
            </a:pPr>
            <a:endParaRPr lang="en-GB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Program - Sequence of commands</a:t>
            </a:r>
          </a:p>
          <a:p>
            <a:r>
              <a:rPr lang="en-GB" dirty="0"/>
              <a:t>Processing (Java) allows </a:t>
            </a:r>
            <a:r>
              <a:rPr lang="en-GB" dirty="0">
                <a:solidFill>
                  <a:srgbClr val="FF0000"/>
                </a:solidFill>
              </a:rPr>
              <a:t>event</a:t>
            </a:r>
            <a:r>
              <a:rPr lang="en-GB" dirty="0"/>
              <a:t> based programming</a:t>
            </a:r>
          </a:p>
          <a:p>
            <a:r>
              <a:rPr lang="en-GB" dirty="0"/>
              <a:t>Animation needs screen to be redrawn </a:t>
            </a:r>
          </a:p>
          <a:p>
            <a:pPr lvl="1"/>
            <a:r>
              <a:rPr lang="en-GB" dirty="0"/>
              <a:t>Frames</a:t>
            </a:r>
          </a:p>
          <a:p>
            <a:r>
              <a:rPr lang="en-GB" dirty="0"/>
              <a:t>Animation events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setup() </a:t>
            </a:r>
            <a:r>
              <a:rPr lang="en-GB" dirty="0"/>
              <a:t>– runs once, at start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draw() </a:t>
            </a:r>
            <a:r>
              <a:rPr lang="en-GB" dirty="0"/>
              <a:t>– runs repeatedly until program terminates</a:t>
            </a:r>
          </a:p>
          <a:p>
            <a:r>
              <a:rPr lang="en-GB" dirty="0"/>
              <a:t>Each event contains a sequence of commands</a:t>
            </a:r>
          </a:p>
          <a:p>
            <a:r>
              <a:rPr lang="en-GB" dirty="0"/>
              <a:t>Commands contained within </a:t>
            </a:r>
            <a:r>
              <a:rPr lang="en-GB" b="1" dirty="0">
                <a:solidFill>
                  <a:srgbClr val="0070C0"/>
                </a:solidFill>
              </a:rPr>
              <a:t>{ }</a:t>
            </a:r>
          </a:p>
          <a:p>
            <a:r>
              <a:rPr lang="en-GB" dirty="0"/>
              <a:t>Events are a kind of Procedure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Moving Ball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>
                <a:solidFill>
                  <a:srgbClr val="00B050"/>
                </a:solidFill>
              </a:rPr>
              <a:t>//Animated ball</a:t>
            </a:r>
          </a:p>
          <a:p>
            <a:pPr>
              <a:buNone/>
            </a:pPr>
            <a:r>
              <a:rPr lang="en-GB" dirty="0"/>
              <a:t>float </a:t>
            </a:r>
            <a:r>
              <a:rPr lang="en-GB" dirty="0">
                <a:solidFill>
                  <a:srgbClr val="0070C0"/>
                </a:solidFill>
              </a:rPr>
              <a:t>x</a:t>
            </a:r>
            <a:r>
              <a:rPr lang="en-GB" dirty="0"/>
              <a:t>=10;  </a:t>
            </a:r>
            <a:r>
              <a:rPr lang="en-GB" dirty="0">
                <a:solidFill>
                  <a:srgbClr val="00B050"/>
                </a:solidFill>
              </a:rPr>
              <a:t>//ball initial position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void</a:t>
            </a:r>
            <a:r>
              <a:rPr lang="en-GB" dirty="0"/>
              <a:t> setup()  </a:t>
            </a:r>
            <a:r>
              <a:rPr lang="en-GB" dirty="0">
                <a:solidFill>
                  <a:srgbClr val="00B050"/>
                </a:solidFill>
              </a:rPr>
              <a:t>//runs once at start</a:t>
            </a:r>
          </a:p>
          <a:p>
            <a:pPr>
              <a:buNone/>
            </a:pPr>
            <a:r>
              <a:rPr lang="en-GB" dirty="0"/>
              <a:t>{</a:t>
            </a:r>
          </a:p>
          <a:p>
            <a:pPr>
              <a:buNone/>
            </a:pPr>
            <a:r>
              <a:rPr lang="en-GB" dirty="0"/>
              <a:t>  size(500,250);</a:t>
            </a:r>
          </a:p>
          <a:p>
            <a:pPr>
              <a:buNone/>
            </a:pPr>
            <a:r>
              <a:rPr lang="en-GB" dirty="0"/>
              <a:t>  background(0);     </a:t>
            </a:r>
            <a:r>
              <a:rPr lang="en-GB" dirty="0">
                <a:solidFill>
                  <a:srgbClr val="00B050"/>
                </a:solidFill>
              </a:rPr>
              <a:t>//black background RGB all set to 0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GB" dirty="0"/>
              <a:t>stroke(255,0,0);    </a:t>
            </a:r>
            <a:r>
              <a:rPr lang="en-GB" dirty="0">
                <a:solidFill>
                  <a:srgbClr val="00B050"/>
                </a:solidFill>
              </a:rPr>
              <a:t>//pen red</a:t>
            </a:r>
          </a:p>
          <a:p>
            <a:pPr>
              <a:buNone/>
            </a:pPr>
            <a:r>
              <a:rPr lang="en-GB" dirty="0"/>
              <a:t>  fill(255,255,0);     </a:t>
            </a:r>
            <a:r>
              <a:rPr lang="en-GB" dirty="0">
                <a:solidFill>
                  <a:srgbClr val="00B050"/>
                </a:solidFill>
              </a:rPr>
              <a:t>//yellow fill</a:t>
            </a:r>
          </a:p>
          <a:p>
            <a:pPr>
              <a:buNone/>
            </a:pPr>
            <a:r>
              <a:rPr lang="en-GB" dirty="0"/>
              <a:t>}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void</a:t>
            </a:r>
            <a:r>
              <a:rPr lang="en-GB" dirty="0"/>
              <a:t> draw()  </a:t>
            </a:r>
            <a:r>
              <a:rPr lang="en-GB" dirty="0">
                <a:solidFill>
                  <a:srgbClr val="00B050"/>
                </a:solidFill>
              </a:rPr>
              <a:t>//runs repeatedly every 60</a:t>
            </a:r>
            <a:r>
              <a:rPr lang="en-GB" baseline="30000" dirty="0">
                <a:solidFill>
                  <a:srgbClr val="00B050"/>
                </a:solidFill>
              </a:rPr>
              <a:t>th</a:t>
            </a:r>
            <a:r>
              <a:rPr lang="en-GB" dirty="0">
                <a:solidFill>
                  <a:srgbClr val="00B050"/>
                </a:solidFill>
              </a:rPr>
              <a:t> of a second</a:t>
            </a:r>
          </a:p>
          <a:p>
            <a:pPr>
              <a:buNone/>
            </a:pPr>
            <a:r>
              <a:rPr lang="en-GB" dirty="0"/>
              <a:t>{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GB" dirty="0"/>
              <a:t>  ellipse(</a:t>
            </a:r>
            <a:r>
              <a:rPr lang="en-GB" b="1" dirty="0">
                <a:solidFill>
                  <a:srgbClr val="0070C0"/>
                </a:solidFill>
              </a:rPr>
              <a:t>x,125</a:t>
            </a:r>
            <a:r>
              <a:rPr lang="en-GB" dirty="0"/>
              <a:t>, 10,10);   </a:t>
            </a:r>
            <a:r>
              <a:rPr lang="en-GB" dirty="0">
                <a:solidFill>
                  <a:srgbClr val="00B050"/>
                </a:solidFill>
              </a:rPr>
              <a:t>//draw ball at current position : </a:t>
            </a:r>
            <a:r>
              <a:rPr lang="en-GB" b="1" dirty="0">
                <a:solidFill>
                  <a:srgbClr val="00B050"/>
                </a:solidFill>
              </a:rPr>
              <a:t>x</a:t>
            </a:r>
            <a:r>
              <a:rPr lang="en-GB" dirty="0">
                <a:solidFill>
                  <a:srgbClr val="00B050"/>
                </a:solidFill>
              </a:rPr>
              <a:t>, y fixed at 125!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 x = x + 5</a:t>
            </a:r>
            <a:r>
              <a:rPr lang="en-GB" dirty="0"/>
              <a:t>;                       </a:t>
            </a:r>
            <a:r>
              <a:rPr lang="en-GB" dirty="0">
                <a:solidFill>
                  <a:srgbClr val="00B050"/>
                </a:solidFill>
              </a:rPr>
              <a:t>//move ball right</a:t>
            </a:r>
          </a:p>
          <a:p>
            <a:pPr>
              <a:buNone/>
            </a:pPr>
            <a:r>
              <a:rPr lang="en-GB" dirty="0"/>
              <a:t>}</a:t>
            </a:r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Animation -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5918" y="1500174"/>
            <a:ext cx="5357850" cy="2714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14546" y="2714620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7715272" y="1857364"/>
            <a:ext cx="642942" cy="714380"/>
          </a:xfrm>
          <a:prstGeom prst="cube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43834" y="2214554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x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2214546" y="450057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void</a:t>
            </a:r>
            <a:r>
              <a:rPr lang="en-GB" dirty="0"/>
              <a:t> draw()    </a:t>
            </a:r>
            <a:r>
              <a:rPr lang="en-GB" dirty="0">
                <a:solidFill>
                  <a:srgbClr val="00B050"/>
                </a:solidFill>
              </a:rPr>
              <a:t>//runs repeatedly</a:t>
            </a:r>
          </a:p>
          <a:p>
            <a:pPr>
              <a:buNone/>
            </a:pPr>
            <a:r>
              <a:rPr lang="en-GB" dirty="0"/>
              <a:t>{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GB" dirty="0"/>
              <a:t>  ellipse(</a:t>
            </a:r>
            <a:r>
              <a:rPr lang="en-GB" b="1" dirty="0"/>
              <a:t>x</a:t>
            </a:r>
            <a:r>
              <a:rPr lang="en-GB" dirty="0"/>
              <a:t>, 125, 10, 10);</a:t>
            </a:r>
          </a:p>
          <a:p>
            <a:pPr>
              <a:buNone/>
            </a:pPr>
            <a:r>
              <a:rPr lang="en-GB" dirty="0">
                <a:solidFill>
                  <a:srgbClr val="00B050"/>
                </a:solidFill>
              </a:rPr>
              <a:t>	//move ball right</a:t>
            </a:r>
          </a:p>
          <a:p>
            <a:pPr>
              <a:buNone/>
            </a:pPr>
            <a:r>
              <a:rPr lang="en-GB" dirty="0"/>
              <a:t>}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00100" y="1500968"/>
            <a:ext cx="572298" cy="1440108"/>
            <a:chOff x="1000100" y="1500968"/>
            <a:chExt cx="572298" cy="1440108"/>
          </a:xfrm>
        </p:grpSpPr>
        <p:sp>
          <p:nvSpPr>
            <p:cNvPr id="11" name="TextBox 10"/>
            <p:cNvSpPr txBox="1"/>
            <p:nvPr/>
          </p:nvSpPr>
          <p:spPr>
            <a:xfrm>
              <a:off x="1000100" y="257174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125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928662" y="2143116"/>
              <a:ext cx="128588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785918" y="1071546"/>
            <a:ext cx="1427060" cy="369332"/>
            <a:chOff x="1785918" y="1071546"/>
            <a:chExt cx="1427060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2928926" y="107154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10800000">
              <a:off x="1785918" y="1357298"/>
              <a:ext cx="1214446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Want to get rid of old balls</a:t>
            </a:r>
          </a:p>
          <a:p>
            <a:r>
              <a:rPr lang="en-GB" dirty="0"/>
              <a:t>Background command fills background with colour – clear screen</a:t>
            </a:r>
          </a:p>
          <a:p>
            <a:r>
              <a:rPr lang="en-GB" dirty="0"/>
              <a:t>Move background command to start of </a:t>
            </a:r>
            <a:r>
              <a:rPr lang="en-GB" b="1" dirty="0"/>
              <a:t>draw</a:t>
            </a:r>
            <a:r>
              <a:rPr lang="en-GB" dirty="0"/>
              <a:t> event</a:t>
            </a:r>
          </a:p>
          <a:p>
            <a:r>
              <a:rPr lang="en-GB" dirty="0"/>
              <a:t>Only see 1 ball at a time, apparently moving</a:t>
            </a:r>
          </a:p>
          <a:p>
            <a:endParaRPr lang="en-GB" dirty="0"/>
          </a:p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void</a:t>
            </a:r>
            <a:r>
              <a:rPr lang="en-GB" dirty="0"/>
              <a:t> draw() </a:t>
            </a:r>
            <a:r>
              <a:rPr lang="en-GB" dirty="0">
                <a:solidFill>
                  <a:srgbClr val="00B050"/>
                </a:solidFill>
              </a:rPr>
              <a:t>//runs repeatedly</a:t>
            </a:r>
          </a:p>
          <a:p>
            <a:pPr>
              <a:buNone/>
            </a:pPr>
            <a:r>
              <a:rPr lang="en-GB" dirty="0"/>
              <a:t>{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GB" dirty="0"/>
              <a:t>  background(0);    </a:t>
            </a:r>
            <a:r>
              <a:rPr lang="en-GB" dirty="0">
                <a:solidFill>
                  <a:srgbClr val="00B050"/>
                </a:solidFill>
              </a:rPr>
              <a:t>//clear screen : black</a:t>
            </a:r>
          </a:p>
          <a:p>
            <a:pPr>
              <a:buNone/>
            </a:pPr>
            <a:r>
              <a:rPr lang="en-GB" dirty="0"/>
              <a:t>  ellipse(x,125,10,10);</a:t>
            </a:r>
          </a:p>
          <a:p>
            <a:pPr>
              <a:buNone/>
            </a:pPr>
            <a:r>
              <a:rPr lang="en-GB" dirty="0"/>
              <a:t>  x = x + 5;             </a:t>
            </a:r>
            <a:r>
              <a:rPr lang="en-GB" dirty="0">
                <a:solidFill>
                  <a:srgbClr val="00B050"/>
                </a:solidFill>
              </a:rPr>
              <a:t>//move ball right</a:t>
            </a:r>
          </a:p>
          <a:p>
            <a:pPr>
              <a:buNone/>
            </a:pPr>
            <a:r>
              <a:rPr lang="en-GB" dirty="0"/>
              <a:t>}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Step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Our ball moves right a step of 5 pixels each frame</a:t>
            </a:r>
          </a:p>
          <a:p>
            <a:pPr lvl="1">
              <a:buNone/>
            </a:pPr>
            <a:r>
              <a:rPr lang="en-GB" dirty="0">
                <a:solidFill>
                  <a:srgbClr val="0070C0"/>
                </a:solidFill>
              </a:rPr>
              <a:t>x=x+5;</a:t>
            </a:r>
          </a:p>
          <a:p>
            <a:r>
              <a:rPr lang="en-GB" dirty="0"/>
              <a:t>What if we wanted it to go left?</a:t>
            </a:r>
          </a:p>
          <a:p>
            <a:endParaRPr lang="en-GB" dirty="0"/>
          </a:p>
          <a:p>
            <a:r>
              <a:rPr lang="en-GB" dirty="0"/>
              <a:t>Faster?  </a:t>
            </a:r>
          </a:p>
          <a:p>
            <a:endParaRPr lang="en-GB" dirty="0"/>
          </a:p>
          <a:p>
            <a:r>
              <a:rPr lang="en-GB" dirty="0"/>
              <a:t>Let’s use another variable for this step – call it </a:t>
            </a:r>
            <a:r>
              <a:rPr lang="en-GB" b="1" dirty="0" err="1">
                <a:solidFill>
                  <a:srgbClr val="0070C0"/>
                </a:solidFill>
              </a:rPr>
              <a:t>deltaX</a:t>
            </a:r>
            <a:r>
              <a:rPr lang="en-GB" dirty="0"/>
              <a:t>, </a:t>
            </a:r>
          </a:p>
          <a:p>
            <a:pPr lvl="1"/>
            <a:r>
              <a:rPr lang="en-GB" dirty="0"/>
              <a:t>Short for direction x (or change in X)</a:t>
            </a:r>
          </a:p>
          <a:p>
            <a:pPr>
              <a:buNone/>
            </a:pPr>
            <a:endParaRPr lang="en-GB" dirty="0">
              <a:solidFill>
                <a:srgbClr val="0070C0"/>
              </a:solidFill>
            </a:endParaRPr>
          </a:p>
          <a:p>
            <a:pPr>
              <a:buNone/>
            </a:pPr>
            <a:endParaRPr lang="en-GB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GB" dirty="0"/>
              <a:t>void draw()</a:t>
            </a:r>
          </a:p>
          <a:p>
            <a:pPr lvl="1">
              <a:buNone/>
            </a:pPr>
            <a:r>
              <a:rPr lang="en-GB" dirty="0"/>
              <a:t>{</a:t>
            </a:r>
          </a:p>
          <a:p>
            <a:pPr lvl="1">
              <a:buNone/>
            </a:pPr>
            <a:r>
              <a:rPr lang="en-GB" dirty="0"/>
              <a:t>   background(0);</a:t>
            </a:r>
          </a:p>
          <a:p>
            <a:pPr lvl="1">
              <a:buNone/>
            </a:pPr>
            <a:r>
              <a:rPr lang="en-GB" dirty="0"/>
              <a:t>   ellipse(x,125,10,10);</a:t>
            </a:r>
          </a:p>
          <a:p>
            <a:pPr lvl="1">
              <a:buNone/>
            </a:pPr>
            <a:r>
              <a:rPr lang="en-GB" dirty="0"/>
              <a:t>   x = x + </a:t>
            </a:r>
            <a:r>
              <a:rPr lang="en-GB" dirty="0">
                <a:solidFill>
                  <a:srgbClr val="0070C0"/>
                </a:solidFill>
              </a:rPr>
              <a:t>5</a:t>
            </a:r>
            <a:r>
              <a:rPr lang="en-GB" dirty="0"/>
              <a:t>;</a:t>
            </a:r>
          </a:p>
          <a:p>
            <a:pPr lvl="1">
              <a:buNone/>
            </a:pPr>
            <a:r>
              <a:rPr lang="en-GB" dirty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63888" y="2636912"/>
            <a:ext cx="390857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the amount we change </a:t>
            </a:r>
            <a:r>
              <a:rPr lang="en-GB" b="1" dirty="0"/>
              <a:t>x</a:t>
            </a:r>
            <a:r>
              <a:rPr lang="en-GB" dirty="0"/>
              <a:t> by should vary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Ball Bounce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268760"/>
            <a:ext cx="8124825" cy="510664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Need to detect </a:t>
            </a:r>
            <a:r>
              <a:rPr lang="en-GB" b="1" dirty="0">
                <a:solidFill>
                  <a:schemeClr val="accent2"/>
                </a:solidFill>
              </a:rPr>
              <a:t>IF</a:t>
            </a:r>
            <a:r>
              <a:rPr lang="en-GB" dirty="0"/>
              <a:t> ball position at right hand edge</a:t>
            </a:r>
          </a:p>
          <a:p>
            <a:r>
              <a:rPr lang="en-GB" dirty="0"/>
              <a:t>Conditional statement  IF ...  </a:t>
            </a:r>
          </a:p>
          <a:p>
            <a:r>
              <a:rPr lang="en-GB" dirty="0"/>
              <a:t>Syntax</a:t>
            </a:r>
          </a:p>
          <a:p>
            <a:pPr lvl="1">
              <a:buNone/>
            </a:pPr>
            <a:r>
              <a:rPr lang="en-GB" b="1" dirty="0">
                <a:solidFill>
                  <a:srgbClr val="0070C0"/>
                </a:solidFill>
              </a:rPr>
              <a:t>if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b="1" dirty="0">
                <a:solidFill>
                  <a:srgbClr val="0070C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test_expression</a:t>
            </a:r>
            <a:r>
              <a:rPr lang="en-GB" dirty="0">
                <a:solidFill>
                  <a:srgbClr val="FF0000"/>
                </a:solidFill>
              </a:rPr>
              <a:t> is true</a:t>
            </a:r>
            <a:r>
              <a:rPr lang="en-GB" b="1" dirty="0">
                <a:solidFill>
                  <a:srgbClr val="0070C0"/>
                </a:solidFill>
              </a:rPr>
              <a:t>)</a:t>
            </a:r>
          </a:p>
          <a:p>
            <a:pPr lvl="1">
              <a:buNone/>
            </a:pPr>
            <a:r>
              <a:rPr lang="en-GB" dirty="0">
                <a:solidFill>
                  <a:srgbClr val="0070C0"/>
                </a:solidFill>
              </a:rPr>
              <a:t>   { 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 these commands </a:t>
            </a:r>
            <a:r>
              <a:rPr lang="en-GB" dirty="0">
                <a:solidFill>
                  <a:srgbClr val="0070C0"/>
                </a:solidFill>
              </a:rPr>
              <a:t>}</a:t>
            </a:r>
          </a:p>
          <a:p>
            <a:pPr lvl="1">
              <a:buNone/>
            </a:pPr>
            <a:r>
              <a:rPr lang="en-GB" b="1" dirty="0">
                <a:solidFill>
                  <a:srgbClr val="0070C0"/>
                </a:solidFill>
              </a:rPr>
              <a:t>else if (</a:t>
            </a:r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baseline="30000" dirty="0">
                <a:solidFill>
                  <a:srgbClr val="FF0000"/>
                </a:solidFill>
              </a:rPr>
              <a:t>nd</a:t>
            </a:r>
            <a:r>
              <a:rPr lang="en-GB" dirty="0">
                <a:solidFill>
                  <a:srgbClr val="FF0000"/>
                </a:solidFill>
              </a:rPr>
              <a:t>_test expression is true</a:t>
            </a:r>
            <a:r>
              <a:rPr lang="en-GB" b="1" dirty="0">
                <a:solidFill>
                  <a:srgbClr val="0070C0"/>
                </a:solidFill>
              </a:rPr>
              <a:t>)</a:t>
            </a:r>
          </a:p>
          <a:p>
            <a:pPr lvl="1">
              <a:buNone/>
            </a:pPr>
            <a:r>
              <a:rPr lang="en-GB" dirty="0">
                <a:solidFill>
                  <a:srgbClr val="0070C0"/>
                </a:solidFill>
              </a:rPr>
              <a:t>  {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 these commands instead </a:t>
            </a:r>
            <a:r>
              <a:rPr lang="en-GB" dirty="0">
                <a:solidFill>
                  <a:srgbClr val="0070C0"/>
                </a:solidFill>
              </a:rPr>
              <a:t>}</a:t>
            </a:r>
          </a:p>
          <a:p>
            <a:pPr lvl="1">
              <a:buNone/>
            </a:pPr>
            <a:r>
              <a:rPr lang="en-GB" b="1" dirty="0">
                <a:solidFill>
                  <a:srgbClr val="0070C0"/>
                </a:solidFill>
              </a:rPr>
              <a:t>else</a:t>
            </a:r>
          </a:p>
          <a:p>
            <a:pPr lvl="1">
              <a:buNone/>
            </a:pPr>
            <a:r>
              <a:rPr lang="en-GB" dirty="0">
                <a:solidFill>
                  <a:srgbClr val="0070C0"/>
                </a:solidFill>
              </a:rPr>
              <a:t>  {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 these other commands instead </a:t>
            </a:r>
            <a:r>
              <a:rPr lang="en-GB" dirty="0">
                <a:solidFill>
                  <a:srgbClr val="0070C0"/>
                </a:solidFill>
              </a:rPr>
              <a:t>}</a:t>
            </a:r>
          </a:p>
          <a:p>
            <a:endParaRPr lang="en-GB" dirty="0"/>
          </a:p>
          <a:p>
            <a:r>
              <a:rPr lang="en-GB" dirty="0"/>
              <a:t>Example</a:t>
            </a:r>
          </a:p>
          <a:p>
            <a:pPr lvl="1">
              <a:buNone/>
            </a:pPr>
            <a:r>
              <a:rPr lang="en-GB" dirty="0"/>
              <a:t>    if ( </a:t>
            </a:r>
            <a:r>
              <a:rPr lang="en-GB" dirty="0">
                <a:solidFill>
                  <a:srgbClr val="FF0000"/>
                </a:solidFill>
              </a:rPr>
              <a:t>x &lt;= 500 </a:t>
            </a:r>
            <a:r>
              <a:rPr lang="en-GB" dirty="0"/>
              <a:t>)</a:t>
            </a:r>
          </a:p>
          <a:p>
            <a:pPr lvl="1">
              <a:buNone/>
            </a:pPr>
            <a:r>
              <a:rPr lang="en-GB" dirty="0"/>
              <a:t>      {  x = x + </a:t>
            </a:r>
            <a:r>
              <a:rPr lang="en-GB" dirty="0" err="1"/>
              <a:t>deltaX</a:t>
            </a:r>
            <a:r>
              <a:rPr lang="en-GB" dirty="0"/>
              <a:t>; }  </a:t>
            </a:r>
            <a:r>
              <a:rPr lang="en-GB" dirty="0">
                <a:solidFill>
                  <a:srgbClr val="00B050"/>
                </a:solidFill>
              </a:rPr>
              <a:t>// actions 1.</a:t>
            </a:r>
          </a:p>
          <a:p>
            <a:pPr lvl="1">
              <a:buNone/>
            </a:pPr>
            <a:endParaRPr lang="en-GB" dirty="0"/>
          </a:p>
          <a:p>
            <a:pPr lvl="1">
              <a:buNone/>
            </a:pPr>
            <a:r>
              <a:rPr lang="en-GB" dirty="0"/>
              <a:t>    else if ( </a:t>
            </a:r>
            <a:r>
              <a:rPr lang="en-GB" dirty="0">
                <a:solidFill>
                  <a:srgbClr val="FF0000"/>
                </a:solidFill>
              </a:rPr>
              <a:t>x == 500 </a:t>
            </a:r>
            <a:r>
              <a:rPr lang="en-GB" dirty="0"/>
              <a:t>)</a:t>
            </a:r>
          </a:p>
          <a:p>
            <a:pPr lvl="1">
              <a:buNone/>
            </a:pPr>
            <a:r>
              <a:rPr lang="en-GB" dirty="0"/>
              <a:t>      {  x = x – </a:t>
            </a:r>
            <a:r>
              <a:rPr lang="en-GB" dirty="0" err="1"/>
              <a:t>deltaX</a:t>
            </a:r>
            <a:r>
              <a:rPr lang="en-GB" dirty="0"/>
              <a:t>; }   </a:t>
            </a:r>
            <a:r>
              <a:rPr lang="en-GB" dirty="0">
                <a:solidFill>
                  <a:srgbClr val="00B050"/>
                </a:solidFill>
              </a:rPr>
              <a:t>// actions 2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>
              <a:buNone/>
            </a:pPr>
            <a:endParaRPr lang="en-GB" dirty="0"/>
          </a:p>
          <a:p>
            <a:pPr lvl="1">
              <a:buNone/>
            </a:pPr>
            <a:r>
              <a:rPr lang="en-GB" dirty="0"/>
              <a:t>    else</a:t>
            </a:r>
          </a:p>
          <a:p>
            <a:pPr lvl="1">
              <a:buNone/>
            </a:pPr>
            <a:r>
              <a:rPr lang="en-GB" dirty="0"/>
              <a:t>      {   x = 500;	</a:t>
            </a:r>
            <a:r>
              <a:rPr lang="en-GB" dirty="0">
                <a:solidFill>
                  <a:srgbClr val="00B050"/>
                </a:solidFill>
              </a:rPr>
              <a:t>//actions 3.</a:t>
            </a:r>
          </a:p>
          <a:p>
            <a:pPr lvl="1">
              <a:buNone/>
            </a:pPr>
            <a:r>
              <a:rPr lang="en-GB" dirty="0"/>
              <a:t>          x = x – </a:t>
            </a:r>
            <a:r>
              <a:rPr lang="en-GB" dirty="0" err="1"/>
              <a:t>deltaX</a:t>
            </a:r>
            <a:r>
              <a:rPr lang="en-GB" dirty="0"/>
              <a:t>;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00496" y="4143380"/>
            <a:ext cx="194745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What will happen?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29190" y="1714488"/>
            <a:ext cx="2448171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Mutually exclusive</a:t>
            </a:r>
          </a:p>
          <a:p>
            <a:r>
              <a:rPr lang="en-GB" dirty="0"/>
              <a:t>Only 1 set of commands</a:t>
            </a:r>
          </a:p>
          <a:p>
            <a:r>
              <a:rPr lang="en-GB" dirty="0"/>
              <a:t>Will happen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43768" y="3857628"/>
            <a:ext cx="714380" cy="757300"/>
            <a:chOff x="7143768" y="3857628"/>
            <a:chExt cx="714380" cy="757300"/>
          </a:xfrm>
        </p:grpSpPr>
        <p:sp>
          <p:nvSpPr>
            <p:cNvPr id="7" name="Cube 6"/>
            <p:cNvSpPr/>
            <p:nvPr/>
          </p:nvSpPr>
          <p:spPr>
            <a:xfrm>
              <a:off x="7215206" y="3857628"/>
              <a:ext cx="642942" cy="714380"/>
            </a:xfrm>
            <a:prstGeom prst="cube">
              <a:avLst/>
            </a:prstGeom>
            <a:solidFill>
              <a:schemeClr val="accent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43768" y="4214818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x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86644" y="40005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50</a:t>
              </a:r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15206" y="5429264"/>
            <a:ext cx="642942" cy="757300"/>
            <a:chOff x="7215206" y="4929198"/>
            <a:chExt cx="642942" cy="757300"/>
          </a:xfrm>
        </p:grpSpPr>
        <p:sp>
          <p:nvSpPr>
            <p:cNvPr id="11" name="Cube 10"/>
            <p:cNvSpPr/>
            <p:nvPr/>
          </p:nvSpPr>
          <p:spPr>
            <a:xfrm>
              <a:off x="7215206" y="4929198"/>
              <a:ext cx="642942" cy="714380"/>
            </a:xfrm>
            <a:prstGeom prst="cube">
              <a:avLst/>
            </a:prstGeom>
            <a:solidFill>
              <a:schemeClr val="accent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86644" y="507207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520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15206" y="5286388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x</a:t>
              </a:r>
              <a:endParaRPr lang="en-US" sz="20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316416" y="414338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Ex.1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15338" y="56017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Ex.2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fe4860ae-0c4e-49be-bf7c-6dccda5de700"/>
</p:tagLst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Processing 2ForLoop</Template>
  <TotalTime>4433</TotalTime>
  <Words>1291</Words>
  <Application>Microsoft Office PowerPoint</Application>
  <PresentationFormat>On-screen Show (4:3)</PresentationFormat>
  <Paragraphs>284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Gill Sans</vt:lpstr>
      <vt:lpstr>Default - Title Slide</vt:lpstr>
      <vt:lpstr>1_Default - Title Slide</vt:lpstr>
      <vt:lpstr>Animation</vt:lpstr>
      <vt:lpstr>Last Weeks</vt:lpstr>
      <vt:lpstr>Learning Objectives</vt:lpstr>
      <vt:lpstr>Events</vt:lpstr>
      <vt:lpstr>Moving Ball</vt:lpstr>
      <vt:lpstr>Animation - frames</vt:lpstr>
      <vt:lpstr>Proper animation</vt:lpstr>
      <vt:lpstr>Variable Step size</vt:lpstr>
      <vt:lpstr>Making Ball Bounce</vt:lpstr>
      <vt:lpstr>The first bounce</vt:lpstr>
      <vt:lpstr>The second bounce?</vt:lpstr>
      <vt:lpstr>More events</vt:lpstr>
      <vt:lpstr>Detecting key press up and down</vt:lpstr>
      <vt:lpstr>Getting the mouse position</vt:lpstr>
      <vt:lpstr>Pong Design</vt:lpstr>
      <vt:lpstr>Collision detection</vt:lpstr>
      <vt:lpstr>Boolean expressions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</dc:title>
  <dc:creator>dm</dc:creator>
  <cp:lastModifiedBy>David McLean</cp:lastModifiedBy>
  <cp:revision>194</cp:revision>
  <dcterms:created xsi:type="dcterms:W3CDTF">2014-07-04T10:55:05Z</dcterms:created>
  <dcterms:modified xsi:type="dcterms:W3CDTF">2022-10-21T12:38:41Z</dcterms:modified>
</cp:coreProperties>
</file>