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1"/>
  </p:notesMasterIdLst>
  <p:sldIdLst>
    <p:sldId id="270" r:id="rId2"/>
    <p:sldId id="256" r:id="rId3"/>
    <p:sldId id="290" r:id="rId4"/>
    <p:sldId id="318" r:id="rId5"/>
    <p:sldId id="319" r:id="rId6"/>
    <p:sldId id="322" r:id="rId7"/>
    <p:sldId id="323" r:id="rId8"/>
    <p:sldId id="324" r:id="rId9"/>
    <p:sldId id="271" r:id="rId10"/>
    <p:sldId id="291" r:id="rId11"/>
    <p:sldId id="273" r:id="rId12"/>
    <p:sldId id="292" r:id="rId13"/>
    <p:sldId id="300" r:id="rId14"/>
    <p:sldId id="301" r:id="rId15"/>
    <p:sldId id="283" r:id="rId16"/>
    <p:sldId id="275" r:id="rId17"/>
    <p:sldId id="352" r:id="rId18"/>
    <p:sldId id="276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4" r:id="rId31"/>
    <p:sldId id="315" r:id="rId32"/>
    <p:sldId id="342" r:id="rId33"/>
    <p:sldId id="351" r:id="rId34"/>
    <p:sldId id="343" r:id="rId35"/>
    <p:sldId id="354" r:id="rId36"/>
    <p:sldId id="266" r:id="rId37"/>
    <p:sldId id="281" r:id="rId38"/>
    <p:sldId id="278" r:id="rId39"/>
    <p:sldId id="353" r:id="rId40"/>
    <p:sldId id="279" r:id="rId41"/>
    <p:sldId id="325" r:id="rId42"/>
    <p:sldId id="326" r:id="rId43"/>
    <p:sldId id="327" r:id="rId44"/>
    <p:sldId id="328" r:id="rId45"/>
    <p:sldId id="344" r:id="rId46"/>
    <p:sldId id="330" r:id="rId47"/>
    <p:sldId id="331" r:id="rId48"/>
    <p:sldId id="332" r:id="rId49"/>
    <p:sldId id="333" r:id="rId50"/>
    <p:sldId id="348" r:id="rId51"/>
    <p:sldId id="349" r:id="rId52"/>
    <p:sldId id="345" r:id="rId53"/>
    <p:sldId id="335" r:id="rId54"/>
    <p:sldId id="336" r:id="rId55"/>
    <p:sldId id="337" r:id="rId56"/>
    <p:sldId id="339" r:id="rId57"/>
    <p:sldId id="340" r:id="rId58"/>
    <p:sldId id="341" r:id="rId59"/>
    <p:sldId id="350" r:id="rId60"/>
    <p:sldId id="346" r:id="rId61"/>
    <p:sldId id="347" r:id="rId62"/>
    <p:sldId id="355" r:id="rId63"/>
    <p:sldId id="356" r:id="rId64"/>
    <p:sldId id="267" r:id="rId65"/>
    <p:sldId id="282" r:id="rId66"/>
    <p:sldId id="316" r:id="rId67"/>
    <p:sldId id="265" r:id="rId68"/>
    <p:sldId id="317" r:id="rId69"/>
    <p:sldId id="257" r:id="rId70"/>
  </p:sldIdLst>
  <p:sldSz cx="9144000" cy="6858000" type="screen4x3"/>
  <p:notesSz cx="6858000" cy="9144000"/>
  <p:custDataLst>
    <p:tags r:id="rId7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0B0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33" autoAdjust="0"/>
  </p:normalViewPr>
  <p:slideViewPr>
    <p:cSldViewPr>
      <p:cViewPr varScale="1">
        <p:scale>
          <a:sx n="93" d="100"/>
          <a:sy n="93" d="100"/>
        </p:scale>
        <p:origin x="73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3B47736-F84A-45BF-8065-7A3DC875B5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34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https://www.cs.usfca.edu/~galles/visualization/DFS.html</a:t>
            </a:r>
          </a:p>
          <a:p>
            <a:r>
              <a:rPr lang="en-US" dirty="0"/>
              <a:t>https://www.cs.usfca.edu/~galles/visualization/BFS.html</a:t>
            </a:r>
          </a:p>
          <a:p>
            <a:endParaRPr lang="en-GB" dirty="0"/>
          </a:p>
          <a:p>
            <a:r>
              <a:rPr lang="en-US" dirty="0"/>
              <a:t>https://www.youtube.com/watch?v=iaBEKo5sM7w</a:t>
            </a:r>
          </a:p>
          <a:p>
            <a:r>
              <a:rPr lang="en-US" dirty="0"/>
              <a:t>https://www.youtube.com/watch?v=QRq6p9s8NVg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47736-F84A-45BF-8065-7A3DC875B5B7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1186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5E706-DE8F-48C0-8522-81535E3EDDF0}" type="slidenum">
              <a:rPr lang="en-GB" altLang="en-US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2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36565B-585C-4F1D-A023-7C977415C5F1}" type="slidenum">
              <a:rPr lang="en-GB" altLang="en-US"/>
              <a:pPr>
                <a:spcBef>
                  <a:spcPct val="0"/>
                </a:spcBef>
              </a:pPr>
              <a:t>64</a:t>
            </a:fld>
            <a:endParaRPr lang="en-GB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1067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A8C05D-D0AA-438A-BE47-C2F995B93BF9}" type="slidenum">
              <a:rPr lang="en-GB" altLang="en-US"/>
              <a:pPr>
                <a:spcBef>
                  <a:spcPct val="0"/>
                </a:spcBef>
              </a:pPr>
              <a:t>66</a:t>
            </a:fld>
            <a:endParaRPr lang="en-GB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1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A1C907-1433-4721-84BF-FFA31081F81E}" type="slidenum">
              <a:rPr lang="en-GB" altLang="en-US"/>
              <a:pPr>
                <a:spcBef>
                  <a:spcPct val="0"/>
                </a:spcBef>
              </a:pPr>
              <a:t>67</a:t>
            </a:fld>
            <a:endParaRPr lang="en-GB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9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A1C907-1433-4721-84BF-FFA31081F81E}" type="slidenum">
              <a:rPr lang="en-GB" altLang="en-US"/>
              <a:pPr>
                <a:spcBef>
                  <a:spcPct val="0"/>
                </a:spcBef>
              </a:pPr>
              <a:t>68</a:t>
            </a:fld>
            <a:endParaRPr lang="en-GB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30CC4-F1A1-4CE2-ACEE-3B6D739E89E8}" type="slidenum">
              <a:rPr lang="en-GB" altLang="en-US"/>
              <a:pPr>
                <a:spcBef>
                  <a:spcPct val="0"/>
                </a:spcBef>
              </a:pPr>
              <a:t>69</a:t>
            </a:fld>
            <a:endParaRPr lang="en-GB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42591E-A272-4BBC-82FA-5D41773CCB7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08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42591E-A272-4BBC-82FA-5D41773CCB7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61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10D6EB9-03F0-42C3-B1D8-881B2432FEF8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95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10D6EB9-03F0-42C3-B1D8-881B2432FEF8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2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62289D-7693-4DB8-9559-3A8A1C96BB1A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26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62289D-7693-4DB8-9559-3A8A1C96BB1A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4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47736-F84A-45BF-8065-7A3DC875B5B7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761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http://www.cs.princeton.edu/~andyz/pacmansearch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47736-F84A-45BF-8065-7A3DC875B5B7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65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0854-425C-4FE2-96EB-A007F663DF27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9A716-5037-4924-8986-C83FD4DDCF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090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CB49F-4087-4B87-A1F8-0F7CF1D0AFCB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41AE-4A8B-42CC-B614-A8AD700922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4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DD5C-7698-4739-877E-5063F98ACF8D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300DB-33A5-4696-98C2-59C6DD84C1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0490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B84824-0B91-4170-B24B-97C5090145C1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6A155-D77A-4128-AF54-472827707B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469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BDE-8CC8-42B9-A848-A33C1AFB8A01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21E09-9645-4D24-A85F-E5E0135085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59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3A056-7B75-4926-AD2B-03BA934DB41C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7C3A-73BE-4AAF-A00D-F47E310B5A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36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57161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6" y="157161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799B-F52A-4F1D-94FA-4CEE61268249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2AE2-CD39-4046-98EA-0651BEC57C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9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91-B767-4485-B03F-337CABE13CA4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3B2F2-4E8C-41EA-B8D3-86018B2AC3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2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8E708-F808-461B-B7D6-A69B4961FD07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17E4-8A2F-4EBD-99AD-28BA24DD0F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85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8A9B4-2244-4642-9F98-634C951FD537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4BF97-186B-413B-A38E-4C2B48D8B6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49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44FE-F904-44E0-BC20-A4BE62FCC36E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EF595-6E61-4B64-BDB2-52E9A27939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311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DA1D8-6A97-4E84-97CA-178623AA48AD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4F10-04A0-416B-97BB-310F0E7FB2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45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4E541A-3C11-4827-88AC-BC6721249489}" type="datetime12">
              <a:rPr lang="en-GB" altLang="en-US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88429E-F2A1-4DBB-AF1B-31EED1F536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1" name="Group 6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8" name="Rectangle 1"/>
            <p:cNvSpPr>
              <a:spLocks/>
            </p:cNvSpPr>
            <p:nvPr/>
          </p:nvSpPr>
          <p:spPr bwMode="auto">
            <a:xfrm rot="-54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 pitchFamily="34" charset="0"/>
                  <a:sym typeface="Arial Black" panose="020B0A04020102020204" pitchFamily="34" charset="0"/>
                </a:rPr>
                <a:t>Algorithms &amp; Data Structures</a:t>
              </a:r>
            </a:p>
          </p:txBody>
        </p:sp>
        <p:pic>
          <p:nvPicPr>
            <p:cNvPr id="103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>
                <a:latin typeface="+mn-lt"/>
                <a:ea typeface="+mj-ea"/>
                <a:cs typeface="Arial Black" pitchFamily="34" charset="0"/>
              </a:rPr>
              <a:t>Graphs Traversals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116013" y="3886200"/>
            <a:ext cx="6656387" cy="1752600"/>
          </a:xfrm>
        </p:spPr>
        <p:txBody>
          <a:bodyPr/>
          <a:lstStyle/>
          <a:p>
            <a:r>
              <a:rPr lang="en-US" altLang="en-US">
                <a:solidFill>
                  <a:srgbClr val="898989"/>
                </a:solidFill>
              </a:rPr>
              <a:t> </a:t>
            </a:r>
            <a:br>
              <a:rPr lang="en-US" altLang="en-US">
                <a:solidFill>
                  <a:srgbClr val="898989"/>
                </a:solidFill>
              </a:rPr>
            </a:br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Applications</a:t>
            </a:r>
            <a:endParaRPr lang="en-GB" altLang="en-US" dirty="0"/>
          </a:p>
        </p:txBody>
      </p:sp>
      <p:sp>
        <p:nvSpPr>
          <p:cNvPr id="7175" name="Date Placeholder 3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5D098-A577-4C1C-981E-8F839B7B799D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417638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/ Navigation Systems.</a:t>
            </a:r>
          </a:p>
          <a:p>
            <a:r>
              <a:rPr lang="en-US" dirty="0"/>
              <a:t>    city = graphs; landmarks = nodes; roads = edges</a:t>
            </a:r>
          </a:p>
          <a:p>
            <a:r>
              <a:rPr lang="en-US" dirty="0"/>
              <a:t>    Use BFS to find the road to a destination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Computer Networks.</a:t>
            </a:r>
          </a:p>
          <a:p>
            <a:r>
              <a:rPr lang="en-US" dirty="0"/>
              <a:t>peer-peer networks. </a:t>
            </a:r>
          </a:p>
          <a:p>
            <a:r>
              <a:rPr lang="en-US" dirty="0"/>
              <a:t>Use BFS to locate the supplier of a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Online Social Media</a:t>
            </a:r>
          </a:p>
          <a:p>
            <a:r>
              <a:rPr lang="en-US" dirty="0"/>
              <a:t>Individuals = nodes; friendship = connections;</a:t>
            </a:r>
          </a:p>
          <a:p>
            <a:r>
              <a:rPr lang="en-US" dirty="0"/>
              <a:t>Use BFS/DFS to find connections between individuals</a:t>
            </a:r>
          </a:p>
          <a:p>
            <a:r>
              <a:rPr lang="en-US" dirty="0"/>
              <a:t>(“friends of friends”)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Artificial Intelligence, problem solving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09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Graph Traversals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55289-368E-43C8-938A-904E803E28D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220" name="Picture 4" descr="C:\My Documents\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781300"/>
            <a:ext cx="4160838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 descr="C:\My Documents\b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14638"/>
            <a:ext cx="41608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0113" y="1412875"/>
            <a:ext cx="6696075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ts val="600"/>
              </a:spcBef>
              <a:defRPr/>
            </a:pPr>
            <a:r>
              <a:rPr lang="en-GB" b="1" dirty="0">
                <a:latin typeface="Times Roman" charset="0"/>
                <a:ea typeface="+mn-ea"/>
                <a:cs typeface="Times New Roman" pitchFamily="18" charset="0"/>
              </a:rPr>
              <a:t>Depth First Search (DSF) &amp; Breadth First Search (BFS)</a:t>
            </a:r>
          </a:p>
          <a:p>
            <a:pPr marL="876300" lvl="1" indent="-419100" algn="just" eaLnBrk="1" hangingPunct="1">
              <a:spcBef>
                <a:spcPts val="600"/>
              </a:spcBef>
              <a:defRPr/>
            </a:pPr>
            <a:r>
              <a:rPr lang="en-GB" dirty="0">
                <a:latin typeface="Times Roman" charset="0"/>
                <a:ea typeface="+mn-ea"/>
                <a:cs typeface="Times New Roman" pitchFamily="18" charset="0"/>
              </a:rPr>
              <a:t>-  Visit nodes in graph (search for a goal node)</a:t>
            </a:r>
          </a:p>
          <a:p>
            <a:pPr marL="876300" lvl="1" indent="-419100" algn="just" eaLnBrk="1" hangingPunct="1">
              <a:spcBef>
                <a:spcPts val="600"/>
              </a:spcBef>
              <a:defRPr/>
            </a:pPr>
            <a:r>
              <a:rPr lang="en-GB" dirty="0">
                <a:latin typeface="Times Roman" charset="0"/>
                <a:ea typeface="+mn-ea"/>
                <a:cs typeface="Times New Roman" pitchFamily="18" charset="0"/>
              </a:rPr>
              <a:t>-  Essential for game playing, problem solving</a:t>
            </a:r>
          </a:p>
          <a:p>
            <a:pPr eaLnBrk="1" hangingPunct="1">
              <a:defRPr/>
            </a:pPr>
            <a:endParaRPr lang="en-GB" dirty="0"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5" y="1651523"/>
            <a:ext cx="4177990" cy="4423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DCBDE-8CC8-42B9-A848-A33C1AFB8A01}" type="datetime12">
              <a:rPr lang="en-GB" altLang="en-US" smtClean="0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61939" y="586422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  <a:endParaRPr lang="en-GB" dirty="0"/>
          </a:p>
        </p:txBody>
      </p:sp>
      <p:sp>
        <p:nvSpPr>
          <p:cNvPr id="51" name="Right Arrow 50"/>
          <p:cNvSpPr/>
          <p:nvPr/>
        </p:nvSpPr>
        <p:spPr>
          <a:xfrm rot="20212366">
            <a:off x="1805943" y="5661158"/>
            <a:ext cx="512838" cy="124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81705" y="525705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point</a:t>
            </a:r>
            <a:endParaRPr lang="en-GB" dirty="0"/>
          </a:p>
        </p:txBody>
      </p:sp>
      <p:sp>
        <p:nvSpPr>
          <p:cNvPr id="53" name="Right Arrow 52"/>
          <p:cNvSpPr/>
          <p:nvPr/>
        </p:nvSpPr>
        <p:spPr>
          <a:xfrm rot="11807480">
            <a:off x="6825554" y="5631371"/>
            <a:ext cx="512838" cy="124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5" y="1651523"/>
            <a:ext cx="4177990" cy="4423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DCBDE-8CC8-42B9-A848-A33C1AFB8A01}" type="datetime12">
              <a:rPr lang="en-GB" altLang="en-US" smtClean="0"/>
              <a:pPr>
                <a:defRPr/>
              </a:pPr>
              <a:t>2:11 PM</a:t>
            </a:fld>
            <a:endParaRPr lang="en-GB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9061" y="42106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  <a:endParaRPr lang="en-GB" dirty="0"/>
          </a:p>
        </p:txBody>
      </p:sp>
      <p:sp>
        <p:nvSpPr>
          <p:cNvPr id="51" name="Right Arrow 50"/>
          <p:cNvSpPr/>
          <p:nvPr/>
        </p:nvSpPr>
        <p:spPr>
          <a:xfrm rot="7203728">
            <a:off x="6940398" y="4763233"/>
            <a:ext cx="477504" cy="93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6228184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44208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2160" y="5373216"/>
            <a:ext cx="432048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12160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12160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4420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28184" y="4941168"/>
            <a:ext cx="0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28184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96136" y="5157192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6136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80112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80112" y="4941168"/>
            <a:ext cx="0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875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96136" y="4725144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580112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80112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64088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36408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48064" y="5157192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64088" y="4941168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48064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32040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148064" y="4725144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064" y="4725144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148064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48064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48064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6016" y="5589240"/>
            <a:ext cx="431285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83968" y="5373216"/>
            <a:ext cx="863333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28396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283968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84731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011397" y="4725144"/>
            <a:ext cx="763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5" y="1651523"/>
            <a:ext cx="4177990" cy="4423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DCBDE-8CC8-42B9-A848-A33C1AFB8A01}" type="datetime12">
              <a:rPr lang="en-GB" altLang="en-US" smtClean="0"/>
              <a:pPr>
                <a:defRPr/>
              </a:pPr>
              <a:t>2:11 PM</a:t>
            </a:fld>
            <a:endParaRPr lang="en-GB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228184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44208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2160" y="5373216"/>
            <a:ext cx="432048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12160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12160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4420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28184" y="4941168"/>
            <a:ext cx="0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28184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96136" y="5157192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6136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80112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80112" y="4941168"/>
            <a:ext cx="0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875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96136" y="4725144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580112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80112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64088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36408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48064" y="5157192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64088" y="4941168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48064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32040" y="4941168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148064" y="4725144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064" y="4725144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148064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48064" y="5373216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48064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6016" y="5589240"/>
            <a:ext cx="431285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83968" y="5373216"/>
            <a:ext cx="863333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283968" y="5157192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283968" y="5373216"/>
            <a:ext cx="0" cy="216024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84731" y="5589240"/>
            <a:ext cx="215261" cy="0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011397" y="4725144"/>
            <a:ext cx="763" cy="432048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PacMan</a:t>
            </a:r>
            <a:r>
              <a:rPr lang="en-GB" dirty="0"/>
              <a:t> solved by DFS &amp; BFS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DCBDE-8CC8-42B9-A848-A33C1AFB8A01}" type="datetime12">
              <a:rPr lang="en-GB" altLang="en-US" smtClean="0"/>
              <a:pPr>
                <a:defRPr/>
              </a:pPr>
              <a:t>2:11 PM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810000" cy="405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4180156" cy="4432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9872" y="635635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brighter red = earlier exploration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5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90993-CAE0-4F4D-8173-BA1D56E95DF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Depth-First Search </a:t>
            </a:r>
          </a:p>
        </p:txBody>
      </p:sp>
      <p:sp>
        <p:nvSpPr>
          <p:cNvPr id="11269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2DF0C-5D00-4BA4-8892-D6D38DE44FCD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4" descr="C:\My Documents\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77" y="2132856"/>
            <a:ext cx="4816723" cy="338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90993-CAE0-4F4D-8173-BA1D56E95DF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30616" cy="4648200"/>
          </a:xfrm>
        </p:spPr>
        <p:txBody>
          <a:bodyPr/>
          <a:lstStyle/>
          <a:p>
            <a:pPr marL="533400" indent="-533400"/>
            <a:r>
              <a:rPr lang="en-US" altLang="en-US" sz="2800" dirty="0"/>
              <a:t>DFS follows the following rules: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Select an unvisited node x, visit it, and treat as the </a:t>
            </a:r>
            <a:r>
              <a:rPr lang="en-US" altLang="en-US" sz="2400" dirty="0">
                <a:solidFill>
                  <a:srgbClr val="CC0000"/>
                </a:solidFill>
              </a:rPr>
              <a:t>current node</a:t>
            </a:r>
            <a:r>
              <a:rPr lang="en-US" altLang="en-US" sz="2400" dirty="0"/>
              <a:t>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Find an unvisited neighbor of the current node, visit it, and make it the new current node;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If the current node has no unvisited neighbors, </a:t>
            </a:r>
            <a:r>
              <a:rPr lang="en-US" altLang="en-US" sz="2400" dirty="0">
                <a:solidFill>
                  <a:srgbClr val="CC0000"/>
                </a:solidFill>
              </a:rPr>
              <a:t>backtrack</a:t>
            </a:r>
            <a:r>
              <a:rPr lang="en-US" altLang="en-US" sz="2400" dirty="0"/>
              <a:t> to the its parent, and make that parent the new current node;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Repeat steps 3 and 4 until no more nodes can be visited. </a:t>
            </a:r>
          </a:p>
          <a:p>
            <a:pPr marL="457200" lvl="1" indent="0">
              <a:buNone/>
            </a:pPr>
            <a:r>
              <a:rPr lang="en-US" altLang="en-US" sz="2400"/>
              <a:t> </a:t>
            </a:r>
            <a:endParaRPr lang="en-US" altLang="en-US" sz="2400" dirty="0"/>
          </a:p>
        </p:txBody>
      </p:sp>
      <p:sp>
        <p:nvSpPr>
          <p:cNvPr id="11269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2DF0C-5D00-4BA4-8892-D6D38DE44FCD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Depth-First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46350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1143000" y="4941168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865" y="3002281"/>
            <a:ext cx="389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Construct a tree that describes</a:t>
            </a:r>
          </a:p>
          <a:p>
            <a:r>
              <a:rPr lang="en-GB" dirty="0"/>
              <a:t>how nodes are visited in the graph:</a:t>
            </a:r>
          </a:p>
          <a:p>
            <a:r>
              <a:rPr lang="en-GB" dirty="0"/>
              <a:t>add an edge from x </a:t>
            </a:r>
            <a:r>
              <a:rPr lang="en-GB" dirty="0" err="1"/>
              <a:t>to y</a:t>
            </a:r>
            <a:r>
              <a:rPr lang="en-GB" dirty="0"/>
              <a:t> if</a:t>
            </a:r>
          </a:p>
          <a:p>
            <a:r>
              <a:rPr lang="en-GB" dirty="0"/>
              <a:t>node y is visited after node x</a:t>
            </a:r>
          </a:p>
        </p:txBody>
      </p:sp>
    </p:spTree>
    <p:extLst>
      <p:ext uri="{BB962C8B-B14F-4D97-AF65-F5344CB8AC3E}">
        <p14:creationId xmlns:p14="http://schemas.microsoft.com/office/powerpoint/2010/main" val="9321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Recap – Previous Lecture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General Terminology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Vertices, Edges, Connectedness, Path, Cycle etc.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Times Roman" charset="0"/>
                <a:cs typeface="Times New Roman" panose="02020603050405020304" pitchFamily="18" charset="0"/>
              </a:rPr>
              <a:t>SubTypes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Times Roman" charset="0"/>
                <a:cs typeface="Times New Roman" panose="02020603050405020304" pitchFamily="18" charset="0"/>
              </a:rPr>
              <a:t>DiGraphs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, Trees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1800" dirty="0">
                <a:latin typeface="Times Roman" charset="0"/>
              </a:rPr>
              <a:t>Representation techniques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1800" dirty="0">
                <a:latin typeface="Times Roman" charset="0"/>
              </a:rPr>
              <a:t>Adjacency List, Adjacency Matrix</a:t>
            </a:r>
          </a:p>
        </p:txBody>
      </p:sp>
      <p:sp>
        <p:nvSpPr>
          <p:cNvPr id="5127" name="Date Placeholder 3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E40B8-4E08-4E3B-8200-B7087B3462A0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</p:spTree>
    <p:extLst>
      <p:ext uri="{BB962C8B-B14F-4D97-AF65-F5344CB8AC3E}">
        <p14:creationId xmlns:p14="http://schemas.microsoft.com/office/powerpoint/2010/main" val="163884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</p:spTree>
    <p:extLst>
      <p:ext uri="{BB962C8B-B14F-4D97-AF65-F5344CB8AC3E}">
        <p14:creationId xmlns:p14="http://schemas.microsoft.com/office/powerpoint/2010/main" val="91407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</p:spTree>
    <p:extLst>
      <p:ext uri="{BB962C8B-B14F-4D97-AF65-F5344CB8AC3E}">
        <p14:creationId xmlns:p14="http://schemas.microsoft.com/office/powerpoint/2010/main" val="3402703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4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9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4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543593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 to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0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63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93755" y="54280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 to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86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Recap – Previous Lecture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General Terminology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Roman" charset="0"/>
                <a:cs typeface="Times New Roman" panose="02020603050405020304" pitchFamily="18" charset="0"/>
              </a:rPr>
              <a:t>Vertices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latin typeface="Times Roman" charset="0"/>
                <a:cs typeface="Times New Roman" panose="02020603050405020304" pitchFamily="18" charset="0"/>
              </a:rPr>
              <a:t>Edges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, Connectedness, Path, Cycle etc.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Times Roman" charset="0"/>
                <a:cs typeface="Times New Roman" panose="02020603050405020304" pitchFamily="18" charset="0"/>
              </a:rPr>
              <a:t>SubTypes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Times Roman" charset="0"/>
                <a:cs typeface="Times New Roman" panose="02020603050405020304" pitchFamily="18" charset="0"/>
              </a:rPr>
              <a:t>DiGraphs</a:t>
            </a:r>
            <a:r>
              <a:rPr lang="en-US" altLang="en-US" sz="1800" dirty="0">
                <a:latin typeface="Times Roman" charset="0"/>
                <a:cs typeface="Times New Roman" panose="02020603050405020304" pitchFamily="18" charset="0"/>
              </a:rPr>
              <a:t>, Trees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1800" dirty="0">
                <a:latin typeface="Times Roman" charset="0"/>
              </a:rPr>
              <a:t>Representation techniques </a:t>
            </a:r>
            <a:endParaRPr lang="en-GB" altLang="en-US" sz="1800" b="1" dirty="0">
              <a:latin typeface="Times Roman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1800" b="1" dirty="0">
                <a:latin typeface="Times Roman" charset="0"/>
              </a:rPr>
              <a:t>Adjacency List</a:t>
            </a:r>
            <a:r>
              <a:rPr lang="en-GB" altLang="en-US" sz="1800" dirty="0">
                <a:latin typeface="Times Roman" charset="0"/>
              </a:rPr>
              <a:t>, Adjacency Matrix</a:t>
            </a:r>
          </a:p>
        </p:txBody>
      </p:sp>
      <p:sp>
        <p:nvSpPr>
          <p:cNvPr id="5127" name="Date Placeholder 3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E40B8-4E08-4E3B-8200-B7087B3462A0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433513" y="3965575"/>
            <a:ext cx="1600200" cy="1716088"/>
            <a:chOff x="4416" y="2640"/>
            <a:chExt cx="1008" cy="1081"/>
          </a:xfrm>
        </p:grpSpPr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4416" y="2711"/>
              <a:ext cx="240" cy="265"/>
              <a:chOff x="4080" y="1319"/>
              <a:chExt cx="240" cy="265"/>
            </a:xfrm>
          </p:grpSpPr>
          <p:sp>
            <p:nvSpPr>
              <p:cNvPr id="25" name="Oval 6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7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4944" y="2640"/>
              <a:ext cx="240" cy="265"/>
              <a:chOff x="4080" y="1319"/>
              <a:chExt cx="240" cy="265"/>
            </a:xfrm>
          </p:grpSpPr>
          <p:sp>
            <p:nvSpPr>
              <p:cNvPr id="23" name="Oval 7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7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4416" y="3456"/>
              <a:ext cx="240" cy="265"/>
              <a:chOff x="4080" y="1319"/>
              <a:chExt cx="240" cy="265"/>
            </a:xfrm>
          </p:grpSpPr>
          <p:sp>
            <p:nvSpPr>
              <p:cNvPr id="21" name="Oval 7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7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9" name="Group 77"/>
            <p:cNvGrpSpPr>
              <a:grpSpLocks/>
            </p:cNvGrpSpPr>
            <p:nvPr/>
          </p:nvGrpSpPr>
          <p:grpSpPr bwMode="auto">
            <a:xfrm>
              <a:off x="5184" y="3024"/>
              <a:ext cx="240" cy="265"/>
              <a:chOff x="4080" y="1319"/>
              <a:chExt cx="240" cy="265"/>
            </a:xfrm>
          </p:grpSpPr>
          <p:sp>
            <p:nvSpPr>
              <p:cNvPr id="19" name="Oval 7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7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4848" y="3264"/>
              <a:ext cx="240" cy="265"/>
              <a:chOff x="4080" y="1319"/>
              <a:chExt cx="240" cy="265"/>
            </a:xfrm>
          </p:grpSpPr>
          <p:sp>
            <p:nvSpPr>
              <p:cNvPr id="17" name="Oval 8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 Box 8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11" name="Line 83"/>
            <p:cNvSpPr>
              <a:spLocks noChangeShapeType="1"/>
            </p:cNvSpPr>
            <p:nvPr/>
          </p:nvSpPr>
          <p:spPr bwMode="auto">
            <a:xfrm flipV="1">
              <a:off x="465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>
              <a:off x="4608" y="297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5136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 flipV="1">
              <a:off x="465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 flipV="1">
              <a:off x="5040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419872" y="426243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a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b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b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c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a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4610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6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8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7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1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8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7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7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8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7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67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8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7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554" y="5151358"/>
            <a:ext cx="61175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not possible then backtrack : </a:t>
            </a:r>
            <a:r>
              <a:rPr lang="en-US" sz="2200" b="1" dirty="0"/>
              <a:t>last visited – first to backtrack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491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E5009-965E-4DE1-BFF4-C55D0EB5570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DFS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22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29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0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1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2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3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4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5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6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7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8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39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340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42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8"/>
          <p:cNvSpPr>
            <a:spLocks noChangeShapeType="1"/>
          </p:cNvSpPr>
          <p:nvPr/>
        </p:nvSpPr>
        <p:spPr bwMode="auto">
          <a:xfrm flipV="1">
            <a:off x="239395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46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50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352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353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356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357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358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Tree</a:t>
            </a:r>
          </a:p>
        </p:txBody>
      </p:sp>
      <p:sp>
        <p:nvSpPr>
          <p:cNvPr id="12362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236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5D35-27AF-4221-999F-6AF1E79A4CF8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554" y="5151358"/>
            <a:ext cx="6117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not possible then backtrack : last visited – </a:t>
            </a:r>
          </a:p>
          <a:p>
            <a:r>
              <a:rPr lang="en-US" sz="2200" dirty="0"/>
              <a:t>first to backtrack</a:t>
            </a:r>
          </a:p>
          <a:p>
            <a:endParaRPr lang="en-US" sz="2200" dirty="0"/>
          </a:p>
          <a:p>
            <a:r>
              <a:rPr lang="en-US" sz="2200" dirty="0"/>
              <a:t>use </a:t>
            </a:r>
            <a:r>
              <a:rPr lang="en-US" sz="2200" b="1" dirty="0"/>
              <a:t>stack</a:t>
            </a:r>
            <a:r>
              <a:rPr lang="en-US" sz="2200" dirty="0"/>
              <a:t> to store nodes and do the backtracking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6163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Implementation: DFS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pPr marL="457200" lvl="1" indent="0"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12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ts val="600"/>
              </a:spcBef>
            </a:pP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Depth First algorithm</a:t>
            </a:r>
          </a:p>
          <a:p>
            <a:pPr marL="457200" lvl="1" indent="0" algn="just" eaLnBrk="1" hangingPunct="1">
              <a:spcBef>
                <a:spcPts val="600"/>
              </a:spcBef>
              <a:buFont typeface="Calibri" panose="020F0502020204030204" pitchFamily="34" charset="0"/>
              <a:buAutoNum type="arabicParenR"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start at any node :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</a:p>
          <a:p>
            <a:pPr marL="457200" lvl="1" indent="0" algn="just" eaLnBrk="1" hangingPunct="1">
              <a:spcBef>
                <a:spcPts val="600"/>
              </a:spcBef>
              <a:buFont typeface="Calibri" panose="020F0502020204030204" pitchFamily="34" charset="0"/>
              <a:buAutoNum type="arabicParenR"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Repeat</a:t>
            </a:r>
          </a:p>
          <a:p>
            <a:pPr marL="457200" lvl="1" indent="0" algn="just" eaLnBrk="1" hangingPunct="1">
              <a:spcBef>
                <a:spcPts val="600"/>
              </a:spcBef>
              <a:buFont typeface="Calibri" panose="020F0502020204030204" pitchFamily="34" charset="0"/>
              <a:buAutoNum type="arabicParenR"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  push all (new) adjacent nodes to Stack: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b="1" dirty="0">
              <a:latin typeface="Times Roman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spcBef>
                <a:spcPts val="600"/>
              </a:spcBef>
              <a:buFont typeface="Calibri" panose="020F0502020204030204" pitchFamily="34" charset="0"/>
              <a:buAutoNum type="arabicParenR"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  Current  = Pop top node from stack</a:t>
            </a:r>
          </a:p>
          <a:p>
            <a:pPr marL="457200" lvl="1" indent="0" algn="just" eaLnBrk="1" hangingPunct="1">
              <a:spcBef>
                <a:spcPts val="600"/>
              </a:spcBef>
              <a:buFont typeface="Calibri" panose="020F0502020204030204" pitchFamily="34" charset="0"/>
              <a:buAutoNum type="arabicParenR"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until no new node can be reached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200" b="1" dirty="0">
                <a:latin typeface="Times Roman" charset="0"/>
                <a:cs typeface="Times New Roman" panose="02020603050405020304" pitchFamily="18" charset="0"/>
              </a:rPr>
              <a:t> </a:t>
            </a:r>
            <a:endParaRPr lang="en-GB" altLang="en-US" sz="12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GB" altLang="en-US" sz="1200" b="1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depth-first pseudocode 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	visited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  :  list  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  :  stack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select start node and push on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while Not (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{})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= top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b="1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pop 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add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to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visited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for each adjacent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node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of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    if both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and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visited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do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not contain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node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then 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    push node on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end for</a:t>
            </a:r>
          </a:p>
          <a:p>
            <a:pPr marL="457200" indent="-457200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end while</a:t>
            </a:r>
          </a:p>
          <a:p>
            <a:pPr marL="457200" indent="-457200" algn="just" eaLnBrk="1" hangingPunct="1">
              <a:lnSpc>
                <a:spcPct val="60000"/>
              </a:lnSpc>
            </a:pPr>
            <a:endParaRPr lang="en-GB" altLang="en-US" sz="1200" dirty="0">
              <a:latin typeface="Times Roman" charset="0"/>
              <a:cs typeface="Times New Roman" panose="02020603050405020304" pitchFamily="18" charset="0"/>
            </a:endParaRP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7086600" y="1524000"/>
            <a:ext cx="381000" cy="420688"/>
            <a:chOff x="4080" y="1319"/>
            <a:chExt cx="240" cy="265"/>
          </a:xfrm>
        </p:grpSpPr>
        <p:sp>
          <p:nvSpPr>
            <p:cNvPr id="14403" name="Oval 6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4" name="Text Box 7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8229600" y="1447800"/>
            <a:ext cx="381000" cy="420688"/>
            <a:chOff x="4080" y="1319"/>
            <a:chExt cx="240" cy="265"/>
          </a:xfrm>
        </p:grpSpPr>
        <p:sp>
          <p:nvSpPr>
            <p:cNvPr id="14401" name="Oval 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2" name="Text Box 10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7391400" y="2743200"/>
            <a:ext cx="381000" cy="420688"/>
            <a:chOff x="4080" y="1319"/>
            <a:chExt cx="240" cy="265"/>
          </a:xfrm>
        </p:grpSpPr>
        <p:sp>
          <p:nvSpPr>
            <p:cNvPr id="14399" name="Oval 12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0" name="Text Box 13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4343" name="Group 14"/>
          <p:cNvGrpSpPr>
            <a:grpSpLocks/>
          </p:cNvGrpSpPr>
          <p:nvPr/>
        </p:nvGrpSpPr>
        <p:grpSpPr bwMode="auto">
          <a:xfrm>
            <a:off x="8077200" y="2438400"/>
            <a:ext cx="381000" cy="420688"/>
            <a:chOff x="4080" y="1319"/>
            <a:chExt cx="240" cy="265"/>
          </a:xfrm>
        </p:grpSpPr>
        <p:sp>
          <p:nvSpPr>
            <p:cNvPr id="14397" name="Oval 15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8" name="Text Box 16"/>
            <p:cNvSpPr txBox="1">
              <a:spLocks noChangeArrowheads="1"/>
            </p:cNvSpPr>
            <p:nvPr/>
          </p:nvSpPr>
          <p:spPr bwMode="auto">
            <a:xfrm>
              <a:off x="4118" y="13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14344" name="AutoShape 20"/>
          <p:cNvCxnSpPr>
            <a:cxnSpLocks noChangeShapeType="1"/>
            <a:stCxn id="14398" idx="3"/>
            <a:endCxn id="14398" idx="0"/>
          </p:cNvCxnSpPr>
          <p:nvPr/>
        </p:nvCxnSpPr>
        <p:spPr bwMode="auto">
          <a:xfrm flipH="1" flipV="1">
            <a:off x="8286750" y="2438400"/>
            <a:ext cx="149225" cy="184150"/>
          </a:xfrm>
          <a:prstGeom prst="curvedConnector4">
            <a:avLst>
              <a:gd name="adj1" fmla="val -153190"/>
              <a:gd name="adj2" fmla="val 224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 Box 62"/>
          <p:cNvSpPr txBox="1">
            <a:spLocks noChangeArrowheads="1"/>
          </p:cNvSpPr>
          <p:nvPr/>
        </p:nvSpPr>
        <p:spPr bwMode="auto">
          <a:xfrm>
            <a:off x="6172200" y="3505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919" name="Group 135"/>
          <p:cNvGraphicFramePr>
            <a:graphicFrameLocks noGrp="1"/>
          </p:cNvGraphicFramePr>
          <p:nvPr/>
        </p:nvGraphicFramePr>
        <p:xfrm>
          <a:off x="6172200" y="3657600"/>
          <a:ext cx="2743200" cy="2184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toVisit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{a,b,e,d}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{a,b,e,d,c}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382" name="Group 106"/>
          <p:cNvGrpSpPr>
            <a:grpSpLocks/>
          </p:cNvGrpSpPr>
          <p:nvPr/>
        </p:nvGrpSpPr>
        <p:grpSpPr bwMode="auto">
          <a:xfrm>
            <a:off x="7620000" y="1905000"/>
            <a:ext cx="381000" cy="420688"/>
            <a:chOff x="4080" y="1319"/>
            <a:chExt cx="240" cy="265"/>
          </a:xfrm>
        </p:grpSpPr>
        <p:sp>
          <p:nvSpPr>
            <p:cNvPr id="14395" name="Oval 107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6" name="Text Box 108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4383" name="Line 109"/>
          <p:cNvSpPr>
            <a:spLocks noChangeShapeType="1"/>
          </p:cNvSpPr>
          <p:nvPr/>
        </p:nvSpPr>
        <p:spPr bwMode="auto">
          <a:xfrm flipV="1">
            <a:off x="7467600" y="1676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111"/>
          <p:cNvSpPr>
            <a:spLocks noChangeShapeType="1"/>
          </p:cNvSpPr>
          <p:nvPr/>
        </p:nvSpPr>
        <p:spPr bwMode="auto">
          <a:xfrm>
            <a:off x="7315200" y="1905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Line 112"/>
          <p:cNvSpPr>
            <a:spLocks noChangeShapeType="1"/>
          </p:cNvSpPr>
          <p:nvPr/>
        </p:nvSpPr>
        <p:spPr bwMode="auto">
          <a:xfrm flipH="1">
            <a:off x="7772400" y="2743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113"/>
          <p:cNvSpPr>
            <a:spLocks noChangeShapeType="1"/>
          </p:cNvSpPr>
          <p:nvPr/>
        </p:nvSpPr>
        <p:spPr bwMode="auto">
          <a:xfrm flipH="1">
            <a:off x="7924800" y="1752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7" name="Line 114"/>
          <p:cNvSpPr>
            <a:spLocks noChangeShapeType="1"/>
          </p:cNvSpPr>
          <p:nvPr/>
        </p:nvSpPr>
        <p:spPr bwMode="auto">
          <a:xfrm flipH="1">
            <a:off x="7620000" y="2286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86500" y="42148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15063" y="450056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5063" y="47863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15063" y="507206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5063" y="53578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15063" y="564356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394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E0F4E-53D7-44DE-ADEE-BB911977BFBA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0258" y="317873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stack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Another Example: DFS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34853-ADCF-4CBA-9627-538BCA3C71B1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8" t="23508" r="6250" b="45522"/>
          <a:stretch>
            <a:fillRect/>
          </a:stretch>
        </p:blipFill>
        <p:spPr bwMode="auto">
          <a:xfrm>
            <a:off x="755650" y="1412875"/>
            <a:ext cx="32893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135"/>
          <p:cNvGraphicFramePr>
            <a:graphicFrameLocks noGrp="1"/>
          </p:cNvGraphicFramePr>
          <p:nvPr/>
        </p:nvGraphicFramePr>
        <p:xfrm>
          <a:off x="4572000" y="1420813"/>
          <a:ext cx="3095624" cy="2597162"/>
        </p:xfrm>
        <a:graphic>
          <a:graphicData uri="http://schemas.openxmlformats.org/drawingml/2006/table">
            <a:tbl>
              <a:tblPr/>
              <a:tblGrid>
                <a:gridCol w="77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visited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oVisit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b,c,d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e,c,d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a,b,e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a,b,e,c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a,b,e,c,f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L="91419" marR="9141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a,b,e,c,f,d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marL="91419" marR="9141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21213" y="2205038"/>
            <a:ext cx="2735262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21213" y="2522538"/>
            <a:ext cx="2735262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21213" y="2820988"/>
            <a:ext cx="2735262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21213" y="3128963"/>
            <a:ext cx="2735262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613275" y="3416300"/>
            <a:ext cx="2735263" cy="261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613275" y="3738563"/>
            <a:ext cx="2735263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03E46-B693-4078-ABF3-F0F776F5BB2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4000"/>
              <a:t>Breadth-First Search </a:t>
            </a:r>
          </a:p>
        </p:txBody>
      </p:sp>
      <p:sp>
        <p:nvSpPr>
          <p:cNvPr id="1741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B8E31E-BB64-46F2-98A3-4DA72F6A99DB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3" descr="C:\My Documents\b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5494423" cy="386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03E46-B693-4078-ABF3-F0F776F5BB2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4000" dirty="0"/>
              <a:t>Breadth-First Search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8111"/>
            <a:ext cx="7772400" cy="4800600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BFS follows the following rules: 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dirty="0"/>
              <a:t>Select an unvisited node x, and make it the </a:t>
            </a:r>
            <a:r>
              <a:rPr lang="en-US" altLang="en-US" sz="2400" dirty="0">
                <a:solidFill>
                  <a:srgbClr val="FF0000"/>
                </a:solidFill>
              </a:rPr>
              <a:t>current level</a:t>
            </a:r>
            <a:r>
              <a:rPr lang="en-US" altLang="en-US" sz="2400" dirty="0"/>
              <a:t>. 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dirty="0"/>
              <a:t>From each node z in the current level visit all the unvisited neighbors of z. The newly visited nodes from this level form a </a:t>
            </a:r>
            <a:r>
              <a:rPr lang="en-US" altLang="en-US" sz="2400" dirty="0">
                <a:solidFill>
                  <a:srgbClr val="FF0000"/>
                </a:solidFill>
              </a:rPr>
              <a:t>new level</a:t>
            </a:r>
            <a:r>
              <a:rPr lang="en-US" altLang="en-US" sz="2400" dirty="0"/>
              <a:t> that becomes the next current level. 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dirty="0"/>
              <a:t>Repeat step 2 until no more nodes can be visited. 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17413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B8E31E-BB64-46F2-98A3-4DA72F6A99DB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ea typeface="+mj-ea"/>
              </a:rPr>
              <a:t>Implementing </a:t>
            </a:r>
            <a:r>
              <a:rPr lang="en-GB" dirty="0" err="1">
                <a:ea typeface="+mj-ea"/>
              </a:rPr>
              <a:t>GraphNode</a:t>
            </a:r>
            <a:r>
              <a:rPr lang="en-GB" dirty="0">
                <a:ea typeface="+mj-ea"/>
              </a:rPr>
              <a:t> &amp; Graph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27163"/>
            <a:ext cx="8229600" cy="5097462"/>
          </a:xfrm>
        </p:spPr>
        <p:txBody>
          <a:bodyPr/>
          <a:lstStyle/>
          <a:p>
            <a:pPr algn="just" eaLnBrk="1" hangingPunct="1"/>
            <a:r>
              <a:rPr lang="en-GB" altLang="en-US" sz="16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// the single node  (id of node is generic)                              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 </a:t>
            </a:r>
          </a:p>
          <a:p>
            <a:pPr marL="457200" lvl="1" indent="0" algn="just" eaLnBrk="1" hangingPunct="1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T id </a:t>
            </a:r>
          </a:p>
          <a:p>
            <a:pPr marL="457200" lvl="1" indent="0" algn="just" eaLnBrk="1" hangingPunct="1">
              <a:buNone/>
            </a:pP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b="1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Property (set/get) ID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  <a:p>
            <a:pPr marL="457200" lvl="1" indent="0" algn="just" eaLnBrk="1" hangingPunct="1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 Add to.ID to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GetAdjList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endParaRPr lang="en-GB" altLang="en-US" sz="12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1600" b="1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  // the entire graph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Members: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&gt; </a:t>
            </a:r>
            <a:r>
              <a:rPr lang="en-GB" altLang="en-US" sz="1400" b="1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nodes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graph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from, T to)</a:t>
            </a:r>
          </a:p>
          <a:p>
            <a:pPr lvl="1" algn="just" eaLnBrk="1" hangingPunct="1"/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GetNodeByID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IsEmptyGraph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ContainsGraph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node)</a:t>
            </a:r>
          </a:p>
          <a:p>
            <a:pPr lvl="1" algn="just" eaLnBrk="1" hangingPunct="1"/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IsAdjacent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from, </a:t>
            </a:r>
            <a:r>
              <a:rPr lang="en-GB" altLang="en-US" sz="1400" dirty="0" err="1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5984358" y="2579325"/>
            <a:ext cx="2597667" cy="1105053"/>
            <a:chOff x="4123" y="12049"/>
            <a:chExt cx="3646" cy="1703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5492" y="12061"/>
              <a:ext cx="770" cy="469"/>
              <a:chOff x="3918" y="3014"/>
              <a:chExt cx="887" cy="603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3" name="Group 8"/>
            <p:cNvGrpSpPr>
              <a:grpSpLocks/>
            </p:cNvGrpSpPr>
            <p:nvPr/>
          </p:nvGrpSpPr>
          <p:grpSpPr bwMode="auto">
            <a:xfrm>
              <a:off x="6815" y="12078"/>
              <a:ext cx="770" cy="469"/>
              <a:chOff x="3918" y="3014"/>
              <a:chExt cx="887" cy="603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4" name="Group 11"/>
            <p:cNvGrpSpPr>
              <a:grpSpLocks/>
            </p:cNvGrpSpPr>
            <p:nvPr/>
          </p:nvGrpSpPr>
          <p:grpSpPr bwMode="auto">
            <a:xfrm>
              <a:off x="5508" y="13050"/>
              <a:ext cx="770" cy="469"/>
              <a:chOff x="3918" y="3014"/>
              <a:chExt cx="887" cy="603"/>
            </a:xfrm>
          </p:grpSpPr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3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5" name="Group 14"/>
            <p:cNvGrpSpPr>
              <a:grpSpLocks/>
            </p:cNvGrpSpPr>
            <p:nvPr/>
          </p:nvGrpSpPr>
          <p:grpSpPr bwMode="auto">
            <a:xfrm>
              <a:off x="4151" y="13065"/>
              <a:ext cx="821" cy="687"/>
              <a:chOff x="4218" y="11215"/>
              <a:chExt cx="821" cy="687"/>
            </a:xfrm>
          </p:grpSpPr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Text Box 16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4123" y="12049"/>
              <a:ext cx="821" cy="687"/>
              <a:chOff x="4218" y="11215"/>
              <a:chExt cx="821" cy="687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873" y="1228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6179" y="12265"/>
              <a:ext cx="51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7468" y="12298"/>
              <a:ext cx="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V="1">
              <a:off x="4839" y="13236"/>
              <a:ext cx="58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6179" y="13286"/>
              <a:ext cx="55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7924751" y="3268688"/>
            <a:ext cx="548602" cy="3038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7924751" y="3268688"/>
            <a:ext cx="290073" cy="304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8389994" y="3411443"/>
            <a:ext cx="21445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332" y="4638628"/>
            <a:ext cx="1481456" cy="136562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5465667" y="2207839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65667" y="3071935"/>
            <a:ext cx="3528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436096" y="2205845"/>
            <a:ext cx="3528392" cy="1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64488" y="2219004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5724128" y="2545159"/>
            <a:ext cx="32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359332" y="2241482"/>
            <a:ext cx="70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 err="1">
                <a:solidFill>
                  <a:srgbClr val="0033CC"/>
                </a:solidFill>
                <a:latin typeface="Arial" panose="020B0604020202020204" pitchFamily="34" charset="0"/>
              </a:rPr>
              <a:t>adjList</a:t>
            </a:r>
            <a:endParaRPr lang="en-GB" altLang="en-US" sz="14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726900" y="1815541"/>
            <a:ext cx="1159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err="1">
                <a:solidFill>
                  <a:srgbClr val="0033CC"/>
                </a:solidFill>
                <a:latin typeface="Arial" panose="020B0604020202020204" pitchFamily="34" charset="0"/>
              </a:rPr>
              <a:t>GraphNode</a:t>
            </a:r>
            <a:endParaRPr lang="en-GB" altLang="en-US" sz="14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51C26-9B18-4685-938E-A63A0A47A179}" type="datetime10">
              <a:rPr lang="en-US" smtClean="0"/>
              <a:t>14:11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667794" y="2063750"/>
            <a:ext cx="165100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07704" y="24511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level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2050337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3045" y="30681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80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16322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63045" y="30681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299637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63045" y="30681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504697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9475" y="263180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level </a:t>
            </a:r>
          </a:p>
        </p:txBody>
      </p:sp>
      <p:sp>
        <p:nvSpPr>
          <p:cNvPr id="55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16468" y="2564903"/>
            <a:ext cx="2015745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4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536392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backtracking to node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315824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/>
              <a:t>onstructs </a:t>
            </a:r>
            <a:r>
              <a:rPr lang="en-GB" dirty="0"/>
              <a:t>new level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305595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/>
              <a:t>onstructs </a:t>
            </a:r>
            <a:r>
              <a:rPr lang="en-GB" dirty="0"/>
              <a:t>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1812716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/>
              <a:t>onstructs </a:t>
            </a:r>
            <a:r>
              <a:rPr lang="en-GB" dirty="0"/>
              <a:t>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9512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ea typeface="+mj-ea"/>
              </a:rPr>
              <a:t>Implementing </a:t>
            </a:r>
            <a:r>
              <a:rPr lang="en-GB" dirty="0" err="1">
                <a:ea typeface="+mj-ea"/>
              </a:rPr>
              <a:t>GraphNode</a:t>
            </a:r>
            <a:r>
              <a:rPr lang="en-GB" dirty="0">
                <a:ea typeface="+mj-ea"/>
              </a:rPr>
              <a:t> &amp; Graph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27163"/>
            <a:ext cx="8229600" cy="5097462"/>
          </a:xfrm>
        </p:spPr>
        <p:txBody>
          <a:bodyPr/>
          <a:lstStyle/>
          <a:p>
            <a:pPr algn="just" eaLnBrk="1" hangingPunct="1"/>
            <a:r>
              <a:rPr lang="en-GB" altLang="en-US" sz="16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// the single node  (id of node is generic)                           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 </a:t>
            </a:r>
          </a:p>
          <a:p>
            <a:pPr marL="457200" lvl="1" indent="0" algn="just" eaLnBrk="1" hangingPunct="1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T id </a:t>
            </a:r>
          </a:p>
          <a:p>
            <a:pPr marL="457200" lvl="1" indent="0" algn="just" eaLnBrk="1" hangingPunct="1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Property (set/get) ID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  <a:p>
            <a:pPr marL="457200" lvl="1" indent="0" algn="just" eaLnBrk="1" hangingPunct="1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 Add to.ID to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GetAdjList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endParaRPr lang="en-GB" altLang="en-US" sz="12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  // the entire graph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Members: 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&gt;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nodes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graph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from, T to)</a:t>
            </a:r>
          </a:p>
          <a:p>
            <a:pPr lvl="1" algn="just" eaLnBrk="1" hangingPunct="1"/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GetNodeByID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IsEmptyGraph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ContainsGraph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node)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IsAdjacent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from,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5984358" y="2579324"/>
            <a:ext cx="2597667" cy="1280901"/>
            <a:chOff x="4123" y="12049"/>
            <a:chExt cx="3646" cy="1974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5492" y="12061"/>
              <a:ext cx="770" cy="469"/>
              <a:chOff x="3918" y="3014"/>
              <a:chExt cx="887" cy="603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3" name="Group 8"/>
            <p:cNvGrpSpPr>
              <a:grpSpLocks/>
            </p:cNvGrpSpPr>
            <p:nvPr/>
          </p:nvGrpSpPr>
          <p:grpSpPr bwMode="auto">
            <a:xfrm>
              <a:off x="6815" y="12078"/>
              <a:ext cx="770" cy="469"/>
              <a:chOff x="3918" y="3014"/>
              <a:chExt cx="887" cy="603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4" name="Group 11"/>
            <p:cNvGrpSpPr>
              <a:grpSpLocks/>
            </p:cNvGrpSpPr>
            <p:nvPr/>
          </p:nvGrpSpPr>
          <p:grpSpPr bwMode="auto">
            <a:xfrm>
              <a:off x="5508" y="13050"/>
              <a:ext cx="770" cy="469"/>
              <a:chOff x="3918" y="3014"/>
              <a:chExt cx="887" cy="603"/>
            </a:xfrm>
          </p:grpSpPr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3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5" name="Group 14"/>
            <p:cNvGrpSpPr>
              <a:grpSpLocks/>
            </p:cNvGrpSpPr>
            <p:nvPr/>
          </p:nvGrpSpPr>
          <p:grpSpPr bwMode="auto">
            <a:xfrm>
              <a:off x="4151" y="13065"/>
              <a:ext cx="821" cy="687"/>
              <a:chOff x="4218" y="11215"/>
              <a:chExt cx="821" cy="687"/>
            </a:xfrm>
          </p:grpSpPr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Text Box 16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4123" y="12049"/>
              <a:ext cx="821" cy="687"/>
              <a:chOff x="4218" y="11215"/>
              <a:chExt cx="821" cy="687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873" y="1228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6179" y="12265"/>
              <a:ext cx="51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7468" y="12298"/>
              <a:ext cx="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V="1">
              <a:off x="4839" y="13236"/>
              <a:ext cx="58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6179" y="13286"/>
              <a:ext cx="55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 flipH="1">
              <a:off x="4521" y="12600"/>
              <a:ext cx="100" cy="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4487" y="13671"/>
              <a:ext cx="0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7924751" y="3268688"/>
            <a:ext cx="548602" cy="3038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7924751" y="3268688"/>
            <a:ext cx="290073" cy="304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8389994" y="3411443"/>
            <a:ext cx="21445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5724128" y="1785626"/>
            <a:ext cx="996074" cy="98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32240" y="1785626"/>
            <a:ext cx="0" cy="2276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736166" y="4077072"/>
            <a:ext cx="996074" cy="98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724128" y="1795515"/>
            <a:ext cx="12038" cy="2281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332" y="4638628"/>
            <a:ext cx="1481456" cy="1365622"/>
          </a:xfrm>
          <a:prstGeom prst="rect">
            <a:avLst/>
          </a:prstGeom>
        </p:spPr>
      </p:pic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970677" y="3908427"/>
            <a:ext cx="671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nodes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725898" y="1624923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>
                <a:solidFill>
                  <a:srgbClr val="0033CC"/>
                </a:solidFill>
                <a:latin typeface="Arial" panose="020B0604020202020204" pitchFamily="34" charset="0"/>
              </a:rPr>
              <a:t>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33579-161C-4FBC-9606-ABC2776252F6}" type="datetime10">
              <a:rPr lang="en-US" smtClean="0"/>
              <a:t>14:11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6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/>
              <a:t>onstructs </a:t>
            </a:r>
            <a:r>
              <a:rPr lang="en-GB" dirty="0"/>
              <a:t>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6672" y="59790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 to node 1</a:t>
            </a:r>
          </a:p>
        </p:txBody>
      </p:sp>
    </p:spTree>
    <p:extLst>
      <p:ext uri="{BB962C8B-B14F-4D97-AF65-F5344CB8AC3E}">
        <p14:creationId xmlns:p14="http://schemas.microsoft.com/office/powerpoint/2010/main" val="4251420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8063" y="3136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/>
              <a:t>onstructs </a:t>
            </a:r>
            <a:r>
              <a:rPr lang="en-GB" dirty="0"/>
              <a:t>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2381" y="5717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 to node 4</a:t>
            </a:r>
          </a:p>
        </p:txBody>
      </p:sp>
    </p:spTree>
    <p:extLst>
      <p:ext uri="{BB962C8B-B14F-4D97-AF65-F5344CB8AC3E}">
        <p14:creationId xmlns:p14="http://schemas.microsoft.com/office/powerpoint/2010/main" val="3365392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7487" y="30410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level</a:t>
            </a:r>
          </a:p>
        </p:txBody>
      </p:sp>
      <p:sp>
        <p:nvSpPr>
          <p:cNvPr id="64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836175" y="3068959"/>
            <a:ext cx="2015745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31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0471" y="558460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backtracking to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6139" y="3520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</p:spTree>
    <p:extLst>
      <p:ext uri="{BB962C8B-B14F-4D97-AF65-F5344CB8AC3E}">
        <p14:creationId xmlns:p14="http://schemas.microsoft.com/office/powerpoint/2010/main" val="3797547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</p:spTree>
    <p:extLst>
      <p:ext uri="{BB962C8B-B14F-4D97-AF65-F5344CB8AC3E}">
        <p14:creationId xmlns:p14="http://schemas.microsoft.com/office/powerpoint/2010/main" val="4126087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1251" y="3142456"/>
            <a:ext cx="165100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8590" y="565098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backtracking to 5</a:t>
            </a:r>
          </a:p>
        </p:txBody>
      </p:sp>
    </p:spTree>
    <p:extLst>
      <p:ext uri="{BB962C8B-B14F-4D97-AF65-F5344CB8AC3E}">
        <p14:creationId xmlns:p14="http://schemas.microsoft.com/office/powerpoint/2010/main" val="2852971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</p:spTree>
    <p:extLst>
      <p:ext uri="{BB962C8B-B14F-4D97-AF65-F5344CB8AC3E}">
        <p14:creationId xmlns:p14="http://schemas.microsoft.com/office/powerpoint/2010/main" val="1441918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</p:spTree>
    <p:extLst>
      <p:ext uri="{BB962C8B-B14F-4D97-AF65-F5344CB8AC3E}">
        <p14:creationId xmlns:p14="http://schemas.microsoft.com/office/powerpoint/2010/main" val="1496388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</p:spTree>
    <p:extLst>
      <p:ext uri="{BB962C8B-B14F-4D97-AF65-F5344CB8AC3E}">
        <p14:creationId xmlns:p14="http://schemas.microsoft.com/office/powerpoint/2010/main" val="1843792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41700" y="260933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57431" y="3995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constructs new level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64928" y="55259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backtracking to 10</a:t>
            </a:r>
          </a:p>
        </p:txBody>
      </p:sp>
    </p:spTree>
    <p:extLst>
      <p:ext uri="{BB962C8B-B14F-4D97-AF65-F5344CB8AC3E}">
        <p14:creationId xmlns:p14="http://schemas.microsoft.com/office/powerpoint/2010/main" val="31502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  <a:ea typeface="ＭＳ Ｐゴシック" panose="020B0600070205080204" pitchFamily="34" charset="-128"/>
                <a:cs typeface="Arial Black" panose="020B0A04020102020204" pitchFamily="34" charset="0"/>
              </a:rPr>
              <a:t>Recap: Stack</a:t>
            </a:r>
          </a:p>
        </p:txBody>
      </p:sp>
      <p:grpSp>
        <p:nvGrpSpPr>
          <p:cNvPr id="19459" name="Group 48"/>
          <p:cNvGrpSpPr>
            <a:grpSpLocks/>
          </p:cNvGrpSpPr>
          <p:nvPr/>
        </p:nvGrpSpPr>
        <p:grpSpPr bwMode="auto">
          <a:xfrm>
            <a:off x="525463" y="2363788"/>
            <a:ext cx="2141537" cy="2233612"/>
            <a:chOff x="526254" y="2362994"/>
            <a:chExt cx="2140746" cy="2234850"/>
          </a:xfrm>
        </p:grpSpPr>
        <p:grpSp>
          <p:nvGrpSpPr>
            <p:cNvPr id="19492" name="Group 46"/>
            <p:cNvGrpSpPr>
              <a:grpSpLocks/>
            </p:cNvGrpSpPr>
            <p:nvPr/>
          </p:nvGrpSpPr>
          <p:grpSpPr bwMode="auto">
            <a:xfrm>
              <a:off x="526254" y="2655884"/>
              <a:ext cx="388147" cy="1916910"/>
              <a:chOff x="1823242" y="2655884"/>
              <a:chExt cx="388147" cy="191691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824828" y="4189631"/>
                <a:ext cx="385621" cy="382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26416" y="3422443"/>
                <a:ext cx="385620" cy="38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23242" y="3805243"/>
                <a:ext cx="385620" cy="384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823242" y="3038055"/>
                <a:ext cx="385620" cy="384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3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26416" y="2655256"/>
                <a:ext cx="385620" cy="382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4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13461" y="4189631"/>
              <a:ext cx="910888" cy="382799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5047" y="3422443"/>
              <a:ext cx="910888" cy="382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1874" y="3805243"/>
              <a:ext cx="910888" cy="384388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1874" y="3039644"/>
              <a:ext cx="910888" cy="382799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5047" y="2655256"/>
              <a:ext cx="910888" cy="384388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9498" name="Group 38"/>
            <p:cNvGrpSpPr>
              <a:grpSpLocks/>
            </p:cNvGrpSpPr>
            <p:nvPr/>
          </p:nvGrpSpPr>
          <p:grpSpPr bwMode="auto">
            <a:xfrm>
              <a:off x="911224" y="2362994"/>
              <a:ext cx="915194" cy="2211388"/>
              <a:chOff x="911224" y="2362994"/>
              <a:chExt cx="915194" cy="2211388"/>
            </a:xfrm>
          </p:grpSpPr>
          <p:cxnSp>
            <p:nvCxnSpPr>
              <p:cNvPr id="19500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-192050" y="3466918"/>
                <a:ext cx="2209436" cy="158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1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911874" y="4572430"/>
                <a:ext cx="914062" cy="158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720426" y="3466918"/>
                <a:ext cx="2209436" cy="1586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" name="Left Arrow 47"/>
            <p:cNvSpPr>
              <a:spLocks noChangeArrowheads="1"/>
            </p:cNvSpPr>
            <p:nvPr/>
          </p:nvSpPr>
          <p:spPr bwMode="auto">
            <a:xfrm>
              <a:off x="1905281" y="4114977"/>
              <a:ext cx="761719" cy="482867"/>
            </a:xfrm>
            <a:prstGeom prst="left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>
                  <a:solidFill>
                    <a:srgbClr val="FFFFFF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top =0</a:t>
              </a:r>
            </a:p>
          </p:txBody>
        </p:sp>
      </p:grpSp>
      <p:grpSp>
        <p:nvGrpSpPr>
          <p:cNvPr id="17412" name="Group 46"/>
          <p:cNvGrpSpPr>
            <a:grpSpLocks/>
          </p:cNvGrpSpPr>
          <p:nvPr/>
        </p:nvGrpSpPr>
        <p:grpSpPr bwMode="auto">
          <a:xfrm>
            <a:off x="3127375" y="2655888"/>
            <a:ext cx="388938" cy="1917700"/>
            <a:chOff x="1823242" y="2655884"/>
            <a:chExt cx="388147" cy="1916910"/>
          </a:xfrm>
        </p:grpSpPr>
        <p:sp>
          <p:nvSpPr>
            <p:cNvPr id="62" name="Rectangle 61"/>
            <p:cNvSpPr/>
            <p:nvPr/>
          </p:nvSpPr>
          <p:spPr>
            <a:xfrm>
              <a:off x="1824827" y="4188777"/>
              <a:ext cx="384977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26411" y="3422330"/>
              <a:ext cx="384978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23242" y="3806347"/>
              <a:ext cx="384978" cy="382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23242" y="3039901"/>
              <a:ext cx="384978" cy="382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26411" y="2655884"/>
              <a:ext cx="384978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514725" y="4189413"/>
            <a:ext cx="911225" cy="3841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6313" y="3422650"/>
            <a:ext cx="911225" cy="382588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13138" y="3805238"/>
            <a:ext cx="911225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13138" y="3038475"/>
            <a:ext cx="911225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16313" y="2655888"/>
            <a:ext cx="911225" cy="382587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7418" name="Group 38"/>
          <p:cNvGrpSpPr>
            <a:grpSpLocks/>
          </p:cNvGrpSpPr>
          <p:nvPr/>
        </p:nvGrpSpPr>
        <p:grpSpPr bwMode="auto">
          <a:xfrm>
            <a:off x="3513138" y="2363788"/>
            <a:ext cx="914400" cy="2211387"/>
            <a:chOff x="911224" y="2362994"/>
            <a:chExt cx="915194" cy="2211388"/>
          </a:xfrm>
        </p:grpSpPr>
        <p:cxnSp>
          <p:nvCxnSpPr>
            <p:cNvPr id="19484" name="Straight Connector 25"/>
            <p:cNvCxnSpPr>
              <a:cxnSpLocks noChangeShapeType="1"/>
            </p:cNvCxnSpPr>
            <p:nvPr/>
          </p:nvCxnSpPr>
          <p:spPr bwMode="auto">
            <a:xfrm rot="5400000">
              <a:off x="-192882" y="3467100"/>
              <a:ext cx="2209801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Straight Connector 59"/>
            <p:cNvCxnSpPr>
              <a:cxnSpLocks noChangeShapeType="1"/>
            </p:cNvCxnSpPr>
            <p:nvPr/>
          </p:nvCxnSpPr>
          <p:spPr bwMode="auto">
            <a:xfrm>
              <a:off x="911224" y="4572795"/>
              <a:ext cx="915194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20723" y="3467100"/>
              <a:ext cx="2209801" cy="158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Left Arrow 57"/>
          <p:cNvSpPr>
            <a:spLocks noChangeArrowheads="1"/>
          </p:cNvSpPr>
          <p:nvPr/>
        </p:nvSpPr>
        <p:spPr bwMode="auto">
          <a:xfrm>
            <a:off x="4506913" y="3706813"/>
            <a:ext cx="762000" cy="482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top =1</a:t>
            </a:r>
          </a:p>
        </p:txBody>
      </p:sp>
      <p:grpSp>
        <p:nvGrpSpPr>
          <p:cNvPr id="17420" name="Group 46"/>
          <p:cNvGrpSpPr>
            <a:grpSpLocks/>
          </p:cNvGrpSpPr>
          <p:nvPr/>
        </p:nvGrpSpPr>
        <p:grpSpPr bwMode="auto">
          <a:xfrm>
            <a:off x="5421313" y="2806700"/>
            <a:ext cx="387350" cy="1916113"/>
            <a:chOff x="1823242" y="2655884"/>
            <a:chExt cx="388147" cy="1916910"/>
          </a:xfrm>
        </p:grpSpPr>
        <p:sp>
          <p:nvSpPr>
            <p:cNvPr id="68" name="Rectangle 67"/>
            <p:cNvSpPr/>
            <p:nvPr/>
          </p:nvSpPr>
          <p:spPr>
            <a:xfrm>
              <a:off x="1824832" y="4190047"/>
              <a:ext cx="384965" cy="3827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26424" y="3422966"/>
              <a:ext cx="384965" cy="3827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23242" y="3805712"/>
              <a:ext cx="384965" cy="384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23242" y="3038631"/>
              <a:ext cx="384965" cy="384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26424" y="2655884"/>
              <a:ext cx="384965" cy="3827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886450" y="4213225"/>
            <a:ext cx="911225" cy="38258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8038" y="3446463"/>
            <a:ext cx="911225" cy="382587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884863" y="3829050"/>
            <a:ext cx="911225" cy="3841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Joe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884863" y="3062288"/>
            <a:ext cx="911225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88038" y="2679700"/>
            <a:ext cx="911225" cy="382588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7426" name="Group 38"/>
          <p:cNvGrpSpPr>
            <a:grpSpLocks/>
          </p:cNvGrpSpPr>
          <p:nvPr/>
        </p:nvGrpSpPr>
        <p:grpSpPr bwMode="auto">
          <a:xfrm>
            <a:off x="5884863" y="2386013"/>
            <a:ext cx="914400" cy="2211387"/>
            <a:chOff x="911224" y="2362994"/>
            <a:chExt cx="915194" cy="2211388"/>
          </a:xfrm>
        </p:grpSpPr>
        <p:cxnSp>
          <p:nvCxnSpPr>
            <p:cNvPr id="19476" name="Straight Connector 25"/>
            <p:cNvCxnSpPr>
              <a:cxnSpLocks noChangeShapeType="1"/>
            </p:cNvCxnSpPr>
            <p:nvPr/>
          </p:nvCxnSpPr>
          <p:spPr bwMode="auto">
            <a:xfrm rot="5400000">
              <a:off x="-192882" y="3467100"/>
              <a:ext cx="2209801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Straight Connector 79"/>
            <p:cNvCxnSpPr>
              <a:cxnSpLocks noChangeShapeType="1"/>
            </p:cNvCxnSpPr>
            <p:nvPr/>
          </p:nvCxnSpPr>
          <p:spPr bwMode="auto">
            <a:xfrm>
              <a:off x="911224" y="4572795"/>
              <a:ext cx="915194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20723" y="3467100"/>
              <a:ext cx="2209801" cy="158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Left Arrow 81"/>
          <p:cNvSpPr>
            <a:spLocks noChangeArrowheads="1"/>
          </p:cNvSpPr>
          <p:nvPr/>
        </p:nvSpPr>
        <p:spPr bwMode="auto">
          <a:xfrm>
            <a:off x="6878638" y="3422650"/>
            <a:ext cx="762000" cy="482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top =2</a:t>
            </a:r>
          </a:p>
        </p:txBody>
      </p:sp>
    </p:spTree>
    <p:extLst>
      <p:ext uri="{BB962C8B-B14F-4D97-AF65-F5344CB8AC3E}">
        <p14:creationId xmlns:p14="http://schemas.microsoft.com/office/powerpoint/2010/main" val="483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9866" y="403860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level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962025" y="3797300"/>
            <a:ext cx="2015745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732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4014788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level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1956" y="5070083"/>
            <a:ext cx="5844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/>
          </a:p>
          <a:p>
            <a:pPr lvl="1"/>
            <a:r>
              <a:rPr lang="en-US" altLang="en-US" dirty="0"/>
              <a:t>Backtracking: The </a:t>
            </a:r>
            <a:r>
              <a:rPr lang="en-US" altLang="en-US" b="1" dirty="0"/>
              <a:t>first node </a:t>
            </a:r>
            <a:r>
              <a:rPr lang="en-US" altLang="en-US" dirty="0"/>
              <a:t>visited in each level is the </a:t>
            </a:r>
            <a:r>
              <a:rPr lang="en-US" altLang="en-US" b="1" dirty="0"/>
              <a:t>first node from which to proceed to visit new nodes.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8996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6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Graph G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4014788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level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763688" y="5517232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BFS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1956" y="5070083"/>
            <a:ext cx="5844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/>
          </a:p>
          <a:p>
            <a:pPr lvl="1"/>
            <a:r>
              <a:rPr lang="en-US" altLang="en-US" dirty="0"/>
              <a:t>Backtracking: The </a:t>
            </a:r>
            <a:r>
              <a:rPr lang="en-US" altLang="en-US" b="1" dirty="0"/>
              <a:t>first node </a:t>
            </a:r>
            <a:r>
              <a:rPr lang="en-US" altLang="en-US" dirty="0"/>
              <a:t>visited in each level is the </a:t>
            </a:r>
            <a:r>
              <a:rPr lang="en-US" altLang="en-US" b="1" dirty="0"/>
              <a:t>first node from which to proceed to visit new nodes.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 a </a:t>
            </a:r>
            <a:r>
              <a:rPr lang="en-US" altLang="en-US" dirty="0">
                <a:solidFill>
                  <a:srgbClr val="FF0000"/>
                </a:solidFill>
              </a:rPr>
              <a:t>queue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3568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C66BA-D58D-416E-811D-BD7F73406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dirty="0"/>
              <a:t>Illustration of BFS</a:t>
            </a:r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2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3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5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88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90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91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92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93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494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97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E0D5C-9C08-4966-A91D-F2FACC3E8CD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7D08F-0963-B0A7-EA61-2B7F88E6B1B3}"/>
              </a:ext>
            </a:extLst>
          </p:cNvPr>
          <p:cNvCxnSpPr/>
          <p:nvPr/>
        </p:nvCxnSpPr>
        <p:spPr>
          <a:xfrm>
            <a:off x="3917950" y="2370762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59EF5D-DEE9-470D-86BE-63A4B22D1094}"/>
              </a:ext>
            </a:extLst>
          </p:cNvPr>
          <p:cNvCxnSpPr/>
          <p:nvPr/>
        </p:nvCxnSpPr>
        <p:spPr>
          <a:xfrm>
            <a:off x="3917950" y="2852936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1AA6-E99D-4B08-1099-4132A716199B}"/>
              </a:ext>
            </a:extLst>
          </p:cNvPr>
          <p:cNvCxnSpPr/>
          <p:nvPr/>
        </p:nvCxnSpPr>
        <p:spPr>
          <a:xfrm>
            <a:off x="3917950" y="346783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52">
            <a:extLst>
              <a:ext uri="{FF2B5EF4-FFF2-40B4-BE49-F238E27FC236}">
                <a16:creationId xmlns:a16="http://schemas.microsoft.com/office/drawing/2014/main" id="{ADF39369-4BAF-4B60-DC77-589D6DAD9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2" y="2142162"/>
            <a:ext cx="3162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 Traversal Away…</a:t>
            </a: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827FC3D6-45BA-1F0F-1C0D-DEC994BE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2" y="2595242"/>
            <a:ext cx="3162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 Traversals Away…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84A50E98-7521-5BA0-FAA5-3B8BF930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2" y="3310767"/>
            <a:ext cx="3162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 Traversals Away…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12A3F62B-F23C-6AA3-7075-A1C0008D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828" y="4161841"/>
            <a:ext cx="3162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Ideal for calculating Closeness Centrality!</a:t>
            </a:r>
          </a:p>
        </p:txBody>
      </p:sp>
    </p:spTree>
    <p:extLst>
      <p:ext uri="{BB962C8B-B14F-4D97-AF65-F5344CB8AC3E}">
        <p14:creationId xmlns:p14="http://schemas.microsoft.com/office/powerpoint/2010/main" val="193709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Implementation: BFS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108422"/>
            <a:ext cx="5702300" cy="4768850"/>
          </a:xfrm>
        </p:spPr>
        <p:txBody>
          <a:bodyPr/>
          <a:lstStyle/>
          <a:p>
            <a:pPr marL="0" indent="0" algn="just" eaLnBrk="1" hangingPunct="1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  Breadth First algorithm</a:t>
            </a:r>
          </a:p>
          <a:p>
            <a:pPr marL="719138" lvl="1" indent="-358775" algn="just" eaLnBrk="1" hangingPunct="1">
              <a:lnSpc>
                <a:spcPts val="1600"/>
              </a:lnSpc>
              <a:spcBef>
                <a:spcPts val="600"/>
              </a:spcBef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start at any node :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</a:p>
          <a:p>
            <a:pPr marL="719138" lvl="1" indent="-358775" algn="just" eaLnBrk="1" hangingPunct="1">
              <a:lnSpc>
                <a:spcPts val="1600"/>
              </a:lnSpc>
              <a:spcBef>
                <a:spcPts val="600"/>
              </a:spcBef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Repeat</a:t>
            </a:r>
          </a:p>
          <a:p>
            <a:pPr marL="719138" lvl="1" indent="-358775" algn="just" eaLnBrk="1" hangingPunct="1">
              <a:lnSpc>
                <a:spcPts val="1600"/>
              </a:lnSpc>
              <a:spcBef>
                <a:spcPts val="600"/>
              </a:spcBef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Enqueue all (new) adjacent nodes to Queue: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b="1" dirty="0">
              <a:latin typeface="Times Roman" charset="0"/>
              <a:cs typeface="Times New Roman" panose="02020603050405020304" pitchFamily="18" charset="0"/>
            </a:endParaRPr>
          </a:p>
          <a:p>
            <a:pPr marL="719138" lvl="1" indent="-358775" algn="just" eaLnBrk="1" hangingPunct="1">
              <a:lnSpc>
                <a:spcPts val="1600"/>
              </a:lnSpc>
              <a:spcBef>
                <a:spcPts val="600"/>
              </a:spcBef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Current = dequeue 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719138" lvl="1" indent="-358775" algn="just" eaLnBrk="1" hangingPunct="1">
              <a:lnSpc>
                <a:spcPts val="1600"/>
              </a:lnSpc>
              <a:spcBef>
                <a:spcPts val="600"/>
              </a:spcBef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until no new node can be reached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300" b="1" dirty="0">
                <a:latin typeface="Times Roman" charset="0"/>
                <a:cs typeface="Times New Roman" panose="02020603050405020304" pitchFamily="18" charset="0"/>
              </a:rPr>
              <a:t> </a:t>
            </a:r>
            <a:endParaRPr lang="en-GB" altLang="en-US" sz="13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300" b="1" dirty="0">
                <a:latin typeface="Times Roman" charset="0"/>
                <a:cs typeface="Times New Roman" panose="02020603050405020304" pitchFamily="18" charset="0"/>
              </a:rPr>
              <a:t>    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breadth-first pseudocode 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	visited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  :  list  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	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  :  queue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select start node and 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enqueue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to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while Not (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= {})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 = head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b="1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deQueue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600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add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to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visited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  for each adjacent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node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of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current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	if both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and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visited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do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not contain 		                  </a:t>
            </a:r>
            <a:r>
              <a:rPr lang="en-GB" altLang="en-US" sz="1600" b="1" dirty="0">
                <a:latin typeface="Times Roman" charset="0"/>
                <a:cs typeface="Times New Roman" panose="02020603050405020304" pitchFamily="18" charset="0"/>
              </a:rPr>
              <a:t>node</a:t>
            </a: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 then  enqueue node on </a:t>
            </a:r>
            <a:r>
              <a:rPr lang="en-GB" altLang="en-US" sz="1600" b="1" dirty="0" err="1">
                <a:latin typeface="Times Roman" charset="0"/>
                <a:cs typeface="Times New Roman" panose="02020603050405020304" pitchFamily="18" charset="0"/>
              </a:rPr>
              <a:t>toVisit</a:t>
            </a: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      end for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Times Roman" charset="0"/>
                <a:cs typeface="Times New Roman" panose="02020603050405020304" pitchFamily="18" charset="0"/>
              </a:rPr>
              <a:t>	end while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GB" altLang="en-US" sz="1600" dirty="0">
              <a:latin typeface="Times Roman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70000"/>
              </a:lnSpc>
            </a:pPr>
            <a:r>
              <a:rPr lang="en-GB" altLang="en-US" sz="1600" dirty="0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As DFS but </a:t>
            </a:r>
            <a:r>
              <a:rPr lang="en-GB" altLang="en-US" sz="1600" b="1" dirty="0" err="1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to_visit</a:t>
            </a:r>
            <a:r>
              <a:rPr lang="en-GB" altLang="en-US" sz="1600" dirty="0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 is now a </a:t>
            </a:r>
            <a:r>
              <a:rPr lang="en-GB" altLang="en-US" sz="1600" b="1" dirty="0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Queue</a:t>
            </a:r>
            <a:r>
              <a:rPr lang="en-GB" altLang="en-US" sz="1600" dirty="0">
                <a:solidFill>
                  <a:srgbClr val="FF0000"/>
                </a:solidFill>
                <a:latin typeface="Times Roman" charset="0"/>
                <a:cs typeface="Times New Roman" panose="02020603050405020304" pitchFamily="18" charset="0"/>
              </a:rPr>
              <a:t> not a stack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7086600" y="1524000"/>
            <a:ext cx="381000" cy="420688"/>
            <a:chOff x="4080" y="1319"/>
            <a:chExt cx="240" cy="265"/>
          </a:xfrm>
        </p:grpSpPr>
        <p:sp>
          <p:nvSpPr>
            <p:cNvPr id="20547" name="Oval 5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48" name="Text Box 6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8229600" y="1447800"/>
            <a:ext cx="381000" cy="420688"/>
            <a:chOff x="4080" y="1319"/>
            <a:chExt cx="240" cy="265"/>
          </a:xfrm>
        </p:grpSpPr>
        <p:sp>
          <p:nvSpPr>
            <p:cNvPr id="20545" name="Oval 8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46" name="Text Box 9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0486" name="Group 10"/>
          <p:cNvGrpSpPr>
            <a:grpSpLocks/>
          </p:cNvGrpSpPr>
          <p:nvPr/>
        </p:nvGrpSpPr>
        <p:grpSpPr bwMode="auto">
          <a:xfrm>
            <a:off x="7391400" y="2743200"/>
            <a:ext cx="381000" cy="420688"/>
            <a:chOff x="4080" y="1319"/>
            <a:chExt cx="240" cy="265"/>
          </a:xfrm>
        </p:grpSpPr>
        <p:sp>
          <p:nvSpPr>
            <p:cNvPr id="20543" name="Oval 11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44" name="Text Box 12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0487" name="Group 13"/>
          <p:cNvGrpSpPr>
            <a:grpSpLocks/>
          </p:cNvGrpSpPr>
          <p:nvPr/>
        </p:nvGrpSpPr>
        <p:grpSpPr bwMode="auto">
          <a:xfrm>
            <a:off x="8077200" y="2438400"/>
            <a:ext cx="381000" cy="420688"/>
            <a:chOff x="4080" y="1319"/>
            <a:chExt cx="240" cy="265"/>
          </a:xfrm>
        </p:grpSpPr>
        <p:sp>
          <p:nvSpPr>
            <p:cNvPr id="20541" name="Oval 14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42" name="Text Box 15"/>
            <p:cNvSpPr txBox="1">
              <a:spLocks noChangeArrowheads="1"/>
            </p:cNvSpPr>
            <p:nvPr/>
          </p:nvSpPr>
          <p:spPr bwMode="auto">
            <a:xfrm>
              <a:off x="4118" y="13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20488" name="AutoShape 16"/>
          <p:cNvCxnSpPr>
            <a:cxnSpLocks noChangeShapeType="1"/>
            <a:stCxn id="20542" idx="3"/>
            <a:endCxn id="20542" idx="0"/>
          </p:cNvCxnSpPr>
          <p:nvPr/>
        </p:nvCxnSpPr>
        <p:spPr bwMode="auto">
          <a:xfrm flipH="1" flipV="1">
            <a:off x="8286750" y="2438400"/>
            <a:ext cx="149225" cy="184150"/>
          </a:xfrm>
          <a:prstGeom prst="curvedConnector4">
            <a:avLst>
              <a:gd name="adj1" fmla="val -153190"/>
              <a:gd name="adj2" fmla="val 224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6172200" y="3505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0850" name="Group 18"/>
          <p:cNvGraphicFramePr>
            <a:graphicFrameLocks noGrp="1"/>
          </p:cNvGraphicFramePr>
          <p:nvPr/>
        </p:nvGraphicFramePr>
        <p:xfrm>
          <a:off x="6172200" y="3657600"/>
          <a:ext cx="2743200" cy="2184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toVisit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{a,b,d,e}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{a,b,d,e,c}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0526" name="Group 54"/>
          <p:cNvGrpSpPr>
            <a:grpSpLocks/>
          </p:cNvGrpSpPr>
          <p:nvPr/>
        </p:nvGrpSpPr>
        <p:grpSpPr bwMode="auto">
          <a:xfrm>
            <a:off x="7620000" y="1905000"/>
            <a:ext cx="381000" cy="420688"/>
            <a:chOff x="4080" y="1319"/>
            <a:chExt cx="240" cy="265"/>
          </a:xfrm>
        </p:grpSpPr>
        <p:sp>
          <p:nvSpPr>
            <p:cNvPr id="20539" name="Oval 55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40" name="Text Box 56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0527" name="Line 57"/>
          <p:cNvSpPr>
            <a:spLocks noChangeShapeType="1"/>
          </p:cNvSpPr>
          <p:nvPr/>
        </p:nvSpPr>
        <p:spPr bwMode="auto">
          <a:xfrm flipV="1">
            <a:off x="7467600" y="1676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58"/>
          <p:cNvSpPr>
            <a:spLocks noChangeShapeType="1"/>
          </p:cNvSpPr>
          <p:nvPr/>
        </p:nvSpPr>
        <p:spPr bwMode="auto">
          <a:xfrm>
            <a:off x="7315200" y="1905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59"/>
          <p:cNvSpPr>
            <a:spLocks noChangeShapeType="1"/>
          </p:cNvSpPr>
          <p:nvPr/>
        </p:nvSpPr>
        <p:spPr bwMode="auto">
          <a:xfrm flipH="1">
            <a:off x="7772400" y="2743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60"/>
          <p:cNvSpPr>
            <a:spLocks noChangeShapeType="1"/>
          </p:cNvSpPr>
          <p:nvPr/>
        </p:nvSpPr>
        <p:spPr bwMode="auto">
          <a:xfrm flipH="1">
            <a:off x="7924800" y="1752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Line 61"/>
          <p:cNvSpPr>
            <a:spLocks noChangeShapeType="1"/>
          </p:cNvSpPr>
          <p:nvPr/>
        </p:nvSpPr>
        <p:spPr bwMode="auto">
          <a:xfrm flipH="1">
            <a:off x="7620000" y="2286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86500" y="42148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15063" y="450056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5063" y="47863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15063" y="507206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5063" y="5357813"/>
            <a:ext cx="2428875" cy="21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15063" y="5572125"/>
            <a:ext cx="2428875" cy="214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38" name="Date Placeholder 3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62D0E1-B3E2-4C9D-8DF2-1374AE4B66BF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8428" y="32327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queue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Another Example: BFS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4AF37-E540-4BBD-93A3-9ACF3FACFCB4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8" t="23508" r="6250" b="45522"/>
          <a:stretch>
            <a:fillRect/>
          </a:stretch>
        </p:blipFill>
        <p:spPr bwMode="auto">
          <a:xfrm>
            <a:off x="971550" y="1557338"/>
            <a:ext cx="32893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135"/>
          <p:cNvGraphicFramePr>
            <a:graphicFrameLocks noGrp="1"/>
          </p:cNvGraphicFramePr>
          <p:nvPr/>
        </p:nvGraphicFramePr>
        <p:xfrm>
          <a:off x="4787900" y="1374775"/>
          <a:ext cx="3168650" cy="2628911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visited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oVisit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b,c,d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c,d,e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a,b,c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d,e,f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a,b,c,d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e,f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a,b,c,d,e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L="91449" marR="91449"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GB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a,b,c,d,e,f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{}</a:t>
                      </a:r>
                    </a:p>
                  </a:txBody>
                  <a:tcPr marL="91449" marR="91449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59338" y="2205038"/>
            <a:ext cx="2736850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59338" y="2492375"/>
            <a:ext cx="2736850" cy="261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59338" y="2781300"/>
            <a:ext cx="2736850" cy="261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59338" y="3125788"/>
            <a:ext cx="2736850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859338" y="3387725"/>
            <a:ext cx="2736850" cy="261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859338" y="3690938"/>
            <a:ext cx="2736850" cy="26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Implementation (C#): BFS</a:t>
            </a:r>
          </a:p>
        </p:txBody>
      </p:sp>
      <p:sp>
        <p:nvSpPr>
          <p:cNvPr id="23558" name="Date Placeholder 3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B02B3-7B6F-4BFD-A7F0-9EFEA7F3855B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056" y="1093638"/>
            <a:ext cx="8496944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</a:t>
            </a:r>
            <a:r>
              <a:rPr lang="en-GB" dirty="0"/>
              <a:t>   </a:t>
            </a:r>
          </a:p>
          <a:p>
            <a:r>
              <a:rPr lang="en-GB" dirty="0"/>
              <a:t> public void </a:t>
            </a:r>
            <a:r>
              <a:rPr lang="en-GB" dirty="0" err="1"/>
              <a:t>BreadthFirstTraverse</a:t>
            </a:r>
            <a:r>
              <a:rPr lang="en-GB" dirty="0"/>
              <a:t>(T </a:t>
            </a:r>
            <a:r>
              <a:rPr lang="en-GB" dirty="0" err="1"/>
              <a:t>startID</a:t>
            </a:r>
            <a:r>
              <a:rPr lang="en-GB" dirty="0"/>
              <a:t>, ref List&lt;T&gt; visited)</a:t>
            </a:r>
          </a:p>
          <a:p>
            <a:r>
              <a:rPr lang="en-GB" dirty="0"/>
              <a:t>        	</a:t>
            </a:r>
          </a:p>
          <a:p>
            <a:r>
              <a:rPr lang="en-GB" dirty="0"/>
              <a:t>              {</a:t>
            </a:r>
          </a:p>
          <a:p>
            <a:r>
              <a:rPr lang="en-GB" dirty="0"/>
              <a:t>            	 </a:t>
            </a:r>
            <a:r>
              <a:rPr lang="en-GB" dirty="0" err="1"/>
              <a:t>LinkedList</a:t>
            </a:r>
            <a:r>
              <a:rPr lang="en-GB" dirty="0"/>
              <a:t>&lt;T&gt; </a:t>
            </a:r>
            <a:r>
              <a:rPr lang="en-GB" dirty="0" err="1"/>
              <a:t>adj</a:t>
            </a:r>
            <a:r>
              <a:rPr lang="en-GB" dirty="0"/>
              <a:t>;</a:t>
            </a:r>
          </a:p>
          <a:p>
            <a:r>
              <a:rPr lang="en-GB" dirty="0"/>
              <a:t>            	 Queue&lt;T&gt; </a:t>
            </a:r>
            <a:r>
              <a:rPr lang="en-GB" dirty="0" err="1"/>
              <a:t>toVisit</a:t>
            </a:r>
            <a:r>
              <a:rPr lang="en-GB" dirty="0"/>
              <a:t> = new Queue&lt;T&gt;();</a:t>
            </a:r>
          </a:p>
          <a:p>
            <a:r>
              <a:rPr lang="en-GB" dirty="0"/>
              <a:t>                </a:t>
            </a:r>
          </a:p>
          <a:p>
            <a:r>
              <a:rPr lang="en-GB" dirty="0"/>
              <a:t>               </a:t>
            </a:r>
            <a:r>
              <a:rPr lang="en-GB" dirty="0" err="1"/>
              <a:t>toVisit.Enqueue</a:t>
            </a:r>
            <a:r>
              <a:rPr lang="en-GB" dirty="0"/>
              <a:t>(</a:t>
            </a:r>
            <a:r>
              <a:rPr lang="en-GB" dirty="0" err="1"/>
              <a:t>startID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       T </a:t>
            </a:r>
            <a:r>
              <a:rPr lang="en-GB" dirty="0" err="1"/>
              <a:t>currentID</a:t>
            </a:r>
            <a:r>
              <a:rPr lang="en-GB" dirty="0"/>
              <a:t>;</a:t>
            </a:r>
          </a:p>
          <a:p>
            <a:r>
              <a:rPr lang="en-GB" dirty="0"/>
              <a:t>           	  </a:t>
            </a:r>
          </a:p>
          <a:p>
            <a:r>
              <a:rPr lang="en-GB" dirty="0"/>
              <a:t>            	 while (</a:t>
            </a:r>
            <a:r>
              <a:rPr lang="en-GB" dirty="0" err="1"/>
              <a:t>toVisit.Count</a:t>
            </a:r>
            <a:r>
              <a:rPr lang="en-GB" dirty="0"/>
              <a:t> != 0)</a:t>
            </a:r>
          </a:p>
          <a:p>
            <a:r>
              <a:rPr lang="en-GB" dirty="0"/>
              <a:t>            	   {</a:t>
            </a:r>
          </a:p>
          <a:p>
            <a:r>
              <a:rPr lang="en-GB" dirty="0"/>
              <a:t>                    </a:t>
            </a:r>
            <a:r>
              <a:rPr lang="en-GB" i="1" dirty="0"/>
              <a:t>// get ID of current node from </a:t>
            </a:r>
            <a:r>
              <a:rPr lang="en-GB" i="1" dirty="0" err="1"/>
              <a:t>toVisit</a:t>
            </a:r>
            <a:r>
              <a:rPr lang="en-GB" i="1" dirty="0"/>
              <a:t> (use “</a:t>
            </a:r>
            <a:r>
              <a:rPr lang="en-GB" i="1" dirty="0" err="1"/>
              <a:t>dequeue</a:t>
            </a:r>
            <a:r>
              <a:rPr lang="en-GB" i="1" dirty="0"/>
              <a:t>”)</a:t>
            </a:r>
          </a:p>
          <a:p>
            <a:r>
              <a:rPr lang="en-GB" i="1" dirty="0"/>
              <a:t>                    // store ID of current node in “visited” </a:t>
            </a:r>
          </a:p>
          <a:p>
            <a:r>
              <a:rPr lang="en-GB" i="1" dirty="0"/>
              <a:t>	      // get adjacency list of the current node</a:t>
            </a:r>
          </a:p>
          <a:p>
            <a:r>
              <a:rPr lang="en-GB" i="1" dirty="0"/>
              <a:t>                    //  add to  </a:t>
            </a:r>
            <a:r>
              <a:rPr lang="en-GB" i="1" dirty="0" err="1"/>
              <a:t>toVisit</a:t>
            </a:r>
            <a:r>
              <a:rPr lang="en-GB" i="1" dirty="0"/>
              <a:t> (use “enqueue”) each node n in the adjacency list</a:t>
            </a:r>
          </a:p>
          <a:p>
            <a:r>
              <a:rPr lang="en-GB" i="1" dirty="0"/>
              <a:t>                    //  (only if n is not in “visited” and not in “</a:t>
            </a:r>
            <a:r>
              <a:rPr lang="en-GB" i="1" dirty="0" err="1"/>
              <a:t>toVisit</a:t>
            </a:r>
            <a:r>
              <a:rPr lang="en-GB" i="1" dirty="0"/>
              <a:t>”)</a:t>
            </a:r>
          </a:p>
          <a:p>
            <a:r>
              <a:rPr lang="en-GB" dirty="0"/>
              <a:t>	   }</a:t>
            </a:r>
          </a:p>
          <a:p>
            <a:r>
              <a:rPr lang="en-GB" dirty="0"/>
              <a:t>               }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3163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Graph Traversals / Searches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71500" y="1571625"/>
            <a:ext cx="4038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Breadth-first </a:t>
            </a:r>
            <a:endParaRPr lang="en-GB" altLang="en-US" sz="1800"/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Uses a Queue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visit all vertices 1 edge away then 2 away etc. from start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Goes deep slowly, leaves deep nodes till later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Useful if goal is near start node</a:t>
            </a:r>
          </a:p>
          <a:p>
            <a:pPr algn="just" eaLnBrk="1" hangingPunct="1"/>
            <a:endParaRPr lang="en-GB" altLang="en-US" sz="1800">
              <a:latin typeface="Times Roman" charset="0"/>
              <a:cs typeface="Times New Roman" panose="02020603050405020304" pitchFamily="18" charset="0"/>
            </a:endParaRPr>
          </a:p>
        </p:txBody>
      </p:sp>
      <p:grpSp>
        <p:nvGrpSpPr>
          <p:cNvPr id="25606" name="Group 150"/>
          <p:cNvGrpSpPr>
            <a:grpSpLocks/>
          </p:cNvGrpSpPr>
          <p:nvPr/>
        </p:nvGrpSpPr>
        <p:grpSpPr bwMode="auto">
          <a:xfrm>
            <a:off x="1143000" y="4495800"/>
            <a:ext cx="2768600" cy="2020888"/>
            <a:chOff x="3264" y="2736"/>
            <a:chExt cx="1744" cy="1273"/>
          </a:xfrm>
        </p:grpSpPr>
        <p:grpSp>
          <p:nvGrpSpPr>
            <p:cNvPr id="25608" name="Group 151"/>
            <p:cNvGrpSpPr>
              <a:grpSpLocks/>
            </p:cNvGrpSpPr>
            <p:nvPr/>
          </p:nvGrpSpPr>
          <p:grpSpPr bwMode="auto">
            <a:xfrm>
              <a:off x="3984" y="2736"/>
              <a:ext cx="240" cy="265"/>
              <a:chOff x="4080" y="1319"/>
              <a:chExt cx="240" cy="265"/>
            </a:xfrm>
          </p:grpSpPr>
          <p:sp>
            <p:nvSpPr>
              <p:cNvPr id="25645" name="Oval 15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6" name="Text Box 15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5609" name="Group 154"/>
            <p:cNvGrpSpPr>
              <a:grpSpLocks/>
            </p:cNvGrpSpPr>
            <p:nvPr/>
          </p:nvGrpSpPr>
          <p:grpSpPr bwMode="auto">
            <a:xfrm>
              <a:off x="3648" y="3072"/>
              <a:ext cx="240" cy="265"/>
              <a:chOff x="4080" y="1319"/>
              <a:chExt cx="240" cy="265"/>
            </a:xfrm>
          </p:grpSpPr>
          <p:sp>
            <p:nvSpPr>
              <p:cNvPr id="25643" name="Oval 15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4" name="Text Box 15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5610" name="Group 157"/>
            <p:cNvGrpSpPr>
              <a:grpSpLocks/>
            </p:cNvGrpSpPr>
            <p:nvPr/>
          </p:nvGrpSpPr>
          <p:grpSpPr bwMode="auto">
            <a:xfrm>
              <a:off x="4080" y="3072"/>
              <a:ext cx="240" cy="265"/>
              <a:chOff x="4080" y="1319"/>
              <a:chExt cx="240" cy="265"/>
            </a:xfrm>
          </p:grpSpPr>
          <p:sp>
            <p:nvSpPr>
              <p:cNvPr id="25641" name="Oval 15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2" name="Text Box 15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1" name="Group 160"/>
            <p:cNvGrpSpPr>
              <a:grpSpLocks/>
            </p:cNvGrpSpPr>
            <p:nvPr/>
          </p:nvGrpSpPr>
          <p:grpSpPr bwMode="auto">
            <a:xfrm>
              <a:off x="3456" y="3456"/>
              <a:ext cx="240" cy="265"/>
              <a:chOff x="4080" y="1319"/>
              <a:chExt cx="240" cy="265"/>
            </a:xfrm>
          </p:grpSpPr>
          <p:sp>
            <p:nvSpPr>
              <p:cNvPr id="25639" name="Oval 16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0" name="Text Box 16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5612" name="Group 163"/>
            <p:cNvGrpSpPr>
              <a:grpSpLocks/>
            </p:cNvGrpSpPr>
            <p:nvPr/>
          </p:nvGrpSpPr>
          <p:grpSpPr bwMode="auto">
            <a:xfrm>
              <a:off x="4512" y="3072"/>
              <a:ext cx="240" cy="265"/>
              <a:chOff x="4080" y="1319"/>
              <a:chExt cx="240" cy="265"/>
            </a:xfrm>
          </p:grpSpPr>
          <p:sp>
            <p:nvSpPr>
              <p:cNvPr id="25637" name="Oval 164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8" name="Text Box 165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25613" name="Group 166"/>
            <p:cNvGrpSpPr>
              <a:grpSpLocks/>
            </p:cNvGrpSpPr>
            <p:nvPr/>
          </p:nvGrpSpPr>
          <p:grpSpPr bwMode="auto">
            <a:xfrm>
              <a:off x="3888" y="3504"/>
              <a:ext cx="240" cy="265"/>
              <a:chOff x="4080" y="1319"/>
              <a:chExt cx="240" cy="265"/>
            </a:xfrm>
          </p:grpSpPr>
          <p:sp>
            <p:nvSpPr>
              <p:cNvPr id="25635" name="Oval 16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6" name="Text Box 168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25614" name="Group 169"/>
            <p:cNvGrpSpPr>
              <a:grpSpLocks/>
            </p:cNvGrpSpPr>
            <p:nvPr/>
          </p:nvGrpSpPr>
          <p:grpSpPr bwMode="auto">
            <a:xfrm>
              <a:off x="4272" y="3456"/>
              <a:ext cx="240" cy="265"/>
              <a:chOff x="4080" y="1319"/>
              <a:chExt cx="240" cy="265"/>
            </a:xfrm>
          </p:grpSpPr>
          <p:sp>
            <p:nvSpPr>
              <p:cNvPr id="25633" name="Oval 170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4" name="Text Box 171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25615" name="Group 172"/>
            <p:cNvGrpSpPr>
              <a:grpSpLocks/>
            </p:cNvGrpSpPr>
            <p:nvPr/>
          </p:nvGrpSpPr>
          <p:grpSpPr bwMode="auto">
            <a:xfrm>
              <a:off x="4656" y="3744"/>
              <a:ext cx="240" cy="265"/>
              <a:chOff x="4080" y="1319"/>
              <a:chExt cx="240" cy="265"/>
            </a:xfrm>
          </p:grpSpPr>
          <p:sp>
            <p:nvSpPr>
              <p:cNvPr id="25631" name="Oval 173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2" name="Text Box 174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25616" name="Line 175"/>
            <p:cNvSpPr>
              <a:spLocks noChangeShapeType="1"/>
            </p:cNvSpPr>
            <p:nvPr/>
          </p:nvSpPr>
          <p:spPr bwMode="auto">
            <a:xfrm flipH="1">
              <a:off x="3840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6"/>
            <p:cNvSpPr>
              <a:spLocks noChangeShapeType="1"/>
            </p:cNvSpPr>
            <p:nvPr/>
          </p:nvSpPr>
          <p:spPr bwMode="auto">
            <a:xfrm flipH="1">
              <a:off x="3600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7"/>
            <p:cNvSpPr>
              <a:spLocks noChangeShapeType="1"/>
            </p:cNvSpPr>
            <p:nvPr/>
          </p:nvSpPr>
          <p:spPr bwMode="auto">
            <a:xfrm>
              <a:off x="4176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78"/>
            <p:cNvSpPr>
              <a:spLocks noChangeShapeType="1"/>
            </p:cNvSpPr>
            <p:nvPr/>
          </p:nvSpPr>
          <p:spPr bwMode="auto">
            <a:xfrm>
              <a:off x="4224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79"/>
            <p:cNvSpPr>
              <a:spLocks noChangeShapeType="1"/>
            </p:cNvSpPr>
            <p:nvPr/>
          </p:nvSpPr>
          <p:spPr bwMode="auto">
            <a:xfrm>
              <a:off x="3840" y="331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80"/>
            <p:cNvSpPr>
              <a:spLocks noChangeShapeType="1"/>
            </p:cNvSpPr>
            <p:nvPr/>
          </p:nvSpPr>
          <p:spPr bwMode="auto">
            <a:xfrm>
              <a:off x="4224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81"/>
            <p:cNvSpPr>
              <a:spLocks noChangeShapeType="1"/>
            </p:cNvSpPr>
            <p:nvPr/>
          </p:nvSpPr>
          <p:spPr bwMode="auto">
            <a:xfrm>
              <a:off x="4512" y="36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182"/>
            <p:cNvSpPr txBox="1">
              <a:spLocks noChangeArrowheads="1"/>
            </p:cNvSpPr>
            <p:nvPr/>
          </p:nvSpPr>
          <p:spPr bwMode="auto">
            <a:xfrm>
              <a:off x="4176" y="273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24" name="Text Box 183"/>
            <p:cNvSpPr txBox="1">
              <a:spLocks noChangeArrowheads="1"/>
            </p:cNvSpPr>
            <p:nvPr/>
          </p:nvSpPr>
          <p:spPr bwMode="auto">
            <a:xfrm>
              <a:off x="3504" y="302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25" name="Text Box 184"/>
            <p:cNvSpPr txBox="1">
              <a:spLocks noChangeArrowheads="1"/>
            </p:cNvSpPr>
            <p:nvPr/>
          </p:nvSpPr>
          <p:spPr bwMode="auto">
            <a:xfrm>
              <a:off x="32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26" name="Text Box 185"/>
            <p:cNvSpPr txBox="1">
              <a:spLocks noChangeArrowheads="1"/>
            </p:cNvSpPr>
            <p:nvPr/>
          </p:nvSpPr>
          <p:spPr bwMode="auto">
            <a:xfrm>
              <a:off x="3744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627" name="Text Box 186"/>
            <p:cNvSpPr txBox="1">
              <a:spLocks noChangeArrowheads="1"/>
            </p:cNvSpPr>
            <p:nvPr/>
          </p:nvSpPr>
          <p:spPr bwMode="auto">
            <a:xfrm>
              <a:off x="3936" y="307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28" name="Text Box 187"/>
            <p:cNvSpPr txBox="1">
              <a:spLocks noChangeArrowheads="1"/>
            </p:cNvSpPr>
            <p:nvPr/>
          </p:nvSpPr>
          <p:spPr bwMode="auto">
            <a:xfrm>
              <a:off x="44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5629" name="Text Box 188"/>
            <p:cNvSpPr txBox="1">
              <a:spLocks noChangeArrowheads="1"/>
            </p:cNvSpPr>
            <p:nvPr/>
          </p:nvSpPr>
          <p:spPr bwMode="auto">
            <a:xfrm>
              <a:off x="4848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5630" name="Text Box 189"/>
            <p:cNvSpPr txBox="1">
              <a:spLocks noChangeArrowheads="1"/>
            </p:cNvSpPr>
            <p:nvPr/>
          </p:nvSpPr>
          <p:spPr bwMode="auto">
            <a:xfrm>
              <a:off x="4656" y="297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5607" name="Date Placeholder 8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D762A-F6ED-4315-B517-C7A705523182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Graph Traversals / Searches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71500" y="1571625"/>
            <a:ext cx="4038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Breadth-first </a:t>
            </a:r>
            <a:endParaRPr lang="en-GB" altLang="en-US" sz="1800"/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Uses a Queue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visit all vertices 1 edge away then 2 away etc. from start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Goes deep slowly, leaves deep nodes till later</a:t>
            </a:r>
          </a:p>
          <a:p>
            <a:pPr algn="just" eaLnBrk="1" hangingPunct="1"/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Useful if goal is near start node</a:t>
            </a:r>
          </a:p>
          <a:p>
            <a:pPr algn="just" eaLnBrk="1" hangingPunct="1"/>
            <a:endParaRPr lang="en-GB" altLang="en-US" sz="1800">
              <a:latin typeface="Times Roman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953000" y="1600200"/>
            <a:ext cx="38100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Depth-first</a:t>
            </a:r>
          </a:p>
          <a:p>
            <a:pPr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Uses a Stack</a:t>
            </a:r>
            <a:endParaRPr lang="en-GB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Traverse graph from one side to the other</a:t>
            </a:r>
          </a:p>
          <a:p>
            <a:pPr algn="just"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Goes deep quickly, leaving shallow nodes till later</a:t>
            </a:r>
          </a:p>
          <a:p>
            <a:pPr algn="just"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imes Roman" charset="0"/>
                <a:cs typeface="Times New Roman" panose="02020603050405020304" pitchFamily="18" charset="0"/>
              </a:rPr>
              <a:t>Useful if goal is likely to be deeper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181600" y="4343400"/>
            <a:ext cx="2768600" cy="2020888"/>
            <a:chOff x="3264" y="2736"/>
            <a:chExt cx="1744" cy="1273"/>
          </a:xfrm>
        </p:grpSpPr>
        <p:grpSp>
          <p:nvGrpSpPr>
            <p:cNvPr id="25647" name="Group 85"/>
            <p:cNvGrpSpPr>
              <a:grpSpLocks/>
            </p:cNvGrpSpPr>
            <p:nvPr/>
          </p:nvGrpSpPr>
          <p:grpSpPr bwMode="auto">
            <a:xfrm>
              <a:off x="3984" y="2736"/>
              <a:ext cx="240" cy="265"/>
              <a:chOff x="4080" y="1319"/>
              <a:chExt cx="240" cy="265"/>
            </a:xfrm>
          </p:grpSpPr>
          <p:sp>
            <p:nvSpPr>
              <p:cNvPr id="25684" name="Oval 86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85" name="Text Box 87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5648" name="Group 88"/>
            <p:cNvGrpSpPr>
              <a:grpSpLocks/>
            </p:cNvGrpSpPr>
            <p:nvPr/>
          </p:nvGrpSpPr>
          <p:grpSpPr bwMode="auto">
            <a:xfrm>
              <a:off x="3648" y="3072"/>
              <a:ext cx="240" cy="265"/>
              <a:chOff x="4080" y="1319"/>
              <a:chExt cx="240" cy="265"/>
            </a:xfrm>
          </p:grpSpPr>
          <p:sp>
            <p:nvSpPr>
              <p:cNvPr id="25682" name="Oval 8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83" name="Text Box 9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5649" name="Group 91"/>
            <p:cNvGrpSpPr>
              <a:grpSpLocks/>
            </p:cNvGrpSpPr>
            <p:nvPr/>
          </p:nvGrpSpPr>
          <p:grpSpPr bwMode="auto">
            <a:xfrm>
              <a:off x="4080" y="3072"/>
              <a:ext cx="240" cy="265"/>
              <a:chOff x="4080" y="1319"/>
              <a:chExt cx="240" cy="265"/>
            </a:xfrm>
          </p:grpSpPr>
          <p:sp>
            <p:nvSpPr>
              <p:cNvPr id="25680" name="Oval 9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81" name="Text Box 9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50" name="Group 94"/>
            <p:cNvGrpSpPr>
              <a:grpSpLocks/>
            </p:cNvGrpSpPr>
            <p:nvPr/>
          </p:nvGrpSpPr>
          <p:grpSpPr bwMode="auto">
            <a:xfrm>
              <a:off x="3456" y="3456"/>
              <a:ext cx="240" cy="265"/>
              <a:chOff x="4080" y="1319"/>
              <a:chExt cx="240" cy="265"/>
            </a:xfrm>
          </p:grpSpPr>
          <p:sp>
            <p:nvSpPr>
              <p:cNvPr id="25678" name="Oval 9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79" name="Text Box 9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5651" name="Group 97"/>
            <p:cNvGrpSpPr>
              <a:grpSpLocks/>
            </p:cNvGrpSpPr>
            <p:nvPr/>
          </p:nvGrpSpPr>
          <p:grpSpPr bwMode="auto">
            <a:xfrm>
              <a:off x="4512" y="3072"/>
              <a:ext cx="240" cy="265"/>
              <a:chOff x="4080" y="1319"/>
              <a:chExt cx="240" cy="265"/>
            </a:xfrm>
          </p:grpSpPr>
          <p:sp>
            <p:nvSpPr>
              <p:cNvPr id="25676" name="Oval 9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77" name="Text Box 9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25652" name="Group 125"/>
            <p:cNvGrpSpPr>
              <a:grpSpLocks/>
            </p:cNvGrpSpPr>
            <p:nvPr/>
          </p:nvGrpSpPr>
          <p:grpSpPr bwMode="auto">
            <a:xfrm>
              <a:off x="3888" y="3504"/>
              <a:ext cx="240" cy="265"/>
              <a:chOff x="4080" y="1319"/>
              <a:chExt cx="240" cy="265"/>
            </a:xfrm>
          </p:grpSpPr>
          <p:sp>
            <p:nvSpPr>
              <p:cNvPr id="25674" name="Oval 126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75" name="Text Box 127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25653" name="Group 128"/>
            <p:cNvGrpSpPr>
              <a:grpSpLocks/>
            </p:cNvGrpSpPr>
            <p:nvPr/>
          </p:nvGrpSpPr>
          <p:grpSpPr bwMode="auto">
            <a:xfrm>
              <a:off x="4272" y="3456"/>
              <a:ext cx="240" cy="265"/>
              <a:chOff x="4080" y="1319"/>
              <a:chExt cx="240" cy="265"/>
            </a:xfrm>
          </p:grpSpPr>
          <p:sp>
            <p:nvSpPr>
              <p:cNvPr id="25672" name="Oval 12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73" name="Text Box 13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25654" name="Group 131"/>
            <p:cNvGrpSpPr>
              <a:grpSpLocks/>
            </p:cNvGrpSpPr>
            <p:nvPr/>
          </p:nvGrpSpPr>
          <p:grpSpPr bwMode="auto">
            <a:xfrm>
              <a:off x="4656" y="3744"/>
              <a:ext cx="240" cy="265"/>
              <a:chOff x="4080" y="1319"/>
              <a:chExt cx="240" cy="265"/>
            </a:xfrm>
          </p:grpSpPr>
          <p:sp>
            <p:nvSpPr>
              <p:cNvPr id="25670" name="Oval 13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71" name="Text Box 13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25655" name="Line 134"/>
            <p:cNvSpPr>
              <a:spLocks noChangeShapeType="1"/>
            </p:cNvSpPr>
            <p:nvPr/>
          </p:nvSpPr>
          <p:spPr bwMode="auto">
            <a:xfrm flipH="1">
              <a:off x="3840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135"/>
            <p:cNvSpPr>
              <a:spLocks noChangeShapeType="1"/>
            </p:cNvSpPr>
            <p:nvPr/>
          </p:nvSpPr>
          <p:spPr bwMode="auto">
            <a:xfrm flipH="1">
              <a:off x="3600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136"/>
            <p:cNvSpPr>
              <a:spLocks noChangeShapeType="1"/>
            </p:cNvSpPr>
            <p:nvPr/>
          </p:nvSpPr>
          <p:spPr bwMode="auto">
            <a:xfrm>
              <a:off x="4176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7"/>
            <p:cNvSpPr>
              <a:spLocks noChangeShapeType="1"/>
            </p:cNvSpPr>
            <p:nvPr/>
          </p:nvSpPr>
          <p:spPr bwMode="auto">
            <a:xfrm>
              <a:off x="4224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38"/>
            <p:cNvSpPr>
              <a:spLocks noChangeShapeType="1"/>
            </p:cNvSpPr>
            <p:nvPr/>
          </p:nvSpPr>
          <p:spPr bwMode="auto">
            <a:xfrm>
              <a:off x="3840" y="331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139"/>
            <p:cNvSpPr>
              <a:spLocks noChangeShapeType="1"/>
            </p:cNvSpPr>
            <p:nvPr/>
          </p:nvSpPr>
          <p:spPr bwMode="auto">
            <a:xfrm>
              <a:off x="4224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140"/>
            <p:cNvSpPr>
              <a:spLocks noChangeShapeType="1"/>
            </p:cNvSpPr>
            <p:nvPr/>
          </p:nvSpPr>
          <p:spPr bwMode="auto">
            <a:xfrm>
              <a:off x="4512" y="36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Text Box 141"/>
            <p:cNvSpPr txBox="1">
              <a:spLocks noChangeArrowheads="1"/>
            </p:cNvSpPr>
            <p:nvPr/>
          </p:nvSpPr>
          <p:spPr bwMode="auto">
            <a:xfrm>
              <a:off x="4176" y="273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63" name="Text Box 142"/>
            <p:cNvSpPr txBox="1">
              <a:spLocks noChangeArrowheads="1"/>
            </p:cNvSpPr>
            <p:nvPr/>
          </p:nvSpPr>
          <p:spPr bwMode="auto">
            <a:xfrm>
              <a:off x="3504" y="302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64" name="Text Box 143"/>
            <p:cNvSpPr txBox="1">
              <a:spLocks noChangeArrowheads="1"/>
            </p:cNvSpPr>
            <p:nvPr/>
          </p:nvSpPr>
          <p:spPr bwMode="auto">
            <a:xfrm>
              <a:off x="32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65" name="Text Box 144"/>
            <p:cNvSpPr txBox="1">
              <a:spLocks noChangeArrowheads="1"/>
            </p:cNvSpPr>
            <p:nvPr/>
          </p:nvSpPr>
          <p:spPr bwMode="auto">
            <a:xfrm>
              <a:off x="3744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5666" name="Text Box 145"/>
            <p:cNvSpPr txBox="1">
              <a:spLocks noChangeArrowheads="1"/>
            </p:cNvSpPr>
            <p:nvPr/>
          </p:nvSpPr>
          <p:spPr bwMode="auto">
            <a:xfrm>
              <a:off x="3936" y="307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67" name="Text Box 146"/>
            <p:cNvSpPr txBox="1">
              <a:spLocks noChangeArrowheads="1"/>
            </p:cNvSpPr>
            <p:nvPr/>
          </p:nvSpPr>
          <p:spPr bwMode="auto">
            <a:xfrm>
              <a:off x="44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668" name="Text Box 147"/>
            <p:cNvSpPr txBox="1">
              <a:spLocks noChangeArrowheads="1"/>
            </p:cNvSpPr>
            <p:nvPr/>
          </p:nvSpPr>
          <p:spPr bwMode="auto">
            <a:xfrm>
              <a:off x="4848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5669" name="Text Box 148"/>
            <p:cNvSpPr txBox="1">
              <a:spLocks noChangeArrowheads="1"/>
            </p:cNvSpPr>
            <p:nvPr/>
          </p:nvSpPr>
          <p:spPr bwMode="auto">
            <a:xfrm>
              <a:off x="4656" y="297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5606" name="Group 150"/>
          <p:cNvGrpSpPr>
            <a:grpSpLocks/>
          </p:cNvGrpSpPr>
          <p:nvPr/>
        </p:nvGrpSpPr>
        <p:grpSpPr bwMode="auto">
          <a:xfrm>
            <a:off x="1143000" y="4495800"/>
            <a:ext cx="2768600" cy="2020888"/>
            <a:chOff x="3264" y="2736"/>
            <a:chExt cx="1744" cy="1273"/>
          </a:xfrm>
        </p:grpSpPr>
        <p:grpSp>
          <p:nvGrpSpPr>
            <p:cNvPr id="25608" name="Group 151"/>
            <p:cNvGrpSpPr>
              <a:grpSpLocks/>
            </p:cNvGrpSpPr>
            <p:nvPr/>
          </p:nvGrpSpPr>
          <p:grpSpPr bwMode="auto">
            <a:xfrm>
              <a:off x="3984" y="2736"/>
              <a:ext cx="240" cy="265"/>
              <a:chOff x="4080" y="1319"/>
              <a:chExt cx="240" cy="265"/>
            </a:xfrm>
          </p:grpSpPr>
          <p:sp>
            <p:nvSpPr>
              <p:cNvPr id="25645" name="Oval 15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6" name="Text Box 15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5609" name="Group 154"/>
            <p:cNvGrpSpPr>
              <a:grpSpLocks/>
            </p:cNvGrpSpPr>
            <p:nvPr/>
          </p:nvGrpSpPr>
          <p:grpSpPr bwMode="auto">
            <a:xfrm>
              <a:off x="3648" y="3072"/>
              <a:ext cx="240" cy="265"/>
              <a:chOff x="4080" y="1319"/>
              <a:chExt cx="240" cy="265"/>
            </a:xfrm>
          </p:grpSpPr>
          <p:sp>
            <p:nvSpPr>
              <p:cNvPr id="25643" name="Oval 15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4" name="Text Box 15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5610" name="Group 157"/>
            <p:cNvGrpSpPr>
              <a:grpSpLocks/>
            </p:cNvGrpSpPr>
            <p:nvPr/>
          </p:nvGrpSpPr>
          <p:grpSpPr bwMode="auto">
            <a:xfrm>
              <a:off x="4080" y="3072"/>
              <a:ext cx="240" cy="265"/>
              <a:chOff x="4080" y="1319"/>
              <a:chExt cx="240" cy="265"/>
            </a:xfrm>
          </p:grpSpPr>
          <p:sp>
            <p:nvSpPr>
              <p:cNvPr id="25641" name="Oval 15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2" name="Text Box 15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1" name="Group 160"/>
            <p:cNvGrpSpPr>
              <a:grpSpLocks/>
            </p:cNvGrpSpPr>
            <p:nvPr/>
          </p:nvGrpSpPr>
          <p:grpSpPr bwMode="auto">
            <a:xfrm>
              <a:off x="3456" y="3456"/>
              <a:ext cx="240" cy="265"/>
              <a:chOff x="4080" y="1319"/>
              <a:chExt cx="240" cy="265"/>
            </a:xfrm>
          </p:grpSpPr>
          <p:sp>
            <p:nvSpPr>
              <p:cNvPr id="25639" name="Oval 16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40" name="Text Box 16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5612" name="Group 163"/>
            <p:cNvGrpSpPr>
              <a:grpSpLocks/>
            </p:cNvGrpSpPr>
            <p:nvPr/>
          </p:nvGrpSpPr>
          <p:grpSpPr bwMode="auto">
            <a:xfrm>
              <a:off x="4512" y="3072"/>
              <a:ext cx="240" cy="265"/>
              <a:chOff x="4080" y="1319"/>
              <a:chExt cx="240" cy="265"/>
            </a:xfrm>
          </p:grpSpPr>
          <p:sp>
            <p:nvSpPr>
              <p:cNvPr id="25637" name="Oval 164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8" name="Text Box 165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25613" name="Group 166"/>
            <p:cNvGrpSpPr>
              <a:grpSpLocks/>
            </p:cNvGrpSpPr>
            <p:nvPr/>
          </p:nvGrpSpPr>
          <p:grpSpPr bwMode="auto">
            <a:xfrm>
              <a:off x="3888" y="3504"/>
              <a:ext cx="240" cy="265"/>
              <a:chOff x="4080" y="1319"/>
              <a:chExt cx="240" cy="265"/>
            </a:xfrm>
          </p:grpSpPr>
          <p:sp>
            <p:nvSpPr>
              <p:cNvPr id="25635" name="Oval 16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6" name="Text Box 168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25614" name="Group 169"/>
            <p:cNvGrpSpPr>
              <a:grpSpLocks/>
            </p:cNvGrpSpPr>
            <p:nvPr/>
          </p:nvGrpSpPr>
          <p:grpSpPr bwMode="auto">
            <a:xfrm>
              <a:off x="4272" y="3456"/>
              <a:ext cx="240" cy="265"/>
              <a:chOff x="4080" y="1319"/>
              <a:chExt cx="240" cy="265"/>
            </a:xfrm>
          </p:grpSpPr>
          <p:sp>
            <p:nvSpPr>
              <p:cNvPr id="25633" name="Oval 170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4" name="Text Box 171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25615" name="Group 172"/>
            <p:cNvGrpSpPr>
              <a:grpSpLocks/>
            </p:cNvGrpSpPr>
            <p:nvPr/>
          </p:nvGrpSpPr>
          <p:grpSpPr bwMode="auto">
            <a:xfrm>
              <a:off x="4656" y="3744"/>
              <a:ext cx="240" cy="265"/>
              <a:chOff x="4080" y="1319"/>
              <a:chExt cx="240" cy="265"/>
            </a:xfrm>
          </p:grpSpPr>
          <p:sp>
            <p:nvSpPr>
              <p:cNvPr id="25631" name="Oval 173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32" name="Text Box 174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25616" name="Line 175"/>
            <p:cNvSpPr>
              <a:spLocks noChangeShapeType="1"/>
            </p:cNvSpPr>
            <p:nvPr/>
          </p:nvSpPr>
          <p:spPr bwMode="auto">
            <a:xfrm flipH="1">
              <a:off x="3840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6"/>
            <p:cNvSpPr>
              <a:spLocks noChangeShapeType="1"/>
            </p:cNvSpPr>
            <p:nvPr/>
          </p:nvSpPr>
          <p:spPr bwMode="auto">
            <a:xfrm flipH="1">
              <a:off x="3600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7"/>
            <p:cNvSpPr>
              <a:spLocks noChangeShapeType="1"/>
            </p:cNvSpPr>
            <p:nvPr/>
          </p:nvSpPr>
          <p:spPr bwMode="auto">
            <a:xfrm>
              <a:off x="4176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78"/>
            <p:cNvSpPr>
              <a:spLocks noChangeShapeType="1"/>
            </p:cNvSpPr>
            <p:nvPr/>
          </p:nvSpPr>
          <p:spPr bwMode="auto">
            <a:xfrm>
              <a:off x="4224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79"/>
            <p:cNvSpPr>
              <a:spLocks noChangeShapeType="1"/>
            </p:cNvSpPr>
            <p:nvPr/>
          </p:nvSpPr>
          <p:spPr bwMode="auto">
            <a:xfrm>
              <a:off x="3840" y="331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80"/>
            <p:cNvSpPr>
              <a:spLocks noChangeShapeType="1"/>
            </p:cNvSpPr>
            <p:nvPr/>
          </p:nvSpPr>
          <p:spPr bwMode="auto">
            <a:xfrm>
              <a:off x="4224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81"/>
            <p:cNvSpPr>
              <a:spLocks noChangeShapeType="1"/>
            </p:cNvSpPr>
            <p:nvPr/>
          </p:nvSpPr>
          <p:spPr bwMode="auto">
            <a:xfrm>
              <a:off x="4512" y="36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182"/>
            <p:cNvSpPr txBox="1">
              <a:spLocks noChangeArrowheads="1"/>
            </p:cNvSpPr>
            <p:nvPr/>
          </p:nvSpPr>
          <p:spPr bwMode="auto">
            <a:xfrm>
              <a:off x="4176" y="273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24" name="Text Box 183"/>
            <p:cNvSpPr txBox="1">
              <a:spLocks noChangeArrowheads="1"/>
            </p:cNvSpPr>
            <p:nvPr/>
          </p:nvSpPr>
          <p:spPr bwMode="auto">
            <a:xfrm>
              <a:off x="3504" y="302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25" name="Text Box 184"/>
            <p:cNvSpPr txBox="1">
              <a:spLocks noChangeArrowheads="1"/>
            </p:cNvSpPr>
            <p:nvPr/>
          </p:nvSpPr>
          <p:spPr bwMode="auto">
            <a:xfrm>
              <a:off x="32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26" name="Text Box 185"/>
            <p:cNvSpPr txBox="1">
              <a:spLocks noChangeArrowheads="1"/>
            </p:cNvSpPr>
            <p:nvPr/>
          </p:nvSpPr>
          <p:spPr bwMode="auto">
            <a:xfrm>
              <a:off x="3744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627" name="Text Box 186"/>
            <p:cNvSpPr txBox="1">
              <a:spLocks noChangeArrowheads="1"/>
            </p:cNvSpPr>
            <p:nvPr/>
          </p:nvSpPr>
          <p:spPr bwMode="auto">
            <a:xfrm>
              <a:off x="3936" y="307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28" name="Text Box 187"/>
            <p:cNvSpPr txBox="1">
              <a:spLocks noChangeArrowheads="1"/>
            </p:cNvSpPr>
            <p:nvPr/>
          </p:nvSpPr>
          <p:spPr bwMode="auto">
            <a:xfrm>
              <a:off x="4464" y="34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5629" name="Text Box 188"/>
            <p:cNvSpPr txBox="1">
              <a:spLocks noChangeArrowheads="1"/>
            </p:cNvSpPr>
            <p:nvPr/>
          </p:nvSpPr>
          <p:spPr bwMode="auto">
            <a:xfrm>
              <a:off x="4848" y="36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5630" name="Text Box 189"/>
            <p:cNvSpPr txBox="1">
              <a:spLocks noChangeArrowheads="1"/>
            </p:cNvSpPr>
            <p:nvPr/>
          </p:nvSpPr>
          <p:spPr bwMode="auto">
            <a:xfrm>
              <a:off x="4656" y="297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5607" name="Date Placeholder 8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D762A-F6ED-4315-B517-C7A705523182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520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Graphs</a:t>
            </a:r>
          </a:p>
          <a:p>
            <a:pPr lvl="1" eaLnBrk="1" hangingPunct="1"/>
            <a:r>
              <a:rPr lang="en-GB" altLang="en-US" sz="2200"/>
              <a:t>Representation schemes</a:t>
            </a:r>
          </a:p>
          <a:p>
            <a:pPr lvl="2" eaLnBrk="1" hangingPunct="1"/>
            <a:r>
              <a:rPr lang="en-GB" altLang="en-US" sz="1800"/>
              <a:t>Adjacency List</a:t>
            </a:r>
          </a:p>
          <a:p>
            <a:pPr lvl="2" eaLnBrk="1" hangingPunct="1"/>
            <a:r>
              <a:rPr lang="en-GB" altLang="en-US" sz="1800"/>
              <a:t>Adjacency Matrix</a:t>
            </a:r>
          </a:p>
          <a:p>
            <a:pPr lvl="1" eaLnBrk="1" hangingPunct="1"/>
            <a:r>
              <a:rPr lang="en-GB" altLang="en-US" sz="2200"/>
              <a:t>2 classes Graph, GraphNode (possibly Edge)</a:t>
            </a:r>
          </a:p>
          <a:p>
            <a:pPr lvl="1" eaLnBrk="1" hangingPunct="1"/>
            <a:r>
              <a:rPr lang="en-GB" altLang="en-US" sz="2200"/>
              <a:t>Terminology : Connected, trivial path etc</a:t>
            </a:r>
            <a:endParaRPr lang="en-GB" altLang="en-US" sz="2400"/>
          </a:p>
          <a:p>
            <a:pPr lvl="1" eaLnBrk="1" hangingPunct="1"/>
            <a:r>
              <a:rPr lang="en-GB" altLang="en-US" sz="2200"/>
              <a:t>Traversal techniques</a:t>
            </a:r>
          </a:p>
          <a:p>
            <a:pPr lvl="2" eaLnBrk="1" hangingPunct="1"/>
            <a:r>
              <a:rPr lang="en-GB" altLang="en-US" sz="1800"/>
              <a:t>Depth First</a:t>
            </a:r>
          </a:p>
          <a:p>
            <a:pPr lvl="2" eaLnBrk="1" hangingPunct="1"/>
            <a:r>
              <a:rPr lang="en-GB" altLang="en-US" sz="1800"/>
              <a:t>Breadth First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GB" altLang="en-US" sz="220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319C4-64BF-4554-B1C1-9BBA55EFD236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48"/>
          <p:cNvGrpSpPr>
            <a:grpSpLocks/>
          </p:cNvGrpSpPr>
          <p:nvPr/>
        </p:nvGrpSpPr>
        <p:grpSpPr bwMode="auto">
          <a:xfrm>
            <a:off x="5810250" y="2363788"/>
            <a:ext cx="2141538" cy="2233612"/>
            <a:chOff x="526254" y="2362994"/>
            <a:chExt cx="2140746" cy="2234850"/>
          </a:xfrm>
        </p:grpSpPr>
        <p:grpSp>
          <p:nvGrpSpPr>
            <p:cNvPr id="20518" name="Group 46"/>
            <p:cNvGrpSpPr>
              <a:grpSpLocks/>
            </p:cNvGrpSpPr>
            <p:nvPr/>
          </p:nvGrpSpPr>
          <p:grpSpPr bwMode="auto">
            <a:xfrm>
              <a:off x="526254" y="2655884"/>
              <a:ext cx="388147" cy="1916910"/>
              <a:chOff x="1823242" y="2655884"/>
              <a:chExt cx="388147" cy="191691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824829" y="4189631"/>
                <a:ext cx="385619" cy="382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26416" y="3422443"/>
                <a:ext cx="385620" cy="38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23242" y="3805243"/>
                <a:ext cx="385620" cy="384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823242" y="3038055"/>
                <a:ext cx="385620" cy="384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3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26416" y="2655256"/>
                <a:ext cx="385620" cy="382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4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13461" y="4189631"/>
              <a:ext cx="910888" cy="382799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5048" y="3422443"/>
              <a:ext cx="910888" cy="382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1874" y="3805243"/>
              <a:ext cx="910888" cy="384388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1874" y="3039644"/>
              <a:ext cx="910888" cy="382799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5048" y="2655256"/>
              <a:ext cx="910888" cy="384388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0524" name="Group 38"/>
            <p:cNvGrpSpPr>
              <a:grpSpLocks/>
            </p:cNvGrpSpPr>
            <p:nvPr/>
          </p:nvGrpSpPr>
          <p:grpSpPr bwMode="auto">
            <a:xfrm>
              <a:off x="911224" y="2362994"/>
              <a:ext cx="915194" cy="2211388"/>
              <a:chOff x="911224" y="2362994"/>
              <a:chExt cx="915194" cy="2211388"/>
            </a:xfrm>
          </p:grpSpPr>
          <p:cxnSp>
            <p:nvCxnSpPr>
              <p:cNvPr id="20526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-192049" y="3466918"/>
                <a:ext cx="2209436" cy="1586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27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911875" y="4572430"/>
                <a:ext cx="914061" cy="158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28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720425" y="3466918"/>
                <a:ext cx="2209436" cy="158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" name="Left Arrow 47"/>
            <p:cNvSpPr>
              <a:spLocks noChangeArrowheads="1"/>
            </p:cNvSpPr>
            <p:nvPr/>
          </p:nvSpPr>
          <p:spPr bwMode="auto">
            <a:xfrm>
              <a:off x="1905282" y="4114977"/>
              <a:ext cx="761718" cy="482867"/>
            </a:xfrm>
            <a:prstGeom prst="left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>
                  <a:solidFill>
                    <a:srgbClr val="FFFFFF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top =0</a:t>
              </a:r>
            </a:p>
          </p:txBody>
        </p:sp>
      </p:grpSp>
      <p:grpSp>
        <p:nvGrpSpPr>
          <p:cNvPr id="18436" name="Group 46"/>
          <p:cNvGrpSpPr>
            <a:grpSpLocks/>
          </p:cNvGrpSpPr>
          <p:nvPr/>
        </p:nvGrpSpPr>
        <p:grpSpPr bwMode="auto">
          <a:xfrm>
            <a:off x="3268663" y="2727325"/>
            <a:ext cx="388937" cy="1917700"/>
            <a:chOff x="1823242" y="2655884"/>
            <a:chExt cx="388147" cy="1916910"/>
          </a:xfrm>
        </p:grpSpPr>
        <p:sp>
          <p:nvSpPr>
            <p:cNvPr id="62" name="Rectangle 61"/>
            <p:cNvSpPr/>
            <p:nvPr/>
          </p:nvSpPr>
          <p:spPr>
            <a:xfrm>
              <a:off x="1824826" y="4188777"/>
              <a:ext cx="384979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26411" y="3422331"/>
              <a:ext cx="384978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23242" y="3806348"/>
              <a:ext cx="384978" cy="382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23242" y="3039901"/>
              <a:ext cx="384978" cy="382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26411" y="2655884"/>
              <a:ext cx="384978" cy="384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656013" y="4260850"/>
            <a:ext cx="911225" cy="3841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57600" y="3494088"/>
            <a:ext cx="912813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54425" y="3878263"/>
            <a:ext cx="911225" cy="382587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54425" y="3111500"/>
            <a:ext cx="911225" cy="382588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57600" y="2727325"/>
            <a:ext cx="911225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8442" name="Group 38"/>
          <p:cNvGrpSpPr>
            <a:grpSpLocks/>
          </p:cNvGrpSpPr>
          <p:nvPr/>
        </p:nvGrpSpPr>
        <p:grpSpPr bwMode="auto">
          <a:xfrm>
            <a:off x="3654425" y="2435225"/>
            <a:ext cx="914400" cy="2211388"/>
            <a:chOff x="911224" y="2362994"/>
            <a:chExt cx="915194" cy="2211388"/>
          </a:xfrm>
        </p:grpSpPr>
        <p:cxnSp>
          <p:nvCxnSpPr>
            <p:cNvPr id="20510" name="Straight Connector 25"/>
            <p:cNvCxnSpPr>
              <a:cxnSpLocks noChangeShapeType="1"/>
            </p:cNvCxnSpPr>
            <p:nvPr/>
          </p:nvCxnSpPr>
          <p:spPr bwMode="auto">
            <a:xfrm rot="5400000">
              <a:off x="-192881" y="3467099"/>
              <a:ext cx="2209800" cy="158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59"/>
            <p:cNvCxnSpPr>
              <a:cxnSpLocks noChangeShapeType="1"/>
            </p:cNvCxnSpPr>
            <p:nvPr/>
          </p:nvCxnSpPr>
          <p:spPr bwMode="auto">
            <a:xfrm>
              <a:off x="911224" y="4572794"/>
              <a:ext cx="915194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20724" y="3467099"/>
              <a:ext cx="2209800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Left Arrow 57"/>
          <p:cNvSpPr>
            <a:spLocks noChangeArrowheads="1"/>
          </p:cNvSpPr>
          <p:nvPr/>
        </p:nvSpPr>
        <p:spPr bwMode="auto">
          <a:xfrm>
            <a:off x="4648200" y="3778250"/>
            <a:ext cx="762000" cy="482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top =1</a:t>
            </a:r>
          </a:p>
        </p:txBody>
      </p:sp>
      <p:grpSp>
        <p:nvGrpSpPr>
          <p:cNvPr id="20492" name="Group 46"/>
          <p:cNvGrpSpPr>
            <a:grpSpLocks/>
          </p:cNvGrpSpPr>
          <p:nvPr/>
        </p:nvGrpSpPr>
        <p:grpSpPr bwMode="auto">
          <a:xfrm>
            <a:off x="755650" y="2806700"/>
            <a:ext cx="388938" cy="1916113"/>
            <a:chOff x="1823242" y="2655884"/>
            <a:chExt cx="388147" cy="1916910"/>
          </a:xfrm>
        </p:grpSpPr>
        <p:sp>
          <p:nvSpPr>
            <p:cNvPr id="68" name="Rectangle 67"/>
            <p:cNvSpPr/>
            <p:nvPr/>
          </p:nvSpPr>
          <p:spPr>
            <a:xfrm>
              <a:off x="1824827" y="4190047"/>
              <a:ext cx="384977" cy="3827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26411" y="3422966"/>
              <a:ext cx="384978" cy="3827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23242" y="3805712"/>
              <a:ext cx="384978" cy="384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23242" y="3038631"/>
              <a:ext cx="384978" cy="384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26411" y="2655884"/>
              <a:ext cx="384978" cy="3827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tx1"/>
                  </a:solidFill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220788" y="4213225"/>
            <a:ext cx="911225" cy="38258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222375" y="3446463"/>
            <a:ext cx="912813" cy="382587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219200" y="3829050"/>
            <a:ext cx="911225" cy="3841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Joe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219200" y="3062288"/>
            <a:ext cx="911225" cy="38417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22375" y="2679700"/>
            <a:ext cx="912813" cy="382588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0498" name="Group 38"/>
          <p:cNvGrpSpPr>
            <a:grpSpLocks/>
          </p:cNvGrpSpPr>
          <p:nvPr/>
        </p:nvGrpSpPr>
        <p:grpSpPr bwMode="auto">
          <a:xfrm>
            <a:off x="1219200" y="2386013"/>
            <a:ext cx="915988" cy="2211387"/>
            <a:chOff x="911224" y="2362994"/>
            <a:chExt cx="915194" cy="2211388"/>
          </a:xfrm>
        </p:grpSpPr>
        <p:cxnSp>
          <p:nvCxnSpPr>
            <p:cNvPr id="20502" name="Straight Connector 25"/>
            <p:cNvCxnSpPr>
              <a:cxnSpLocks noChangeShapeType="1"/>
            </p:cNvCxnSpPr>
            <p:nvPr/>
          </p:nvCxnSpPr>
          <p:spPr bwMode="auto">
            <a:xfrm rot="5400000">
              <a:off x="-192883" y="3467101"/>
              <a:ext cx="2209801" cy="158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Straight Connector 79"/>
            <p:cNvCxnSpPr>
              <a:cxnSpLocks noChangeShapeType="1"/>
            </p:cNvCxnSpPr>
            <p:nvPr/>
          </p:nvCxnSpPr>
          <p:spPr bwMode="auto">
            <a:xfrm>
              <a:off x="911224" y="4572795"/>
              <a:ext cx="915194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20724" y="3467101"/>
              <a:ext cx="2209801" cy="158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Left Arrow 81"/>
          <p:cNvSpPr>
            <a:spLocks noChangeArrowheads="1"/>
          </p:cNvSpPr>
          <p:nvPr/>
        </p:nvSpPr>
        <p:spPr bwMode="auto">
          <a:xfrm>
            <a:off x="2135188" y="3365500"/>
            <a:ext cx="762000" cy="482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top =2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800600" y="2919413"/>
            <a:ext cx="911225" cy="3841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Joe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391400" y="2847975"/>
            <a:ext cx="911225" cy="38258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  <a:ea typeface="ＭＳ Ｐゴシック" panose="020B0600070205080204" pitchFamily="34" charset="-128"/>
                <a:cs typeface="Arial Black" panose="020B0A04020102020204" pitchFamily="34" charset="0"/>
              </a:rPr>
              <a:t>Recap: Stack</a:t>
            </a:r>
          </a:p>
        </p:txBody>
      </p:sp>
    </p:spTree>
    <p:extLst>
      <p:ext uri="{BB962C8B-B14F-4D97-AF65-F5344CB8AC3E}">
        <p14:creationId xmlns:p14="http://schemas.microsoft.com/office/powerpoint/2010/main" val="39197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7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  <a:ea typeface="ＭＳ Ｐゴシック" panose="020B0600070205080204" pitchFamily="34" charset="-128"/>
                <a:cs typeface="Arial Black" panose="020B0A04020102020204" pitchFamily="34" charset="0"/>
              </a:rPr>
              <a:t>Recap: Queue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Items get added to the tail of the queue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Items get removed from the head of the Queue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2950" y="3771900"/>
            <a:ext cx="762000" cy="1295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4950" y="3771900"/>
            <a:ext cx="762000" cy="1295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Jill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6950" y="3771900"/>
            <a:ext cx="762000" cy="1295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Gary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8950" y="3771900"/>
            <a:ext cx="762000" cy="1295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Frank</a:t>
            </a:r>
          </a:p>
        </p:txBody>
      </p:sp>
      <p:pic>
        <p:nvPicPr>
          <p:cNvPr id="3482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3429000"/>
            <a:ext cx="12557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5" name="Curved Connector 9"/>
          <p:cNvCxnSpPr>
            <a:cxnSpLocks noChangeShapeType="1"/>
          </p:cNvCxnSpPr>
          <p:nvPr/>
        </p:nvCxnSpPr>
        <p:spPr bwMode="auto">
          <a:xfrm rot="10800000">
            <a:off x="2216150" y="4114800"/>
            <a:ext cx="838200" cy="3048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Curved Connector 11"/>
          <p:cNvCxnSpPr>
            <a:cxnSpLocks noChangeShapeType="1"/>
          </p:cNvCxnSpPr>
          <p:nvPr/>
        </p:nvCxnSpPr>
        <p:spPr bwMode="auto">
          <a:xfrm rot="10800000">
            <a:off x="6559550" y="4419600"/>
            <a:ext cx="762000" cy="158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7" name="TextBox 12"/>
          <p:cNvSpPr txBox="1">
            <a:spLocks noChangeArrowheads="1"/>
          </p:cNvSpPr>
          <p:nvPr/>
        </p:nvSpPr>
        <p:spPr bwMode="auto">
          <a:xfrm>
            <a:off x="7321550" y="4267200"/>
            <a:ext cx="151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Joining Queue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enqueue</a:t>
            </a:r>
          </a:p>
        </p:txBody>
      </p:sp>
      <p:sp>
        <p:nvSpPr>
          <p:cNvPr id="34828" name="TextBox 13"/>
          <p:cNvSpPr txBox="1">
            <a:spLocks noChangeArrowheads="1"/>
          </p:cNvSpPr>
          <p:nvPr/>
        </p:nvSpPr>
        <p:spPr bwMode="auto">
          <a:xfrm>
            <a:off x="1712913" y="4591050"/>
            <a:ext cx="1570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Leaving Queue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dequeue</a:t>
            </a:r>
            <a:endParaRPr lang="en-US" altLang="en-US" sz="1800"/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3282950" y="3397250"/>
            <a:ext cx="67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Head</a:t>
            </a:r>
          </a:p>
        </p:txBody>
      </p:sp>
      <p:sp>
        <p:nvSpPr>
          <p:cNvPr id="34830" name="TextBox 16"/>
          <p:cNvSpPr txBox="1">
            <a:spLocks noChangeArrowheads="1"/>
          </p:cNvSpPr>
          <p:nvPr/>
        </p:nvSpPr>
        <p:spPr bwMode="auto">
          <a:xfrm>
            <a:off x="6330950" y="3397250"/>
            <a:ext cx="496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153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476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This Lecture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7896"/>
            <a:ext cx="8229600" cy="1252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GB" sz="1800" b="1" dirty="0">
                <a:latin typeface="Times Roman" charset="0"/>
                <a:ea typeface="+mn-ea"/>
                <a:cs typeface="+mn-cs"/>
              </a:rPr>
              <a:t>Graph Traversals</a:t>
            </a:r>
          </a:p>
        </p:txBody>
      </p:sp>
      <p:sp>
        <p:nvSpPr>
          <p:cNvPr id="7175" name="Date Placeholder 3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5D098-A577-4C1C-981E-8F839B7B799D}" type="datetime12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2:11 PM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2195736" y="3356992"/>
            <a:ext cx="1600200" cy="1716088"/>
            <a:chOff x="4416" y="2640"/>
            <a:chExt cx="1008" cy="1081"/>
          </a:xfrm>
        </p:grpSpPr>
        <p:grpSp>
          <p:nvGrpSpPr>
            <p:cNvPr id="38" name="Group 68"/>
            <p:cNvGrpSpPr>
              <a:grpSpLocks/>
            </p:cNvGrpSpPr>
            <p:nvPr/>
          </p:nvGrpSpPr>
          <p:grpSpPr bwMode="auto">
            <a:xfrm>
              <a:off x="4416" y="2711"/>
              <a:ext cx="240" cy="265"/>
              <a:chOff x="4080" y="1319"/>
              <a:chExt cx="240" cy="265"/>
            </a:xfrm>
          </p:grpSpPr>
          <p:sp>
            <p:nvSpPr>
              <p:cNvPr id="57" name="Oval 6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Text Box 7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39" name="Group 71"/>
            <p:cNvGrpSpPr>
              <a:grpSpLocks/>
            </p:cNvGrpSpPr>
            <p:nvPr/>
          </p:nvGrpSpPr>
          <p:grpSpPr bwMode="auto">
            <a:xfrm>
              <a:off x="4944" y="2640"/>
              <a:ext cx="240" cy="265"/>
              <a:chOff x="4080" y="1319"/>
              <a:chExt cx="240" cy="265"/>
            </a:xfrm>
          </p:grpSpPr>
          <p:sp>
            <p:nvSpPr>
              <p:cNvPr id="55" name="Oval 7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Text Box 7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40" name="Group 74"/>
            <p:cNvGrpSpPr>
              <a:grpSpLocks/>
            </p:cNvGrpSpPr>
            <p:nvPr/>
          </p:nvGrpSpPr>
          <p:grpSpPr bwMode="auto">
            <a:xfrm>
              <a:off x="4416" y="3456"/>
              <a:ext cx="240" cy="265"/>
              <a:chOff x="4080" y="1319"/>
              <a:chExt cx="240" cy="265"/>
            </a:xfrm>
          </p:grpSpPr>
          <p:sp>
            <p:nvSpPr>
              <p:cNvPr id="53" name="Oval 7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Text Box 7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41" name="Group 77"/>
            <p:cNvGrpSpPr>
              <a:grpSpLocks/>
            </p:cNvGrpSpPr>
            <p:nvPr/>
          </p:nvGrpSpPr>
          <p:grpSpPr bwMode="auto">
            <a:xfrm>
              <a:off x="5184" y="3024"/>
              <a:ext cx="240" cy="265"/>
              <a:chOff x="4080" y="1319"/>
              <a:chExt cx="240" cy="265"/>
            </a:xfrm>
          </p:grpSpPr>
          <p:sp>
            <p:nvSpPr>
              <p:cNvPr id="51" name="Oval 7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42" name="Group 80"/>
            <p:cNvGrpSpPr>
              <a:grpSpLocks/>
            </p:cNvGrpSpPr>
            <p:nvPr/>
          </p:nvGrpSpPr>
          <p:grpSpPr bwMode="auto">
            <a:xfrm>
              <a:off x="4848" y="3264"/>
              <a:ext cx="240" cy="265"/>
              <a:chOff x="4080" y="1319"/>
              <a:chExt cx="240" cy="265"/>
            </a:xfrm>
          </p:grpSpPr>
          <p:sp>
            <p:nvSpPr>
              <p:cNvPr id="49" name="Oval 8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Text Box 8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 flipV="1">
              <a:off x="465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4608" y="297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6"/>
            <p:cNvSpPr>
              <a:spLocks noChangeShapeType="1"/>
            </p:cNvSpPr>
            <p:nvPr/>
          </p:nvSpPr>
          <p:spPr bwMode="auto">
            <a:xfrm>
              <a:off x="5136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87"/>
            <p:cNvSpPr>
              <a:spLocks noChangeShapeType="1"/>
            </p:cNvSpPr>
            <p:nvPr/>
          </p:nvSpPr>
          <p:spPr bwMode="auto">
            <a:xfrm flipV="1">
              <a:off x="465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88"/>
            <p:cNvSpPr>
              <a:spLocks noChangeShapeType="1"/>
            </p:cNvSpPr>
            <p:nvPr/>
          </p:nvSpPr>
          <p:spPr bwMode="auto">
            <a:xfrm flipV="1">
              <a:off x="5040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44646" y="1877432"/>
            <a:ext cx="3858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nodes that are in the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>
                <a:latin typeface="Times Roman" charset="0"/>
              </a:rPr>
              <a:t>Depth First Search (DFS) and </a:t>
            </a:r>
          </a:p>
          <a:p>
            <a:r>
              <a:rPr lang="en-GB" dirty="0">
                <a:latin typeface="Times Roman" charset="0"/>
              </a:rPr>
              <a:t>                    Breadth First Search (BFS)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007f202-7553-40c1-b344-372b75be5b03"/>
</p:tagLst>
</file>

<file path=ppt/theme/theme1.xml><?xml version="1.0" encoding="utf-8"?>
<a:theme xmlns:a="http://schemas.openxmlformats.org/drawingml/2006/main" name="6 LinkLi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 LinkList</Template>
  <TotalTime>5976</TotalTime>
  <Words>3099</Words>
  <Application>Microsoft Office PowerPoint</Application>
  <PresentationFormat>On-screen Show (4:3)</PresentationFormat>
  <Paragraphs>1494</Paragraphs>
  <Slides>69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Arial Black</vt:lpstr>
      <vt:lpstr>Calibri</vt:lpstr>
      <vt:lpstr>Symbol</vt:lpstr>
      <vt:lpstr>Times New Roman</vt:lpstr>
      <vt:lpstr>Times Roman</vt:lpstr>
      <vt:lpstr>Wingdings</vt:lpstr>
      <vt:lpstr>6 LinkList</vt:lpstr>
      <vt:lpstr>Graphs Traversals</vt:lpstr>
      <vt:lpstr>Recap – Previous Lecture</vt:lpstr>
      <vt:lpstr>Recap – Previous Lecture</vt:lpstr>
      <vt:lpstr>Implementing GraphNode &amp; Graph</vt:lpstr>
      <vt:lpstr>Implementing GraphNode &amp; Graph</vt:lpstr>
      <vt:lpstr>Recap: Stack</vt:lpstr>
      <vt:lpstr>Recap: Stack</vt:lpstr>
      <vt:lpstr>Recap: Queue </vt:lpstr>
      <vt:lpstr>This Lecture</vt:lpstr>
      <vt:lpstr>Many Applications</vt:lpstr>
      <vt:lpstr>Graph Traversals</vt:lpstr>
      <vt:lpstr>PowerPoint Presentation</vt:lpstr>
      <vt:lpstr>PowerPoint Presentation</vt:lpstr>
      <vt:lpstr>PowerPoint Presentation</vt:lpstr>
      <vt:lpstr>PacMan solved by DFS &amp; BFS</vt:lpstr>
      <vt:lpstr>Depth-First Search </vt:lpstr>
      <vt:lpstr>Depth-First Search 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Illustration of DFS</vt:lpstr>
      <vt:lpstr>Implementation: DFS</vt:lpstr>
      <vt:lpstr>Another Example: DFS</vt:lpstr>
      <vt:lpstr>Breadth-First Search </vt:lpstr>
      <vt:lpstr>Breadth-First Search 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Illustration of BFS</vt:lpstr>
      <vt:lpstr>Implementation: BFS</vt:lpstr>
      <vt:lpstr>Another Example: BFS</vt:lpstr>
      <vt:lpstr>Implementation (C#): BFS</vt:lpstr>
      <vt:lpstr>Graph Traversals / Searches</vt:lpstr>
      <vt:lpstr>Graph Traversals / Searches</vt:lpstr>
      <vt:lpstr>Summary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.NET</dc:title>
  <dc:creator>Dr David McLean</dc:creator>
  <cp:lastModifiedBy>Adam Miles</cp:lastModifiedBy>
  <cp:revision>167</cp:revision>
  <dcterms:created xsi:type="dcterms:W3CDTF">2008-10-01T09:21:27Z</dcterms:created>
  <dcterms:modified xsi:type="dcterms:W3CDTF">2023-10-26T13:17:44Z</dcterms:modified>
</cp:coreProperties>
</file>