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5" r:id="rId2"/>
    <p:sldId id="357" r:id="rId3"/>
    <p:sldId id="376" r:id="rId4"/>
    <p:sldId id="359" r:id="rId5"/>
    <p:sldId id="358" r:id="rId6"/>
    <p:sldId id="362" r:id="rId7"/>
    <p:sldId id="372" r:id="rId8"/>
    <p:sldId id="366" r:id="rId9"/>
    <p:sldId id="370" r:id="rId10"/>
    <p:sldId id="374" r:id="rId11"/>
    <p:sldId id="377" r:id="rId12"/>
  </p:sldIdLst>
  <p:sldSz cx="9144000" cy="6858000" type="screen4x3"/>
  <p:notesSz cx="6797675" cy="9926638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8E3"/>
    <a:srgbClr val="A3B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9" autoAdjust="0"/>
    <p:restoredTop sz="80685" autoAdjust="0"/>
  </p:normalViewPr>
  <p:slideViewPr>
    <p:cSldViewPr snapToObjects="1">
      <p:cViewPr varScale="1">
        <p:scale>
          <a:sx n="75" d="100"/>
          <a:sy n="75" d="100"/>
        </p:scale>
        <p:origin x="1020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75ACB66-38BD-496D-B674-BE55716F277B}" type="datetime1">
              <a:rPr lang="en-US" altLang="en-US"/>
              <a:pPr/>
              <a:t>11/30/2023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DBE3965-D698-4CC4-8B9B-315434CB9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809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FB12E4-C039-43B9-A429-8AC7CE9FEF7A}" type="datetime1">
              <a:rPr lang="en-US" altLang="en-US"/>
              <a:pPr/>
              <a:t>11/30/2023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D65B061-FF50-4AB0-958B-684F6562CA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2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149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11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69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3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058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4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322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5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56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6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71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7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135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8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53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9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12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3BF3FF-5D11-4035-87EE-FFA4F974878F}" type="slidenum">
              <a:rPr lang="en-GB" altLang="en-US" sz="1200"/>
              <a:pPr eaLnBrk="1" hangingPunct="1"/>
              <a:t>10</a:t>
            </a:fld>
            <a:endParaRPr lang="en-GB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46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2DA6D-0233-4FC6-9F18-1FA0463BEED8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6348C-0FB3-4325-8C64-39C0EBFE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30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8B19E3-E3C0-4D40-822F-AEB099CD957F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F7172-8D36-438F-89CB-B01541FBE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04E23-FEE8-4B6F-86CA-29672F896BE8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8F117-36BC-4AA6-B227-AE45EF8BC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6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6309E-04F2-45F9-AC95-B3818ABE9560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70524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413881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5259D47A-2B04-4543-8F1C-1A5520ACE3D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42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4B1D8-29A7-4668-BA19-D0ADB7A8CC39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6AD29-BDCB-4392-AC2A-5B5D21B5F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2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C20636-A78D-4A53-88AD-35042210F5E6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A3CA1-4B35-4D8E-821D-30EB38B2B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6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2E521-E049-4F61-9FEB-5A0145B8CB22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400A6-7440-4B9D-BC3C-74EA5EF031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0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F64496-EA70-478E-A5FF-0A41E65CFF07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8BDF-5D69-4808-81D6-822E4C307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5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A4A0F-0FFB-4249-BF31-0B46BF052B9B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468A6-3CB1-4FB3-8D14-0EF3D0E9C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5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43B75E-E536-44F8-A692-F9210E5CA92C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F1BE7-D644-4AEF-BE72-9C79B68E9E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33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D4C447-2359-437D-AC21-E7FBF57E3A56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E7A2D-DDF6-4633-90BE-CB754AA04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6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146050"/>
            <a:ext cx="6858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052285E-9CE2-41A4-BDCF-FED619253005}" type="datetime1">
              <a:rPr lang="en-US" altLang="en-US" smtClean="0"/>
              <a:t>11/30/2023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6441ED2-59FB-497A-8AAD-963DAF24422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5A9A27-9F10-4920-B3E0-7A69C9E6797B}" type="datetime12">
              <a:rPr lang="en-GB" altLang="en-US" sz="1800">
                <a:solidFill>
                  <a:srgbClr val="7F7F7F"/>
                </a:solidFill>
                <a:latin typeface="Calibri" panose="020F0502020204030204" pitchFamily="34" charset="0"/>
              </a:rPr>
              <a:pPr eaLnBrk="1" hangingPunct="1"/>
              <a:t>12:57 PM</a:t>
            </a:fld>
            <a:endParaRPr lang="en-GB" altLang="en-US" sz="18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grpSp>
        <p:nvGrpSpPr>
          <p:cNvPr id="1032" name="Group 6"/>
          <p:cNvGrpSpPr>
            <a:grpSpLocks/>
          </p:cNvGrpSpPr>
          <p:nvPr userDrawn="1"/>
        </p:nvGrpSpPr>
        <p:grpSpPr bwMode="auto">
          <a:xfrm>
            <a:off x="0" y="0"/>
            <a:ext cx="468313" cy="6869113"/>
            <a:chOff x="0" y="0"/>
            <a:chExt cx="468313" cy="6869113"/>
          </a:xfrm>
        </p:grpSpPr>
        <p:sp>
          <p:nvSpPr>
            <p:cNvPr id="11" name="Rectangle 1"/>
            <p:cNvSpPr>
              <a:spLocks/>
            </p:cNvSpPr>
            <p:nvPr/>
          </p:nvSpPr>
          <p:spPr bwMode="auto">
            <a:xfrm rot="-54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anose="020B0A04020102020204" pitchFamily="34" charset="0"/>
                  <a:sym typeface="Arial Black" panose="020B0A04020102020204" pitchFamily="34" charset="0"/>
                </a:rPr>
                <a:t>Algorithms &amp; Data Structures</a:t>
              </a:r>
            </a:p>
          </p:txBody>
        </p:sp>
        <p:pic>
          <p:nvPicPr>
            <p:cNvPr id="1034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Arial Black"/>
          <a:ea typeface="MS PGothic" panose="020B0600070205080204" pitchFamily="34" charset="-128"/>
          <a:cs typeface="Arial Black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MS PGothic" panose="020B0600070205080204" pitchFamily="34" charset="-128"/>
          <a:cs typeface="Arial Black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br>
              <a:rPr lang="en-US" altLang="en-US" sz="3600" dirty="0">
                <a:latin typeface="Arial Black" panose="020B0A04020102020204" pitchFamily="34" charset="0"/>
              </a:rPr>
            </a:br>
            <a:r>
              <a:rPr lang="en-US" altLang="en-US" sz="3600" dirty="0">
                <a:latin typeface="Arial Black" panose="020B0A04020102020204" pitchFamily="34" charset="0"/>
              </a:rPr>
              <a:t>Graphs – </a:t>
            </a:r>
            <a:br>
              <a:rPr lang="en-US" altLang="en-US" sz="3600" dirty="0">
                <a:latin typeface="Arial Black" panose="020B0A04020102020204" pitchFamily="34" charset="0"/>
              </a:rPr>
            </a:br>
            <a:r>
              <a:rPr lang="en-US" altLang="en-US" sz="3600" dirty="0">
                <a:latin typeface="Arial Black" panose="020B0A04020102020204" pitchFamily="34" charset="0"/>
              </a:rPr>
              <a:t>Metrics &amp; Edge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D4CFB-6577-7601-0ABE-A4E44A7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6348C-0FB3-4325-8C64-39C0EBFE4CB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5184576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GraphNode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fr-F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IComparable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&lt;T&gt;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 id;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LinkedList&lt;T&gt; edges;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private LinkedList&lt;int&gt; weights;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GraphNode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 id)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	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.id = id;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edges =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LinkedList&lt;T&gt;();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weights = new LinkedList&lt;int&gt;();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</a:pPr>
            <a:endParaRPr lang="en-GB" altLang="en-US" sz="18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alt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Edge Weight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B0DD7-9C8D-682F-67F8-78D87FC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98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518457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…	</a:t>
            </a:r>
          </a:p>
          <a:p>
            <a:pPr marL="0" indent="0">
              <a:buNone/>
            </a:pPr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AddEdge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 to, 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int weight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edges.AddLast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(to);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GB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weights.AddLast</a:t>
            </a:r>
            <a:r>
              <a:rPr lang="en-GB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(weight);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Edge Weight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14D680-0B16-5519-A659-E2B4187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63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489654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With the total number of nodes and edges, we can calculate the average number edges that each node possesses.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Higher value can suggest more interconnected whilst lower values can suggest more sparsely connected networks.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Average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/>
              <p:nvPr/>
            </p:nvSpPr>
            <p:spPr>
              <a:xfrm>
                <a:off x="1943876" y="3078295"/>
                <a:ext cx="5256247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𝐶𝑜𝑛𝑛𝑒𝑐𝑡𝑖𝑣𝑖𝑡𝑦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76" y="3078295"/>
                <a:ext cx="5256247" cy="701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FE025-9A9B-348C-273A-536EAE8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01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489654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We can define an additional function within our graph class to calculate this for us.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AvgConnectivity</a:t>
            </a: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8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// Return the result of Total Edge Count / Total Node 		      Count...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Average Connectivity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4DA4F-451C-FB1E-CDA7-97004DCA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311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4896544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We can use the number of edges a node possess to compare the connectivity of nodes against each other.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We can use this in conjunction with connection average to see how individual nodes fare against the network on the whole.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Edge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BEA30-092E-A527-A7E5-ED1237D9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357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518457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We can also calculate the degree centrality of each node to determine the fraction of nodes it shares an edge with.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Assuming ‘</a:t>
            </a:r>
            <a:r>
              <a:rPr lang="en-GB" altLang="en-US" sz="2400" dirty="0" err="1">
                <a:latin typeface="+mj-lt"/>
              </a:rPr>
              <a:t>i</a:t>
            </a:r>
            <a:r>
              <a:rPr lang="en-GB" altLang="en-US" sz="2400" dirty="0">
                <a:latin typeface="+mj-lt"/>
              </a:rPr>
              <a:t>’ is the node we are analysing…</a:t>
            </a: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…which returns a value between 0.0 and 1.0.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The greater the value, the more nodes in the network that the node shares an edge with.</a:t>
            </a: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Ideal when many edges between few nodes is possible…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Degree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/>
              <p:nvPr/>
            </p:nvSpPr>
            <p:spPr>
              <a:xfrm>
                <a:off x="376681" y="3284984"/>
                <a:ext cx="8752909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𝐷𝑒𝑔𝑟𝑒𝑒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𝐶𝑒𝑛𝑡𝑟𝑎𝑙𝑖𝑡𝑦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𝑁𝑜𝑑𝑒𝑠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𝐶𝑜𝑛𝑛𝑒𝑐𝑡𝑒𝑑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𝑊𝑖𝑡h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𝑁𝑜𝑑𝑒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1" y="3284984"/>
                <a:ext cx="8752909" cy="702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1A64C-EEE4-78D0-232B-7953A9C6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92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518457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For each node, we can calculate this centrality based on how the minimum number of traversals required to other reachable nodes.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…which returns a value between 0.0 and 1.0.</a:t>
            </a:r>
          </a:p>
          <a:p>
            <a:pPr marL="0" indent="0" algn="just" eaLnBrk="1" hangingPunct="1">
              <a:buNone/>
            </a:pPr>
            <a:endParaRPr lang="en-GB" altLang="en-US" sz="2400" b="1" dirty="0">
              <a:latin typeface="+mj-lt"/>
            </a:endParaRPr>
          </a:p>
          <a:p>
            <a:pPr marL="0" indent="0" algn="just" eaLnBrk="1" hangingPunct="1">
              <a:buNone/>
            </a:pPr>
            <a:r>
              <a:rPr lang="en-GB" altLang="en-US" sz="2400" dirty="0">
                <a:latin typeface="+mj-lt"/>
              </a:rPr>
              <a:t>A higher value would suggest that less traversals are required to reach all other nodes when starting at node </a:t>
            </a:r>
            <a:r>
              <a:rPr lang="en-GB" altLang="en-US" sz="2400" i="1" dirty="0" err="1">
                <a:latin typeface="+mj-lt"/>
              </a:rPr>
              <a:t>i</a:t>
            </a:r>
            <a:r>
              <a:rPr lang="en-GB" altLang="en-US" sz="2400" dirty="0">
                <a:latin typeface="+mj-lt"/>
              </a:rPr>
              <a:t>.</a:t>
            </a:r>
            <a:endParaRPr lang="en-GB" altLang="en-US" sz="24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/>
              <p:nvPr/>
            </p:nvSpPr>
            <p:spPr>
              <a:xfrm>
                <a:off x="972101" y="2902670"/>
                <a:ext cx="7562070" cy="105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𝐶𝑙𝑜𝑠𝑒𝑛𝑒𝑠𝑠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𝐶𝑒𝑛𝑡𝑟𝑎𝑙𝑖𝑡𝑦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𝑅𝑒𝑎𝑐h𝑎𝑏𝑙𝑒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𝑁𝑜𝑑𝑒𝑠</m:t>
                          </m:r>
                        </m:num>
                        <m:den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𝑆h𝑜𝑟𝑡𝑒𝑠𝑡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𝐷𝑖𝑠𝑡𝑎𝑛𝑐𝑒𝑠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𝑅𝑒𝑎𝑐h𝑎𝑏𝑙𝑒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𝑁𝑜𝑑𝑒𝑠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01" y="2902670"/>
                <a:ext cx="7562070" cy="1052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95EE0-5767-2F23-34D8-7185E507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31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050"/>
            <a:ext cx="8134672" cy="715963"/>
          </a:xfrm>
        </p:spPr>
        <p:txBody>
          <a:bodyPr/>
          <a:lstStyle/>
          <a:p>
            <a:r>
              <a:rPr lang="en-GB" dirty="0"/>
              <a:t>Network Metric : Closeness Centrality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/>
              <p:nvPr/>
            </p:nvSpPr>
            <p:spPr>
              <a:xfrm>
                <a:off x="794008" y="2902670"/>
                <a:ext cx="3788729" cy="105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𝑅𝑒𝑎𝑐h𝑎𝑏𝑙𝑒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𝑁𝑜𝑑𝑒𝑠</m:t>
                          </m:r>
                        </m:num>
                        <m:den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𝑆h𝑜𝑟𝑡𝑒𝑠𝑡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𝐷𝑖𝑠𝑡𝑎𝑛𝑐𝑒𝑠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𝑅𝑒𝑎𝑐h𝑎𝑏𝑙𝑒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𝑁𝑜𝑑𝑒𝑠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BFE1ED-9045-9B59-E961-E096B80F9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08" y="2902670"/>
                <a:ext cx="3788729" cy="1052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0C1D26-90C8-82F1-FA51-9A29775C3100}"/>
              </a:ext>
            </a:extLst>
          </p:cNvPr>
          <p:cNvCxnSpPr>
            <a:cxnSpLocks/>
          </p:cNvCxnSpPr>
          <p:nvPr/>
        </p:nvCxnSpPr>
        <p:spPr>
          <a:xfrm>
            <a:off x="4572000" y="3068960"/>
            <a:ext cx="9361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53E3C4-E553-EFD4-6D42-C5C3D27698B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82737" y="3429000"/>
            <a:ext cx="925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82E2D-B7F4-67B2-9A72-8EB7E336EDF1}"/>
              </a:ext>
            </a:extLst>
          </p:cNvPr>
          <p:cNvCxnSpPr/>
          <p:nvPr/>
        </p:nvCxnSpPr>
        <p:spPr>
          <a:xfrm>
            <a:off x="5508104" y="30689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001247-E784-133C-C394-4ED3C3539897}"/>
              </a:ext>
            </a:extLst>
          </p:cNvPr>
          <p:cNvCxnSpPr/>
          <p:nvPr/>
        </p:nvCxnSpPr>
        <p:spPr>
          <a:xfrm>
            <a:off x="5508104" y="3248980"/>
            <a:ext cx="360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C5829E-1084-11D2-FAC0-E9E0B4C1B12F}"/>
              </a:ext>
            </a:extLst>
          </p:cNvPr>
          <p:cNvSpPr txBox="1"/>
          <p:nvPr/>
        </p:nvSpPr>
        <p:spPr>
          <a:xfrm>
            <a:off x="5724128" y="2336393"/>
            <a:ext cx="25202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Both can be obtained via Breadth First Search!</a:t>
            </a:r>
          </a:p>
          <a:p>
            <a:pPr algn="ctr"/>
            <a:endParaRPr lang="en-GB" dirty="0"/>
          </a:p>
          <a:p>
            <a:pPr algn="ctr"/>
            <a:r>
              <a:rPr lang="en-GB" sz="1600" dirty="0"/>
              <a:t>(We’ll see this next week)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77C6B2-9545-3426-4EE4-5BDF4F8E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1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050"/>
            <a:ext cx="7558608" cy="715963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 Black" panose="020B0A04020102020204" pitchFamily="34" charset="0"/>
              </a:rPr>
              <a:t>Other Metrics of Interest…</a:t>
            </a:r>
            <a:endParaRPr lang="en-GB" altLang="en-US" b="1" dirty="0">
              <a:latin typeface="Arial Black" panose="020B0A04020102020204" pitchFamily="34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45307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en-GB" altLang="en-US" b="1" dirty="0">
              <a:latin typeface="+mj-lt"/>
            </a:endParaRPr>
          </a:p>
          <a:p>
            <a:r>
              <a:rPr lang="en-GB" altLang="en-US" sz="2000" dirty="0">
                <a:latin typeface="+mj-lt"/>
              </a:rPr>
              <a:t>Eigenvector Centrality</a:t>
            </a:r>
          </a:p>
          <a:p>
            <a:pPr lvl="1"/>
            <a:r>
              <a:rPr lang="en-GB" altLang="en-US" sz="1600" dirty="0">
                <a:latin typeface="+mj-lt"/>
              </a:rPr>
              <a:t>Nodes are ranked based on the number of well-connected nodes they are connected to.</a:t>
            </a:r>
          </a:p>
          <a:p>
            <a:endParaRPr lang="en-GB" altLang="en-US" sz="2000" dirty="0">
              <a:latin typeface="+mj-lt"/>
            </a:endParaRPr>
          </a:p>
          <a:p>
            <a:endParaRPr lang="en-GB" altLang="en-US" sz="2000" dirty="0">
              <a:latin typeface="+mj-lt"/>
            </a:endParaRPr>
          </a:p>
          <a:p>
            <a:endParaRPr lang="en-GB" altLang="en-US" sz="2000" dirty="0">
              <a:latin typeface="+mj-lt"/>
            </a:endParaRPr>
          </a:p>
          <a:p>
            <a:r>
              <a:rPr lang="en-GB" altLang="en-US" sz="2000" dirty="0">
                <a:latin typeface="+mj-lt"/>
              </a:rPr>
              <a:t>K – Core</a:t>
            </a:r>
          </a:p>
          <a:p>
            <a:pPr lvl="1"/>
            <a:r>
              <a:rPr lang="en-GB" altLang="en-US" sz="1600" dirty="0">
                <a:latin typeface="+mj-lt"/>
              </a:rPr>
              <a:t>Can be used to identify tightly connected clusters within network, calculated via gradually ‘pruning’ edges and discounting nodes.</a:t>
            </a:r>
          </a:p>
          <a:p>
            <a:endParaRPr lang="en-GB" altLang="en-US" sz="1200" dirty="0">
              <a:latin typeface="+mj-lt"/>
            </a:endParaRPr>
          </a:p>
          <a:p>
            <a:pPr algn="just" eaLnBrk="1" hangingPunct="1"/>
            <a:endParaRPr lang="en-GB" altLang="en-US" sz="1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6E57B-D02F-3BA7-B935-27D416E9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88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8208912" cy="4896544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en-GB" altLang="en-US" dirty="0">
              <a:latin typeface="+mj-lt"/>
            </a:endParaRPr>
          </a:p>
          <a:p>
            <a:pPr marL="0" indent="0" algn="ctr" eaLnBrk="1" hangingPunct="1">
              <a:buNone/>
            </a:pPr>
            <a:endParaRPr lang="en-GB" altLang="en-US" b="1" dirty="0">
              <a:latin typeface="+mj-lt"/>
            </a:endParaRPr>
          </a:p>
          <a:p>
            <a:pPr marL="0" indent="0" algn="ctr" eaLnBrk="1" hangingPunct="1">
              <a:buNone/>
            </a:pPr>
            <a:r>
              <a:rPr lang="en-GB" altLang="en-US" b="1" dirty="0">
                <a:latin typeface="+mj-lt"/>
              </a:rPr>
              <a:t>We can build upon our base structure to more closely mimic our desired scenarios.</a:t>
            </a:r>
          </a:p>
          <a:p>
            <a:pPr marL="0" indent="0" algn="ctr" eaLnBrk="1" hangingPunct="1">
              <a:buNone/>
            </a:pPr>
            <a:endParaRPr lang="en-GB" altLang="en-US" b="1" dirty="0">
              <a:latin typeface="+mj-lt"/>
            </a:endParaRPr>
          </a:p>
          <a:p>
            <a:pPr marL="0" indent="0" algn="ctr" eaLnBrk="1" hangingPunct="1">
              <a:buNone/>
            </a:pPr>
            <a:r>
              <a:rPr lang="en-GB" altLang="en-US" b="1" dirty="0">
                <a:latin typeface="+mj-lt"/>
              </a:rPr>
              <a:t>One example, Edge Weights!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6675-FC71-C31C-9115-FA44E299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Upon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C5B88-4F55-703C-26BE-FFA695BB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D47A-2B04-4543-8F1C-1A5520ACE3D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1485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8662fce-9bda-478b-8ca4-331cd8dfd017"/>
</p:tagLst>
</file>

<file path=ppt/theme/theme1.xml><?xml version="1.0" encoding="utf-8"?>
<a:theme xmlns:a="http://schemas.openxmlformats.org/drawingml/2006/main" name="SoftwareDev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</TotalTime>
  <Words>520</Words>
  <Application>Microsoft Office PowerPoint</Application>
  <PresentationFormat>On-screen Show (4:3)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Cascadia Mono</vt:lpstr>
      <vt:lpstr>Wingdings</vt:lpstr>
      <vt:lpstr>SoftwareDev</vt:lpstr>
      <vt:lpstr> Graphs –  Metrics &amp; Edge Weights</vt:lpstr>
      <vt:lpstr>Network Metric : Average Connectivity</vt:lpstr>
      <vt:lpstr>Network Metric : Average Connectivity</vt:lpstr>
      <vt:lpstr>Network Metric : Edge Count</vt:lpstr>
      <vt:lpstr>Network Metric : Degree Centrality</vt:lpstr>
      <vt:lpstr>Network Metric : Closeness Centrality</vt:lpstr>
      <vt:lpstr>Network Metric : Closeness Centrality</vt:lpstr>
      <vt:lpstr>Other Metrics of Interest…</vt:lpstr>
      <vt:lpstr>Expanding Upon Graphs</vt:lpstr>
      <vt:lpstr>Edge Weight Implementation</vt:lpstr>
      <vt:lpstr>Edge Weight Implementation</vt:lpstr>
    </vt:vector>
  </TitlesOfParts>
  <Company>Manchester Metropolitain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 Strings and Pointers</dc:title>
  <dc:creator>darren dancey</dc:creator>
  <cp:lastModifiedBy>Adam Miles</cp:lastModifiedBy>
  <cp:revision>464</cp:revision>
  <cp:lastPrinted>2019-03-11T13:12:35Z</cp:lastPrinted>
  <dcterms:created xsi:type="dcterms:W3CDTF">2010-03-11T11:54:31Z</dcterms:created>
  <dcterms:modified xsi:type="dcterms:W3CDTF">2023-11-30T13:02:07Z</dcterms:modified>
</cp:coreProperties>
</file>