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9" r:id="rId4"/>
    <p:sldId id="258" r:id="rId5"/>
    <p:sldId id="270" r:id="rId6"/>
    <p:sldId id="260" r:id="rId7"/>
    <p:sldId id="262" r:id="rId8"/>
    <p:sldId id="265" r:id="rId9"/>
    <p:sldId id="274" r:id="rId10"/>
    <p:sldId id="273" r:id="rId11"/>
    <p:sldId id="282" r:id="rId12"/>
    <p:sldId id="283" r:id="rId13"/>
    <p:sldId id="272" r:id="rId14"/>
    <p:sldId id="275" r:id="rId15"/>
    <p:sldId id="281" r:id="rId16"/>
    <p:sldId id="257" r:id="rId17"/>
  </p:sldIdLst>
  <p:sldSz cx="9144000" cy="6858000" type="screen4x3"/>
  <p:notesSz cx="6881813" cy="9296400"/>
  <p:custDataLst>
    <p:tags r:id="rId2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B02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96F4F-BCE7-4A3C-9B6E-38B2546AAE33}" v="3" dt="2023-10-26T10:24:5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4660"/>
  </p:normalViewPr>
  <p:slideViewPr>
    <p:cSldViewPr>
      <p:cViewPr varScale="1">
        <p:scale>
          <a:sx n="94" d="100"/>
          <a:sy n="94" d="100"/>
        </p:scale>
        <p:origin x="3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qi Lu" userId="dcad340c-d99f-4e42-bd50-9fb9697369b0" providerId="ADAL" clId="{8AE96F4F-BCE7-4A3C-9B6E-38B2546AAE33}"/>
    <pc:docChg chg="custSel modSld replTag delTag">
      <pc:chgData name="Wenqi Lu" userId="dcad340c-d99f-4e42-bd50-9fb9697369b0" providerId="ADAL" clId="{8AE96F4F-BCE7-4A3C-9B6E-38B2546AAE33}" dt="2023-10-26T10:25:00.323" v="19"/>
      <pc:docMkLst>
        <pc:docMk/>
      </pc:docMkLst>
      <pc:sldChg chg="modSp modAnim">
        <pc:chgData name="Wenqi Lu" userId="dcad340c-d99f-4e42-bd50-9fb9697369b0" providerId="ADAL" clId="{8AE96F4F-BCE7-4A3C-9B6E-38B2546AAE33}" dt="2023-10-26T10:24:59.484" v="16" actId="20577"/>
        <pc:sldMkLst>
          <pc:docMk/>
          <pc:sldMk cId="0" sldId="258"/>
        </pc:sldMkLst>
        <pc:spChg chg="mod">
          <ac:chgData name="Wenqi Lu" userId="dcad340c-d99f-4e42-bd50-9fb9697369b0" providerId="ADAL" clId="{8AE96F4F-BCE7-4A3C-9B6E-38B2546AAE33}" dt="2023-10-26T10:24:59.484" v="16" actId="20577"/>
          <ac:spMkLst>
            <pc:docMk/>
            <pc:sldMk cId="0" sldId="258"/>
            <ac:spMk id="1028" creationId="{00000000-0000-0000-0000-000000000000}"/>
          </ac:spMkLst>
        </pc:spChg>
      </pc:sldChg>
      <pc:sldChg chg="modSp mod">
        <pc:chgData name="Wenqi Lu" userId="dcad340c-d99f-4e42-bd50-9fb9697369b0" providerId="ADAL" clId="{8AE96F4F-BCE7-4A3C-9B6E-38B2546AAE33}" dt="2023-10-26T10:16:37.133" v="10" actId="20577"/>
        <pc:sldMkLst>
          <pc:docMk/>
          <pc:sldMk cId="0" sldId="279"/>
        </pc:sldMkLst>
        <pc:spChg chg="mod">
          <ac:chgData name="Wenqi Lu" userId="dcad340c-d99f-4e42-bd50-9fb9697369b0" providerId="ADAL" clId="{8AE96F4F-BCE7-4A3C-9B6E-38B2546AAE33}" dt="2023-10-26T10:16:37.133" v="10" actId="20577"/>
          <ac:spMkLst>
            <pc:docMk/>
            <pc:sldMk cId="0" sldId="279"/>
            <ac:spMk id="14338" creationId="{00000000-0000-0000-0000-000000000000}"/>
          </ac:spMkLst>
        </pc:spChg>
      </pc:sldChg>
    </pc:docChg>
  </pc:docChgLst>
  <pc:docChgLst>
    <pc:chgData name="Wenqi Lu" userId="dcad340c-d99f-4e42-bd50-9fb9697369b0" providerId="ADAL" clId="{9FFF87F9-7CB8-4AB2-97A2-6919CCF3EDF0}"/>
    <pc:docChg chg="custSel delSld modSld replTag delTag">
      <pc:chgData name="Wenqi Lu" userId="dcad340c-d99f-4e42-bd50-9fb9697369b0" providerId="ADAL" clId="{9FFF87F9-7CB8-4AB2-97A2-6919CCF3EDF0}" dt="2023-09-22T10:57:41.181" v="19"/>
      <pc:docMkLst>
        <pc:docMk/>
      </pc:docMkLst>
      <pc:sldChg chg="modSp modAnim">
        <pc:chgData name="Wenqi Lu" userId="dcad340c-d99f-4e42-bd50-9fb9697369b0" providerId="ADAL" clId="{9FFF87F9-7CB8-4AB2-97A2-6919CCF3EDF0}" dt="2023-09-22T10:06:31.725" v="0" actId="20577"/>
        <pc:sldMkLst>
          <pc:docMk/>
          <pc:sldMk cId="0" sldId="262"/>
        </pc:sldMkLst>
        <pc:spChg chg="mod">
          <ac:chgData name="Wenqi Lu" userId="dcad340c-d99f-4e42-bd50-9fb9697369b0" providerId="ADAL" clId="{9FFF87F9-7CB8-4AB2-97A2-6919CCF3EDF0}" dt="2023-09-22T10:06:31.725" v="0" actId="20577"/>
          <ac:spMkLst>
            <pc:docMk/>
            <pc:sldMk cId="0" sldId="262"/>
            <ac:spMk id="81923" creationId="{00000000-0000-0000-0000-000000000000}"/>
          </ac:spMkLst>
        </pc:spChg>
      </pc:sldChg>
      <pc:sldChg chg="modSp">
        <pc:chgData name="Wenqi Lu" userId="dcad340c-d99f-4e42-bd50-9fb9697369b0" providerId="ADAL" clId="{9FFF87F9-7CB8-4AB2-97A2-6919CCF3EDF0}" dt="2023-09-22T10:49:27.503" v="12" actId="20577"/>
        <pc:sldMkLst>
          <pc:docMk/>
          <pc:sldMk cId="0" sldId="265"/>
        </pc:sldMkLst>
        <pc:spChg chg="mod">
          <ac:chgData name="Wenqi Lu" userId="dcad340c-d99f-4e42-bd50-9fb9697369b0" providerId="ADAL" clId="{9FFF87F9-7CB8-4AB2-97A2-6919CCF3EDF0}" dt="2023-09-22T10:49:27.503" v="12" actId="20577"/>
          <ac:spMkLst>
            <pc:docMk/>
            <pc:sldMk cId="0" sldId="265"/>
            <ac:spMk id="15364" creationId="{00000000-0000-0000-0000-000000000000}"/>
          </ac:spMkLst>
        </pc:spChg>
      </pc:sldChg>
      <pc:sldChg chg="del">
        <pc:chgData name="Wenqi Lu" userId="dcad340c-d99f-4e42-bd50-9fb9697369b0" providerId="ADAL" clId="{9FFF87F9-7CB8-4AB2-97A2-6919CCF3EDF0}" dt="2023-09-22T10:23:58.128" v="4" actId="2696"/>
        <pc:sldMkLst>
          <pc:docMk/>
          <pc:sldMk cId="0" sldId="271"/>
        </pc:sldMkLst>
      </pc:sldChg>
      <pc:sldChg chg="del">
        <pc:chgData name="Wenqi Lu" userId="dcad340c-d99f-4e42-bd50-9fb9697369b0" providerId="ADAL" clId="{9FFF87F9-7CB8-4AB2-97A2-6919CCF3EDF0}" dt="2023-09-22T10:57:36.219" v="16" actId="2696"/>
        <pc:sldMkLst>
          <pc:docMk/>
          <pc:sldMk cId="452545692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E15CB38-4678-47BD-9CD1-7814B6CFA42C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F0B9249-83D1-4E99-9C86-C339C232A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0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004560-2BF3-434F-A597-27B679AD4C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34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11603-C0EF-4EA6-839B-65400602EDB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B4B3F-4EE4-43CC-A9F0-0653EF0963C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302A9-6156-478A-9972-B633FC8A530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EA4A7-C311-46AC-9EEF-2D3DD756452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4AB2D-924C-4A37-AD43-68B29382561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C2D1E-CE14-4846-93B8-E6732B61028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AF4F7-71D2-408C-8AE7-7E531CEA87A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3F36F-B27C-4B49-9803-A32C483CD856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02E57-FB17-4C4D-A074-303619EE25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EA73F-D8FE-4C6D-AD0C-87D2E496D662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FE7E6-CB13-4644-A640-6430917B27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68F03-1A66-4711-A626-0784E478B758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E3579-68B4-47BA-9BC4-0BAAB4956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CEC5-3AF0-4BB9-B0FA-3E1881744B4A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0CFA-F8C4-4FE5-A66F-FE2F634417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862A8-72E7-4816-B4E2-BAB797247F10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B3467-BBD0-4783-9398-8894AFE434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00200"/>
            <a:ext cx="804389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3C9D-1D87-441C-8E84-3375DC492B94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C940-E171-488F-8058-4A92E085B3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8191151" y="6423496"/>
            <a:ext cx="5180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073FAA5-05DA-4228-9088-859710687F0C}" type="slidenum">
              <a:rPr lang="en-GB" sz="900" smtClean="0"/>
              <a:pPr/>
              <a:t>‹#›</a:t>
            </a:fld>
            <a:r>
              <a:rPr lang="en-GB" sz="900" dirty="0"/>
              <a:t>/14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5A12A-3DC8-4B0A-8F79-45A7015908C9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4A4F9-9E76-428C-BB08-08C1AC1559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6340-47BF-4029-8A21-BED0200C8E65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40479-B647-4AB5-9159-FBBA7AC00F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6156B-169A-49CB-9891-9447E709C669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69BAD-1A0C-4622-A8DD-D6BAD01047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68C90-0558-4ACE-A86F-5F57B900B9D4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1B172-958D-47AF-8C0A-01D15C410C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F6B4-BC52-415A-9595-4C6E75341BFE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2D81F-0A8A-403B-858B-EE30DF1786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A3082-EEC4-4FFF-A383-340349140B64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CB33-E434-4AFF-8B23-26B97EF153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346F3-09AD-422A-9D5A-365706DAD7F8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33618-863A-4596-8D2E-4465670F5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B3126A-5BBF-4703-B472-1BE2DFDE5801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6FFE55-4674-4019-8B71-8A0843988A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2" r:id="rId12"/>
    <p:sldLayoutId id="2147483863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Binary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048000"/>
            <a:ext cx="8115300" cy="2849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dirty="0"/>
              <a:t>Recap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GB" sz="2400" dirty="0"/>
              <a:t>Static &amp; Dynamic Data Structures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</a:rPr>
              <a:t>Simple Recursion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/>
              <a:t>Aims</a:t>
            </a:r>
            <a:endParaRPr lang="en-GB" sz="2400" dirty="0">
              <a:cs typeface="Times New Roman" pitchFamily="18" charset="0"/>
            </a:endParaRPr>
          </a:p>
          <a:p>
            <a:pPr algn="just" eaLnBrk="1" hangingPunct="1"/>
            <a:r>
              <a:rPr lang="en-GB" sz="2400" dirty="0">
                <a:cs typeface="Times New Roman" pitchFamily="18" charset="0"/>
              </a:rPr>
              <a:t>Parameter passing by reference</a:t>
            </a:r>
          </a:p>
          <a:p>
            <a:pPr algn="just" eaLnBrk="1" hangingPunct="1"/>
            <a:r>
              <a:rPr lang="en-GB" sz="2400" dirty="0">
                <a:cs typeface="Times New Roman" pitchFamily="18" charset="0"/>
              </a:rPr>
              <a:t>to introduce trees and their associated terminology;</a:t>
            </a:r>
          </a:p>
          <a:p>
            <a:pPr eaLnBrk="1" hangingPunct="1"/>
            <a:r>
              <a:rPr lang="en-GB" sz="2400" dirty="0">
                <a:cs typeface="Times New Roman" pitchFamily="18" charset="0"/>
              </a:rPr>
              <a:t>to develop a tree node Class and a binary tree Class.</a:t>
            </a:r>
            <a:r>
              <a:rPr lang="en-GB" sz="2400" dirty="0"/>
              <a:t> </a:t>
            </a:r>
          </a:p>
          <a:p>
            <a:pPr eaLnBrk="1" hangingPunct="1"/>
            <a:r>
              <a:rPr lang="en-GB" sz="2400" dirty="0"/>
              <a:t>Use recursion to implement complex methods</a:t>
            </a:r>
          </a:p>
        </p:txBody>
      </p:sp>
      <p:pic>
        <p:nvPicPr>
          <p:cNvPr id="12292" name="Picture 4" descr="F:\SDandDS\Lectures\Binary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371600"/>
            <a:ext cx="25146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A6CAE-63FF-4C72-9FBA-675D52B368A6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49507"/>
            <a:ext cx="1944216" cy="23775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500188"/>
            <a:ext cx="3857625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1400" dirty="0"/>
              <a:t>Need a class to manipulate a whole tree, not just a node.</a:t>
            </a:r>
          </a:p>
          <a:p>
            <a:pPr>
              <a:buFont typeface="Arial" charset="0"/>
              <a:buNone/>
            </a:pPr>
            <a:endParaRPr lang="en-GB" sz="1400" dirty="0"/>
          </a:p>
          <a:p>
            <a:pPr>
              <a:buFont typeface="Arial" charset="0"/>
              <a:buNone/>
            </a:pPr>
            <a:r>
              <a:rPr lang="en-GB" sz="1400" dirty="0"/>
              <a:t>What members would it need?</a:t>
            </a:r>
          </a:p>
          <a:p>
            <a:pPr>
              <a:buFont typeface="Arial" charset="0"/>
              <a:buNone/>
            </a:pPr>
            <a:r>
              <a:rPr lang="en-GB" sz="1400" dirty="0"/>
              <a:t>What would the constructor need to do?</a:t>
            </a:r>
          </a:p>
          <a:p>
            <a:pPr>
              <a:buFont typeface="Arial" charset="0"/>
              <a:buNone/>
            </a:pPr>
            <a:endParaRPr lang="en-GB" sz="1400" dirty="0"/>
          </a:p>
          <a:p>
            <a:pPr>
              <a:buFont typeface="Arial" charset="0"/>
              <a:buNone/>
            </a:pPr>
            <a:r>
              <a:rPr lang="en-GB" sz="1400" dirty="0"/>
              <a:t>Need to traverse a tree – display the contents</a:t>
            </a:r>
          </a:p>
          <a:p>
            <a:r>
              <a:rPr lang="en-GB" sz="1400" dirty="0" err="1">
                <a:solidFill>
                  <a:srgbClr val="0070C0"/>
                </a:solidFill>
              </a:rPr>
              <a:t>PreOrder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err="1">
                <a:solidFill>
                  <a:srgbClr val="0070C0"/>
                </a:solidFill>
              </a:rPr>
              <a:t>InOrder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err="1">
                <a:solidFill>
                  <a:srgbClr val="0070C0"/>
                </a:solidFill>
              </a:rPr>
              <a:t>PostOrder</a:t>
            </a:r>
            <a:endParaRPr lang="en-GB" sz="1400" dirty="0">
              <a:solidFill>
                <a:srgbClr val="0070C0"/>
              </a:solidFill>
            </a:endParaRPr>
          </a:p>
          <a:p>
            <a:endParaRPr lang="en-GB" sz="1400" dirty="0"/>
          </a:p>
          <a:p>
            <a:r>
              <a:rPr lang="en-GB" sz="1400" dirty="0"/>
              <a:t>Recursive Algorithms</a:t>
            </a:r>
          </a:p>
          <a:p>
            <a:pPr>
              <a:buFont typeface="Arial" charset="0"/>
              <a:buNone/>
            </a:pPr>
            <a:endParaRPr lang="en-GB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43438" y="1428750"/>
            <a:ext cx="3857625" cy="4525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700" dirty="0"/>
              <a:t>class </a:t>
            </a:r>
            <a:r>
              <a:rPr lang="en-GB" sz="1700" dirty="0" err="1"/>
              <a:t>BinTree</a:t>
            </a:r>
            <a:r>
              <a:rPr lang="en-GB" sz="1700" dirty="0"/>
              <a:t>&lt;</a:t>
            </a:r>
            <a:r>
              <a:rPr lang="en-GB" sz="1700" dirty="0">
                <a:solidFill>
                  <a:srgbClr val="0070C0"/>
                </a:solidFill>
              </a:rPr>
              <a:t>T</a:t>
            </a:r>
            <a:r>
              <a:rPr lang="en-GB" sz="1700" dirty="0"/>
              <a:t>&gt; where </a:t>
            </a:r>
            <a:r>
              <a:rPr lang="en-GB" sz="1700" dirty="0">
                <a:solidFill>
                  <a:srgbClr val="0070C0"/>
                </a:solidFill>
              </a:rPr>
              <a:t>T</a:t>
            </a:r>
            <a:r>
              <a:rPr lang="en-GB" sz="1700" dirty="0"/>
              <a:t>:IComparable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700" dirty="0"/>
              <a:t>    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700" dirty="0"/>
              <a:t>        private Node&lt;</a:t>
            </a:r>
            <a:r>
              <a:rPr lang="en-GB" sz="1700" dirty="0">
                <a:solidFill>
                  <a:srgbClr val="0070C0"/>
                </a:solidFill>
              </a:rPr>
              <a:t>T</a:t>
            </a:r>
            <a:r>
              <a:rPr lang="en-GB" sz="1700" dirty="0"/>
              <a:t>&gt; root ;</a:t>
            </a:r>
          </a:p>
          <a:p>
            <a:pPr>
              <a:defRPr/>
            </a:pPr>
            <a:endParaRPr lang="en-GB" sz="1700" dirty="0"/>
          </a:p>
          <a:p>
            <a:pPr>
              <a:defRPr/>
            </a:pPr>
            <a:r>
              <a:rPr lang="en-GB" sz="1700" dirty="0"/>
              <a:t>        public </a:t>
            </a:r>
            <a:r>
              <a:rPr lang="en-GB" sz="1700" dirty="0" err="1"/>
              <a:t>BinTree</a:t>
            </a:r>
            <a:r>
              <a:rPr lang="en-GB" sz="1700" dirty="0"/>
              <a:t>()</a:t>
            </a:r>
          </a:p>
          <a:p>
            <a:pPr>
              <a:defRPr/>
            </a:pPr>
            <a:r>
              <a:rPr lang="en-GB" sz="1700" dirty="0"/>
              <a:t>        {</a:t>
            </a:r>
          </a:p>
          <a:p>
            <a:pPr>
              <a:defRPr/>
            </a:pPr>
            <a:r>
              <a:rPr lang="en-GB" sz="1700" dirty="0"/>
              <a:t>            root = null;</a:t>
            </a:r>
          </a:p>
          <a:p>
            <a:pPr>
              <a:defRPr/>
            </a:pPr>
            <a:r>
              <a:rPr lang="en-GB" sz="1700" dirty="0"/>
              <a:t>        }</a:t>
            </a:r>
          </a:p>
          <a:p>
            <a:pPr>
              <a:defRPr/>
            </a:pPr>
            <a:endParaRPr lang="en-GB" sz="1700" dirty="0"/>
          </a:p>
          <a:p>
            <a:pPr>
              <a:defRPr/>
            </a:pPr>
            <a:endParaRPr lang="en-GB" sz="1700" dirty="0"/>
          </a:p>
          <a:p>
            <a:pPr>
              <a:defRPr/>
            </a:pPr>
            <a:r>
              <a:rPr lang="en-GB" sz="1700" dirty="0"/>
              <a:t>	</a:t>
            </a:r>
          </a:p>
          <a:p>
            <a:pPr>
              <a:defRPr/>
            </a:pPr>
            <a:endParaRPr lang="en-GB" sz="1700" dirty="0"/>
          </a:p>
          <a:p>
            <a:pPr>
              <a:defRPr/>
            </a:pPr>
            <a:r>
              <a:rPr lang="en-GB" sz="1700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GB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GB" sz="1400" dirty="0">
              <a:latin typeface="+mn-lt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7F49F-0D60-4C23-9548-C7C8FB037362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CD84-E108-490D-BCFE-35845A7A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3EDC-3063-412A-870C-C2AC5D96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A3C9D-1D87-441C-8E84-3375DC492B94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85B77-CA75-4970-8B37-01437C4AFC66}"/>
              </a:ext>
            </a:extLst>
          </p:cNvPr>
          <p:cNvSpPr txBox="1"/>
          <p:nvPr/>
        </p:nvSpPr>
        <p:spPr>
          <a:xfrm>
            <a:off x="971600" y="3282569"/>
            <a:ext cx="784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GB" dirty="0">
                <a:solidFill>
                  <a:schemeClr val="dk1"/>
                </a:solidFill>
                <a:latin typeface="+mn-lt"/>
              </a:rPr>
              <a:t> public </a:t>
            </a:r>
            <a:r>
              <a:rPr lang="en-GB" dirty="0" err="1">
                <a:solidFill>
                  <a:schemeClr val="dk1"/>
                </a:solidFill>
                <a:latin typeface="+mn-lt"/>
              </a:rPr>
              <a:t>BinTree</a:t>
            </a:r>
            <a:r>
              <a:rPr lang="en-GB" dirty="0">
                <a:solidFill>
                  <a:schemeClr val="dk1"/>
                </a:solidFill>
                <a:latin typeface="+mn-lt"/>
              </a:rPr>
              <a:t>(Node&lt;T&gt; node)  //creates a tree with node as the root</a:t>
            </a:r>
          </a:p>
          <a:p>
            <a:pPr marL="457200" indent="-457200">
              <a:defRPr/>
            </a:pPr>
            <a:r>
              <a:rPr lang="en-GB" dirty="0">
                <a:solidFill>
                  <a:schemeClr val="dk1"/>
                </a:solidFill>
                <a:latin typeface="+mn-lt"/>
              </a:rPr>
              <a:t>        {                                                </a:t>
            </a:r>
          </a:p>
          <a:p>
            <a:pPr marL="457200" indent="-457200">
              <a:defRPr/>
            </a:pPr>
            <a:r>
              <a:rPr lang="en-GB" dirty="0">
                <a:solidFill>
                  <a:schemeClr val="dk1"/>
                </a:solidFill>
                <a:latin typeface="+mn-lt"/>
              </a:rPr>
              <a:t>            root = node;                      </a:t>
            </a:r>
          </a:p>
          <a:p>
            <a:pPr marL="457200" indent="-457200">
              <a:defRPr/>
            </a:pPr>
            <a:r>
              <a:rPr lang="en-GB" dirty="0">
                <a:solidFill>
                  <a:schemeClr val="dk1"/>
                </a:solidFill>
                <a:latin typeface="+mn-lt"/>
              </a:rPr>
              <a:t> 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E73F-5BCE-42B3-959A-051B93AB952F}"/>
              </a:ext>
            </a:extLst>
          </p:cNvPr>
          <p:cNvSpPr txBox="1"/>
          <p:nvPr/>
        </p:nvSpPr>
        <p:spPr>
          <a:xfrm>
            <a:off x="1619672" y="2060848"/>
            <a:ext cx="482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One more Constructor for </a:t>
            </a:r>
            <a:r>
              <a:rPr lang="en-GB" sz="2400" dirty="0" err="1"/>
              <a:t>BinTree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24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CD84-E108-490D-BCFE-35845A7A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 a </a:t>
            </a:r>
            <a:r>
              <a:rPr lang="en-GB" dirty="0" err="1"/>
              <a:t>BinTree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3EDC-3063-412A-870C-C2AC5D96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A3C9D-1D87-441C-8E84-3375DC492B94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1596A-4F3F-4BB9-BEE7-31C1E88A95BF}"/>
              </a:ext>
            </a:extLst>
          </p:cNvPr>
          <p:cNvSpPr txBox="1"/>
          <p:nvPr/>
        </p:nvSpPr>
        <p:spPr>
          <a:xfrm>
            <a:off x="-108520" y="1988840"/>
            <a:ext cx="9252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nl-NL" dirty="0">
                <a:solidFill>
                  <a:srgbClr val="000000"/>
                </a:solidFill>
                <a:latin typeface="Cascadia Mono" panose="020B0609020000020004" pitchFamily="49" charset="0"/>
              </a:rPr>
              <a:t>Node&lt;</a:t>
            </a:r>
            <a:r>
              <a:rPr lang="nl-NL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ascadia Mono" panose="020B0609020000020004" pitchFamily="49" charset="0"/>
              </a:rPr>
              <a:t>&gt; rootnode = </a:t>
            </a:r>
            <a:r>
              <a:rPr lang="nl-NL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latin typeface="Cascadia Mono" panose="020B0609020000020004" pitchFamily="49" charset="0"/>
              </a:rPr>
              <a:t> Node&lt;</a:t>
            </a:r>
            <a:r>
              <a:rPr lang="nl-NL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ascadia Mono" panose="020B0609020000020004" pitchFamily="49" charset="0"/>
              </a:rPr>
              <a:t>&gt;(10);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Node&lt;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leftchild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Node&lt;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&gt;(4);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Node&lt;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rightchild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Node&lt;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&gt;(40);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rootnode.Left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leftchild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rootnode.Right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rightchild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a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BinTree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 with root =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rootnode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BinTree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mytree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BinTree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rootnode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8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00200"/>
            <a:ext cx="4572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1400" dirty="0" err="1"/>
              <a:t>PreOrder</a:t>
            </a:r>
            <a:endParaRPr lang="en-GB" sz="1400" dirty="0"/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if tree is not empty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     display value in node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     </a:t>
            </a:r>
            <a:r>
              <a:rPr lang="en-GB" sz="1400" dirty="0" err="1">
                <a:solidFill>
                  <a:schemeClr val="tx2"/>
                </a:solidFill>
              </a:rPr>
              <a:t>Preorder</a:t>
            </a:r>
            <a:r>
              <a:rPr lang="en-GB" sz="1400" dirty="0">
                <a:solidFill>
                  <a:schemeClr val="tx2"/>
                </a:solidFill>
              </a:rPr>
              <a:t> traverse left sub-tree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     pre-order traverse right sub-tree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end if</a:t>
            </a:r>
          </a:p>
          <a:p>
            <a:r>
              <a:rPr lang="en-GB" sz="1400" dirty="0"/>
              <a:t>What Order?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GB" sz="1400" dirty="0"/>
              <a:t>	A B D E H C F G</a:t>
            </a:r>
          </a:p>
          <a:p>
            <a:pPr>
              <a:buFont typeface="Arial" charset="0"/>
              <a:buNone/>
            </a:pPr>
            <a:r>
              <a:rPr lang="en-GB" sz="1400" dirty="0" err="1"/>
              <a:t>InOrder</a:t>
            </a:r>
            <a:r>
              <a:rPr lang="en-GB" sz="1400" dirty="0"/>
              <a:t> 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if tree is not empty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     </a:t>
            </a:r>
            <a:r>
              <a:rPr lang="en-GB" sz="1400" dirty="0" err="1">
                <a:solidFill>
                  <a:schemeClr val="tx2"/>
                </a:solidFill>
              </a:rPr>
              <a:t>InOrder</a:t>
            </a:r>
            <a:r>
              <a:rPr lang="en-GB" sz="1400" dirty="0">
                <a:solidFill>
                  <a:schemeClr val="tx2"/>
                </a:solidFill>
              </a:rPr>
              <a:t> traverse left sub-tree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     display value in node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     </a:t>
            </a:r>
            <a:r>
              <a:rPr lang="en-GB" sz="1400" dirty="0" err="1">
                <a:solidFill>
                  <a:schemeClr val="tx2"/>
                </a:solidFill>
              </a:rPr>
              <a:t>InOrder</a:t>
            </a:r>
            <a:r>
              <a:rPr lang="en-GB" sz="1400" dirty="0">
                <a:solidFill>
                  <a:schemeClr val="tx2"/>
                </a:solidFill>
              </a:rPr>
              <a:t> traverse right sub-tree</a:t>
            </a:r>
          </a:p>
          <a:p>
            <a:pPr lvl="1">
              <a:buFont typeface="Arial" charset="0"/>
              <a:buNone/>
            </a:pPr>
            <a:r>
              <a:rPr lang="en-GB" sz="1400" dirty="0">
                <a:solidFill>
                  <a:schemeClr val="tx2"/>
                </a:solidFill>
              </a:rPr>
              <a:t>end if</a:t>
            </a:r>
          </a:p>
          <a:p>
            <a:r>
              <a:rPr lang="en-GB" sz="1400" dirty="0"/>
              <a:t>What Order?</a:t>
            </a:r>
          </a:p>
          <a:p>
            <a:pPr>
              <a:buFont typeface="Arial" charset="0"/>
              <a:buNone/>
            </a:pPr>
            <a:r>
              <a:rPr lang="en-GB" sz="1400" dirty="0"/>
              <a:t>	D  B E H A F C G</a:t>
            </a:r>
          </a:p>
          <a:p>
            <a:pPr>
              <a:buFont typeface="Arial" charset="0"/>
              <a:buNone/>
            </a:pPr>
            <a:endParaRPr lang="en-GB" sz="1400" dirty="0"/>
          </a:p>
          <a:p>
            <a:pPr>
              <a:buFont typeface="Arial" charset="0"/>
              <a:buNone/>
            </a:pPr>
            <a:endParaRPr lang="en-GB" sz="1400" dirty="0"/>
          </a:p>
          <a:p>
            <a:endParaRPr lang="en-GB" dirty="0"/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6357938" y="1214438"/>
          <a:ext cx="23050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5699" imgH="1202759" progId="">
                  <p:embed/>
                </p:oleObj>
              </mc:Choice>
              <mc:Fallback>
                <p:oleObj r:id="rId2" imgW="1535699" imgH="1202759" progId="">
                  <p:embed/>
                  <p:pic>
                    <p:nvPicPr>
                      <p:cNvPr id="614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1214438"/>
                        <a:ext cx="230505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0" y="3214688"/>
            <a:ext cx="45720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1400" dirty="0" err="1">
                <a:latin typeface="+mn-lt"/>
              </a:rPr>
              <a:t>PostOrder</a:t>
            </a:r>
            <a:endParaRPr lang="en-GB" sz="1400" dirty="0"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if tree is not empty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     post-order traverse left sub-tree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     post-order traverse right sub-tree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    </a:t>
            </a:r>
            <a:r>
              <a:rPr lang="en-GB" sz="1400" dirty="0">
                <a:solidFill>
                  <a:schemeClr val="tx2"/>
                </a:solidFill>
              </a:rPr>
              <a:t>display value in node</a:t>
            </a:r>
            <a:endParaRPr lang="en-GB" sz="1400" dirty="0">
              <a:solidFill>
                <a:schemeClr val="tx2"/>
              </a:solidFill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solidFill>
                  <a:schemeClr val="tx2"/>
                </a:solidFill>
                <a:latin typeface="+mn-lt"/>
              </a:rPr>
              <a:t>end if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>
                <a:latin typeface="+mn-lt"/>
              </a:rPr>
              <a:t>What Order?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	D H E B F G C A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GB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GB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GB" sz="3200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764BCA-6590-4CF7-903C-0DC209C31C50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Coding InOrder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00200"/>
            <a:ext cx="4071937" cy="4525963"/>
          </a:xfrm>
        </p:spPr>
        <p:txBody>
          <a:bodyPr/>
          <a:lstStyle/>
          <a:p>
            <a:r>
              <a:rPr lang="en-GB" sz="1800" dirty="0" err="1">
                <a:solidFill>
                  <a:srgbClr val="0033CC"/>
                </a:solidFill>
              </a:rPr>
              <a:t>InOrder</a:t>
            </a:r>
            <a:r>
              <a:rPr lang="en-GB" sz="1800" dirty="0"/>
              <a:t> is a Tree method, add to </a:t>
            </a:r>
            <a:r>
              <a:rPr lang="en-GB" sz="1800" dirty="0" err="1"/>
              <a:t>BinTree</a:t>
            </a:r>
            <a:r>
              <a:rPr lang="en-GB" sz="1800" dirty="0"/>
              <a:t> Class</a:t>
            </a:r>
          </a:p>
          <a:p>
            <a:r>
              <a:rPr lang="en-GB" sz="1800" dirty="0"/>
              <a:t>What arguments?</a:t>
            </a:r>
          </a:p>
          <a:p>
            <a:pPr lvl="1"/>
            <a:r>
              <a:rPr lang="en-GB" sz="1400" dirty="0"/>
              <a:t>A node – call it    </a:t>
            </a:r>
            <a:r>
              <a:rPr lang="en-GB" sz="1400" i="1" dirty="0">
                <a:solidFill>
                  <a:srgbClr val="FF0000"/>
                </a:solidFill>
              </a:rPr>
              <a:t>tree</a:t>
            </a:r>
          </a:p>
          <a:p>
            <a:r>
              <a:rPr lang="en-GB" sz="1800" dirty="0"/>
              <a:t>If tree isn’t empty</a:t>
            </a:r>
          </a:p>
          <a:p>
            <a:r>
              <a:rPr lang="en-GB" sz="1800" dirty="0"/>
              <a:t>Add the remaining lines</a:t>
            </a:r>
          </a:p>
          <a:p>
            <a:endParaRPr lang="en-GB" sz="1800" dirty="0"/>
          </a:p>
          <a:p>
            <a:r>
              <a:rPr lang="en-GB" sz="1800" dirty="0"/>
              <a:t>But the user would call</a:t>
            </a:r>
          </a:p>
          <a:p>
            <a:pPr>
              <a:buFont typeface="Arial" charset="0"/>
              <a:buNone/>
            </a:pPr>
            <a:r>
              <a:rPr lang="en-GB" sz="1800" dirty="0"/>
              <a:t>	</a:t>
            </a:r>
            <a:r>
              <a:rPr lang="en-GB" sz="1800" dirty="0" err="1">
                <a:solidFill>
                  <a:srgbClr val="0033CC"/>
                </a:solidFill>
              </a:rPr>
              <a:t>myTree.InOrder</a:t>
            </a:r>
            <a:r>
              <a:rPr lang="en-GB" sz="1800" dirty="0">
                <a:solidFill>
                  <a:srgbClr val="0033CC"/>
                </a:solidFill>
              </a:rPr>
              <a:t>(ref buffer)</a:t>
            </a:r>
          </a:p>
          <a:p>
            <a:r>
              <a:rPr lang="en-GB" sz="1800" dirty="0"/>
              <a:t>They wouldn’t specify the start node</a:t>
            </a:r>
          </a:p>
          <a:p>
            <a:r>
              <a:rPr lang="en-GB" sz="1800" dirty="0"/>
              <a:t>We should use </a:t>
            </a:r>
            <a:r>
              <a:rPr lang="en-GB" sz="1800" dirty="0">
                <a:solidFill>
                  <a:srgbClr val="0033CC"/>
                </a:solidFill>
              </a:rPr>
              <a:t>root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3438" y="1428750"/>
            <a:ext cx="43210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class </a:t>
            </a:r>
            <a:r>
              <a:rPr lang="en-GB" sz="1400" dirty="0" err="1">
                <a:latin typeface="+mn-lt"/>
              </a:rPr>
              <a:t>BinTree</a:t>
            </a:r>
            <a:r>
              <a:rPr lang="en-GB" sz="1400" dirty="0">
                <a:latin typeface="+mn-lt"/>
              </a:rPr>
              <a:t>&lt;T&gt; where T:IComparable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    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        private Node&lt;T&gt; root ;</a:t>
            </a:r>
          </a:p>
          <a:p>
            <a:pPr>
              <a:defRPr/>
            </a:pPr>
            <a:endParaRPr lang="en-GB" sz="1400" dirty="0"/>
          </a:p>
          <a:p>
            <a:pPr>
              <a:defRPr/>
            </a:pPr>
            <a:r>
              <a:rPr lang="en-GB" sz="1400" dirty="0">
                <a:latin typeface="+mn-lt"/>
              </a:rPr>
              <a:t>        public </a:t>
            </a:r>
            <a:r>
              <a:rPr lang="en-GB" sz="1400" dirty="0" err="1">
                <a:latin typeface="+mn-lt"/>
              </a:rPr>
              <a:t>BinTree</a:t>
            </a:r>
            <a:r>
              <a:rPr lang="en-GB" sz="1400" dirty="0">
                <a:latin typeface="+mn-lt"/>
              </a:rPr>
              <a:t>()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{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    root = null;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}</a:t>
            </a:r>
          </a:p>
          <a:p>
            <a:pPr>
              <a:defRPr/>
            </a:pPr>
            <a:endParaRPr lang="en-GB" sz="1400" dirty="0">
              <a:latin typeface="+mn-lt"/>
            </a:endParaRPr>
          </a:p>
          <a:p>
            <a:pPr>
              <a:defRPr/>
            </a:pPr>
            <a:r>
              <a:rPr lang="en-GB" sz="1400" dirty="0">
                <a:latin typeface="+mn-lt"/>
              </a:rPr>
              <a:t>       public void </a:t>
            </a:r>
            <a:r>
              <a:rPr lang="en-GB" sz="1400" dirty="0" err="1">
                <a:latin typeface="+mn-lt"/>
              </a:rPr>
              <a:t>InOrder</a:t>
            </a:r>
            <a:r>
              <a:rPr lang="en-GB" sz="1400" dirty="0">
                <a:latin typeface="+mn-lt"/>
              </a:rPr>
              <a:t>(ref string 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buffer</a:t>
            </a:r>
            <a:r>
              <a:rPr lang="en-GB" sz="1400" dirty="0">
                <a:latin typeface="+mn-lt"/>
              </a:rPr>
              <a:t>)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{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    </a:t>
            </a:r>
            <a:r>
              <a:rPr lang="en-GB" sz="1400" dirty="0" err="1">
                <a:latin typeface="+mn-lt"/>
              </a:rPr>
              <a:t>inOrder</a:t>
            </a:r>
            <a:r>
              <a:rPr lang="en-GB" sz="1400" dirty="0">
                <a:latin typeface="+mn-lt"/>
              </a:rPr>
              <a:t>(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root</a:t>
            </a:r>
            <a:r>
              <a:rPr lang="en-GB" sz="1400" dirty="0">
                <a:latin typeface="+mn-lt"/>
              </a:rPr>
              <a:t>, ref 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buffer</a:t>
            </a:r>
            <a:r>
              <a:rPr lang="en-GB" sz="1400" dirty="0">
                <a:latin typeface="+mn-lt"/>
              </a:rPr>
              <a:t>);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}</a:t>
            </a:r>
          </a:p>
          <a:p>
            <a:pPr>
              <a:defRPr/>
            </a:pPr>
            <a:endParaRPr lang="en-GB" sz="1400" dirty="0">
              <a:latin typeface="+mn-lt"/>
            </a:endParaRPr>
          </a:p>
          <a:p>
            <a:pPr>
              <a:defRPr/>
            </a:pPr>
            <a:r>
              <a:rPr lang="en-GB" sz="1400" dirty="0">
                <a:latin typeface="+mn-lt"/>
              </a:rPr>
              <a:t>     private void </a:t>
            </a:r>
            <a:r>
              <a:rPr lang="en-GB" sz="1400" dirty="0" err="1">
                <a:latin typeface="+mn-lt"/>
              </a:rPr>
              <a:t>inOrder</a:t>
            </a:r>
            <a:r>
              <a:rPr lang="en-GB" sz="1400" dirty="0">
                <a:latin typeface="+mn-lt"/>
              </a:rPr>
              <a:t>(Node&lt;T&gt; 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tree</a:t>
            </a:r>
            <a:r>
              <a:rPr lang="en-GB" sz="1400" dirty="0">
                <a:latin typeface="+mn-lt"/>
              </a:rPr>
              <a:t>, ref string 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buffer</a:t>
            </a:r>
            <a:r>
              <a:rPr lang="en-GB" sz="1400" dirty="0">
                <a:latin typeface="+mn-lt"/>
              </a:rPr>
              <a:t>)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{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    if (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tree</a:t>
            </a:r>
            <a:r>
              <a:rPr lang="en-GB" sz="1400" dirty="0">
                <a:latin typeface="+mn-lt"/>
              </a:rPr>
              <a:t> != null)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    {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        </a:t>
            </a:r>
            <a:r>
              <a:rPr lang="en-GB" sz="1400" dirty="0" err="1">
                <a:latin typeface="+mn-lt"/>
              </a:rPr>
              <a:t>inOrder</a:t>
            </a:r>
            <a:r>
              <a:rPr lang="en-GB" sz="1400" dirty="0">
                <a:latin typeface="+mn-lt"/>
              </a:rPr>
              <a:t>( </a:t>
            </a:r>
            <a:r>
              <a:rPr lang="en-GB" sz="1400" dirty="0" err="1">
                <a:solidFill>
                  <a:srgbClr val="0033CC"/>
                </a:solidFill>
                <a:latin typeface="+mn-lt"/>
              </a:rPr>
              <a:t>tree</a:t>
            </a:r>
            <a:r>
              <a:rPr lang="en-GB" sz="1400" dirty="0" err="1">
                <a:latin typeface="+mn-lt"/>
              </a:rPr>
              <a:t>.Left</a:t>
            </a:r>
            <a:r>
              <a:rPr lang="en-GB" sz="1400" dirty="0">
                <a:latin typeface="+mn-lt"/>
              </a:rPr>
              <a:t>, ref 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buffer</a:t>
            </a:r>
            <a:r>
              <a:rPr lang="en-GB" sz="1400" dirty="0">
                <a:latin typeface="+mn-lt"/>
              </a:rPr>
              <a:t>);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        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buffer</a:t>
            </a:r>
            <a:r>
              <a:rPr lang="en-GB" sz="1400" dirty="0">
                <a:latin typeface="+mn-lt"/>
              </a:rPr>
              <a:t> += </a:t>
            </a:r>
            <a:r>
              <a:rPr lang="en-GB" sz="1400" dirty="0" err="1">
                <a:solidFill>
                  <a:srgbClr val="0033CC"/>
                </a:solidFill>
                <a:latin typeface="+mn-lt"/>
              </a:rPr>
              <a:t>tree</a:t>
            </a:r>
            <a:r>
              <a:rPr lang="en-GB" sz="1400" dirty="0" err="1">
                <a:latin typeface="+mn-lt"/>
              </a:rPr>
              <a:t>.Data.ToString</a:t>
            </a:r>
            <a:r>
              <a:rPr lang="en-GB" sz="1400">
                <a:latin typeface="+mn-lt"/>
              </a:rPr>
              <a:t>()+”,”;</a:t>
            </a:r>
            <a:endParaRPr lang="en-GB" sz="1400" dirty="0">
              <a:latin typeface="+mn-lt"/>
            </a:endParaRPr>
          </a:p>
          <a:p>
            <a:pPr>
              <a:defRPr/>
            </a:pPr>
            <a:r>
              <a:rPr lang="en-GB" sz="1400" dirty="0">
                <a:latin typeface="+mn-lt"/>
              </a:rPr>
              <a:t>                </a:t>
            </a:r>
            <a:r>
              <a:rPr lang="en-GB" sz="1400" dirty="0" err="1">
                <a:latin typeface="+mn-lt"/>
              </a:rPr>
              <a:t>inOrder</a:t>
            </a:r>
            <a:r>
              <a:rPr lang="en-GB" sz="1400" dirty="0">
                <a:latin typeface="+mn-lt"/>
              </a:rPr>
              <a:t>(</a:t>
            </a:r>
            <a:r>
              <a:rPr lang="en-GB" sz="1400" dirty="0" err="1">
                <a:solidFill>
                  <a:srgbClr val="0033CC"/>
                </a:solidFill>
                <a:latin typeface="+mn-lt"/>
              </a:rPr>
              <a:t>tree</a:t>
            </a:r>
            <a:r>
              <a:rPr lang="en-GB" sz="1400" dirty="0" err="1">
                <a:latin typeface="+mn-lt"/>
              </a:rPr>
              <a:t>.Right</a:t>
            </a:r>
            <a:r>
              <a:rPr lang="en-GB" sz="1400" dirty="0">
                <a:latin typeface="+mn-lt"/>
              </a:rPr>
              <a:t>, ref </a:t>
            </a:r>
            <a:r>
              <a:rPr lang="en-GB" sz="1400" dirty="0">
                <a:solidFill>
                  <a:srgbClr val="0033CC"/>
                </a:solidFill>
                <a:latin typeface="+mn-lt"/>
              </a:rPr>
              <a:t>buffer</a:t>
            </a:r>
            <a:r>
              <a:rPr lang="en-GB" sz="1400" dirty="0">
                <a:latin typeface="+mn-lt"/>
              </a:rPr>
              <a:t>);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    }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        }</a:t>
            </a:r>
          </a:p>
          <a:p>
            <a:pPr>
              <a:defRPr/>
            </a:pPr>
            <a:r>
              <a:rPr lang="en-GB" sz="1400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GB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GB" sz="1400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E7AF3-0672-4942-B2C6-4911E2908C2D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7F73-5021-41CF-88CE-82753338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</a:t>
            </a:r>
            <a:r>
              <a:rPr lang="en-GB" dirty="0" err="1"/>
              <a:t>InOrder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BF85-922D-4028-AE78-11C6F711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A3C9D-1D87-441C-8E84-3375DC492B94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5E495-320F-4155-9992-4C23CC57E3B6}"/>
              </a:ext>
            </a:extLst>
          </p:cNvPr>
          <p:cNvSpPr txBox="1"/>
          <p:nvPr/>
        </p:nvSpPr>
        <p:spPr>
          <a:xfrm>
            <a:off x="539552" y="3016805"/>
            <a:ext cx="836327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string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mytree.InOrder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buffer); ;</a:t>
            </a:r>
          </a:p>
          <a:p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700" dirty="0">
                <a:solidFill>
                  <a:srgbClr val="008000"/>
                </a:solidFill>
                <a:latin typeface="Cascadia Mono" panose="020B0609020000020004" pitchFamily="49" charset="0"/>
              </a:rPr>
              <a:t>// display the content of the tree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"in-order visit of </a:t>
            </a:r>
            <a:r>
              <a:rPr lang="en-GB" sz="1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BinTree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+ buffer);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9449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600200"/>
            <a:ext cx="8043862" cy="4525963"/>
          </a:xfrm>
        </p:spPr>
        <p:txBody>
          <a:bodyPr/>
          <a:lstStyle/>
          <a:p>
            <a:pPr algn="just" eaLnBrk="1" hangingPunct="1"/>
            <a:r>
              <a:rPr lang="en-GB" sz="2400" dirty="0">
                <a:cs typeface="Times New Roman" pitchFamily="18" charset="0"/>
              </a:rPr>
              <a:t>introduce trees and terminology</a:t>
            </a:r>
          </a:p>
          <a:p>
            <a:pPr algn="just" eaLnBrk="1" hangingPunct="1"/>
            <a:r>
              <a:rPr lang="en-GB" sz="2400" dirty="0">
                <a:cs typeface="Times New Roman" pitchFamily="18" charset="0"/>
              </a:rPr>
              <a:t>Root, child, </a:t>
            </a:r>
            <a:r>
              <a:rPr lang="en-GB" sz="2400" dirty="0" err="1">
                <a:cs typeface="Times New Roman" pitchFamily="18" charset="0"/>
              </a:rPr>
              <a:t>subTree</a:t>
            </a:r>
            <a:r>
              <a:rPr lang="en-GB" sz="2400" dirty="0">
                <a:cs typeface="Times New Roman" pitchFamily="18" charset="0"/>
              </a:rPr>
              <a:t>, binary Tree etc</a:t>
            </a:r>
          </a:p>
          <a:p>
            <a:pPr eaLnBrk="1" hangingPunct="1"/>
            <a:r>
              <a:rPr lang="en-GB" sz="2400" dirty="0">
                <a:cs typeface="Times New Roman" pitchFamily="18" charset="0"/>
              </a:rPr>
              <a:t>developed a tree node Class and a binary tree Class.</a:t>
            </a:r>
            <a:r>
              <a:rPr lang="en-GB" sz="2400" dirty="0"/>
              <a:t> </a:t>
            </a:r>
          </a:p>
          <a:p>
            <a:pPr eaLnBrk="1" hangingPunct="1"/>
            <a:r>
              <a:rPr lang="en-GB" sz="2400" dirty="0"/>
              <a:t>Use recursion to implement </a:t>
            </a:r>
            <a:r>
              <a:rPr lang="en-GB" sz="2400" dirty="0" err="1"/>
              <a:t>InOrder</a:t>
            </a:r>
            <a:endParaRPr lang="en-GB" sz="2400" dirty="0"/>
          </a:p>
          <a:p>
            <a:pPr marL="457200" lvl="1" indent="0" eaLnBrk="1" hangingPunct="1">
              <a:buNone/>
            </a:pPr>
            <a:endParaRPr lang="en-GB" sz="2000" dirty="0"/>
          </a:p>
          <a:p>
            <a:pPr marL="0" indent="0" eaLnBrk="1" hangingPunct="1">
              <a:buNone/>
            </a:pP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799DE-96C7-4FE4-B7BE-FFC0FCD4AC33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Passing by Reference -  C#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043862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600" dirty="0"/>
              <a:t>void process( </a:t>
            </a:r>
            <a:r>
              <a:rPr lang="en-GB" sz="1600" dirty="0" err="1">
                <a:solidFill>
                  <a:srgbClr val="0033CC"/>
                </a:solidFill>
              </a:rPr>
              <a:t>int</a:t>
            </a:r>
            <a:r>
              <a:rPr lang="en-GB" sz="1600" dirty="0">
                <a:solidFill>
                  <a:srgbClr val="0033CC"/>
                </a:solidFill>
              </a:rPr>
              <a:t> </a:t>
            </a:r>
            <a:r>
              <a:rPr lang="en-GB" sz="1600" b="1" dirty="0">
                <a:solidFill>
                  <a:srgbClr val="0033CC"/>
                </a:solidFill>
              </a:rPr>
              <a:t>x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FF0000"/>
                </a:solidFill>
              </a:rPr>
              <a:t>ref </a:t>
            </a:r>
            <a:r>
              <a:rPr lang="en-GB" sz="1600" dirty="0" err="1">
                <a:solidFill>
                  <a:srgbClr val="FF0000"/>
                </a:solidFill>
              </a:rPr>
              <a:t>int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b="1" dirty="0">
                <a:solidFill>
                  <a:srgbClr val="FF0000"/>
                </a:solidFill>
              </a:rPr>
              <a:t>y</a:t>
            </a:r>
            <a:r>
              <a:rPr lang="en-GB" sz="1600" dirty="0"/>
              <a:t>)</a:t>
            </a:r>
          </a:p>
          <a:p>
            <a:pPr eaLnBrk="1" hangingPunct="1">
              <a:buFontTx/>
              <a:buNone/>
            </a:pPr>
            <a:r>
              <a:rPr lang="en-GB" sz="1600" dirty="0"/>
              <a:t>{</a:t>
            </a:r>
          </a:p>
          <a:p>
            <a:pPr eaLnBrk="1" hangingPunct="1">
              <a:buFontTx/>
              <a:buNone/>
            </a:pPr>
            <a:r>
              <a:rPr lang="en-GB" sz="1600" dirty="0"/>
              <a:t>	x = x + 5;</a:t>
            </a:r>
          </a:p>
          <a:p>
            <a:pPr eaLnBrk="1" hangingPunct="1">
              <a:buFontTx/>
              <a:buNone/>
            </a:pPr>
            <a:r>
              <a:rPr lang="en-GB" sz="1600" dirty="0"/>
              <a:t>	y = y + 5;</a:t>
            </a:r>
          </a:p>
          <a:p>
            <a:pPr eaLnBrk="1" hangingPunct="1">
              <a:buFontTx/>
              <a:buNone/>
            </a:pPr>
            <a:r>
              <a:rPr lang="en-GB" sz="1600" dirty="0"/>
              <a:t>}</a:t>
            </a:r>
          </a:p>
          <a:p>
            <a:pPr eaLnBrk="1" hangingPunct="1">
              <a:buFontTx/>
              <a:buNone/>
            </a:pPr>
            <a:endParaRPr lang="en-GB" sz="1600" dirty="0"/>
          </a:p>
          <a:p>
            <a:pPr eaLnBrk="1" hangingPunct="1"/>
            <a:r>
              <a:rPr lang="en-GB" sz="1600" b="1" dirty="0"/>
              <a:t>pass by value</a:t>
            </a:r>
            <a:r>
              <a:rPr lang="en-GB" sz="1600" dirty="0"/>
              <a:t>  x is passed in, any changes to </a:t>
            </a:r>
            <a:r>
              <a:rPr lang="en-GB" sz="1600" b="1" dirty="0"/>
              <a:t>x</a:t>
            </a:r>
            <a:r>
              <a:rPr lang="en-GB" sz="1600" dirty="0"/>
              <a:t> WILL NOT change the variable that was used in the call</a:t>
            </a:r>
          </a:p>
          <a:p>
            <a:pPr eaLnBrk="1" hangingPunct="1"/>
            <a:r>
              <a:rPr lang="en-GB" sz="1600" b="1" dirty="0"/>
              <a:t>pass by reference</a:t>
            </a:r>
            <a:r>
              <a:rPr lang="en-GB" sz="1600" dirty="0"/>
              <a:t>, any changes to </a:t>
            </a:r>
            <a:r>
              <a:rPr lang="en-GB" sz="1600" b="1" dirty="0"/>
              <a:t>y</a:t>
            </a:r>
            <a:r>
              <a:rPr lang="en-GB" sz="1600" dirty="0"/>
              <a:t> WILL change the variable that was used in the call</a:t>
            </a:r>
          </a:p>
          <a:p>
            <a:pPr eaLnBrk="1" hangingPunct="1"/>
            <a:r>
              <a:rPr lang="en-GB" sz="1600" dirty="0"/>
              <a:t>All parameter passing in Java is by value!     </a:t>
            </a:r>
          </a:p>
          <a:p>
            <a:pPr eaLnBrk="1" hangingPunct="1"/>
            <a:r>
              <a:rPr lang="en-GB" sz="1600" dirty="0"/>
              <a:t>Most other languages have pass by ref, e.g. C,C++,VB, Pascal, Modula-2, Ada</a:t>
            </a:r>
          </a:p>
          <a:p>
            <a:pPr eaLnBrk="1" hangingPunct="1"/>
            <a:endParaRPr lang="en-GB" sz="1600" dirty="0"/>
          </a:p>
          <a:p>
            <a:pPr eaLnBrk="1" hangingPunct="1">
              <a:buFont typeface="Arial" charset="0"/>
              <a:buNone/>
            </a:pPr>
            <a:r>
              <a:rPr lang="en-GB" sz="1600" dirty="0" err="1"/>
              <a:t>int</a:t>
            </a:r>
            <a:r>
              <a:rPr lang="en-GB" sz="1600" dirty="0"/>
              <a:t> num1 = 5;</a:t>
            </a:r>
          </a:p>
          <a:p>
            <a:pPr eaLnBrk="1" hangingPunct="1">
              <a:buFont typeface="Arial" charset="0"/>
              <a:buNone/>
            </a:pPr>
            <a:r>
              <a:rPr lang="en-GB" sz="1600" dirty="0" err="1"/>
              <a:t>int</a:t>
            </a:r>
            <a:r>
              <a:rPr lang="en-GB" sz="1600" dirty="0"/>
              <a:t> num2 = 3</a:t>
            </a:r>
          </a:p>
          <a:p>
            <a:pPr eaLnBrk="1" hangingPunct="1">
              <a:buFont typeface="Arial" charset="0"/>
              <a:buNone/>
            </a:pPr>
            <a:r>
              <a:rPr lang="en-GB" sz="1600" dirty="0"/>
              <a:t>process( </a:t>
            </a:r>
            <a:r>
              <a:rPr lang="en-GB" sz="1600" dirty="0">
                <a:solidFill>
                  <a:srgbClr val="0033CC"/>
                </a:solidFill>
              </a:rPr>
              <a:t>num1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FF0000"/>
                </a:solidFill>
              </a:rPr>
              <a:t>ref num2</a:t>
            </a:r>
            <a:r>
              <a:rPr lang="en-GB" sz="16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C15213-4FD1-41DB-853B-A4375FAC6627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491880" y="5373216"/>
            <a:ext cx="219803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calling void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00200"/>
            <a:ext cx="8043862" cy="470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800" dirty="0"/>
              <a:t>int num1 = 5;</a:t>
            </a:r>
          </a:p>
          <a:p>
            <a:pPr eaLnBrk="1" hangingPunct="1">
              <a:buFontTx/>
              <a:buNone/>
            </a:pPr>
            <a:r>
              <a:rPr lang="en-GB" sz="1800" dirty="0"/>
              <a:t>int num2 = 3;</a:t>
            </a:r>
          </a:p>
          <a:p>
            <a:pPr eaLnBrk="1" hangingPunct="1">
              <a:buFontTx/>
              <a:buNone/>
            </a:pPr>
            <a:r>
              <a:rPr lang="en-GB" sz="2000" dirty="0"/>
              <a:t>process(</a:t>
            </a:r>
            <a:r>
              <a:rPr lang="en-GB" sz="2000" dirty="0">
                <a:solidFill>
                  <a:srgbClr val="0033CC"/>
                </a:solidFill>
              </a:rPr>
              <a:t>num1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0000"/>
                </a:solidFill>
              </a:rPr>
              <a:t>ref num2</a:t>
            </a:r>
            <a:r>
              <a:rPr lang="en-GB" sz="2000" dirty="0"/>
              <a:t>);</a:t>
            </a:r>
          </a:p>
          <a:p>
            <a:pPr eaLnBrk="1" hangingPunct="1">
              <a:buFontTx/>
              <a:buNone/>
            </a:pPr>
            <a:endParaRPr lang="en-GB" sz="2000" dirty="0"/>
          </a:p>
          <a:p>
            <a:pPr eaLnBrk="1" hangingPunct="1">
              <a:buFontTx/>
              <a:buNone/>
            </a:pPr>
            <a:endParaRPr lang="en-GB" sz="2000" dirty="0"/>
          </a:p>
          <a:p>
            <a:pPr eaLnBrk="1" hangingPunct="1">
              <a:buFontTx/>
              <a:buNone/>
            </a:pPr>
            <a:endParaRPr lang="en-GB" sz="2000" dirty="0"/>
          </a:p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>
              <a:buFontTx/>
              <a:buNone/>
            </a:pPr>
            <a:r>
              <a:rPr lang="en-GB" sz="1800" dirty="0"/>
              <a:t>void process(</a:t>
            </a:r>
            <a:r>
              <a:rPr lang="en-GB" sz="1800" dirty="0">
                <a:solidFill>
                  <a:srgbClr val="0033CC"/>
                </a:solidFill>
              </a:rPr>
              <a:t>int x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FF0000"/>
                </a:solidFill>
              </a:rPr>
              <a:t>ref int y</a:t>
            </a:r>
            <a:r>
              <a:rPr lang="en-GB" sz="1800" dirty="0"/>
              <a:t>)</a:t>
            </a:r>
          </a:p>
          <a:p>
            <a:pPr eaLnBrk="1" hangingPunct="1">
              <a:buFontTx/>
              <a:buNone/>
            </a:pPr>
            <a:r>
              <a:rPr lang="en-GB" sz="1800" dirty="0"/>
              <a:t>{</a:t>
            </a:r>
          </a:p>
          <a:p>
            <a:pPr eaLnBrk="1" hangingPunct="1">
              <a:buFontTx/>
              <a:buNone/>
            </a:pPr>
            <a:r>
              <a:rPr lang="en-GB" sz="1800" dirty="0"/>
              <a:t>	x = x + 5;</a:t>
            </a:r>
          </a:p>
          <a:p>
            <a:pPr eaLnBrk="1" hangingPunct="1">
              <a:buFontTx/>
              <a:buNone/>
            </a:pPr>
            <a:r>
              <a:rPr lang="en-GB" sz="1800" dirty="0"/>
              <a:t>	y = y + 5;</a:t>
            </a:r>
          </a:p>
          <a:p>
            <a:pPr eaLnBrk="1" hangingPunct="1">
              <a:buFontTx/>
              <a:buNone/>
            </a:pPr>
            <a:r>
              <a:rPr lang="en-GB" sz="1800" dirty="0"/>
              <a:t>}</a:t>
            </a:r>
          </a:p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>
              <a:buFontTx/>
              <a:buNone/>
            </a:pPr>
            <a:endParaRPr lang="en-GB" sz="2000" dirty="0"/>
          </a:p>
        </p:txBody>
      </p:sp>
      <p:sp>
        <p:nvSpPr>
          <p:cNvPr id="14360" name="Text Box 18"/>
          <p:cNvSpPr txBox="1">
            <a:spLocks noChangeArrowheads="1"/>
          </p:cNvSpPr>
          <p:nvPr/>
        </p:nvSpPr>
        <p:spPr bwMode="auto">
          <a:xfrm>
            <a:off x="2445474" y="5597624"/>
            <a:ext cx="457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/>
              <a:t>10</a:t>
            </a:r>
          </a:p>
        </p:txBody>
      </p:sp>
      <p:sp>
        <p:nvSpPr>
          <p:cNvPr id="14361" name="Text Box 19"/>
          <p:cNvSpPr txBox="1">
            <a:spLocks noChangeArrowheads="1"/>
          </p:cNvSpPr>
          <p:nvPr/>
        </p:nvSpPr>
        <p:spPr bwMode="auto">
          <a:xfrm>
            <a:off x="2064474" y="5597624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/>
              <a:t>x</a:t>
            </a: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5112474" y="5445224"/>
            <a:ext cx="457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/>
              <a:t>8</a:t>
            </a: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4655274" y="5445224"/>
            <a:ext cx="457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/>
              <a:t>y</a:t>
            </a: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5645874" y="5445224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/>
              <a:t>num2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Passing by Reference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635375" y="1844675"/>
            <a:ext cx="4318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/>
              <a:t>5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985850" y="3621682"/>
            <a:ext cx="457200" cy="37941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latin typeface="Arial" pitchFamily="34" charset="0"/>
              </a:rPr>
              <a:t>3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552950" y="3643818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folHlink"/>
                </a:solidFill>
              </a:rPr>
              <a:t>num2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619500" y="3610293"/>
            <a:ext cx="457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609488" y="3676927"/>
            <a:ext cx="457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/>
              <a:t>5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2247900" y="3689627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33CC"/>
                </a:solidFill>
              </a:rPr>
              <a:t>x</a:t>
            </a:r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1825625" y="2636838"/>
            <a:ext cx="650875" cy="98389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5219700" y="1844675"/>
            <a:ext cx="4572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b="1"/>
              <a:t>3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5651500" y="1916113"/>
            <a:ext cx="12192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num2</a:t>
            </a:r>
          </a:p>
        </p:txBody>
      </p:sp>
      <p:sp>
        <p:nvSpPr>
          <p:cNvPr id="10254" name="Line 16"/>
          <p:cNvSpPr>
            <a:spLocks noChangeShapeType="1"/>
          </p:cNvSpPr>
          <p:nvPr/>
        </p:nvSpPr>
        <p:spPr bwMode="auto">
          <a:xfrm flipH="1">
            <a:off x="4443050" y="2359344"/>
            <a:ext cx="813162" cy="11416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067175" y="18446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33CC"/>
                </a:solidFill>
              </a:rPr>
              <a:t>num1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558006" y="2991209"/>
            <a:ext cx="160972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copy of  </a:t>
            </a:r>
            <a:r>
              <a:rPr lang="en-GB" b="1" dirty="0">
                <a:solidFill>
                  <a:srgbClr val="00B050"/>
                </a:solidFill>
              </a:rPr>
              <a:t>5</a:t>
            </a:r>
            <a:r>
              <a:rPr lang="en-GB" dirty="0">
                <a:solidFill>
                  <a:srgbClr val="00B050"/>
                </a:solidFill>
              </a:rPr>
              <a:t> is</a:t>
            </a:r>
          </a:p>
          <a:p>
            <a:r>
              <a:rPr lang="en-GB" dirty="0">
                <a:solidFill>
                  <a:srgbClr val="00B050"/>
                </a:solidFill>
              </a:rPr>
              <a:t>passed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004048" y="2747550"/>
            <a:ext cx="295275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 ref to memory containing the value is passed &amp; renamed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5219700" y="1844675"/>
            <a:ext cx="457200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sz="2000" b="1" dirty="0"/>
              <a:t>8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7EDD05-02F4-40AC-AF19-160D0AF2A6DD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  <p:bldP spid="109574" grpId="0"/>
      <p:bldP spid="109578" grpId="0"/>
      <p:bldP spid="109579" grpId="0" animBg="1"/>
      <p:bldP spid="109580" grpId="0"/>
      <p:bldP spid="10251" grpId="0" animBg="1"/>
      <p:bldP spid="10254" grpId="0" animBg="1"/>
      <p:bldP spid="2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Binary Tree: Introduction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3657600"/>
            <a:ext cx="8686800" cy="2438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sz="1800" dirty="0">
                <a:cs typeface="Times New Roman" pitchFamily="18" charset="0"/>
              </a:rPr>
              <a:t>Hierarchical, or branching, structure. </a:t>
            </a:r>
          </a:p>
          <a:p>
            <a:pPr algn="just" eaLnBrk="1" hangingPunct="1">
              <a:lnSpc>
                <a:spcPct val="80000"/>
              </a:lnSpc>
            </a:pPr>
            <a:endParaRPr lang="en-GB" sz="1800" dirty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sz="1800" dirty="0">
                <a:cs typeface="Times New Roman" pitchFamily="18" charset="0"/>
              </a:rPr>
              <a:t>Recursive structure.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GB" sz="1800" dirty="0">
                <a:cs typeface="Times New Roman" pitchFamily="18" charset="0"/>
              </a:rPr>
              <a:t>any node in a tree is the root of a sub-tree. 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GB" sz="1800" dirty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sz="1800" dirty="0">
                <a:cs typeface="Times New Roman" pitchFamily="18" charset="0"/>
              </a:rPr>
              <a:t>For a tree, the number of </a:t>
            </a:r>
            <a:r>
              <a:rPr lang="en-GB" sz="1800" dirty="0">
                <a:solidFill>
                  <a:schemeClr val="tx2"/>
                </a:solidFill>
                <a:cs typeface="Times New Roman" pitchFamily="18" charset="0"/>
              </a:rPr>
              <a:t>branches</a:t>
            </a:r>
            <a:r>
              <a:rPr lang="en-GB" sz="1800" dirty="0">
                <a:cs typeface="Times New Roman" pitchFamily="18" charset="0"/>
              </a:rPr>
              <a:t> = the </a:t>
            </a:r>
            <a:r>
              <a:rPr lang="en-GB" sz="1800" dirty="0">
                <a:solidFill>
                  <a:schemeClr val="tx2"/>
                </a:solidFill>
                <a:cs typeface="Times New Roman" pitchFamily="18" charset="0"/>
              </a:rPr>
              <a:t>number of nodes </a:t>
            </a:r>
            <a:r>
              <a:rPr lang="en-GB" sz="1800" dirty="0">
                <a:cs typeface="Times New Roman" pitchFamily="18" charset="0"/>
              </a:rPr>
              <a:t>– 1.</a:t>
            </a:r>
          </a:p>
        </p:txBody>
      </p:sp>
      <p:sp>
        <p:nvSpPr>
          <p:cNvPr id="1029" name="Rectangle 41"/>
          <p:cNvSpPr>
            <a:spLocks noChangeArrowheads="1"/>
          </p:cNvSpPr>
          <p:nvPr/>
        </p:nvSpPr>
        <p:spPr bwMode="auto">
          <a:xfrm>
            <a:off x="1962150" y="2386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40"/>
          <p:cNvGraphicFramePr>
            <a:graphicFrameLocks noChangeAspect="1"/>
          </p:cNvGraphicFramePr>
          <p:nvPr/>
        </p:nvGraphicFramePr>
        <p:xfrm>
          <a:off x="1828800" y="1371600"/>
          <a:ext cx="52197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07701" imgH="1116441" progId="">
                  <p:embed/>
                </p:oleObj>
              </mc:Choice>
              <mc:Fallback>
                <p:oleObj r:id="rId3" imgW="2807701" imgH="1116441" progId="">
                  <p:embed/>
                  <p:pic>
                    <p:nvPicPr>
                      <p:cNvPr id="102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52197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CD84B-7519-42ED-8BE8-9C61D62B87E5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/>
              <a:t>Tree Terminology </a:t>
            </a:r>
          </a:p>
        </p:txBody>
      </p:sp>
      <p:sp>
        <p:nvSpPr>
          <p:cNvPr id="2052" name="Text Placeholder 4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4800600" cy="4530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2000" dirty="0">
                <a:cs typeface="Times New Roman" pitchFamily="18" charset="0"/>
              </a:rPr>
              <a:t>A </a:t>
            </a:r>
            <a:r>
              <a:rPr lang="en-GB" sz="2000" i="1" dirty="0">
                <a:solidFill>
                  <a:srgbClr val="FF0000"/>
                </a:solidFill>
                <a:cs typeface="Times New Roman" pitchFamily="18" charset="0"/>
              </a:rPr>
              <a:t>root</a:t>
            </a:r>
            <a:r>
              <a:rPr lang="en-GB" sz="2000" dirty="0">
                <a:cs typeface="Times New Roman" pitchFamily="18" charset="0"/>
              </a:rPr>
              <a:t> can be identified. The tree is usually drawn with the root at the </a:t>
            </a:r>
            <a:r>
              <a:rPr lang="en-GB" sz="2000" dirty="0">
                <a:solidFill>
                  <a:srgbClr val="FF0000"/>
                </a:solidFill>
                <a:cs typeface="Times New Roman" pitchFamily="18" charset="0"/>
              </a:rPr>
              <a:t>top</a:t>
            </a:r>
            <a:r>
              <a:rPr lang="en-GB" sz="2000" dirty="0">
                <a:cs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n-GB" sz="2000" dirty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000" dirty="0">
                <a:cs typeface="Times New Roman" pitchFamily="18" charset="0"/>
              </a:rPr>
              <a:t>A is the root. </a:t>
            </a:r>
          </a:p>
          <a:p>
            <a:pPr algn="just" eaLnBrk="1" hangingPunct="1">
              <a:lnSpc>
                <a:spcPct val="90000"/>
              </a:lnSpc>
            </a:pPr>
            <a:endParaRPr lang="en-GB" sz="2000" dirty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000" dirty="0">
                <a:cs typeface="Times New Roman" pitchFamily="18" charset="0"/>
              </a:rPr>
              <a:t>B is the root of a </a:t>
            </a:r>
            <a:r>
              <a:rPr lang="en-GB" sz="2000" dirty="0">
                <a:solidFill>
                  <a:srgbClr val="FF0000"/>
                </a:solidFill>
                <a:cs typeface="Times New Roman" pitchFamily="18" charset="0"/>
              </a:rPr>
              <a:t>sub-tree</a:t>
            </a:r>
            <a:r>
              <a:rPr lang="en-GB" sz="2000" dirty="0">
                <a:cs typeface="Times New Roman" pitchFamily="18" charset="0"/>
              </a:rPr>
              <a:t> (B, D, E). </a:t>
            </a:r>
          </a:p>
          <a:p>
            <a:pPr algn="just" eaLnBrk="1" hangingPunct="1">
              <a:lnSpc>
                <a:spcPct val="90000"/>
              </a:lnSpc>
            </a:pPr>
            <a:endParaRPr lang="en-GB" sz="2000" dirty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000" dirty="0">
                <a:cs typeface="Times New Roman" pitchFamily="18" charset="0"/>
              </a:rPr>
              <a:t>B is a </a:t>
            </a:r>
            <a:r>
              <a:rPr lang="en-GB" sz="2000" i="1" dirty="0">
                <a:solidFill>
                  <a:srgbClr val="FF0000"/>
                </a:solidFill>
                <a:cs typeface="Times New Roman" pitchFamily="18" charset="0"/>
              </a:rPr>
              <a:t>child</a:t>
            </a:r>
            <a:r>
              <a:rPr lang="en-GB" sz="2000" dirty="0">
                <a:cs typeface="Times New Roman" pitchFamily="18" charset="0"/>
              </a:rPr>
              <a:t> of A. </a:t>
            </a:r>
          </a:p>
          <a:p>
            <a:pPr algn="just" eaLnBrk="1" hangingPunct="1">
              <a:lnSpc>
                <a:spcPct val="90000"/>
              </a:lnSpc>
            </a:pPr>
            <a:endParaRPr lang="en-GB" sz="2000" dirty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000" dirty="0">
                <a:cs typeface="Times New Roman" pitchFamily="18" charset="0"/>
              </a:rPr>
              <a:t>C is the </a:t>
            </a:r>
            <a:r>
              <a:rPr lang="en-GB" sz="2000" i="1" dirty="0">
                <a:solidFill>
                  <a:srgbClr val="FF0000"/>
                </a:solidFill>
                <a:cs typeface="Times New Roman" pitchFamily="18" charset="0"/>
              </a:rPr>
              <a:t>parent</a:t>
            </a:r>
            <a:r>
              <a:rPr lang="en-GB" sz="2000" dirty="0">
                <a:cs typeface="Times New Roman" pitchFamily="18" charset="0"/>
              </a:rPr>
              <a:t> of G. </a:t>
            </a:r>
          </a:p>
          <a:p>
            <a:pPr algn="just" eaLnBrk="1" hangingPunct="1">
              <a:lnSpc>
                <a:spcPct val="90000"/>
              </a:lnSpc>
            </a:pPr>
            <a:endParaRPr lang="en-GB" sz="2000" dirty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sz="2000" dirty="0">
                <a:cs typeface="Times New Roman" pitchFamily="18" charset="0"/>
              </a:rPr>
              <a:t>A node with no sub-trees (e.g.  E) is a </a:t>
            </a:r>
            <a:r>
              <a:rPr lang="en-GB" sz="2000" i="1" dirty="0">
                <a:solidFill>
                  <a:srgbClr val="FF0000"/>
                </a:solidFill>
                <a:cs typeface="Times New Roman" pitchFamily="18" charset="0"/>
              </a:rPr>
              <a:t>leaf</a:t>
            </a:r>
            <a:r>
              <a:rPr lang="en-GB" sz="2000" dirty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GB" sz="20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000" dirty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3243263" y="2366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715000" y="1905000"/>
          <a:ext cx="26574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06692" imgH="1055587" progId="">
                  <p:embed/>
                </p:oleObj>
              </mc:Choice>
              <mc:Fallback>
                <p:oleObj r:id="rId3" imgW="1306692" imgH="1055587" progId="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2657475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EC06C-A138-4F29-AA06-D98C87AB8A91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Terminology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600200"/>
            <a:ext cx="4691062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en-GB" sz="1900" i="1" dirty="0">
                <a:solidFill>
                  <a:srgbClr val="FF0000"/>
                </a:solidFill>
                <a:cs typeface="Times New Roman" pitchFamily="18" charset="0"/>
              </a:rPr>
              <a:t>Degree</a:t>
            </a:r>
            <a:r>
              <a:rPr lang="en-GB" sz="1900" dirty="0">
                <a:cs typeface="Times New Roman" pitchFamily="18" charset="0"/>
              </a:rPr>
              <a:t> of a node is the number of its sub-trees. </a:t>
            </a:r>
          </a:p>
          <a:p>
            <a:pPr lvl="1" algn="just" eaLnBrk="1" hangingPunct="1">
              <a:lnSpc>
                <a:spcPct val="80000"/>
              </a:lnSpc>
              <a:buFontTx/>
              <a:buChar char="•"/>
            </a:pPr>
            <a:r>
              <a:rPr lang="en-GB" sz="1700" dirty="0">
                <a:cs typeface="Times New Roman" pitchFamily="18" charset="0"/>
              </a:rPr>
              <a:t> D has degree 0; B has degree 2; C has degree 3.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GB" sz="1900" dirty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en-GB" sz="1900" i="1" dirty="0">
                <a:solidFill>
                  <a:srgbClr val="FF0000"/>
                </a:solidFill>
                <a:cs typeface="Times New Roman" pitchFamily="18" charset="0"/>
              </a:rPr>
              <a:t>Level</a:t>
            </a:r>
            <a:r>
              <a:rPr lang="en-GB" sz="1900" i="1" dirty="0">
                <a:cs typeface="Times New Roman" pitchFamily="18" charset="0"/>
              </a:rPr>
              <a:t> </a:t>
            </a:r>
            <a:r>
              <a:rPr lang="en-GB" sz="1900" dirty="0">
                <a:cs typeface="Times New Roman" pitchFamily="18" charset="0"/>
              </a:rPr>
              <a:t>of a node is the number of nodes on the path to the root (including the node and the root). </a:t>
            </a:r>
          </a:p>
          <a:p>
            <a:pPr lvl="1" algn="just" eaLnBrk="1" hangingPunct="1">
              <a:lnSpc>
                <a:spcPct val="80000"/>
              </a:lnSpc>
              <a:buFontTx/>
              <a:buChar char="•"/>
            </a:pPr>
            <a:r>
              <a:rPr lang="en-GB" sz="1700" dirty="0">
                <a:cs typeface="Times New Roman" pitchFamily="18" charset="0"/>
              </a:rPr>
              <a:t> A is level 1; B and C are level 2; </a:t>
            </a:r>
          </a:p>
          <a:p>
            <a:pPr lvl="1" algn="just" eaLnBrk="1" hangingPunct="1">
              <a:lnSpc>
                <a:spcPct val="80000"/>
              </a:lnSpc>
              <a:buFontTx/>
              <a:buChar char="•"/>
            </a:pPr>
            <a:r>
              <a:rPr lang="en-GB" sz="1700" dirty="0">
                <a:cs typeface="Times New Roman" pitchFamily="18" charset="0"/>
              </a:rPr>
              <a:t>D … H are level 3.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GB" sz="1900" dirty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Char char="•"/>
            </a:pPr>
            <a:r>
              <a:rPr lang="en-GB" sz="1900" i="1" dirty="0">
                <a:solidFill>
                  <a:srgbClr val="FF0000"/>
                </a:solidFill>
                <a:cs typeface="Times New Roman" pitchFamily="18" charset="0"/>
              </a:rPr>
              <a:t>Height</a:t>
            </a:r>
            <a:r>
              <a:rPr lang="en-GB" sz="1900" dirty="0">
                <a:cs typeface="Times New Roman" pitchFamily="18" charset="0"/>
              </a:rPr>
              <a:t> of a tree is the maximum level, the </a:t>
            </a:r>
            <a:r>
              <a:rPr lang="en-GB" sz="1900" b="1" i="1" dirty="0">
                <a:cs typeface="Times New Roman" pitchFamily="18" charset="0"/>
              </a:rPr>
              <a:t>longest path </a:t>
            </a:r>
            <a:r>
              <a:rPr lang="en-GB" sz="1900" dirty="0">
                <a:cs typeface="Times New Roman" pitchFamily="18" charset="0"/>
              </a:rPr>
              <a:t>from the root. </a:t>
            </a:r>
          </a:p>
          <a:p>
            <a:pPr lvl="1" algn="just" eaLnBrk="1" hangingPunct="1">
              <a:lnSpc>
                <a:spcPct val="80000"/>
              </a:lnSpc>
              <a:buFontTx/>
              <a:buChar char="•"/>
            </a:pPr>
            <a:r>
              <a:rPr lang="en-GB" sz="1700" dirty="0">
                <a:cs typeface="Times New Roman" pitchFamily="18" charset="0"/>
              </a:rPr>
              <a:t> height of an empty tree is zero.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243263" y="2366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5638800" y="1981200"/>
          <a:ext cx="26574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06692" imgH="1055587" progId="">
                  <p:embed/>
                </p:oleObj>
              </mc:Choice>
              <mc:Fallback>
                <p:oleObj r:id="rId3" imgW="1306692" imgH="1055587" progId="">
                  <p:embed/>
                  <p:pic>
                    <p:nvPicPr>
                      <p:cNvPr id="30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81200"/>
                        <a:ext cx="2657475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092FAB-8EBC-42D2-8CDF-C88DB425161F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012160" y="3140968"/>
            <a:ext cx="151216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68244" y="4437112"/>
            <a:ext cx="17641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Height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>
                <a:cs typeface="Times New Roman" pitchFamily="18" charset="0"/>
              </a:rPr>
              <a:t>Binary Trees</a:t>
            </a:r>
            <a:r>
              <a:rPr lang="en-GB" b="1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4371975" cy="3494088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Tx/>
              <a:buChar char="•"/>
            </a:pPr>
            <a:r>
              <a:rPr lang="en-GB" sz="1800" dirty="0">
                <a:cs typeface="Times New Roman" pitchFamily="18" charset="0"/>
              </a:rPr>
              <a:t>A </a:t>
            </a:r>
            <a:r>
              <a:rPr lang="en-GB" sz="1800" dirty="0">
                <a:solidFill>
                  <a:srgbClr val="FF0000"/>
                </a:solidFill>
                <a:cs typeface="Times New Roman" pitchFamily="18" charset="0"/>
              </a:rPr>
              <a:t>binary tree </a:t>
            </a:r>
            <a:r>
              <a:rPr lang="en-GB" sz="1800" dirty="0">
                <a:cs typeface="Times New Roman" pitchFamily="18" charset="0"/>
              </a:rPr>
              <a:t>has a designated root and </a:t>
            </a:r>
            <a:r>
              <a:rPr lang="en-GB" sz="1800" dirty="0">
                <a:solidFill>
                  <a:srgbClr val="FF0000"/>
                </a:solidFill>
                <a:cs typeface="Times New Roman" pitchFamily="18" charset="0"/>
              </a:rPr>
              <a:t>no node with degree &gt; 2</a:t>
            </a:r>
            <a:r>
              <a:rPr lang="en-GB" sz="1800" dirty="0">
                <a:cs typeface="Times New Roman" pitchFamily="18" charset="0"/>
              </a:rPr>
              <a:t>. </a:t>
            </a:r>
          </a:p>
          <a:p>
            <a:pPr algn="just" eaLnBrk="1" hangingPunct="1">
              <a:spcBef>
                <a:spcPts val="600"/>
              </a:spcBef>
              <a:buFontTx/>
              <a:buChar char="•"/>
            </a:pPr>
            <a:r>
              <a:rPr lang="en-GB" sz="1800" dirty="0">
                <a:cs typeface="Times New Roman" pitchFamily="18" charset="0"/>
              </a:rPr>
              <a:t>Each Node holds a </a:t>
            </a:r>
            <a:r>
              <a:rPr lang="en-GB" sz="1800" dirty="0">
                <a:solidFill>
                  <a:srgbClr val="FF0000"/>
                </a:solidFill>
                <a:cs typeface="Times New Roman" pitchFamily="18" charset="0"/>
              </a:rPr>
              <a:t>data</a:t>
            </a:r>
            <a:r>
              <a:rPr lang="en-GB" sz="1800" dirty="0">
                <a:cs typeface="Times New Roman" pitchFamily="18" charset="0"/>
              </a:rPr>
              <a:t> item (may be a ref to a class). </a:t>
            </a:r>
          </a:p>
          <a:p>
            <a:pPr algn="just" eaLnBrk="1" hangingPunct="1">
              <a:spcBef>
                <a:spcPts val="600"/>
              </a:spcBef>
              <a:buFontTx/>
              <a:buChar char="•"/>
            </a:pPr>
            <a:r>
              <a:rPr lang="en-GB" sz="1800" dirty="0">
                <a:cs typeface="Times New Roman" pitchFamily="18" charset="0"/>
              </a:rPr>
              <a:t>Each node has at most two sub-trees.</a:t>
            </a:r>
          </a:p>
          <a:p>
            <a:pPr lvl="1" algn="just" eaLnBrk="1" hangingPunct="1">
              <a:spcBef>
                <a:spcPts val="600"/>
              </a:spcBef>
              <a:buFontTx/>
              <a:buChar char="•"/>
            </a:pPr>
            <a:r>
              <a:rPr lang="en-GB" sz="1800" i="1" dirty="0">
                <a:cs typeface="Times New Roman" pitchFamily="18" charset="0"/>
              </a:rPr>
              <a:t> </a:t>
            </a:r>
            <a:r>
              <a:rPr lang="en-GB" sz="1800" i="1" dirty="0">
                <a:solidFill>
                  <a:srgbClr val="FF0000"/>
                </a:solidFill>
                <a:cs typeface="Times New Roman" pitchFamily="18" charset="0"/>
              </a:rPr>
              <a:t>left</a:t>
            </a:r>
            <a:r>
              <a:rPr lang="en-GB" sz="1800" dirty="0">
                <a:solidFill>
                  <a:srgbClr val="FF0000"/>
                </a:solidFill>
                <a:cs typeface="Times New Roman" pitchFamily="18" charset="0"/>
              </a:rPr>
              <a:t> sub-tree </a:t>
            </a:r>
            <a:r>
              <a:rPr lang="en-GB" sz="1800" dirty="0">
                <a:cs typeface="Times New Roman" pitchFamily="18" charset="0"/>
              </a:rPr>
              <a:t>and the </a:t>
            </a:r>
            <a:r>
              <a:rPr lang="en-GB" sz="1800" i="1" dirty="0">
                <a:solidFill>
                  <a:srgbClr val="FF0000"/>
                </a:solidFill>
                <a:cs typeface="Times New Roman" pitchFamily="18" charset="0"/>
              </a:rPr>
              <a:t>right</a:t>
            </a:r>
            <a:r>
              <a:rPr lang="en-GB" sz="1800" dirty="0">
                <a:solidFill>
                  <a:srgbClr val="FF0000"/>
                </a:solidFill>
                <a:cs typeface="Times New Roman" pitchFamily="18" charset="0"/>
              </a:rPr>
              <a:t> sub-tree</a:t>
            </a:r>
            <a:r>
              <a:rPr lang="en-GB" sz="1800" dirty="0">
                <a:cs typeface="Times New Roman" pitchFamily="18" charset="0"/>
              </a:rPr>
              <a:t>. </a:t>
            </a:r>
          </a:p>
          <a:p>
            <a:pPr algn="just" eaLnBrk="1" hangingPunct="1">
              <a:spcBef>
                <a:spcPts val="600"/>
              </a:spcBef>
              <a:buFontTx/>
              <a:buChar char="•"/>
            </a:pPr>
            <a:r>
              <a:rPr lang="en-GB" sz="1800" dirty="0">
                <a:cs typeface="Times New Roman" pitchFamily="18" charset="0"/>
              </a:rPr>
              <a:t>To represent a binary tree a structure with three members is required.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GB" sz="1800" dirty="0">
                <a:cs typeface="Times New Roman" pitchFamily="18" charset="0"/>
              </a:rPr>
              <a:t> the data and two sub-trees</a:t>
            </a:r>
            <a:r>
              <a:rPr lang="en-GB" sz="1800" dirty="0"/>
              <a:t> </a:t>
            </a:r>
          </a:p>
        </p:txBody>
      </p:sp>
      <p:sp>
        <p:nvSpPr>
          <p:cNvPr id="4101" name="Rectangle 28"/>
          <p:cNvSpPr>
            <a:spLocks noChangeArrowheads="1"/>
          </p:cNvSpPr>
          <p:nvPr/>
        </p:nvSpPr>
        <p:spPr bwMode="auto">
          <a:xfrm>
            <a:off x="224790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98" name="Object 27"/>
          <p:cNvGraphicFramePr>
            <a:graphicFrameLocks noChangeAspect="1"/>
          </p:cNvGraphicFramePr>
          <p:nvPr/>
        </p:nvGraphicFramePr>
        <p:xfrm>
          <a:off x="5357813" y="1485900"/>
          <a:ext cx="3633787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19658" imgH="2502269" progId="">
                  <p:embed/>
                </p:oleObj>
              </mc:Choice>
              <mc:Fallback>
                <p:oleObj r:id="rId3" imgW="3619658" imgH="2502269" progId="">
                  <p:embed/>
                  <p:pic>
                    <p:nvPicPr>
                      <p:cNvPr id="409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485900"/>
                        <a:ext cx="3633787" cy="284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2AF9B-9A43-44CD-B1D6-BB0769501413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Class Node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285875"/>
            <a:ext cx="8043862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1600" noProof="1"/>
              <a:t>class </a:t>
            </a:r>
            <a:r>
              <a:rPr lang="en-GB" sz="1600" noProof="1">
                <a:solidFill>
                  <a:srgbClr val="0033CC"/>
                </a:solidFill>
              </a:rPr>
              <a:t>Node</a:t>
            </a:r>
            <a:r>
              <a:rPr lang="en-GB" sz="1600" noProof="1"/>
              <a:t>&lt;T&gt; where T : IComparable</a:t>
            </a:r>
          </a:p>
          <a:p>
            <a:pPr eaLnBrk="1" hangingPunct="1">
              <a:buFont typeface="Arial" charset="0"/>
              <a:buNone/>
            </a:pPr>
            <a:r>
              <a:rPr lang="en-GB" sz="1600" noProof="1"/>
              <a:t>    {</a:t>
            </a:r>
          </a:p>
          <a:p>
            <a:pPr eaLnBrk="1" hangingPunct="1">
              <a:buFont typeface="Arial" charset="0"/>
              <a:buNone/>
            </a:pPr>
            <a:r>
              <a:rPr lang="en-GB" sz="1600" noProof="1"/>
              <a:t>        private T </a:t>
            </a:r>
            <a:r>
              <a:rPr lang="en-GB" sz="1600" noProof="1">
                <a:solidFill>
                  <a:srgbClr val="0033CC"/>
                </a:solidFill>
              </a:rPr>
              <a:t>data</a:t>
            </a:r>
            <a:r>
              <a:rPr lang="en-GB" sz="1600" noProof="1"/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GB" sz="1600" noProof="1"/>
              <a:t>        </a:t>
            </a:r>
            <a:r>
              <a:rPr lang="en-GB" sz="1600" noProof="1">
                <a:solidFill>
                  <a:srgbClr val="FF0000"/>
                </a:solidFill>
              </a:rPr>
              <a:t>public</a:t>
            </a:r>
            <a:r>
              <a:rPr lang="en-GB" sz="1600" noProof="1"/>
              <a:t> </a:t>
            </a:r>
            <a:r>
              <a:rPr lang="en-GB" sz="1600" noProof="1">
                <a:solidFill>
                  <a:srgbClr val="0033CC"/>
                </a:solidFill>
              </a:rPr>
              <a:t>Node</a:t>
            </a:r>
            <a:r>
              <a:rPr lang="en-GB" sz="1600" noProof="1"/>
              <a:t>&lt;T&gt; </a:t>
            </a:r>
            <a:r>
              <a:rPr lang="en-GB" sz="1600" noProof="1">
                <a:solidFill>
                  <a:srgbClr val="FF0000"/>
                </a:solidFill>
              </a:rPr>
              <a:t>Left</a:t>
            </a:r>
            <a:r>
              <a:rPr lang="en-GB" sz="1600" noProof="1"/>
              <a:t> , </a:t>
            </a:r>
            <a:r>
              <a:rPr lang="en-GB" sz="1600" noProof="1">
                <a:solidFill>
                  <a:srgbClr val="FF0000"/>
                </a:solidFill>
              </a:rPr>
              <a:t>Right</a:t>
            </a:r>
            <a:r>
              <a:rPr lang="en-GB" sz="1600" noProof="1"/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GB" sz="1600" noProof="1"/>
              <a:t>    </a:t>
            </a:r>
          </a:p>
          <a:p>
            <a:pPr>
              <a:buFont typeface="Arial" charset="0"/>
              <a:buNone/>
            </a:pPr>
            <a:r>
              <a:rPr lang="en-GB" sz="1600" noProof="1"/>
              <a:t>       </a:t>
            </a:r>
            <a:r>
              <a:rPr lang="en-GB" sz="1600" dirty="0"/>
              <a:t> public Node(T item)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{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    data = item;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    Left = null;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    Right = null;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}</a:t>
            </a:r>
          </a:p>
          <a:p>
            <a:pPr>
              <a:buFont typeface="Arial" charset="0"/>
              <a:buNone/>
            </a:pPr>
            <a:endParaRPr lang="en-GB" sz="1600" dirty="0"/>
          </a:p>
          <a:p>
            <a:pPr>
              <a:buFont typeface="Arial" charset="0"/>
              <a:buNone/>
            </a:pPr>
            <a:r>
              <a:rPr lang="en-GB" sz="1600" dirty="0"/>
              <a:t>	 public T Data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{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    set{ data = value; } 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    get{ return data; }</a:t>
            </a:r>
          </a:p>
          <a:p>
            <a:pPr>
              <a:buFont typeface="Arial" charset="0"/>
              <a:buNone/>
            </a:pPr>
            <a:r>
              <a:rPr lang="en-GB" sz="1600" dirty="0"/>
              <a:t>        }</a:t>
            </a:r>
          </a:p>
          <a:p>
            <a:pPr>
              <a:buFont typeface="Arial" charset="0"/>
              <a:buNone/>
            </a:pPr>
            <a:r>
              <a:rPr lang="en-GB" sz="1600" noProof="1"/>
              <a:t>}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5143500" y="1643063"/>
            <a:ext cx="3357563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/>
              <a:t> Normally Private</a:t>
            </a:r>
          </a:p>
          <a:p>
            <a:pPr>
              <a:buFont typeface="Arial" charset="0"/>
              <a:buChar char="•"/>
            </a:pPr>
            <a:r>
              <a:rPr lang="en-GB" dirty="0"/>
              <a:t> We need access to left and right, to change them</a:t>
            </a:r>
          </a:p>
          <a:p>
            <a:endParaRPr lang="en-GB" dirty="0"/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4572000" y="4000500"/>
            <a:ext cx="1857375" cy="727075"/>
            <a:chOff x="5000628" y="3786190"/>
            <a:chExt cx="1857388" cy="726522"/>
          </a:xfrm>
        </p:grpSpPr>
        <p:sp>
          <p:nvSpPr>
            <p:cNvPr id="15368" name="TextBox 4"/>
            <p:cNvSpPr txBox="1">
              <a:spLocks noChangeArrowheads="1"/>
            </p:cNvSpPr>
            <p:nvPr/>
          </p:nvSpPr>
          <p:spPr bwMode="auto">
            <a:xfrm>
              <a:off x="5000628" y="3786190"/>
              <a:ext cx="1857388" cy="369332"/>
            </a:xfrm>
            <a:prstGeom prst="rect">
              <a:avLst/>
            </a:prstGeom>
            <a:noFill/>
            <a:ln w="9525">
              <a:solidFill>
                <a:srgbClr val="0B023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GB" dirty="0"/>
                <a:t>         data</a:t>
              </a:r>
            </a:p>
          </p:txBody>
        </p:sp>
        <p:sp>
          <p:nvSpPr>
            <p:cNvPr id="15369" name="TextBox 5"/>
            <p:cNvSpPr txBox="1">
              <a:spLocks noChangeArrowheads="1"/>
            </p:cNvSpPr>
            <p:nvPr/>
          </p:nvSpPr>
          <p:spPr bwMode="auto">
            <a:xfrm>
              <a:off x="5000628" y="4143380"/>
              <a:ext cx="928694" cy="369332"/>
            </a:xfrm>
            <a:prstGeom prst="rect">
              <a:avLst/>
            </a:prstGeom>
            <a:noFill/>
            <a:ln w="9525">
              <a:solidFill>
                <a:srgbClr val="0B023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Left</a:t>
              </a:r>
            </a:p>
          </p:txBody>
        </p:sp>
        <p:sp>
          <p:nvSpPr>
            <p:cNvPr id="15370" name="TextBox 6"/>
            <p:cNvSpPr txBox="1">
              <a:spLocks noChangeArrowheads="1"/>
            </p:cNvSpPr>
            <p:nvPr/>
          </p:nvSpPr>
          <p:spPr bwMode="auto">
            <a:xfrm>
              <a:off x="5929322" y="4143380"/>
              <a:ext cx="928694" cy="369332"/>
            </a:xfrm>
            <a:prstGeom prst="rect">
              <a:avLst/>
            </a:prstGeom>
            <a:noFill/>
            <a:ln w="9525">
              <a:solidFill>
                <a:srgbClr val="0B023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Right</a:t>
              </a:r>
            </a:p>
          </p:txBody>
        </p:sp>
      </p:grpSp>
      <p:sp>
        <p:nvSpPr>
          <p:cNvPr id="13318" name="TextBox 9"/>
          <p:cNvSpPr txBox="1">
            <a:spLocks noChangeArrowheads="1"/>
          </p:cNvSpPr>
          <p:nvPr/>
        </p:nvSpPr>
        <p:spPr bwMode="auto">
          <a:xfrm>
            <a:off x="2643188" y="3286125"/>
            <a:ext cx="2071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 </a:t>
            </a:r>
            <a:r>
              <a:rPr lang="en-GB" i="1">
                <a:solidFill>
                  <a:srgbClr val="00B050"/>
                </a:solidFill>
              </a:rPr>
              <a:t>//constructor</a:t>
            </a:r>
          </a:p>
          <a:p>
            <a:endParaRPr lang="en-GB"/>
          </a:p>
        </p:txBody>
      </p:sp>
      <p:sp>
        <p:nvSpPr>
          <p:cNvPr id="13319" name="TextBox 10"/>
          <p:cNvSpPr txBox="1">
            <a:spLocks noChangeArrowheads="1"/>
          </p:cNvSpPr>
          <p:nvPr/>
        </p:nvSpPr>
        <p:spPr bwMode="auto">
          <a:xfrm>
            <a:off x="3000375" y="5429250"/>
            <a:ext cx="2357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 </a:t>
            </a:r>
            <a:r>
              <a:rPr lang="en-GB" i="1">
                <a:solidFill>
                  <a:srgbClr val="00B050"/>
                </a:solidFill>
              </a:rPr>
              <a:t>//property for data</a:t>
            </a:r>
          </a:p>
          <a:p>
            <a:r>
              <a:rPr lang="en-GB" i="1">
                <a:solidFill>
                  <a:srgbClr val="00B050"/>
                </a:solidFill>
              </a:rPr>
              <a:t>	set &amp; get</a:t>
            </a:r>
            <a:endParaRPr lang="en-GB"/>
          </a:p>
        </p:txBody>
      </p:sp>
      <p:sp>
        <p:nvSpPr>
          <p:cNvPr id="11" name="Left Arrow 10"/>
          <p:cNvSpPr/>
          <p:nvPr/>
        </p:nvSpPr>
        <p:spPr>
          <a:xfrm>
            <a:off x="3635896" y="2276872"/>
            <a:ext cx="1512168" cy="1440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C69F30-8A97-4AA3-B3A9-7610B93EF187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71500" y="1357313"/>
            <a:ext cx="4371975" cy="34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600"/>
              </a:spcBef>
              <a:defRPr/>
            </a:pPr>
            <a:r>
              <a:rPr lang="en-GB" sz="1400" dirty="0">
                <a:latin typeface="+mn-lt"/>
                <a:cs typeface="Times New Roman" pitchFamily="18" charset="0"/>
              </a:rPr>
              <a:t>Console Application, build a tree containing</a:t>
            </a:r>
          </a:p>
          <a:p>
            <a:pPr marL="342900" indent="-342900" algn="just">
              <a:spcBef>
                <a:spcPts val="600"/>
              </a:spcBef>
              <a:buFontTx/>
              <a:buChar char="•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Tx/>
              <a:buChar char="•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Tx/>
              <a:buChar char="•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Tx/>
              <a:buChar char="•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Tx/>
              <a:buChar char="•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Tx/>
              <a:buChar char="•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Node&lt;</a:t>
            </a:r>
            <a:r>
              <a:rPr lang="en-GB" sz="1400" dirty="0" err="1">
                <a:latin typeface="+mn-lt"/>
                <a:cs typeface="Times New Roman" pitchFamily="18" charset="0"/>
              </a:rPr>
              <a:t>int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&gt; </a:t>
            </a:r>
            <a:r>
              <a:rPr lang="en-GB" sz="1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tree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  = new Node&lt;</a:t>
            </a:r>
            <a:r>
              <a:rPr lang="en-GB" sz="1400" dirty="0" err="1">
                <a:latin typeface="+mn-lt"/>
                <a:cs typeface="Times New Roman" pitchFamily="18" charset="0"/>
              </a:rPr>
              <a:t>int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&gt;(6);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sz="14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tree</a:t>
            </a:r>
            <a:r>
              <a:rPr lang="en-GB" sz="1400" dirty="0" err="1">
                <a:solidFill>
                  <a:srgbClr val="0033CC"/>
                </a:solidFill>
                <a:latin typeface="+mn-lt"/>
                <a:cs typeface="Times New Roman" pitchFamily="18" charset="0"/>
              </a:rPr>
              <a:t>.Left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 = new Node&lt;</a:t>
            </a:r>
            <a:r>
              <a:rPr lang="en-GB" sz="1400" dirty="0" err="1">
                <a:latin typeface="+mn-lt"/>
                <a:cs typeface="Times New Roman" pitchFamily="18" charset="0"/>
              </a:rPr>
              <a:t>int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&gt;(2);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GB" sz="1400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tree</a:t>
            </a:r>
            <a:r>
              <a:rPr lang="en-GB" sz="1400" dirty="0" err="1">
                <a:solidFill>
                  <a:srgbClr val="0033CC"/>
                </a:solidFill>
                <a:latin typeface="+mn-lt"/>
                <a:cs typeface="Times New Roman" pitchFamily="18" charset="0"/>
              </a:rPr>
              <a:t>.Left.Right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 = new Node&lt;</a:t>
            </a:r>
            <a:r>
              <a:rPr lang="en-GB" sz="1400" dirty="0" err="1">
                <a:latin typeface="+mn-lt"/>
                <a:cs typeface="Times New Roman" pitchFamily="18" charset="0"/>
              </a:rPr>
              <a:t>int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&gt;(5);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GB" sz="1400" dirty="0">
                <a:latin typeface="+mn-lt"/>
                <a:cs typeface="Times New Roman" pitchFamily="18" charset="0"/>
              </a:rPr>
              <a:t>Change the 5 to a 3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GB" sz="1400" dirty="0">
                <a:latin typeface="+mn-lt"/>
                <a:cs typeface="Times New Roman" pitchFamily="18" charset="0"/>
              </a:rPr>
              <a:t>	</a:t>
            </a:r>
            <a:r>
              <a:rPr lang="en-GB" sz="1400" dirty="0" err="1">
                <a:solidFill>
                  <a:srgbClr val="0033CC"/>
                </a:solidFill>
                <a:latin typeface="+mn-lt"/>
                <a:cs typeface="Times New Roman" pitchFamily="18" charset="0"/>
              </a:rPr>
              <a:t>tree.Left.Right.Data</a:t>
            </a:r>
            <a:r>
              <a:rPr lang="en-GB" sz="1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 = 3;</a:t>
            </a:r>
          </a:p>
          <a:p>
            <a:pPr marL="342900" indent="-342900" algn="just">
              <a:spcBef>
                <a:spcPts val="600"/>
              </a:spcBef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GB" sz="1400" dirty="0">
                <a:latin typeface="+mn-lt"/>
                <a:cs typeface="Times New Roman" pitchFamily="18" charset="0"/>
              </a:rPr>
              <a:t>Add an 8 to the right of the 6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GB" sz="1400" dirty="0">
                <a:latin typeface="+mn-lt"/>
                <a:cs typeface="Times New Roman" pitchFamily="18" charset="0"/>
              </a:rPr>
              <a:t>	</a:t>
            </a:r>
            <a:r>
              <a:rPr lang="en-GB" sz="1400" dirty="0" err="1">
                <a:solidFill>
                  <a:srgbClr val="0033CC"/>
                </a:solidFill>
                <a:cs typeface="Times New Roman" pitchFamily="18" charset="0"/>
              </a:rPr>
              <a:t>tree.Right</a:t>
            </a:r>
            <a:r>
              <a:rPr lang="en-GB" sz="1400" dirty="0">
                <a:solidFill>
                  <a:srgbClr val="0033CC"/>
                </a:solidFill>
                <a:cs typeface="Times New Roman" pitchFamily="18" charset="0"/>
              </a:rPr>
              <a:t> = new Node&lt;</a:t>
            </a:r>
            <a:r>
              <a:rPr lang="en-GB" sz="1400" dirty="0" err="1">
                <a:cs typeface="Times New Roman" pitchFamily="18" charset="0"/>
              </a:rPr>
              <a:t>int</a:t>
            </a:r>
            <a:r>
              <a:rPr lang="en-GB" sz="1400" dirty="0">
                <a:solidFill>
                  <a:srgbClr val="0033CC"/>
                </a:solidFill>
                <a:cs typeface="Times New Roman" pitchFamily="18" charset="0"/>
              </a:rPr>
              <a:t>&gt;(8);</a:t>
            </a:r>
          </a:p>
          <a:p>
            <a:pPr marL="342900" indent="-342900" algn="just">
              <a:spcBef>
                <a:spcPts val="600"/>
              </a:spcBef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FontTx/>
              <a:buChar char="•"/>
              <a:defRPr/>
            </a:pPr>
            <a:endParaRPr lang="en-GB" sz="1400" dirty="0">
              <a:latin typeface="+mn-lt"/>
              <a:cs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Building a Tree with Class Node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285875"/>
            <a:ext cx="41148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1400" noProof="1">
                <a:solidFill>
                  <a:srgbClr val="0033CC"/>
                </a:solidFill>
              </a:rPr>
              <a:t>Node</a:t>
            </a:r>
            <a:r>
              <a:rPr lang="en-GB" sz="1400" noProof="1"/>
              <a:t>&lt;T&gt; where T : IComparable</a:t>
            </a:r>
          </a:p>
          <a:p>
            <a:pPr eaLnBrk="1" hangingPunct="1">
              <a:buFont typeface="Arial" charset="0"/>
              <a:buNone/>
            </a:pPr>
            <a:r>
              <a:rPr lang="en-GB" sz="1400" noProof="1"/>
              <a:t>    {</a:t>
            </a:r>
          </a:p>
          <a:p>
            <a:pPr eaLnBrk="1" hangingPunct="1">
              <a:buFont typeface="Arial" charset="0"/>
              <a:buNone/>
            </a:pPr>
            <a:r>
              <a:rPr lang="en-GB" sz="1400" noProof="1"/>
              <a:t>        private T </a:t>
            </a:r>
            <a:r>
              <a:rPr lang="en-GB" sz="1400" noProof="1">
                <a:solidFill>
                  <a:srgbClr val="0033CC"/>
                </a:solidFill>
              </a:rPr>
              <a:t>data</a:t>
            </a:r>
            <a:r>
              <a:rPr lang="en-GB" sz="1400" noProof="1"/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GB" sz="1400" noProof="1"/>
              <a:t>        public </a:t>
            </a:r>
            <a:r>
              <a:rPr lang="en-GB" sz="1400" noProof="1">
                <a:solidFill>
                  <a:srgbClr val="0033CC"/>
                </a:solidFill>
              </a:rPr>
              <a:t>Node</a:t>
            </a:r>
            <a:r>
              <a:rPr lang="en-GB" sz="1400" noProof="1"/>
              <a:t>&lt;T&gt; </a:t>
            </a:r>
            <a:r>
              <a:rPr lang="en-GB" sz="1400" noProof="1">
                <a:solidFill>
                  <a:srgbClr val="0033CC"/>
                </a:solidFill>
              </a:rPr>
              <a:t>Left</a:t>
            </a:r>
            <a:r>
              <a:rPr lang="en-GB" sz="1400" noProof="1"/>
              <a:t> , </a:t>
            </a:r>
            <a:r>
              <a:rPr lang="en-GB" sz="1400" noProof="1">
                <a:solidFill>
                  <a:srgbClr val="0033CC"/>
                </a:solidFill>
              </a:rPr>
              <a:t>Right</a:t>
            </a:r>
            <a:r>
              <a:rPr lang="en-GB" sz="1400" noProof="1"/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GB" sz="1400" noProof="1"/>
              <a:t>    </a:t>
            </a:r>
          </a:p>
          <a:p>
            <a:pPr>
              <a:buFont typeface="Arial" charset="0"/>
              <a:buNone/>
            </a:pPr>
            <a:r>
              <a:rPr lang="en-GB" sz="1400" noProof="1"/>
              <a:t>       </a:t>
            </a:r>
            <a:r>
              <a:rPr lang="en-GB" sz="1400" dirty="0"/>
              <a:t> public Node(T item)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{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    data = item;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    Left = null;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    Right = null;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}</a:t>
            </a:r>
          </a:p>
          <a:p>
            <a:pPr>
              <a:buFont typeface="Arial" charset="0"/>
              <a:buNone/>
            </a:pPr>
            <a:endParaRPr lang="en-GB" sz="1400" dirty="0"/>
          </a:p>
          <a:p>
            <a:pPr>
              <a:buFont typeface="Arial" charset="0"/>
              <a:buNone/>
            </a:pPr>
            <a:r>
              <a:rPr lang="en-GB" sz="1400" dirty="0"/>
              <a:t>	 public T Data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{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    set{ data = value; } 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    get{ return data; }</a:t>
            </a:r>
          </a:p>
          <a:p>
            <a:pPr>
              <a:buFont typeface="Arial" charset="0"/>
              <a:buNone/>
            </a:pPr>
            <a:r>
              <a:rPr lang="en-GB" sz="1400" dirty="0"/>
              <a:t>        }</a:t>
            </a:r>
          </a:p>
          <a:p>
            <a:pPr>
              <a:buFont typeface="Arial" charset="0"/>
              <a:buNone/>
            </a:pPr>
            <a:r>
              <a:rPr lang="en-GB" sz="1400" noProof="1"/>
              <a:t>}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1643063" y="1857375"/>
            <a:ext cx="714375" cy="307975"/>
          </a:xfrm>
          <a:prstGeom prst="rect">
            <a:avLst/>
          </a:prstGeom>
          <a:noFill/>
          <a:ln w="9525">
            <a:solidFill>
              <a:srgbClr val="0B023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GB" sz="1400"/>
              <a:t>    6</a:t>
            </a:r>
          </a:p>
        </p:txBody>
      </p:sp>
      <p:sp>
        <p:nvSpPr>
          <p:cNvPr id="16390" name="TextBox 12"/>
          <p:cNvSpPr txBox="1">
            <a:spLocks noChangeArrowheads="1"/>
          </p:cNvSpPr>
          <p:nvPr/>
        </p:nvSpPr>
        <p:spPr bwMode="auto">
          <a:xfrm>
            <a:off x="857250" y="2286000"/>
            <a:ext cx="714375" cy="307975"/>
          </a:xfrm>
          <a:prstGeom prst="rect">
            <a:avLst/>
          </a:prstGeom>
          <a:noFill/>
          <a:ln w="9525">
            <a:solidFill>
              <a:srgbClr val="0B023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GB" sz="1400"/>
              <a:t>    2</a:t>
            </a:r>
          </a:p>
        </p:txBody>
      </p:sp>
      <p:sp>
        <p:nvSpPr>
          <p:cNvPr id="16391" name="TextBox 13"/>
          <p:cNvSpPr txBox="1">
            <a:spLocks noChangeArrowheads="1"/>
          </p:cNvSpPr>
          <p:nvPr/>
        </p:nvSpPr>
        <p:spPr bwMode="auto">
          <a:xfrm>
            <a:off x="1357313" y="2714625"/>
            <a:ext cx="714375" cy="307975"/>
          </a:xfrm>
          <a:prstGeom prst="rect">
            <a:avLst/>
          </a:prstGeom>
          <a:noFill/>
          <a:ln w="9525">
            <a:solidFill>
              <a:srgbClr val="0B023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GB" sz="1400"/>
              <a:t>   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1428750" y="2143125"/>
            <a:ext cx="42862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390" idx="2"/>
          </p:cNvCxnSpPr>
          <p:nvPr/>
        </p:nvCxnSpPr>
        <p:spPr>
          <a:xfrm rot="16200000" flipH="1">
            <a:off x="1296988" y="2511425"/>
            <a:ext cx="1206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F98621-F297-4DFF-927F-04C76DCAF9B6}" type="datetime12">
              <a:rPr lang="en-GB" smtClean="0"/>
              <a:pPr>
                <a:defRPr/>
              </a:pPr>
              <a:t>10:58 AM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4bb7e83-678b-47f5-9060-251f374556e1"/>
</p:tagLst>
</file>

<file path=ppt/theme/theme1.xml><?xml version="1.0" encoding="utf-8"?>
<a:theme xmlns:a="http://schemas.openxmlformats.org/drawingml/2006/main" name="6 LinkLi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 LinkList</Template>
  <TotalTime>5552</TotalTime>
  <Words>1361</Words>
  <Application>Microsoft Office PowerPoint</Application>
  <PresentationFormat>On-screen Show (4:3)</PresentationFormat>
  <Paragraphs>296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Cascadia Mono</vt:lpstr>
      <vt:lpstr>Wingdings</vt:lpstr>
      <vt:lpstr>6 LinkList</vt:lpstr>
      <vt:lpstr>Binary Trees</vt:lpstr>
      <vt:lpstr>Passing by Reference -  C#</vt:lpstr>
      <vt:lpstr>Passing by Reference</vt:lpstr>
      <vt:lpstr>Binary Tree: Introduction</vt:lpstr>
      <vt:lpstr>Tree Terminology </vt:lpstr>
      <vt:lpstr>Terminology</vt:lpstr>
      <vt:lpstr>Binary Trees </vt:lpstr>
      <vt:lpstr>Class Node</vt:lpstr>
      <vt:lpstr>Building a Tree with Class Node</vt:lpstr>
      <vt:lpstr>Binary Tree Class</vt:lpstr>
      <vt:lpstr>Binary Tree Class</vt:lpstr>
      <vt:lpstr>Construct a BinTree</vt:lpstr>
      <vt:lpstr>Binary Tree Traversal</vt:lpstr>
      <vt:lpstr>Coding InOrder</vt:lpstr>
      <vt:lpstr>Calling InOrder</vt:lpstr>
      <vt:lpstr>Summary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.NET</dc:title>
  <dc:creator>Dr David McLean</dc:creator>
  <cp:lastModifiedBy>Wenqi Lu</cp:lastModifiedBy>
  <cp:revision>136</cp:revision>
  <cp:lastPrinted>2012-11-19T13:20:03Z</cp:lastPrinted>
  <dcterms:created xsi:type="dcterms:W3CDTF">2008-10-01T09:21:27Z</dcterms:created>
  <dcterms:modified xsi:type="dcterms:W3CDTF">2023-10-26T10:25:00Z</dcterms:modified>
</cp:coreProperties>
</file>