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56" r:id="rId2"/>
    <p:sldId id="271" r:id="rId3"/>
    <p:sldId id="272" r:id="rId4"/>
    <p:sldId id="274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57" r:id="rId16"/>
  </p:sldIdLst>
  <p:sldSz cx="9144000" cy="6858000" type="screen4x3"/>
  <p:notesSz cx="6858000" cy="9144000"/>
  <p:custDataLst>
    <p:tags r:id="rId18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  <a:srgbClr val="0B0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3D0FE-A824-4765-BDA0-8766F07C20E7}" v="15" dt="2023-11-03T16:26:31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0" autoAdjust="0"/>
    <p:restoredTop sz="94660"/>
  </p:normalViewPr>
  <p:slideViewPr>
    <p:cSldViewPr>
      <p:cViewPr varScale="1">
        <p:scale>
          <a:sx n="84" d="100"/>
          <a:sy n="84" d="100"/>
        </p:scale>
        <p:origin x="112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qi Lu" userId="dcad340c-d99f-4e42-bd50-9fb9697369b0" providerId="ADAL" clId="{B151122B-AB55-4EE4-B0E8-13B24F58F0E9}"/>
    <pc:docChg chg="custSel modSld sldOrd replTag delTag">
      <pc:chgData name="Wenqi Lu" userId="dcad340c-d99f-4e42-bd50-9fb9697369b0" providerId="ADAL" clId="{B151122B-AB55-4EE4-B0E8-13B24F58F0E9}" dt="2023-09-22T14:46:47.355" v="16"/>
      <pc:docMkLst>
        <pc:docMk/>
      </pc:docMkLst>
      <pc:sldChg chg="modSp mod modAnim">
        <pc:chgData name="Wenqi Lu" userId="dcad340c-d99f-4e42-bd50-9fb9697369b0" providerId="ADAL" clId="{B151122B-AB55-4EE4-B0E8-13B24F58F0E9}" dt="2023-09-22T14:24:55.562" v="4" actId="27636"/>
        <pc:sldMkLst>
          <pc:docMk/>
          <pc:sldMk cId="0" sldId="272"/>
        </pc:sldMkLst>
        <pc:spChg chg="mod">
          <ac:chgData name="Wenqi Lu" userId="dcad340c-d99f-4e42-bd50-9fb9697369b0" providerId="ADAL" clId="{B151122B-AB55-4EE4-B0E8-13B24F58F0E9}" dt="2023-09-22T14:24:55.562" v="4" actId="27636"/>
          <ac:spMkLst>
            <pc:docMk/>
            <pc:sldMk cId="0" sldId="272"/>
            <ac:spMk id="3" creationId="{00000000-0000-0000-0000-000000000000}"/>
          </ac:spMkLst>
        </pc:spChg>
      </pc:sldChg>
      <pc:sldChg chg="ord">
        <pc:chgData name="Wenqi Lu" userId="dcad340c-d99f-4e42-bd50-9fb9697369b0" providerId="ADAL" clId="{B151122B-AB55-4EE4-B0E8-13B24F58F0E9}" dt="2023-09-22T14:27:58.432" v="9"/>
        <pc:sldMkLst>
          <pc:docMk/>
          <pc:sldMk cId="0" sldId="277"/>
        </pc:sldMkLst>
      </pc:sldChg>
      <pc:sldChg chg="modSp">
        <pc:chgData name="Wenqi Lu" userId="dcad340c-d99f-4e42-bd50-9fb9697369b0" providerId="ADAL" clId="{B151122B-AB55-4EE4-B0E8-13B24F58F0E9}" dt="2023-09-22T14:46:45.075" v="13" actId="20577"/>
        <pc:sldMkLst>
          <pc:docMk/>
          <pc:sldMk cId="0" sldId="280"/>
        </pc:sldMkLst>
        <pc:spChg chg="mod">
          <ac:chgData name="Wenqi Lu" userId="dcad340c-d99f-4e42-bd50-9fb9697369b0" providerId="ADAL" clId="{B151122B-AB55-4EE4-B0E8-13B24F58F0E9}" dt="2023-09-22T14:46:45.075" v="13" actId="20577"/>
          <ac:spMkLst>
            <pc:docMk/>
            <pc:sldMk cId="0" sldId="280"/>
            <ac:spMk id="43" creationId="{00000000-0000-0000-0000-000000000000}"/>
          </ac:spMkLst>
        </pc:spChg>
      </pc:sldChg>
    </pc:docChg>
  </pc:docChgLst>
  <pc:docChgLst>
    <pc:chgData name="Wenqi Lu" userId="dcad340c-d99f-4e42-bd50-9fb9697369b0" providerId="ADAL" clId="{8783D0FE-A824-4765-BDA0-8766F07C20E7}"/>
    <pc:docChg chg="custSel modSld replTag delTag">
      <pc:chgData name="Wenqi Lu" userId="dcad340c-d99f-4e42-bd50-9fb9697369b0" providerId="ADAL" clId="{8783D0FE-A824-4765-BDA0-8766F07C20E7}" dt="2023-11-03T16:26:32.004" v="57"/>
      <pc:docMkLst>
        <pc:docMk/>
      </pc:docMkLst>
      <pc:sldChg chg="addSp delSp modSp mod">
        <pc:chgData name="Wenqi Lu" userId="dcad340c-d99f-4e42-bd50-9fb9697369b0" providerId="ADAL" clId="{8783D0FE-A824-4765-BDA0-8766F07C20E7}" dt="2023-11-03T16:16:17.568" v="40" actId="1076"/>
        <pc:sldMkLst>
          <pc:docMk/>
          <pc:sldMk cId="0" sldId="271"/>
        </pc:sldMkLst>
        <pc:spChg chg="mod">
          <ac:chgData name="Wenqi Lu" userId="dcad340c-d99f-4e42-bd50-9fb9697369b0" providerId="ADAL" clId="{8783D0FE-A824-4765-BDA0-8766F07C20E7}" dt="2023-11-03T16:14:51.623" v="6" actId="20577"/>
          <ac:spMkLst>
            <pc:docMk/>
            <pc:sldMk cId="0" sldId="271"/>
            <ac:spMk id="3" creationId="{00000000-0000-0000-0000-000000000000}"/>
          </ac:spMkLst>
        </pc:spChg>
        <pc:spChg chg="mod">
          <ac:chgData name="Wenqi Lu" userId="dcad340c-d99f-4e42-bd50-9fb9697369b0" providerId="ADAL" clId="{8783D0FE-A824-4765-BDA0-8766F07C20E7}" dt="2023-11-03T16:15:23.809" v="10"/>
          <ac:spMkLst>
            <pc:docMk/>
            <pc:sldMk cId="0" sldId="271"/>
            <ac:spMk id="13" creationId="{030DBF7B-6C76-E9ED-F157-CABFE18570D7}"/>
          </ac:spMkLst>
        </pc:spChg>
        <pc:spChg chg="mod">
          <ac:chgData name="Wenqi Lu" userId="dcad340c-d99f-4e42-bd50-9fb9697369b0" providerId="ADAL" clId="{8783D0FE-A824-4765-BDA0-8766F07C20E7}" dt="2023-11-03T16:16:11.955" v="39" actId="1076"/>
          <ac:spMkLst>
            <pc:docMk/>
            <pc:sldMk cId="0" sldId="271"/>
            <ac:spMk id="15" creationId="{F6B8B82E-2643-9AF4-7AA9-1CECFF9629CB}"/>
          </ac:spMkLst>
        </pc:spChg>
        <pc:spChg chg="mod">
          <ac:chgData name="Wenqi Lu" userId="dcad340c-d99f-4e42-bd50-9fb9697369b0" providerId="ADAL" clId="{8783D0FE-A824-4765-BDA0-8766F07C20E7}" dt="2023-11-03T16:15:23.809" v="10"/>
          <ac:spMkLst>
            <pc:docMk/>
            <pc:sldMk cId="0" sldId="271"/>
            <ac:spMk id="16" creationId="{7CB2044F-9414-F00B-64E3-AFC0F9799228}"/>
          </ac:spMkLst>
        </pc:spChg>
        <pc:spChg chg="mod">
          <ac:chgData name="Wenqi Lu" userId="dcad340c-d99f-4e42-bd50-9fb9697369b0" providerId="ADAL" clId="{8783D0FE-A824-4765-BDA0-8766F07C20E7}" dt="2023-11-03T16:15:23.809" v="10"/>
          <ac:spMkLst>
            <pc:docMk/>
            <pc:sldMk cId="0" sldId="271"/>
            <ac:spMk id="18" creationId="{47A0C17A-05C7-7E3C-A79A-23B80556EF4F}"/>
          </ac:spMkLst>
        </pc:spChg>
        <pc:spChg chg="mod">
          <ac:chgData name="Wenqi Lu" userId="dcad340c-d99f-4e42-bd50-9fb9697369b0" providerId="ADAL" clId="{8783D0FE-A824-4765-BDA0-8766F07C20E7}" dt="2023-11-03T16:15:23.809" v="10"/>
          <ac:spMkLst>
            <pc:docMk/>
            <pc:sldMk cId="0" sldId="271"/>
            <ac:spMk id="19" creationId="{B59FEF05-16FE-D7FC-6FC4-12C9678CC14A}"/>
          </ac:spMkLst>
        </pc:spChg>
        <pc:spChg chg="mod">
          <ac:chgData name="Wenqi Lu" userId="dcad340c-d99f-4e42-bd50-9fb9697369b0" providerId="ADAL" clId="{8783D0FE-A824-4765-BDA0-8766F07C20E7}" dt="2023-11-03T16:15:23.809" v="10"/>
          <ac:spMkLst>
            <pc:docMk/>
            <pc:sldMk cId="0" sldId="271"/>
            <ac:spMk id="21" creationId="{40F8D5EF-CB8C-18BA-7D7B-DC907A8C5D81}"/>
          </ac:spMkLst>
        </pc:spChg>
        <pc:spChg chg="mod">
          <ac:chgData name="Wenqi Lu" userId="dcad340c-d99f-4e42-bd50-9fb9697369b0" providerId="ADAL" clId="{8783D0FE-A824-4765-BDA0-8766F07C20E7}" dt="2023-11-03T16:15:23.809" v="10"/>
          <ac:spMkLst>
            <pc:docMk/>
            <pc:sldMk cId="0" sldId="271"/>
            <ac:spMk id="22" creationId="{8BFEC337-DDF5-BEE1-F8FE-ACA56431665D}"/>
          </ac:spMkLst>
        </pc:spChg>
        <pc:spChg chg="mod">
          <ac:chgData name="Wenqi Lu" userId="dcad340c-d99f-4e42-bd50-9fb9697369b0" providerId="ADAL" clId="{8783D0FE-A824-4765-BDA0-8766F07C20E7}" dt="2023-11-03T16:15:23.809" v="10"/>
          <ac:spMkLst>
            <pc:docMk/>
            <pc:sldMk cId="0" sldId="271"/>
            <ac:spMk id="24" creationId="{EC6855DD-7920-6FF3-CBD1-C66E4FE3C8B3}"/>
          </ac:spMkLst>
        </pc:spChg>
        <pc:spChg chg="del mod">
          <ac:chgData name="Wenqi Lu" userId="dcad340c-d99f-4e42-bd50-9fb9697369b0" providerId="ADAL" clId="{8783D0FE-A824-4765-BDA0-8766F07C20E7}" dt="2023-11-03T16:15:50.057" v="26" actId="478"/>
          <ac:spMkLst>
            <pc:docMk/>
            <pc:sldMk cId="0" sldId="271"/>
            <ac:spMk id="25" creationId="{1C2AA75C-87AD-3A06-3F31-DAFA24944F1B}"/>
          </ac:spMkLst>
        </pc:spChg>
        <pc:spChg chg="del mod">
          <ac:chgData name="Wenqi Lu" userId="dcad340c-d99f-4e42-bd50-9fb9697369b0" providerId="ADAL" clId="{8783D0FE-A824-4765-BDA0-8766F07C20E7}" dt="2023-11-03T16:15:55.538" v="30" actId="478"/>
          <ac:spMkLst>
            <pc:docMk/>
            <pc:sldMk cId="0" sldId="271"/>
            <ac:spMk id="27" creationId="{C334B676-652F-1C41-F565-706D52CF52EF}"/>
          </ac:spMkLst>
        </pc:spChg>
        <pc:spChg chg="mod">
          <ac:chgData name="Wenqi Lu" userId="dcad340c-d99f-4e42-bd50-9fb9697369b0" providerId="ADAL" clId="{8783D0FE-A824-4765-BDA0-8766F07C20E7}" dt="2023-11-03T16:16:17.568" v="40" actId="1076"/>
          <ac:spMkLst>
            <pc:docMk/>
            <pc:sldMk cId="0" sldId="271"/>
            <ac:spMk id="1027" creationId="{00000000-0000-0000-0000-000000000000}"/>
          </ac:spMkLst>
        </pc:spChg>
        <pc:grpChg chg="add mod">
          <ac:chgData name="Wenqi Lu" userId="dcad340c-d99f-4e42-bd50-9fb9697369b0" providerId="ADAL" clId="{8783D0FE-A824-4765-BDA0-8766F07C20E7}" dt="2023-11-03T16:15:47.777" v="25" actId="1076"/>
          <ac:grpSpMkLst>
            <pc:docMk/>
            <pc:sldMk cId="0" sldId="271"/>
            <ac:grpSpMk id="2" creationId="{5C285BB5-7454-C0E3-622E-AF1E88C2DA77}"/>
          </ac:grpSpMkLst>
        </pc:grpChg>
        <pc:grpChg chg="del mod">
          <ac:chgData name="Wenqi Lu" userId="dcad340c-d99f-4e42-bd50-9fb9697369b0" providerId="ADAL" clId="{8783D0FE-A824-4765-BDA0-8766F07C20E7}" dt="2023-11-03T16:15:55.538" v="30" actId="478"/>
          <ac:grpSpMkLst>
            <pc:docMk/>
            <pc:sldMk cId="0" sldId="271"/>
            <ac:grpSpMk id="4" creationId="{EFA8E6F9-675C-76EA-EEBA-0D0677907E61}"/>
          </ac:grpSpMkLst>
        </pc:grpChg>
        <pc:grpChg chg="mod">
          <ac:chgData name="Wenqi Lu" userId="dcad340c-d99f-4e42-bd50-9fb9697369b0" providerId="ADAL" clId="{8783D0FE-A824-4765-BDA0-8766F07C20E7}" dt="2023-11-03T16:15:23.809" v="10"/>
          <ac:grpSpMkLst>
            <pc:docMk/>
            <pc:sldMk cId="0" sldId="271"/>
            <ac:grpSpMk id="5" creationId="{A388BFC9-71FC-B93C-1C78-CDF3448CE26F}"/>
          </ac:grpSpMkLst>
        </pc:grpChg>
        <pc:grpChg chg="mod">
          <ac:chgData name="Wenqi Lu" userId="dcad340c-d99f-4e42-bd50-9fb9697369b0" providerId="ADAL" clId="{8783D0FE-A824-4765-BDA0-8766F07C20E7}" dt="2023-11-03T16:15:23.809" v="10"/>
          <ac:grpSpMkLst>
            <pc:docMk/>
            <pc:sldMk cId="0" sldId="271"/>
            <ac:grpSpMk id="7" creationId="{0AB2A11A-3B69-1CF2-2AC1-25B47DB820D5}"/>
          </ac:grpSpMkLst>
        </pc:grpChg>
        <pc:grpChg chg="mod">
          <ac:chgData name="Wenqi Lu" userId="dcad340c-d99f-4e42-bd50-9fb9697369b0" providerId="ADAL" clId="{8783D0FE-A824-4765-BDA0-8766F07C20E7}" dt="2023-11-03T16:15:23.809" v="10"/>
          <ac:grpSpMkLst>
            <pc:docMk/>
            <pc:sldMk cId="0" sldId="271"/>
            <ac:grpSpMk id="8" creationId="{DE246696-20B2-5724-3166-CFDBC8E7BCF1}"/>
          </ac:grpSpMkLst>
        </pc:grpChg>
        <pc:cxnChg chg="del mod">
          <ac:chgData name="Wenqi Lu" userId="dcad340c-d99f-4e42-bd50-9fb9697369b0" providerId="ADAL" clId="{8783D0FE-A824-4765-BDA0-8766F07C20E7}" dt="2023-11-03T16:16:02.929" v="35" actId="478"/>
          <ac:cxnSpMkLst>
            <pc:docMk/>
            <pc:sldMk cId="0" sldId="271"/>
            <ac:cxnSpMk id="9" creationId="{FC34979F-C0ED-50DD-139C-84D86FAEEB4D}"/>
          </ac:cxnSpMkLst>
        </pc:cxnChg>
        <pc:cxnChg chg="mod">
          <ac:chgData name="Wenqi Lu" userId="dcad340c-d99f-4e42-bd50-9fb9697369b0" providerId="ADAL" clId="{8783D0FE-A824-4765-BDA0-8766F07C20E7}" dt="2023-11-03T16:15:23.809" v="10"/>
          <ac:cxnSpMkLst>
            <pc:docMk/>
            <pc:sldMk cId="0" sldId="271"/>
            <ac:cxnSpMk id="10" creationId="{F72FCBBE-79E4-4C8E-E63F-16C2D7679874}"/>
          </ac:cxnSpMkLst>
        </pc:cxnChg>
        <pc:cxnChg chg="mod">
          <ac:chgData name="Wenqi Lu" userId="dcad340c-d99f-4e42-bd50-9fb9697369b0" providerId="ADAL" clId="{8783D0FE-A824-4765-BDA0-8766F07C20E7}" dt="2023-11-03T16:15:23.809" v="10"/>
          <ac:cxnSpMkLst>
            <pc:docMk/>
            <pc:sldMk cId="0" sldId="271"/>
            <ac:cxnSpMk id="11" creationId="{AA4BEAC5-E5DE-B221-5340-E28AFDE30F9C}"/>
          </ac:cxnSpMkLst>
        </pc:cxnChg>
        <pc:cxnChg chg="mod">
          <ac:chgData name="Wenqi Lu" userId="dcad340c-d99f-4e42-bd50-9fb9697369b0" providerId="ADAL" clId="{8783D0FE-A824-4765-BDA0-8766F07C20E7}" dt="2023-11-03T16:15:23.809" v="10"/>
          <ac:cxnSpMkLst>
            <pc:docMk/>
            <pc:sldMk cId="0" sldId="271"/>
            <ac:cxnSpMk id="12" creationId="{22CEDC0A-4DC9-C46A-EC49-B6A1BA0BA5FB}"/>
          </ac:cxnSpMkLst>
        </pc:cxnChg>
        <pc:cxnChg chg="mod">
          <ac:chgData name="Wenqi Lu" userId="dcad340c-d99f-4e42-bd50-9fb9697369b0" providerId="ADAL" clId="{8783D0FE-A824-4765-BDA0-8766F07C20E7}" dt="2023-11-03T16:15:23.809" v="10"/>
          <ac:cxnSpMkLst>
            <pc:docMk/>
            <pc:sldMk cId="0" sldId="271"/>
            <ac:cxnSpMk id="14" creationId="{D6A9CBDB-8BCD-5A01-0552-C7C171F21947}"/>
          </ac:cxnSpMkLst>
        </pc:cxnChg>
        <pc:cxnChg chg="mod">
          <ac:chgData name="Wenqi Lu" userId="dcad340c-d99f-4e42-bd50-9fb9697369b0" providerId="ADAL" clId="{8783D0FE-A824-4765-BDA0-8766F07C20E7}" dt="2023-11-03T16:15:23.809" v="10"/>
          <ac:cxnSpMkLst>
            <pc:docMk/>
            <pc:sldMk cId="0" sldId="271"/>
            <ac:cxnSpMk id="17" creationId="{780104E9-D6A3-BDFB-417B-6B03249729BB}"/>
          </ac:cxnSpMkLst>
        </pc:cxnChg>
        <pc:cxnChg chg="mod">
          <ac:chgData name="Wenqi Lu" userId="dcad340c-d99f-4e42-bd50-9fb9697369b0" providerId="ADAL" clId="{8783D0FE-A824-4765-BDA0-8766F07C20E7}" dt="2023-11-03T16:15:23.809" v="10"/>
          <ac:cxnSpMkLst>
            <pc:docMk/>
            <pc:sldMk cId="0" sldId="271"/>
            <ac:cxnSpMk id="20" creationId="{3C7D0123-CA52-805C-6C39-76FB26937C7F}"/>
          </ac:cxnSpMkLst>
        </pc:cxnChg>
        <pc:cxnChg chg="mod">
          <ac:chgData name="Wenqi Lu" userId="dcad340c-d99f-4e42-bd50-9fb9697369b0" providerId="ADAL" clId="{8783D0FE-A824-4765-BDA0-8766F07C20E7}" dt="2023-11-03T16:15:23.809" v="10"/>
          <ac:cxnSpMkLst>
            <pc:docMk/>
            <pc:sldMk cId="0" sldId="271"/>
            <ac:cxnSpMk id="23" creationId="{67A44E47-763B-DDC4-52AF-8BCF807000C7}"/>
          </ac:cxnSpMkLst>
        </pc:cxnChg>
        <pc:cxnChg chg="del mod">
          <ac:chgData name="Wenqi Lu" userId="dcad340c-d99f-4e42-bd50-9fb9697369b0" providerId="ADAL" clId="{8783D0FE-A824-4765-BDA0-8766F07C20E7}" dt="2023-11-03T16:15:59.489" v="31" actId="478"/>
          <ac:cxnSpMkLst>
            <pc:docMk/>
            <pc:sldMk cId="0" sldId="271"/>
            <ac:cxnSpMk id="26" creationId="{A8A379CC-9CEF-7449-F0CC-21030F64B63D}"/>
          </ac:cxnSpMkLst>
        </pc:cxnChg>
      </pc:sldChg>
      <pc:sldChg chg="modSp mod modAnim">
        <pc:chgData name="Wenqi Lu" userId="dcad340c-d99f-4e42-bd50-9fb9697369b0" providerId="ADAL" clId="{8783D0FE-A824-4765-BDA0-8766F07C20E7}" dt="2023-11-03T16:26:31.929" v="54" actId="20577"/>
        <pc:sldMkLst>
          <pc:docMk/>
          <pc:sldMk cId="0" sldId="272"/>
        </pc:sldMkLst>
        <pc:spChg chg="mod">
          <ac:chgData name="Wenqi Lu" userId="dcad340c-d99f-4e42-bd50-9fb9697369b0" providerId="ADAL" clId="{8783D0FE-A824-4765-BDA0-8766F07C20E7}" dt="2023-11-03T16:26:31.929" v="54" actId="20577"/>
          <ac:spMkLst>
            <pc:docMk/>
            <pc:sldMk cId="0" sldId="272"/>
            <ac:spMk id="3" creationId="{00000000-0000-0000-0000-000000000000}"/>
          </ac:spMkLst>
        </pc:spChg>
        <pc:spChg chg="mod">
          <ac:chgData name="Wenqi Lu" userId="dcad340c-d99f-4e42-bd50-9fb9697369b0" providerId="ADAL" clId="{8783D0FE-A824-4765-BDA0-8766F07C20E7}" dt="2023-11-03T16:26:23.214" v="44" actId="1076"/>
          <ac:spMkLst>
            <pc:docMk/>
            <pc:sldMk cId="0" sldId="272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5772386-0C60-440D-90D1-C30C188E6A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6C4635-206A-44A0-8264-10AAFCAE66E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58B6BE-BECB-4C9D-BD69-623BA62DADC9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4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0"/>
            <a:ext cx="468313" cy="6869113"/>
            <a:chOff x="0" y="0"/>
            <a:chExt cx="468313" cy="6869113"/>
          </a:xfrm>
        </p:grpSpPr>
        <p:sp>
          <p:nvSpPr>
            <p:cNvPr id="5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SE5301</a:t>
              </a: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 w="12700" cap="rnd">
              <a:noFill/>
              <a:round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477D5-CA38-48B0-9BF9-6A99C0D0FBED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E99D-A9BD-4864-8ADE-6036AF9DFE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-11113"/>
            <a:ext cx="468313" cy="6869113"/>
            <a:chOff x="0" y="0"/>
            <a:chExt cx="468313" cy="6869113"/>
          </a:xfrm>
        </p:grpSpPr>
        <p:sp>
          <p:nvSpPr>
            <p:cNvPr id="11" name="Rectangle 10"/>
            <p:cNvSpPr>
              <a:spLocks/>
            </p:cNvSpPr>
            <p:nvPr userDrawn="1"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12" name="Picture 1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 w="12700" cap="rnd">
              <a:noFill/>
              <a:round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9FF28-195F-42CF-A9B8-5550F44B207F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16DBB-18D8-4EB1-B38B-CAFCBE4B3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A1192-A839-4D3D-9779-468CD7161263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C4323-000D-4B04-89FA-77C5D70A38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4113-081B-4339-86B6-5B0E9627BB83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838A5-2DCC-4809-80C0-C569227CC8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0"/>
            <a:ext cx="468313" cy="6869113"/>
            <a:chOff x="0" y="0"/>
            <a:chExt cx="468313" cy="6869113"/>
          </a:xfrm>
        </p:grpSpPr>
        <p:sp>
          <p:nvSpPr>
            <p:cNvPr id="5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SE5301</a:t>
              </a: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 w="12700" cap="rnd">
              <a:noFill/>
              <a:round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600200"/>
            <a:ext cx="8043890" cy="4525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-11113"/>
            <a:ext cx="468313" cy="6869113"/>
            <a:chOff x="0" y="0"/>
            <a:chExt cx="468313" cy="6869113"/>
          </a:xfrm>
        </p:grpSpPr>
        <p:sp>
          <p:nvSpPr>
            <p:cNvPr id="11" name="Rectangle 10"/>
            <p:cNvSpPr>
              <a:spLocks/>
            </p:cNvSpPr>
            <p:nvPr userDrawn="1"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12" name="Picture 1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 w="12700" cap="rnd">
              <a:noFill/>
              <a:round/>
              <a:headEnd/>
              <a:tailEnd/>
            </a:ln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10591" y="6407914"/>
            <a:ext cx="6648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EFD999-6ADC-4A9D-A235-B3FCD853F9E0}" type="slidenum">
              <a:rPr lang="en-GB" sz="900" smtClean="0"/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900" dirty="0"/>
              <a:t>/15</a:t>
            </a:r>
          </a:p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9BCEC-BFC3-49B3-A505-592A7BEAF995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70C85-3D31-4B50-88BA-6339C519AF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7743B-1F84-4CE3-9F24-D4F6894753C4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D5E1-C165-41AA-8779-D90AF85374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5915F-978D-46D6-AB80-4EE18D921ABF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AABE7-8EBB-4463-8F7E-6436382CB7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13AE9-E11C-4D88-830C-EFA7858520FD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A36BC-2715-4956-A54E-69D336599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4F07-C8D5-4BCB-AE05-436AE76C7E3F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8CCCF-86AD-4597-85BC-E7EE63066E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5B681-5D09-4C56-9084-42645CD886AE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D50F0-CFEC-4F48-A24C-50B5E48D6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49DF9-F058-474D-A271-3F91744476BE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800B5-B01D-401E-A7C9-B15024EF13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DB0D20-D347-4115-9D28-7235EA6B693D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A0E9-7657-4FD6-85AE-1CC9906240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4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AVL </a:t>
            </a:r>
            <a:r>
              <a:rPr lang="en-GB" dirty="0"/>
              <a:t>Trees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079750"/>
            <a:ext cx="8115300" cy="28495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GB" sz="1800" b="1" dirty="0"/>
              <a:t>Recap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GB" sz="1600" dirty="0"/>
              <a:t>Binary Search Tree – Ordered Tree, fast searches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GB" sz="1600" dirty="0">
                <a:cs typeface="Times New Roman" pitchFamily="18" charset="0"/>
              </a:rPr>
              <a:t>developed a tree node Class and a Binary Search Tree Class.</a:t>
            </a:r>
            <a:r>
              <a:rPr lang="en-GB" sz="1600" dirty="0"/>
              <a:t> </a:t>
            </a:r>
          </a:p>
          <a:p>
            <a:pPr algn="just" eaLnBrk="1" hangingPunct="1">
              <a:defRPr/>
            </a:pPr>
            <a:r>
              <a:rPr lang="en-GB" sz="1600" dirty="0">
                <a:cs typeface="Times New Roman" pitchFamily="18" charset="0"/>
              </a:rPr>
              <a:t>Recursive </a:t>
            </a:r>
            <a:r>
              <a:rPr lang="en-GB" sz="1600" dirty="0" err="1">
                <a:cs typeface="Times New Roman" pitchFamily="18" charset="0"/>
              </a:rPr>
              <a:t>InsertItem</a:t>
            </a:r>
            <a:r>
              <a:rPr lang="en-GB" sz="1600" dirty="0">
                <a:cs typeface="Times New Roman" pitchFamily="18" charset="0"/>
              </a:rPr>
              <a:t>, </a:t>
            </a:r>
            <a:r>
              <a:rPr lang="en-GB" sz="1600" dirty="0" err="1">
                <a:cs typeface="Times New Roman" pitchFamily="18" charset="0"/>
              </a:rPr>
              <a:t>RemoveItem</a:t>
            </a:r>
            <a:r>
              <a:rPr lang="en-GB" sz="1600" dirty="0">
                <a:cs typeface="Times New Roman" pitchFamily="18" charset="0"/>
              </a:rPr>
              <a:t> methods etc</a:t>
            </a:r>
          </a:p>
          <a:p>
            <a:pPr eaLnBrk="1" hangingPunct="1">
              <a:buFont typeface="Arial" charset="0"/>
              <a:buNone/>
              <a:defRPr/>
            </a:pPr>
            <a:endParaRPr lang="en-GB" sz="18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sz="1800" b="1" dirty="0"/>
              <a:t>Aims</a:t>
            </a:r>
            <a:endParaRPr lang="en-GB" sz="1800" dirty="0">
              <a:cs typeface="Times New Roman" pitchFamily="18" charset="0"/>
            </a:endParaRPr>
          </a:p>
          <a:p>
            <a:pPr>
              <a:defRPr/>
            </a:pPr>
            <a:r>
              <a:rPr lang="en-GB" sz="1600" dirty="0"/>
              <a:t>to examine the complexity issues associated with Binary Search Trees;</a:t>
            </a:r>
          </a:p>
          <a:p>
            <a:pPr>
              <a:defRPr/>
            </a:pPr>
            <a:r>
              <a:rPr lang="en-GB" sz="1600" dirty="0"/>
              <a:t>to define what it means for a tree to be balanced;</a:t>
            </a:r>
          </a:p>
          <a:p>
            <a:pPr>
              <a:defRPr/>
            </a:pPr>
            <a:r>
              <a:rPr lang="en-GB" sz="1600" dirty="0"/>
              <a:t>to examine an algorithm for keeping a tree optimally balanced.</a:t>
            </a:r>
            <a:endParaRPr lang="en-GB" sz="1600" dirty="0"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GB" sz="1600" dirty="0">
                <a:cs typeface="Times New Roman" pitchFamily="18" charset="0"/>
              </a:rPr>
              <a:t>Improve </a:t>
            </a:r>
            <a:r>
              <a:rPr lang="en-GB" sz="1600" dirty="0" err="1">
                <a:cs typeface="Times New Roman" pitchFamily="18" charset="0"/>
              </a:rPr>
              <a:t>InsertItem</a:t>
            </a:r>
            <a:r>
              <a:rPr lang="en-GB" sz="1600" dirty="0">
                <a:cs typeface="Times New Roman" pitchFamily="18" charset="0"/>
              </a:rPr>
              <a:t> – flat trees, fast search</a:t>
            </a:r>
            <a:endParaRPr lang="en-GB" sz="1600" dirty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269" name="Picture 6" descr="Tree_rotation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75" y="1428750"/>
            <a:ext cx="417195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92128" y="6356350"/>
            <a:ext cx="533400" cy="365125"/>
          </a:xfrm>
        </p:spPr>
        <p:txBody>
          <a:bodyPr/>
          <a:lstStyle/>
          <a:p>
            <a:pPr>
              <a:defRPr/>
            </a:pPr>
            <a:fld id="{5C160075-9F1C-49B2-A76B-4ABBDB8992F7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Double Rotation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642938" y="1268760"/>
            <a:ext cx="8043862" cy="4857403"/>
          </a:xfrm>
        </p:spPr>
        <p:txBody>
          <a:bodyPr/>
          <a:lstStyle/>
          <a:p>
            <a:r>
              <a:rPr lang="en-GB" dirty="0"/>
              <a:t>A rotation right around 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(the child) yields the second tree in the diagram. </a:t>
            </a:r>
          </a:p>
          <a:p>
            <a:r>
              <a:rPr lang="en-GB" dirty="0"/>
              <a:t>Rotating left around the root (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/>
              <a:t>) (because balance factor is –2) yields the AVL tree.</a:t>
            </a:r>
          </a:p>
          <a:p>
            <a:endParaRPr lang="en-GB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408299"/>
              </p:ext>
            </p:extLst>
          </p:nvPr>
        </p:nvGraphicFramePr>
        <p:xfrm>
          <a:off x="2786063" y="3929063"/>
          <a:ext cx="4500562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24114" imgH="1474992" progId="">
                  <p:embed/>
                </p:oleObj>
              </mc:Choice>
              <mc:Fallback>
                <p:oleObj r:id="rId2" imgW="3224114" imgH="1474992" progId="">
                  <p:embed/>
                  <p:pic>
                    <p:nvPicPr>
                      <p:cNvPr id="532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929063"/>
                        <a:ext cx="4500562" cy="205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14500" y="4786313"/>
            <a:ext cx="1714500" cy="808037"/>
            <a:chOff x="2285984" y="5357826"/>
            <a:chExt cx="1714512" cy="807843"/>
          </a:xfrm>
        </p:grpSpPr>
        <p:sp>
          <p:nvSpPr>
            <p:cNvPr id="6155" name="TextBox 5"/>
            <p:cNvSpPr txBox="1">
              <a:spLocks noChangeArrowheads="1"/>
            </p:cNvSpPr>
            <p:nvPr/>
          </p:nvSpPr>
          <p:spPr bwMode="auto">
            <a:xfrm>
              <a:off x="2857488" y="5357826"/>
              <a:ext cx="8018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400">
                  <a:solidFill>
                    <a:srgbClr val="FF0000"/>
                  </a:solidFill>
                </a:rPr>
                <a:t>oldRoot</a:t>
              </a:r>
            </a:p>
          </p:txBody>
        </p:sp>
        <p:cxnSp>
          <p:nvCxnSpPr>
            <p:cNvPr id="7" name="Straight Arrow Connector 6"/>
            <p:cNvCxnSpPr>
              <a:stCxn id="6155" idx="3"/>
            </p:cNvCxnSpPr>
            <p:nvPr/>
          </p:nvCxnSpPr>
          <p:spPr>
            <a:xfrm>
              <a:off x="3659182" y="5511776"/>
              <a:ext cx="341314" cy="131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7" name="TextBox 7"/>
            <p:cNvSpPr txBox="1">
              <a:spLocks noChangeArrowheads="1"/>
            </p:cNvSpPr>
            <p:nvPr/>
          </p:nvSpPr>
          <p:spPr bwMode="auto">
            <a:xfrm>
              <a:off x="2285984" y="5857892"/>
              <a:ext cx="8915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400">
                  <a:solidFill>
                    <a:srgbClr val="FF0000"/>
                  </a:solidFill>
                </a:rPr>
                <a:t>newRoot</a:t>
              </a:r>
            </a:p>
          </p:txBody>
        </p:sp>
        <p:cxnSp>
          <p:nvCxnSpPr>
            <p:cNvPr id="9" name="Straight Arrow Connector 8"/>
            <p:cNvCxnSpPr>
              <a:stCxn id="6157" idx="3"/>
            </p:cNvCxnSpPr>
            <p:nvPr/>
          </p:nvCxnSpPr>
          <p:spPr>
            <a:xfrm>
              <a:off x="3178165" y="6011719"/>
              <a:ext cx="250827" cy="1317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0" name="Group 9"/>
          <p:cNvGrpSpPr>
            <a:grpSpLocks/>
          </p:cNvGrpSpPr>
          <p:nvPr/>
        </p:nvGrpSpPr>
        <p:grpSpPr bwMode="auto">
          <a:xfrm>
            <a:off x="4500563" y="3786188"/>
            <a:ext cx="1357312" cy="1082675"/>
            <a:chOff x="4929190" y="4489557"/>
            <a:chExt cx="1357322" cy="1082583"/>
          </a:xfrm>
        </p:grpSpPr>
        <p:sp>
          <p:nvSpPr>
            <p:cNvPr id="6151" name="TextBox 10"/>
            <p:cNvSpPr txBox="1">
              <a:spLocks noChangeArrowheads="1"/>
            </p:cNvSpPr>
            <p:nvPr/>
          </p:nvSpPr>
          <p:spPr bwMode="auto">
            <a:xfrm>
              <a:off x="5127499" y="4489557"/>
              <a:ext cx="8018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400">
                  <a:solidFill>
                    <a:srgbClr val="FF0000"/>
                  </a:solidFill>
                </a:rPr>
                <a:t>oldRoot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929190" y="4714963"/>
              <a:ext cx="357190" cy="28572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3" name="TextBox 12"/>
            <p:cNvSpPr txBox="1">
              <a:spLocks noChangeArrowheads="1"/>
            </p:cNvSpPr>
            <p:nvPr/>
          </p:nvSpPr>
          <p:spPr bwMode="auto">
            <a:xfrm>
              <a:off x="5394921" y="5132499"/>
              <a:ext cx="8915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400">
                  <a:solidFill>
                    <a:srgbClr val="FF0000"/>
                  </a:solidFill>
                </a:rPr>
                <a:t>newRoot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500694" y="5357845"/>
              <a:ext cx="142876" cy="21429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14"/>
          <p:cNvSpPr>
            <a:spLocks noGrp="1"/>
          </p:cNvSpPr>
          <p:nvPr>
            <p:ph type="dt" sz="half" idx="4294967295"/>
          </p:nvPr>
        </p:nvSpPr>
        <p:spPr>
          <a:xfrm>
            <a:off x="492128" y="6356350"/>
            <a:ext cx="533400" cy="365125"/>
          </a:xfrm>
        </p:spPr>
        <p:txBody>
          <a:bodyPr/>
          <a:lstStyle/>
          <a:p>
            <a:pPr>
              <a:defRPr/>
            </a:pPr>
            <a:fld id="{1031F91C-3F7B-4710-8BE0-30486C6C698D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sp>
        <p:nvSpPr>
          <p:cNvPr id="3" name="Isosceles Triangle 2"/>
          <p:cNvSpPr/>
          <p:nvPr/>
        </p:nvSpPr>
        <p:spPr>
          <a:xfrm>
            <a:off x="5500687" y="4581128"/>
            <a:ext cx="1965325" cy="129614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Draw an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" y="1500188"/>
            <a:ext cx="8043862" cy="20716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GB" dirty="0"/>
              <a:t>Draw the AVL tree produced by the insertion of 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	[25, 15, 10, 20, 23, 17] into an empty AVL tree. For each key inserted you should:</a:t>
            </a:r>
          </a:p>
          <a:p>
            <a:pPr>
              <a:defRPr/>
            </a:pPr>
            <a:endParaRPr lang="en-GB" dirty="0"/>
          </a:p>
          <a:p>
            <a:pPr lvl="1">
              <a:defRPr/>
            </a:pPr>
            <a:r>
              <a:rPr lang="en-GB" dirty="0"/>
              <a:t>Draw the tree immediately after insertion.</a:t>
            </a:r>
          </a:p>
          <a:p>
            <a:pPr lvl="1">
              <a:defRPr/>
            </a:pPr>
            <a:r>
              <a:rPr lang="en-GB" dirty="0"/>
              <a:t>Label each node with its balance factor.</a:t>
            </a:r>
          </a:p>
          <a:p>
            <a:pPr lvl="1">
              <a:defRPr/>
            </a:pPr>
            <a:r>
              <a:rPr lang="en-GB" dirty="0"/>
              <a:t>Re-draw the tree, if necessary, after any rotation(s).</a:t>
            </a:r>
          </a:p>
          <a:p>
            <a:pPr>
              <a:defRPr/>
            </a:pP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2357438" y="4500563"/>
            <a:ext cx="42862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071688" y="5214937"/>
            <a:ext cx="357188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6" name="TextBox 23"/>
          <p:cNvSpPr txBox="1">
            <a:spLocks noChangeArrowheads="1"/>
          </p:cNvSpPr>
          <p:nvPr/>
        </p:nvSpPr>
        <p:spPr bwMode="auto">
          <a:xfrm>
            <a:off x="2214563" y="4786313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15</a:t>
            </a:r>
          </a:p>
        </p:txBody>
      </p:sp>
      <p:sp>
        <p:nvSpPr>
          <p:cNvPr id="15367" name="TextBox 24"/>
          <p:cNvSpPr txBox="1">
            <a:spLocks noChangeArrowheads="1"/>
          </p:cNvSpPr>
          <p:nvPr/>
        </p:nvSpPr>
        <p:spPr bwMode="auto">
          <a:xfrm>
            <a:off x="1857375" y="5500688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10</a:t>
            </a:r>
          </a:p>
        </p:txBody>
      </p:sp>
      <p:sp>
        <p:nvSpPr>
          <p:cNvPr id="15368" name="TextBox 28"/>
          <p:cNvSpPr txBox="1">
            <a:spLocks noChangeArrowheads="1"/>
          </p:cNvSpPr>
          <p:nvPr/>
        </p:nvSpPr>
        <p:spPr bwMode="auto">
          <a:xfrm>
            <a:off x="2643188" y="4071938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25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785938" y="6072188"/>
            <a:ext cx="1377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Rotate right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357438" y="5357813"/>
            <a:ext cx="284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643563" y="4500563"/>
            <a:ext cx="42862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6215063" y="4500562"/>
            <a:ext cx="357188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3"/>
          <p:cNvSpPr txBox="1">
            <a:spLocks noChangeArrowheads="1"/>
          </p:cNvSpPr>
          <p:nvPr/>
        </p:nvSpPr>
        <p:spPr bwMode="auto">
          <a:xfrm>
            <a:off x="5500688" y="4786313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10</a:t>
            </a:r>
          </a:p>
        </p:txBody>
      </p:sp>
      <p:sp>
        <p:nvSpPr>
          <p:cNvPr id="36" name="TextBox 24"/>
          <p:cNvSpPr txBox="1">
            <a:spLocks noChangeArrowheads="1"/>
          </p:cNvSpPr>
          <p:nvPr/>
        </p:nvSpPr>
        <p:spPr bwMode="auto">
          <a:xfrm>
            <a:off x="6429375" y="4786313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25</a:t>
            </a:r>
          </a:p>
        </p:txBody>
      </p:sp>
      <p:sp>
        <p:nvSpPr>
          <p:cNvPr id="37" name="TextBox 28"/>
          <p:cNvSpPr txBox="1">
            <a:spLocks noChangeArrowheads="1"/>
          </p:cNvSpPr>
          <p:nvPr/>
        </p:nvSpPr>
        <p:spPr bwMode="auto">
          <a:xfrm>
            <a:off x="5929313" y="4071938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15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071688" y="4429125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071813" y="3786188"/>
            <a:ext cx="284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Circular Arrow 23"/>
          <p:cNvSpPr/>
          <p:nvPr/>
        </p:nvSpPr>
        <p:spPr>
          <a:xfrm>
            <a:off x="3357563" y="4500563"/>
            <a:ext cx="714375" cy="64293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428750" y="3786188"/>
            <a:ext cx="801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oldRoot</a:t>
            </a:r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2230438" y="3940175"/>
            <a:ext cx="341312" cy="131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000125" y="4643438"/>
            <a:ext cx="892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newRoot</a:t>
            </a:r>
          </a:p>
        </p:txBody>
      </p:sp>
      <p:cxnSp>
        <p:nvCxnSpPr>
          <p:cNvPr id="38" name="Straight Arrow Connector 37"/>
          <p:cNvCxnSpPr>
            <a:stCxn id="32" idx="3"/>
          </p:cNvCxnSpPr>
          <p:nvPr/>
        </p:nvCxnSpPr>
        <p:spPr>
          <a:xfrm>
            <a:off x="1892300" y="4797425"/>
            <a:ext cx="250825" cy="131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/>
          <p:cNvSpPr>
            <a:spLocks noGrp="1"/>
          </p:cNvSpPr>
          <p:nvPr>
            <p:ph type="dt" sz="half" idx="4294967295"/>
          </p:nvPr>
        </p:nvSpPr>
        <p:spPr>
          <a:xfrm>
            <a:off x="492128" y="6356350"/>
            <a:ext cx="533400" cy="365125"/>
          </a:xfrm>
        </p:spPr>
        <p:txBody>
          <a:bodyPr/>
          <a:lstStyle/>
          <a:p>
            <a:pPr>
              <a:defRPr/>
            </a:pPr>
            <a:fld id="{C204B7DF-3726-4B0D-A5BB-88601DC12927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9" grpId="0"/>
      <p:bldP spid="35" grpId="0" animBg="1"/>
      <p:bldP spid="36" grpId="0" animBg="1"/>
      <p:bldP spid="37" grpId="0" animBg="1"/>
      <p:bldP spid="43" grpId="0"/>
      <p:bldP spid="44" grpId="0"/>
      <p:bldP spid="30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1143000"/>
          </a:xfrm>
        </p:spPr>
        <p:txBody>
          <a:bodyPr/>
          <a:lstStyle/>
          <a:p>
            <a:r>
              <a:rPr lang="en-GB"/>
              <a:t>[25, 15, 10, 20, 23, 17]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1714500" y="2143125"/>
            <a:ext cx="42862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 flipH="1">
            <a:off x="2286000" y="2143126"/>
            <a:ext cx="357187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TextBox 23"/>
          <p:cNvSpPr txBox="1">
            <a:spLocks noChangeArrowheads="1"/>
          </p:cNvSpPr>
          <p:nvPr/>
        </p:nvSpPr>
        <p:spPr bwMode="auto">
          <a:xfrm>
            <a:off x="1571625" y="2428875"/>
            <a:ext cx="441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10</a:t>
            </a:r>
          </a:p>
        </p:txBody>
      </p:sp>
      <p:sp>
        <p:nvSpPr>
          <p:cNvPr id="16390" name="TextBox 24"/>
          <p:cNvSpPr txBox="1">
            <a:spLocks noChangeArrowheads="1"/>
          </p:cNvSpPr>
          <p:nvPr/>
        </p:nvSpPr>
        <p:spPr bwMode="auto">
          <a:xfrm>
            <a:off x="2500313" y="2428875"/>
            <a:ext cx="441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25</a:t>
            </a:r>
          </a:p>
        </p:txBody>
      </p:sp>
      <p:sp>
        <p:nvSpPr>
          <p:cNvPr id="16391" name="TextBox 28"/>
          <p:cNvSpPr txBox="1">
            <a:spLocks noChangeArrowheads="1"/>
          </p:cNvSpPr>
          <p:nvPr/>
        </p:nvSpPr>
        <p:spPr bwMode="auto">
          <a:xfrm>
            <a:off x="2000250" y="1714500"/>
            <a:ext cx="441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15</a:t>
            </a:r>
          </a:p>
        </p:txBody>
      </p:sp>
      <p:sp>
        <p:nvSpPr>
          <p:cNvPr id="16392" name="TextBox 24"/>
          <p:cNvSpPr txBox="1">
            <a:spLocks noChangeArrowheads="1"/>
          </p:cNvSpPr>
          <p:nvPr/>
        </p:nvSpPr>
        <p:spPr bwMode="auto">
          <a:xfrm>
            <a:off x="2143125" y="3000375"/>
            <a:ext cx="441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500313" y="2786063"/>
            <a:ext cx="214312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393156" y="3464719"/>
            <a:ext cx="214313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5" name="TextBox 24"/>
          <p:cNvSpPr txBox="1">
            <a:spLocks noChangeArrowheads="1"/>
          </p:cNvSpPr>
          <p:nvPr/>
        </p:nvSpPr>
        <p:spPr bwMode="auto">
          <a:xfrm>
            <a:off x="2357438" y="3643313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23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857500" y="3429000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571750" y="2928938"/>
            <a:ext cx="342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000375" y="2143125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3857625" y="2071688"/>
            <a:ext cx="42862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4429125" y="2071688"/>
            <a:ext cx="357188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3714750" y="2357438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10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4643438" y="2357438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25</a:t>
            </a:r>
          </a:p>
        </p:txBody>
      </p:sp>
      <p:sp>
        <p:nvSpPr>
          <p:cNvPr id="23" name="TextBox 28"/>
          <p:cNvSpPr txBox="1">
            <a:spLocks noChangeArrowheads="1"/>
          </p:cNvSpPr>
          <p:nvPr/>
        </p:nvSpPr>
        <p:spPr bwMode="auto">
          <a:xfrm>
            <a:off x="4143375" y="1643063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15</a:t>
            </a: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4286250" y="2928938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4643437" y="2714626"/>
            <a:ext cx="214313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4214813" y="3357563"/>
            <a:ext cx="214312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4000500" y="3571875"/>
            <a:ext cx="441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929313" y="2071688"/>
            <a:ext cx="42862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6500813" y="2071687"/>
            <a:ext cx="357188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3"/>
          <p:cNvSpPr txBox="1">
            <a:spLocks noChangeArrowheads="1"/>
          </p:cNvSpPr>
          <p:nvPr/>
        </p:nvSpPr>
        <p:spPr bwMode="auto">
          <a:xfrm>
            <a:off x="5786438" y="2357438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10</a:t>
            </a:r>
          </a:p>
        </p:txBody>
      </p:sp>
      <p:sp>
        <p:nvSpPr>
          <p:cNvPr id="36" name="TextBox 24"/>
          <p:cNvSpPr txBox="1">
            <a:spLocks noChangeArrowheads="1"/>
          </p:cNvSpPr>
          <p:nvPr/>
        </p:nvSpPr>
        <p:spPr bwMode="auto">
          <a:xfrm>
            <a:off x="6715125" y="2357438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23</a:t>
            </a:r>
          </a:p>
        </p:txBody>
      </p:sp>
      <p:sp>
        <p:nvSpPr>
          <p:cNvPr id="37" name="TextBox 28"/>
          <p:cNvSpPr txBox="1">
            <a:spLocks noChangeArrowheads="1"/>
          </p:cNvSpPr>
          <p:nvPr/>
        </p:nvSpPr>
        <p:spPr bwMode="auto">
          <a:xfrm>
            <a:off x="6215063" y="1643063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15</a:t>
            </a:r>
          </a:p>
        </p:txBody>
      </p:sp>
      <p:sp>
        <p:nvSpPr>
          <p:cNvPr id="38" name="TextBox 24"/>
          <p:cNvSpPr txBox="1">
            <a:spLocks noChangeArrowheads="1"/>
          </p:cNvSpPr>
          <p:nvPr/>
        </p:nvSpPr>
        <p:spPr bwMode="auto">
          <a:xfrm>
            <a:off x="7286625" y="2857500"/>
            <a:ext cx="441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25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6715125" y="2714625"/>
            <a:ext cx="214313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72313" y="2714625"/>
            <a:ext cx="214312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4"/>
          <p:cNvSpPr txBox="1">
            <a:spLocks noChangeArrowheads="1"/>
          </p:cNvSpPr>
          <p:nvPr/>
        </p:nvSpPr>
        <p:spPr bwMode="auto">
          <a:xfrm>
            <a:off x="6357938" y="2928938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20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85813" y="4000500"/>
            <a:ext cx="237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Double, left then right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2000250" y="4929188"/>
            <a:ext cx="42862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2571750" y="4929188"/>
            <a:ext cx="357188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3"/>
          <p:cNvSpPr txBox="1">
            <a:spLocks noChangeArrowheads="1"/>
          </p:cNvSpPr>
          <p:nvPr/>
        </p:nvSpPr>
        <p:spPr bwMode="auto">
          <a:xfrm>
            <a:off x="1857375" y="5214938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10</a:t>
            </a:r>
          </a:p>
        </p:txBody>
      </p:sp>
      <p:sp>
        <p:nvSpPr>
          <p:cNvPr id="47" name="TextBox 24"/>
          <p:cNvSpPr txBox="1">
            <a:spLocks noChangeArrowheads="1"/>
          </p:cNvSpPr>
          <p:nvPr/>
        </p:nvSpPr>
        <p:spPr bwMode="auto">
          <a:xfrm>
            <a:off x="2786063" y="5214938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23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2286000" y="4500563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15</a:t>
            </a:r>
          </a:p>
        </p:txBody>
      </p:sp>
      <p:sp>
        <p:nvSpPr>
          <p:cNvPr id="49" name="TextBox 24"/>
          <p:cNvSpPr txBox="1">
            <a:spLocks noChangeArrowheads="1"/>
          </p:cNvSpPr>
          <p:nvPr/>
        </p:nvSpPr>
        <p:spPr bwMode="auto">
          <a:xfrm>
            <a:off x="3357563" y="5715000"/>
            <a:ext cx="441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25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2786062" y="5572126"/>
            <a:ext cx="214313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143250" y="5572125"/>
            <a:ext cx="214313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4"/>
          <p:cNvSpPr txBox="1">
            <a:spLocks noChangeArrowheads="1"/>
          </p:cNvSpPr>
          <p:nvPr/>
        </p:nvSpPr>
        <p:spPr bwMode="auto">
          <a:xfrm>
            <a:off x="2428875" y="5786438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20</a:t>
            </a:r>
          </a:p>
        </p:txBody>
      </p:sp>
      <p:sp>
        <p:nvSpPr>
          <p:cNvPr id="53" name="TextBox 24"/>
          <p:cNvSpPr txBox="1">
            <a:spLocks noChangeArrowheads="1"/>
          </p:cNvSpPr>
          <p:nvPr/>
        </p:nvSpPr>
        <p:spPr bwMode="auto">
          <a:xfrm>
            <a:off x="1928813" y="6286500"/>
            <a:ext cx="441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17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10800000" flipV="1">
            <a:off x="2214563" y="6143625"/>
            <a:ext cx="214312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28875" y="6357938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143125" y="5786438"/>
            <a:ext cx="285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286125" y="5214938"/>
            <a:ext cx="285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786063" y="4500563"/>
            <a:ext cx="428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286125" y="4643438"/>
            <a:ext cx="237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Double, right then left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286500" y="4071938"/>
            <a:ext cx="2513013" cy="2084387"/>
            <a:chOff x="6286500" y="4071938"/>
            <a:chExt cx="2513013" cy="2084387"/>
          </a:xfrm>
        </p:grpSpPr>
        <p:cxnSp>
          <p:nvCxnSpPr>
            <p:cNvPr id="61" name="Straight Arrow Connector 60"/>
            <p:cNvCxnSpPr/>
            <p:nvPr/>
          </p:nvCxnSpPr>
          <p:spPr>
            <a:xfrm rot="5400000">
              <a:off x="6429375" y="4500563"/>
              <a:ext cx="428625" cy="14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16200000" flipH="1">
              <a:off x="7000875" y="4500563"/>
              <a:ext cx="357188" cy="214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49" name="TextBox 23"/>
            <p:cNvSpPr txBox="1">
              <a:spLocks noChangeArrowheads="1"/>
            </p:cNvSpPr>
            <p:nvPr/>
          </p:nvSpPr>
          <p:spPr bwMode="auto">
            <a:xfrm>
              <a:off x="6286500" y="4786313"/>
              <a:ext cx="44114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10</a:t>
              </a:r>
            </a:p>
          </p:txBody>
        </p:sp>
        <p:sp>
          <p:nvSpPr>
            <p:cNvPr id="16450" name="TextBox 24"/>
            <p:cNvSpPr txBox="1">
              <a:spLocks noChangeArrowheads="1"/>
            </p:cNvSpPr>
            <p:nvPr/>
          </p:nvSpPr>
          <p:spPr bwMode="auto">
            <a:xfrm>
              <a:off x="7215188" y="4786313"/>
              <a:ext cx="441325" cy="369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20</a:t>
              </a:r>
            </a:p>
          </p:txBody>
        </p:sp>
        <p:sp>
          <p:nvSpPr>
            <p:cNvPr id="16451" name="TextBox 28"/>
            <p:cNvSpPr txBox="1">
              <a:spLocks noChangeArrowheads="1"/>
            </p:cNvSpPr>
            <p:nvPr/>
          </p:nvSpPr>
          <p:spPr bwMode="auto">
            <a:xfrm>
              <a:off x="6715125" y="4071938"/>
              <a:ext cx="44114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15</a:t>
              </a:r>
            </a:p>
          </p:txBody>
        </p:sp>
        <p:sp>
          <p:nvSpPr>
            <p:cNvPr id="16452" name="TextBox 24"/>
            <p:cNvSpPr txBox="1">
              <a:spLocks noChangeArrowheads="1"/>
            </p:cNvSpPr>
            <p:nvPr/>
          </p:nvSpPr>
          <p:spPr bwMode="auto">
            <a:xfrm>
              <a:off x="7786688" y="5286375"/>
              <a:ext cx="441325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23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rot="5400000">
              <a:off x="7215187" y="5143501"/>
              <a:ext cx="214313" cy="214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7572375" y="5143500"/>
              <a:ext cx="214313" cy="14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55" name="TextBox 24"/>
            <p:cNvSpPr txBox="1">
              <a:spLocks noChangeArrowheads="1"/>
            </p:cNvSpPr>
            <p:nvPr/>
          </p:nvSpPr>
          <p:spPr bwMode="auto">
            <a:xfrm>
              <a:off x="6858000" y="5357813"/>
              <a:ext cx="441325" cy="369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17</a:t>
              </a:r>
            </a:p>
          </p:txBody>
        </p:sp>
        <p:sp>
          <p:nvSpPr>
            <p:cNvPr id="16456" name="TextBox 24"/>
            <p:cNvSpPr txBox="1">
              <a:spLocks noChangeArrowheads="1"/>
            </p:cNvSpPr>
            <p:nvPr/>
          </p:nvSpPr>
          <p:spPr bwMode="auto">
            <a:xfrm>
              <a:off x="8358188" y="5786438"/>
              <a:ext cx="441325" cy="369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25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8215313" y="5643563"/>
              <a:ext cx="214312" cy="14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214438" y="3571875"/>
            <a:ext cx="892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newRoot</a:t>
            </a:r>
          </a:p>
        </p:txBody>
      </p:sp>
      <p:cxnSp>
        <p:nvCxnSpPr>
          <p:cNvPr id="73" name="Straight Arrow Connector 72"/>
          <p:cNvCxnSpPr>
            <a:stCxn id="72" idx="3"/>
          </p:cNvCxnSpPr>
          <p:nvPr/>
        </p:nvCxnSpPr>
        <p:spPr>
          <a:xfrm>
            <a:off x="2106613" y="3725863"/>
            <a:ext cx="250825" cy="1317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1000125" y="2928938"/>
            <a:ext cx="801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oldRoot</a:t>
            </a:r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>
          <a:xfrm>
            <a:off x="1801813" y="3082925"/>
            <a:ext cx="341312" cy="131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143250" y="2857500"/>
            <a:ext cx="892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newRoot</a:t>
            </a: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>
            <a:off x="4035425" y="3011488"/>
            <a:ext cx="250825" cy="1317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714875" y="1857375"/>
            <a:ext cx="892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oldRoot</a:t>
            </a:r>
          </a:p>
        </p:txBody>
      </p:sp>
      <p:cxnSp>
        <p:nvCxnSpPr>
          <p:cNvPr id="79" name="Straight Arrow Connector 78"/>
          <p:cNvCxnSpPr>
            <a:stCxn id="78" idx="2"/>
          </p:cNvCxnSpPr>
          <p:nvPr/>
        </p:nvCxnSpPr>
        <p:spPr>
          <a:xfrm rot="5400000">
            <a:off x="4949032" y="2145506"/>
            <a:ext cx="192088" cy="2317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786188" y="5286375"/>
            <a:ext cx="892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oldRoot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rot="10800000">
            <a:off x="3429000" y="5429250"/>
            <a:ext cx="374650" cy="22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000375" y="6286500"/>
            <a:ext cx="892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newRoot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rot="10800000">
            <a:off x="2786063" y="6143625"/>
            <a:ext cx="303212" cy="214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ate Placeholder 79"/>
          <p:cNvSpPr>
            <a:spLocks noGrp="1"/>
          </p:cNvSpPr>
          <p:nvPr>
            <p:ph type="dt" sz="half" idx="4294967295"/>
          </p:nvPr>
        </p:nvSpPr>
        <p:spPr>
          <a:xfrm>
            <a:off x="492128" y="6356350"/>
            <a:ext cx="533400" cy="365125"/>
          </a:xfrm>
        </p:spPr>
        <p:txBody>
          <a:bodyPr/>
          <a:lstStyle/>
          <a:p>
            <a:pPr>
              <a:defRPr/>
            </a:pPr>
            <a:fld id="{21159BB4-A0E7-43F5-9C80-644B053606A0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 animBg="1"/>
      <p:bldP spid="22" grpId="0" animBg="1"/>
      <p:bldP spid="23" grpId="0" animBg="1"/>
      <p:bldP spid="24" grpId="0" animBg="1"/>
      <p:bldP spid="27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3" grpId="0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5" grpId="0"/>
      <p:bldP spid="56" grpId="0"/>
      <p:bldP spid="57" grpId="0"/>
      <p:bldP spid="58" grpId="0"/>
      <p:bldP spid="60" grpId="0"/>
      <p:bldP spid="72" grpId="0"/>
      <p:bldP spid="74" grpId="0"/>
      <p:bldP spid="76" grpId="0"/>
      <p:bldP spid="78" grpId="0"/>
      <p:bldP spid="82" grpId="0"/>
      <p:bldP spid="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Left to finish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1643063" y="2428875"/>
            <a:ext cx="42862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 flipH="1">
            <a:off x="2214563" y="2428875"/>
            <a:ext cx="357187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3" name="TextBox 23"/>
          <p:cNvSpPr txBox="1">
            <a:spLocks noChangeArrowheads="1"/>
          </p:cNvSpPr>
          <p:nvPr/>
        </p:nvSpPr>
        <p:spPr bwMode="auto">
          <a:xfrm>
            <a:off x="1500188" y="2714625"/>
            <a:ext cx="441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10</a:t>
            </a:r>
          </a:p>
        </p:txBody>
      </p:sp>
      <p:sp>
        <p:nvSpPr>
          <p:cNvPr id="17414" name="TextBox 24"/>
          <p:cNvSpPr txBox="1">
            <a:spLocks noChangeArrowheads="1"/>
          </p:cNvSpPr>
          <p:nvPr/>
        </p:nvSpPr>
        <p:spPr bwMode="auto">
          <a:xfrm>
            <a:off x="2428875" y="2714625"/>
            <a:ext cx="441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20</a:t>
            </a:r>
          </a:p>
        </p:txBody>
      </p:sp>
      <p:sp>
        <p:nvSpPr>
          <p:cNvPr id="17415" name="TextBox 28"/>
          <p:cNvSpPr txBox="1">
            <a:spLocks noChangeArrowheads="1"/>
          </p:cNvSpPr>
          <p:nvPr/>
        </p:nvSpPr>
        <p:spPr bwMode="auto">
          <a:xfrm>
            <a:off x="1928813" y="2000250"/>
            <a:ext cx="441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15</a:t>
            </a:r>
          </a:p>
        </p:txBody>
      </p:sp>
      <p:sp>
        <p:nvSpPr>
          <p:cNvPr id="17416" name="TextBox 24"/>
          <p:cNvSpPr txBox="1">
            <a:spLocks noChangeArrowheads="1"/>
          </p:cNvSpPr>
          <p:nvPr/>
        </p:nvSpPr>
        <p:spPr bwMode="auto">
          <a:xfrm>
            <a:off x="3000375" y="3214688"/>
            <a:ext cx="441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428876" y="3071812"/>
            <a:ext cx="214312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86063" y="3071813"/>
            <a:ext cx="214312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9" name="TextBox 24"/>
          <p:cNvSpPr txBox="1">
            <a:spLocks noChangeArrowheads="1"/>
          </p:cNvSpPr>
          <p:nvPr/>
        </p:nvSpPr>
        <p:spPr bwMode="auto">
          <a:xfrm>
            <a:off x="2071688" y="3286125"/>
            <a:ext cx="441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17</a:t>
            </a:r>
          </a:p>
        </p:txBody>
      </p:sp>
      <p:sp>
        <p:nvSpPr>
          <p:cNvPr id="17420" name="TextBox 24"/>
          <p:cNvSpPr txBox="1">
            <a:spLocks noChangeArrowheads="1"/>
          </p:cNvSpPr>
          <p:nvPr/>
        </p:nvSpPr>
        <p:spPr bwMode="auto">
          <a:xfrm>
            <a:off x="3571875" y="3714750"/>
            <a:ext cx="441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25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29000" y="3571875"/>
            <a:ext cx="214313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857750" y="2357438"/>
            <a:ext cx="2513013" cy="1655762"/>
            <a:chOff x="4857750" y="2357438"/>
            <a:chExt cx="2513013" cy="1655762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>
              <a:off x="5140326" y="3438525"/>
              <a:ext cx="227012" cy="650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7431" idx="0"/>
            </p:cNvCxnSpPr>
            <p:nvPr/>
          </p:nvCxnSpPr>
          <p:spPr>
            <a:xfrm rot="10800000" flipV="1">
              <a:off x="5507038" y="2714625"/>
              <a:ext cx="279400" cy="21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9" name="TextBox 23"/>
            <p:cNvSpPr txBox="1">
              <a:spLocks noChangeArrowheads="1"/>
            </p:cNvSpPr>
            <p:nvPr/>
          </p:nvSpPr>
          <p:spPr bwMode="auto">
            <a:xfrm>
              <a:off x="4857750" y="3643313"/>
              <a:ext cx="441325" cy="369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10</a:t>
              </a:r>
            </a:p>
          </p:txBody>
        </p:sp>
        <p:sp>
          <p:nvSpPr>
            <p:cNvPr id="17430" name="TextBox 24"/>
            <p:cNvSpPr txBox="1">
              <a:spLocks noChangeArrowheads="1"/>
            </p:cNvSpPr>
            <p:nvPr/>
          </p:nvSpPr>
          <p:spPr bwMode="auto">
            <a:xfrm>
              <a:off x="5786438" y="2357438"/>
              <a:ext cx="44114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20</a:t>
              </a:r>
            </a:p>
          </p:txBody>
        </p:sp>
        <p:sp>
          <p:nvSpPr>
            <p:cNvPr id="17431" name="TextBox 28"/>
            <p:cNvSpPr txBox="1">
              <a:spLocks noChangeArrowheads="1"/>
            </p:cNvSpPr>
            <p:nvPr/>
          </p:nvSpPr>
          <p:spPr bwMode="auto">
            <a:xfrm>
              <a:off x="5286375" y="2928938"/>
              <a:ext cx="441325" cy="369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15</a:t>
              </a:r>
            </a:p>
          </p:txBody>
        </p:sp>
        <p:sp>
          <p:nvSpPr>
            <p:cNvPr id="17432" name="TextBox 24"/>
            <p:cNvSpPr txBox="1">
              <a:spLocks noChangeArrowheads="1"/>
            </p:cNvSpPr>
            <p:nvPr/>
          </p:nvSpPr>
          <p:spPr bwMode="auto">
            <a:xfrm>
              <a:off x="6357938" y="2857500"/>
              <a:ext cx="441325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23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6200000" flipH="1">
              <a:off x="5679282" y="3393281"/>
              <a:ext cx="214312" cy="14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143625" y="2714625"/>
              <a:ext cx="214313" cy="14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35" name="TextBox 24"/>
            <p:cNvSpPr txBox="1">
              <a:spLocks noChangeArrowheads="1"/>
            </p:cNvSpPr>
            <p:nvPr/>
          </p:nvSpPr>
          <p:spPr bwMode="auto">
            <a:xfrm>
              <a:off x="5786438" y="3571875"/>
              <a:ext cx="441325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17</a:t>
              </a:r>
            </a:p>
          </p:txBody>
        </p:sp>
        <p:sp>
          <p:nvSpPr>
            <p:cNvPr id="17436" name="TextBox 24"/>
            <p:cNvSpPr txBox="1">
              <a:spLocks noChangeArrowheads="1"/>
            </p:cNvSpPr>
            <p:nvPr/>
          </p:nvSpPr>
          <p:spPr bwMode="auto">
            <a:xfrm>
              <a:off x="6929438" y="3357563"/>
              <a:ext cx="441325" cy="369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25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786563" y="3214688"/>
              <a:ext cx="214312" cy="14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857500" y="2143125"/>
            <a:ext cx="892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oldRoot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2571750" y="2093913"/>
            <a:ext cx="303213" cy="2143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429000" y="2714625"/>
            <a:ext cx="892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newRoot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3000375" y="2857500"/>
            <a:ext cx="446088" cy="22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/>
          <p:cNvSpPr>
            <a:spLocks noGrp="1"/>
          </p:cNvSpPr>
          <p:nvPr>
            <p:ph type="dt" sz="half" idx="4294967295"/>
          </p:nvPr>
        </p:nvSpPr>
        <p:spPr>
          <a:xfrm>
            <a:off x="492128" y="6356350"/>
            <a:ext cx="533400" cy="365125"/>
          </a:xfrm>
        </p:spPr>
        <p:txBody>
          <a:bodyPr/>
          <a:lstStyle/>
          <a:p>
            <a:pPr>
              <a:defRPr/>
            </a:pPr>
            <a:fld id="{5796BA46-E9FC-4F12-9294-DA2D0D214E38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" y="1600200"/>
            <a:ext cx="4071937" cy="4525963"/>
          </a:xfrm>
        </p:spPr>
        <p:txBody>
          <a:bodyPr>
            <a:normAutofit fontScale="47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GB" dirty="0"/>
              <a:t>private void </a:t>
            </a:r>
            <a:r>
              <a:rPr lang="en-GB" dirty="0" err="1"/>
              <a:t>insertItem</a:t>
            </a:r>
            <a:r>
              <a:rPr lang="en-GB" dirty="0"/>
              <a:t>(T item, ref Node&lt;T&gt; tree)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{   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        if (tree==null)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                tree = new Node&lt;T&gt;(item);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        else if (</a:t>
            </a:r>
            <a:r>
              <a:rPr lang="en-GB" dirty="0" err="1"/>
              <a:t>item.CompareTo</a:t>
            </a:r>
            <a:r>
              <a:rPr lang="en-GB" dirty="0"/>
              <a:t>(</a:t>
            </a:r>
            <a:r>
              <a:rPr lang="en-GB" dirty="0" err="1"/>
              <a:t>tree.Data</a:t>
            </a:r>
            <a:r>
              <a:rPr lang="en-GB" dirty="0"/>
              <a:t>)&lt;0)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                </a:t>
            </a:r>
            <a:r>
              <a:rPr lang="en-GB" dirty="0" err="1"/>
              <a:t>insertItem</a:t>
            </a:r>
            <a:r>
              <a:rPr lang="en-GB" dirty="0"/>
              <a:t>(item, ref </a:t>
            </a:r>
            <a:r>
              <a:rPr lang="en-GB" dirty="0" err="1"/>
              <a:t>tree.Left</a:t>
            </a:r>
            <a:r>
              <a:rPr lang="en-GB" dirty="0"/>
              <a:t>);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        else if (</a:t>
            </a:r>
            <a:r>
              <a:rPr lang="en-GB" dirty="0" err="1"/>
              <a:t>item.CompareTo</a:t>
            </a:r>
            <a:r>
              <a:rPr lang="en-GB" dirty="0"/>
              <a:t>(</a:t>
            </a:r>
            <a:r>
              <a:rPr lang="en-GB" dirty="0" err="1"/>
              <a:t>tree.Data</a:t>
            </a:r>
            <a:r>
              <a:rPr lang="en-GB" dirty="0"/>
              <a:t>)&gt;0)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                </a:t>
            </a:r>
            <a:r>
              <a:rPr lang="en-GB" dirty="0" err="1"/>
              <a:t>insertItem</a:t>
            </a:r>
            <a:r>
              <a:rPr lang="en-GB" dirty="0"/>
              <a:t>(item, ref </a:t>
            </a:r>
            <a:r>
              <a:rPr lang="en-GB" dirty="0" err="1"/>
              <a:t>tree.Right</a:t>
            </a:r>
            <a:r>
              <a:rPr lang="en-GB" dirty="0"/>
              <a:t>);</a:t>
            </a:r>
          </a:p>
          <a:p>
            <a:pPr>
              <a:buFont typeface="Arial" charset="0"/>
              <a:buNone/>
              <a:defRPr/>
            </a:pPr>
            <a:r>
              <a:rPr lang="en-GB" dirty="0">
                <a:solidFill>
                  <a:srgbClr val="0033CC"/>
                </a:solidFill>
              </a:rPr>
              <a:t>        </a:t>
            </a:r>
            <a:r>
              <a:rPr lang="en-GB" dirty="0" err="1">
                <a:solidFill>
                  <a:srgbClr val="0033CC"/>
                </a:solidFill>
              </a:rPr>
              <a:t>tree.BalanceFactor</a:t>
            </a:r>
            <a:r>
              <a:rPr lang="en-GB" dirty="0">
                <a:solidFill>
                  <a:srgbClr val="0033CC"/>
                </a:solidFill>
              </a:rPr>
              <a:t> = height(</a:t>
            </a:r>
            <a:r>
              <a:rPr lang="en-GB" dirty="0" err="1">
                <a:solidFill>
                  <a:srgbClr val="0033CC"/>
                </a:solidFill>
              </a:rPr>
              <a:t>tree.Left</a:t>
            </a:r>
            <a:r>
              <a:rPr lang="en-GB" dirty="0">
                <a:solidFill>
                  <a:srgbClr val="0033CC"/>
                </a:solidFill>
              </a:rPr>
              <a:t>) -  </a:t>
            </a:r>
          </a:p>
          <a:p>
            <a:pPr>
              <a:buFont typeface="Arial" charset="0"/>
              <a:buNone/>
              <a:defRPr/>
            </a:pPr>
            <a:r>
              <a:rPr lang="en-GB" dirty="0">
                <a:solidFill>
                  <a:srgbClr val="0033CC"/>
                </a:solidFill>
              </a:rPr>
              <a:t>                                                       height(</a:t>
            </a:r>
            <a:r>
              <a:rPr lang="en-GB" dirty="0" err="1">
                <a:solidFill>
                  <a:srgbClr val="0033CC"/>
                </a:solidFill>
              </a:rPr>
              <a:t>tree.Right</a:t>
            </a:r>
            <a:r>
              <a:rPr lang="en-GB" dirty="0">
                <a:solidFill>
                  <a:srgbClr val="0033CC"/>
                </a:solidFill>
              </a:rPr>
              <a:t>);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        if (</a:t>
            </a:r>
            <a:r>
              <a:rPr lang="en-GB" dirty="0" err="1"/>
              <a:t>tree.BalanceFactor</a:t>
            </a:r>
            <a:r>
              <a:rPr lang="en-GB" dirty="0"/>
              <a:t> &lt;= -2)      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            </a:t>
            </a:r>
            <a:r>
              <a:rPr lang="en-GB" dirty="0" err="1"/>
              <a:t>rotateLeft</a:t>
            </a:r>
            <a:r>
              <a:rPr lang="en-GB" dirty="0"/>
              <a:t>(ref tree);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        if (</a:t>
            </a:r>
            <a:r>
              <a:rPr lang="en-GB" dirty="0" err="1"/>
              <a:t>tree.BalanceFactor</a:t>
            </a:r>
            <a:r>
              <a:rPr lang="en-GB" dirty="0"/>
              <a:t>&gt;=2)       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            </a:t>
            </a:r>
            <a:r>
              <a:rPr lang="en-GB" dirty="0" err="1"/>
              <a:t>rotateRight</a:t>
            </a:r>
            <a:r>
              <a:rPr lang="en-GB" dirty="0"/>
              <a:t>(ref tree);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   }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   </a:t>
            </a: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4714875" y="1714500"/>
            <a:ext cx="364966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sz="1200" dirty="0"/>
              <a:t>private void </a:t>
            </a:r>
            <a:r>
              <a:rPr lang="en-GB" sz="1200" dirty="0" err="1"/>
              <a:t>rotateLeft</a:t>
            </a:r>
            <a:r>
              <a:rPr lang="en-GB" sz="1200" dirty="0"/>
              <a:t>(ref Node&lt;T&gt; tree)</a:t>
            </a:r>
          </a:p>
          <a:p>
            <a:r>
              <a:rPr lang="en-GB" sz="1200" dirty="0"/>
              <a:t>  {</a:t>
            </a:r>
          </a:p>
          <a:p>
            <a:r>
              <a:rPr lang="en-GB" sz="1200" dirty="0"/>
              <a:t>     if (</a:t>
            </a:r>
            <a:r>
              <a:rPr lang="en-GB" sz="1200" dirty="0" err="1"/>
              <a:t>tree.Right.BalanceFactor</a:t>
            </a:r>
            <a:r>
              <a:rPr lang="en-GB" sz="1200" dirty="0"/>
              <a:t> &gt; 0)  </a:t>
            </a:r>
            <a:r>
              <a:rPr lang="en-GB" sz="1200" dirty="0">
                <a:solidFill>
                  <a:srgbClr val="00B050"/>
                </a:solidFill>
              </a:rPr>
              <a:t>//double rotate</a:t>
            </a:r>
          </a:p>
          <a:p>
            <a:r>
              <a:rPr lang="en-GB" sz="1200" dirty="0"/>
              <a:t>                </a:t>
            </a:r>
            <a:r>
              <a:rPr lang="en-GB" sz="1200" dirty="0" err="1"/>
              <a:t>rotateRight</a:t>
            </a:r>
            <a:r>
              <a:rPr lang="en-GB" sz="1200" dirty="0"/>
              <a:t>(ref </a:t>
            </a:r>
            <a:r>
              <a:rPr lang="en-GB" sz="1200" dirty="0" err="1"/>
              <a:t>tree.Right</a:t>
            </a:r>
            <a:r>
              <a:rPr lang="en-GB" sz="1200" dirty="0"/>
              <a:t>);</a:t>
            </a:r>
          </a:p>
          <a:p>
            <a:r>
              <a:rPr lang="en-GB" sz="1200" dirty="0"/>
              <a:t>       </a:t>
            </a:r>
          </a:p>
          <a:p>
            <a:r>
              <a:rPr lang="en-GB" sz="1200" dirty="0"/>
              <a:t>   }</a:t>
            </a:r>
          </a:p>
          <a:p>
            <a:endParaRPr lang="en-GB" sz="1200" dirty="0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5000625" y="3429000"/>
            <a:ext cx="39052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dirty="0"/>
              <a:t>class Node&lt;T&gt; where T : </a:t>
            </a:r>
            <a:r>
              <a:rPr lang="en-GB" sz="1200" dirty="0" err="1"/>
              <a:t>IComparable</a:t>
            </a:r>
            <a:endParaRPr lang="en-GB" sz="1200" dirty="0"/>
          </a:p>
          <a:p>
            <a:r>
              <a:rPr lang="en-GB" sz="1200" dirty="0"/>
              <a:t>    {</a:t>
            </a:r>
          </a:p>
          <a:p>
            <a:r>
              <a:rPr lang="en-GB" sz="1200" dirty="0"/>
              <a:t>        private T data;</a:t>
            </a:r>
          </a:p>
          <a:p>
            <a:r>
              <a:rPr lang="en-GB" sz="1200" dirty="0"/>
              <a:t>        </a:t>
            </a:r>
            <a:r>
              <a:rPr lang="en-GB" sz="1200" dirty="0">
                <a:solidFill>
                  <a:srgbClr val="0033CC"/>
                </a:solidFill>
              </a:rPr>
              <a:t>private </a:t>
            </a:r>
            <a:r>
              <a:rPr lang="en-GB" sz="1200" dirty="0" err="1">
                <a:solidFill>
                  <a:srgbClr val="0033CC"/>
                </a:solidFill>
              </a:rPr>
              <a:t>int</a:t>
            </a:r>
            <a:r>
              <a:rPr lang="en-GB" sz="1200" dirty="0">
                <a:solidFill>
                  <a:srgbClr val="0033CC"/>
                </a:solidFill>
              </a:rPr>
              <a:t> </a:t>
            </a:r>
            <a:r>
              <a:rPr lang="en-GB" sz="1200" dirty="0" err="1">
                <a:solidFill>
                  <a:srgbClr val="0033CC"/>
                </a:solidFill>
              </a:rPr>
              <a:t>balanceFactor</a:t>
            </a:r>
            <a:r>
              <a:rPr lang="en-GB" sz="1200" dirty="0">
                <a:solidFill>
                  <a:srgbClr val="0033CC"/>
                </a:solidFill>
              </a:rPr>
              <a:t> = 0;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00B050"/>
                </a:solidFill>
              </a:rPr>
              <a:t>//added for </a:t>
            </a:r>
            <a:r>
              <a:rPr lang="en-GB" sz="1200" dirty="0" err="1">
                <a:solidFill>
                  <a:srgbClr val="00B050"/>
                </a:solidFill>
              </a:rPr>
              <a:t>AVLTree</a:t>
            </a:r>
            <a:endParaRPr lang="en-GB" sz="1200" dirty="0">
              <a:solidFill>
                <a:srgbClr val="00B050"/>
              </a:solidFill>
            </a:endParaRPr>
          </a:p>
          <a:p>
            <a:r>
              <a:rPr lang="en-GB" sz="1200" dirty="0"/>
              <a:t>        public Node&lt;T&gt; Left, Right;</a:t>
            </a:r>
          </a:p>
          <a:p>
            <a:r>
              <a:rPr lang="en-GB" sz="1200" dirty="0"/>
              <a:t>     </a:t>
            </a:r>
          </a:p>
          <a:p>
            <a:r>
              <a:rPr lang="en-GB" sz="1200" dirty="0"/>
              <a:t>      public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BalanceFactor</a:t>
            </a:r>
            <a:endParaRPr lang="en-GB" sz="1200" dirty="0"/>
          </a:p>
          <a:p>
            <a:r>
              <a:rPr lang="en-GB" sz="1200" dirty="0"/>
              <a:t>        {</a:t>
            </a:r>
          </a:p>
          <a:p>
            <a:r>
              <a:rPr lang="en-GB" sz="1200" dirty="0"/>
              <a:t>            set { </a:t>
            </a:r>
            <a:r>
              <a:rPr lang="en-GB" sz="1200" dirty="0" err="1"/>
              <a:t>balanceFactor</a:t>
            </a:r>
            <a:r>
              <a:rPr lang="en-GB" sz="1200" dirty="0"/>
              <a:t> = value; }</a:t>
            </a:r>
          </a:p>
          <a:p>
            <a:r>
              <a:rPr lang="en-GB" sz="1200" dirty="0"/>
              <a:t>            get { return </a:t>
            </a:r>
            <a:r>
              <a:rPr lang="en-GB" sz="1200" dirty="0" err="1"/>
              <a:t>balanceFactor</a:t>
            </a:r>
            <a:r>
              <a:rPr lang="en-GB" sz="1200" dirty="0"/>
              <a:t>; }</a:t>
            </a:r>
          </a:p>
          <a:p>
            <a:r>
              <a:rPr lang="en-GB" sz="1200" dirty="0"/>
              <a:t>        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92128" y="6356350"/>
            <a:ext cx="533400" cy="365125"/>
          </a:xfrm>
        </p:spPr>
        <p:txBody>
          <a:bodyPr/>
          <a:lstStyle/>
          <a:p>
            <a:pPr>
              <a:defRPr/>
            </a:pPr>
            <a:fld id="{12EECAAA-D04B-462D-B579-79677AA48B13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7236296" y="2708920"/>
            <a:ext cx="1781257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Add left algorithm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953250" y="2708920"/>
            <a:ext cx="283046" cy="169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600200"/>
            <a:ext cx="8043862" cy="4525963"/>
          </a:xfrm>
        </p:spPr>
        <p:txBody>
          <a:bodyPr/>
          <a:lstStyle/>
          <a:p>
            <a:pPr algn="just" eaLnBrk="1" hangingPunct="1"/>
            <a:r>
              <a:rPr lang="en-GB" sz="2400" dirty="0">
                <a:cs typeface="Times New Roman" pitchFamily="18" charset="0"/>
              </a:rPr>
              <a:t>AVL Tree – insert maintains flat tree</a:t>
            </a:r>
          </a:p>
          <a:p>
            <a:pPr algn="just" eaLnBrk="1" hangingPunct="1"/>
            <a:r>
              <a:rPr lang="en-GB" sz="2400" dirty="0">
                <a:cs typeface="Times New Roman" pitchFamily="18" charset="0"/>
              </a:rPr>
              <a:t>Fast search  - low complexity</a:t>
            </a:r>
          </a:p>
          <a:p>
            <a:pPr algn="just" eaLnBrk="1" hangingPunct="1"/>
            <a:r>
              <a:rPr lang="en-GB" sz="2400" dirty="0">
                <a:cs typeface="Times New Roman" pitchFamily="18" charset="0"/>
              </a:rPr>
              <a:t>Balance factor</a:t>
            </a:r>
          </a:p>
          <a:p>
            <a:pPr algn="just" eaLnBrk="1" hangingPunct="1"/>
            <a:r>
              <a:rPr lang="en-GB" sz="2400" dirty="0">
                <a:cs typeface="Times New Roman" pitchFamily="18" charset="0"/>
              </a:rPr>
              <a:t>Left, right and double rotation</a:t>
            </a:r>
          </a:p>
          <a:p>
            <a:pPr algn="just" eaLnBrk="1" hangingPunct="1"/>
            <a:endParaRPr lang="en-GB" sz="2400" dirty="0">
              <a:cs typeface="Times New Roman" pitchFamily="18" charset="0"/>
            </a:endParaRPr>
          </a:p>
          <a:p>
            <a:pPr algn="just" eaLnBrk="1" hangingPunct="1"/>
            <a:r>
              <a:rPr lang="en-GB" sz="2400" dirty="0">
                <a:cs typeface="Times New Roman" pitchFamily="18" charset="0"/>
              </a:rPr>
              <a:t>Ensure you test your </a:t>
            </a:r>
            <a:r>
              <a:rPr lang="en-GB" sz="2400">
                <a:cs typeface="Times New Roman" pitchFamily="18" charset="0"/>
              </a:rPr>
              <a:t>code properly!!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92128" y="6356350"/>
            <a:ext cx="533400" cy="365125"/>
          </a:xfrm>
        </p:spPr>
        <p:txBody>
          <a:bodyPr/>
          <a:lstStyle/>
          <a:p>
            <a:pPr>
              <a:defRPr/>
            </a:pPr>
            <a:fld id="{2F8CBBFE-64CC-4D98-A199-0ED80CFA55AD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457200" y="202837"/>
            <a:ext cx="8229600" cy="868362"/>
          </a:xfrm>
        </p:spPr>
        <p:txBody>
          <a:bodyPr/>
          <a:lstStyle/>
          <a:p>
            <a:r>
              <a:rPr lang="en-GB" dirty="0"/>
              <a:t>Complexity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" y="1357313"/>
            <a:ext cx="8043862" cy="4525962"/>
          </a:xfrm>
        </p:spPr>
        <p:txBody>
          <a:bodyPr/>
          <a:lstStyle/>
          <a:p>
            <a:r>
              <a:rPr lang="en-GB" sz="1600" dirty="0"/>
              <a:t>Adding a new item to the front of a </a:t>
            </a:r>
            <a:r>
              <a:rPr lang="en-GB" sz="1600" b="1" dirty="0"/>
              <a:t>list</a:t>
            </a:r>
            <a:r>
              <a:rPr lang="en-GB" sz="1600" dirty="0"/>
              <a:t> takes </a:t>
            </a:r>
            <a:r>
              <a:rPr lang="en-GB" sz="1600" i="1" dirty="0"/>
              <a:t>constant</a:t>
            </a:r>
            <a:r>
              <a:rPr lang="en-GB" sz="1600" dirty="0"/>
              <a:t> time. </a:t>
            </a:r>
          </a:p>
          <a:p>
            <a:pPr lvl="1"/>
            <a:r>
              <a:rPr lang="en-GB" sz="1200" dirty="0"/>
              <a:t>complexity is </a:t>
            </a:r>
            <a:r>
              <a:rPr lang="en-GB" sz="1200" i="1" dirty="0"/>
              <a:t>O</a:t>
            </a:r>
            <a:r>
              <a:rPr lang="en-GB" sz="1200" dirty="0"/>
              <a:t>(</a:t>
            </a:r>
            <a:r>
              <a:rPr lang="en-GB" sz="1200" i="1" dirty="0">
                <a:solidFill>
                  <a:srgbClr val="FF0000"/>
                </a:solidFill>
              </a:rPr>
              <a:t>1</a:t>
            </a:r>
            <a:r>
              <a:rPr lang="en-GB" sz="1200" dirty="0"/>
              <a:t>).</a:t>
            </a:r>
          </a:p>
          <a:p>
            <a:pPr lvl="1"/>
            <a:r>
              <a:rPr lang="en-GB" sz="1200" dirty="0"/>
              <a:t>time taken is </a:t>
            </a:r>
            <a:r>
              <a:rPr lang="en-GB" sz="1200" dirty="0">
                <a:solidFill>
                  <a:srgbClr val="0033CC"/>
                </a:solidFill>
              </a:rPr>
              <a:t>independent</a:t>
            </a:r>
            <a:r>
              <a:rPr lang="en-GB" sz="1200" dirty="0"/>
              <a:t> of the length of the list.</a:t>
            </a:r>
          </a:p>
          <a:p>
            <a:r>
              <a:rPr lang="en-GB" sz="1600" dirty="0"/>
              <a:t>Searching for an item in an unsorted list takes time </a:t>
            </a:r>
            <a:r>
              <a:rPr lang="en-GB" sz="1600" dirty="0">
                <a:solidFill>
                  <a:srgbClr val="0033CC"/>
                </a:solidFill>
              </a:rPr>
              <a:t>proportional to the length </a:t>
            </a:r>
            <a:r>
              <a:rPr lang="en-GB" sz="1600" dirty="0"/>
              <a:t>of the list.</a:t>
            </a:r>
          </a:p>
          <a:p>
            <a:pPr lvl="1"/>
            <a:r>
              <a:rPr lang="en-GB" sz="1200" dirty="0"/>
              <a:t>complexity is </a:t>
            </a:r>
            <a:r>
              <a:rPr lang="en-GB" sz="1200" i="1" dirty="0"/>
              <a:t>O</a:t>
            </a:r>
            <a:r>
              <a:rPr lang="en-GB" sz="1200" dirty="0"/>
              <a:t>(</a:t>
            </a:r>
            <a:r>
              <a:rPr lang="en-GB" sz="1200" i="1" dirty="0">
                <a:solidFill>
                  <a:srgbClr val="FF0000"/>
                </a:solidFill>
              </a:rPr>
              <a:t>n</a:t>
            </a:r>
            <a:r>
              <a:rPr lang="en-GB" sz="1200" dirty="0"/>
              <a:t>). </a:t>
            </a:r>
          </a:p>
          <a:p>
            <a:r>
              <a:rPr lang="en-GB" sz="1600" dirty="0"/>
              <a:t>Big O notation : measured for </a:t>
            </a:r>
            <a:r>
              <a:rPr lang="en-GB" sz="1600" dirty="0">
                <a:solidFill>
                  <a:srgbClr val="FF0000"/>
                </a:solidFill>
              </a:rPr>
              <a:t>worst case </a:t>
            </a:r>
            <a:r>
              <a:rPr lang="en-GB" sz="1600" dirty="0"/>
              <a:t>– ignore any constants as its proportional </a:t>
            </a:r>
          </a:p>
          <a:p>
            <a:r>
              <a:rPr lang="en-GB" sz="1600" dirty="0"/>
              <a:t>The algorithm for locating an item in a </a:t>
            </a:r>
            <a:r>
              <a:rPr lang="en-GB" sz="1600" dirty="0" err="1"/>
              <a:t>BSTree</a:t>
            </a:r>
            <a:endParaRPr lang="en-GB" sz="1600" dirty="0"/>
          </a:p>
          <a:p>
            <a:pPr lvl="1"/>
            <a:r>
              <a:rPr lang="en-GB" sz="1200" dirty="0"/>
              <a:t>only needs to examine the values along the path to the required item. </a:t>
            </a:r>
          </a:p>
          <a:p>
            <a:pPr lvl="1"/>
            <a:r>
              <a:rPr lang="en-GB" sz="1200" dirty="0"/>
              <a:t>in worst case this means that search time is proportional to the </a:t>
            </a:r>
            <a:r>
              <a:rPr lang="en-GB" sz="1200" b="1" dirty="0"/>
              <a:t>height</a:t>
            </a:r>
            <a:r>
              <a:rPr lang="en-GB" sz="1200" dirty="0"/>
              <a:t> of the tree. </a:t>
            </a:r>
          </a:p>
          <a:p>
            <a:pPr>
              <a:buFont typeface="Arial" charset="0"/>
              <a:buNone/>
            </a:pPr>
            <a:r>
              <a:rPr lang="en-GB" sz="1600" dirty="0"/>
              <a:t> A </a:t>
            </a:r>
            <a:r>
              <a:rPr lang="en-GB" sz="1600" i="1" dirty="0">
                <a:solidFill>
                  <a:srgbClr val="0033CC"/>
                </a:solidFill>
              </a:rPr>
              <a:t>full</a:t>
            </a:r>
            <a:r>
              <a:rPr lang="en-GB" sz="1600" dirty="0">
                <a:solidFill>
                  <a:srgbClr val="0033CC"/>
                </a:solidFill>
              </a:rPr>
              <a:t> tree </a:t>
            </a:r>
            <a:r>
              <a:rPr lang="en-GB" sz="1600" dirty="0"/>
              <a:t>is a binary tree where the paths to every leaf are the same length and every node, except leaves, has two sub-trees. </a:t>
            </a:r>
          </a:p>
          <a:p>
            <a:endParaRPr lang="en-GB" dirty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3786188" y="4643438"/>
          <a:ext cx="25622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89363" imgH="1325121" progId="">
                  <p:embed/>
                </p:oleObj>
              </mc:Choice>
              <mc:Fallback>
                <p:oleObj r:id="rId2" imgW="1689363" imgH="1325121" progId="">
                  <p:embed/>
                  <p:pic>
                    <p:nvPicPr>
                      <p:cNvPr id="3276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643438"/>
                        <a:ext cx="2562225" cy="200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92128" y="6356350"/>
            <a:ext cx="695496" cy="365125"/>
          </a:xfrm>
        </p:spPr>
        <p:txBody>
          <a:bodyPr/>
          <a:lstStyle/>
          <a:p>
            <a:pPr>
              <a:defRPr/>
            </a:pPr>
            <a:fld id="{4837DA8E-05DC-4C7A-B2C9-82944FEDA1DC}" type="datetime12">
              <a:rPr lang="en-GB" smtClean="0"/>
              <a:pPr>
                <a:defRPr/>
              </a:pPr>
              <a:t>4:15 PM</a:t>
            </a:fld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285BB5-7454-C0E3-622E-AF1E88C2DA77}"/>
              </a:ext>
            </a:extLst>
          </p:cNvPr>
          <p:cNvGrpSpPr/>
          <p:nvPr/>
        </p:nvGrpSpPr>
        <p:grpSpPr>
          <a:xfrm>
            <a:off x="4695305" y="765575"/>
            <a:ext cx="4273598" cy="652062"/>
            <a:chOff x="1597528" y="1857364"/>
            <a:chExt cx="6080361" cy="928694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A388BFC9-71FC-B93C-1C78-CDF3448CE26F}"/>
                </a:ext>
              </a:extLst>
            </p:cNvPr>
            <p:cNvGrpSpPr/>
            <p:nvPr/>
          </p:nvGrpSpPr>
          <p:grpSpPr>
            <a:xfrm>
              <a:off x="3357554" y="2000240"/>
              <a:ext cx="714380" cy="428628"/>
              <a:chOff x="1500166" y="1857364"/>
              <a:chExt cx="714380" cy="42862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BFEC337-DDF5-BEE1-F8FE-ACA56431665D}"/>
                  </a:ext>
                </a:extLst>
              </p:cNvPr>
              <p:cNvSpPr/>
              <p:nvPr/>
            </p:nvSpPr>
            <p:spPr>
              <a:xfrm>
                <a:off x="1500166" y="1857364"/>
                <a:ext cx="714380" cy="428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7A44E47-763B-DDC4-52AF-8BCF807000C7}"/>
                  </a:ext>
                </a:extLst>
              </p:cNvPr>
              <p:cNvCxnSpPr/>
              <p:nvPr/>
            </p:nvCxnSpPr>
            <p:spPr>
              <a:xfrm rot="16200000" flipH="1">
                <a:off x="1643836" y="2070884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6855DD-7920-6FF3-CBD1-C66E4FE3C8B3}"/>
                  </a:ext>
                </a:extLst>
              </p:cNvPr>
              <p:cNvSpPr txBox="1"/>
              <p:nvPr/>
            </p:nvSpPr>
            <p:spPr>
              <a:xfrm>
                <a:off x="1500166" y="1857364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6</a:t>
                </a:r>
              </a:p>
            </p:txBody>
          </p:sp>
        </p:grpSp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0AB2A11A-3B69-1CF2-2AC1-25B47DB820D5}"/>
                </a:ext>
              </a:extLst>
            </p:cNvPr>
            <p:cNvGrpSpPr/>
            <p:nvPr/>
          </p:nvGrpSpPr>
          <p:grpSpPr>
            <a:xfrm>
              <a:off x="4572000" y="2357430"/>
              <a:ext cx="714380" cy="428628"/>
              <a:chOff x="1500166" y="1857364"/>
              <a:chExt cx="714380" cy="42862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9FEF05-16FE-D7FC-6FC4-12C9678CC14A}"/>
                  </a:ext>
                </a:extLst>
              </p:cNvPr>
              <p:cNvSpPr/>
              <p:nvPr/>
            </p:nvSpPr>
            <p:spPr>
              <a:xfrm>
                <a:off x="1500166" y="1857364"/>
                <a:ext cx="714380" cy="428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7D0123-CA52-805C-6C39-76FB26937C7F}"/>
                  </a:ext>
                </a:extLst>
              </p:cNvPr>
              <p:cNvCxnSpPr/>
              <p:nvPr/>
            </p:nvCxnSpPr>
            <p:spPr>
              <a:xfrm rot="16200000" flipH="1">
                <a:off x="1643836" y="2070884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F8D5EF-CB8C-18BA-7D7B-DC907A8C5D81}"/>
                  </a:ext>
                </a:extLst>
              </p:cNvPr>
              <p:cNvSpPr txBox="1"/>
              <p:nvPr/>
            </p:nvSpPr>
            <p:spPr>
              <a:xfrm>
                <a:off x="1500166" y="1857364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2</a:t>
                </a:r>
              </a:p>
            </p:txBody>
          </p:sp>
        </p:grpSp>
        <p:grpSp>
          <p:nvGrpSpPr>
            <p:cNvPr id="8" name="Group 16">
              <a:extLst>
                <a:ext uri="{FF2B5EF4-FFF2-40B4-BE49-F238E27FC236}">
                  <a16:creationId xmlns:a16="http://schemas.microsoft.com/office/drawing/2014/main" id="{DE246696-20B2-5724-3166-CFDBC8E7BCF1}"/>
                </a:ext>
              </a:extLst>
            </p:cNvPr>
            <p:cNvGrpSpPr/>
            <p:nvPr/>
          </p:nvGrpSpPr>
          <p:grpSpPr>
            <a:xfrm>
              <a:off x="6000760" y="1857364"/>
              <a:ext cx="714380" cy="428628"/>
              <a:chOff x="1500166" y="1857364"/>
              <a:chExt cx="714380" cy="42862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CB2044F-9414-F00B-64E3-AFC0F9799228}"/>
                  </a:ext>
                </a:extLst>
              </p:cNvPr>
              <p:cNvSpPr/>
              <p:nvPr/>
            </p:nvSpPr>
            <p:spPr>
              <a:xfrm>
                <a:off x="1500166" y="1857364"/>
                <a:ext cx="714380" cy="428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80104E9-D6A3-BDFB-417B-6B03249729BB}"/>
                  </a:ext>
                </a:extLst>
              </p:cNvPr>
              <p:cNvCxnSpPr/>
              <p:nvPr/>
            </p:nvCxnSpPr>
            <p:spPr>
              <a:xfrm rot="16200000" flipH="1">
                <a:off x="1643836" y="2070884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A0C17A-05C7-7E3C-A79A-23B80556EF4F}"/>
                  </a:ext>
                </a:extLst>
              </p:cNvPr>
              <p:cNvSpPr txBox="1"/>
              <p:nvPr/>
            </p:nvSpPr>
            <p:spPr>
              <a:xfrm>
                <a:off x="1500166" y="1857364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8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2FCBBE-79E4-4C8E-E63F-16C2D7679874}"/>
                </a:ext>
              </a:extLst>
            </p:cNvPr>
            <p:cNvCxnSpPr/>
            <p:nvPr/>
          </p:nvCxnSpPr>
          <p:spPr>
            <a:xfrm flipV="1">
              <a:off x="2500298" y="2285992"/>
              <a:ext cx="785818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A4BEAC5-E5DE-B221-5340-E28AFDE30F9C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3786182" y="2214554"/>
              <a:ext cx="785818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2CEDC0A-4DC9-C46A-EC49-B6A1BA0BA5FB}"/>
                </a:ext>
              </a:extLst>
            </p:cNvPr>
            <p:cNvCxnSpPr/>
            <p:nvPr/>
          </p:nvCxnSpPr>
          <p:spPr>
            <a:xfrm flipV="1">
              <a:off x="5143504" y="2143116"/>
              <a:ext cx="785818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0DBF7B-6C76-E9ED-F157-CABFE18570D7}"/>
                </a:ext>
              </a:extLst>
            </p:cNvPr>
            <p:cNvSpPr txBox="1"/>
            <p:nvPr/>
          </p:nvSpPr>
          <p:spPr>
            <a:xfrm>
              <a:off x="7143768" y="1928802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null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6A9CBDB-8BCD-5A01-0552-C7C171F21947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6500826" y="2071678"/>
              <a:ext cx="642942" cy="417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B8B82E-2643-9AF4-7AA9-1CECFF9629CB}"/>
                </a:ext>
              </a:extLst>
            </p:cNvPr>
            <p:cNvSpPr txBox="1"/>
            <p:nvPr/>
          </p:nvSpPr>
          <p:spPr>
            <a:xfrm>
              <a:off x="1597528" y="209257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" y="1412776"/>
            <a:ext cx="8043862" cy="4896544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dirty="0"/>
              <a:t>The number of items contained in a </a:t>
            </a:r>
            <a:r>
              <a:rPr lang="en-GB" b="1" dirty="0"/>
              <a:t>full</a:t>
            </a:r>
            <a:r>
              <a:rPr lang="en-GB" dirty="0"/>
              <a:t> binary tree doubles for each new level. </a:t>
            </a:r>
          </a:p>
          <a:p>
            <a:pPr lvl="1">
              <a:defRPr/>
            </a:pPr>
            <a:r>
              <a:rPr lang="en-GB" dirty="0"/>
              <a:t>sequence is 0, 1, 3, 7, 15, 31, 63… 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Has general term  </a:t>
            </a:r>
            <a:r>
              <a:rPr lang="en-GB" b="1" dirty="0"/>
              <a:t>n = 2</a:t>
            </a:r>
            <a:r>
              <a:rPr lang="en-GB" b="1" i="1" baseline="30000" dirty="0"/>
              <a:t>h</a:t>
            </a:r>
            <a:r>
              <a:rPr lang="en-GB" b="1" dirty="0"/>
              <a:t> – 1    </a:t>
            </a:r>
            <a:r>
              <a:rPr lang="en-GB" dirty="0"/>
              <a:t>, where </a:t>
            </a:r>
            <a:r>
              <a:rPr lang="en-GB" i="1" dirty="0">
                <a:solidFill>
                  <a:srgbClr val="0033CC"/>
                </a:solidFill>
              </a:rPr>
              <a:t>h</a:t>
            </a:r>
            <a:r>
              <a:rPr lang="en-GB" dirty="0"/>
              <a:t> is the height of the tree. </a:t>
            </a:r>
          </a:p>
          <a:p>
            <a:pPr lvl="1">
              <a:defRPr/>
            </a:pPr>
            <a:r>
              <a:rPr lang="en-GB" dirty="0"/>
              <a:t>Complexity is proportional </a:t>
            </a:r>
            <a:r>
              <a:rPr lang="en-GB"/>
              <a:t>to h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Number of nodes </a:t>
            </a:r>
            <a:r>
              <a:rPr lang="en-GB" i="1" dirty="0">
                <a:solidFill>
                  <a:srgbClr val="0033CC"/>
                </a:solidFill>
              </a:rPr>
              <a:t>n</a:t>
            </a:r>
            <a:r>
              <a:rPr lang="en-GB" dirty="0"/>
              <a:t>, in a full binary tree of height </a:t>
            </a:r>
            <a:r>
              <a:rPr lang="en-GB" i="1" dirty="0"/>
              <a:t>h</a:t>
            </a:r>
            <a:r>
              <a:rPr lang="en-GB" dirty="0"/>
              <a:t> is </a:t>
            </a:r>
            <a:r>
              <a:rPr lang="en-GB" dirty="0">
                <a:solidFill>
                  <a:srgbClr val="0033CC"/>
                </a:solidFill>
              </a:rPr>
              <a:t>2</a:t>
            </a:r>
            <a:r>
              <a:rPr lang="en-GB" i="1" baseline="30000" dirty="0">
                <a:solidFill>
                  <a:srgbClr val="0033CC"/>
                </a:solidFill>
              </a:rPr>
              <a:t>h</a:t>
            </a:r>
            <a:r>
              <a:rPr lang="en-GB" dirty="0">
                <a:solidFill>
                  <a:srgbClr val="0033CC"/>
                </a:solidFill>
              </a:rPr>
              <a:t> – 1 </a:t>
            </a:r>
          </a:p>
          <a:p>
            <a:pPr>
              <a:buNone/>
              <a:defRPr/>
            </a:pPr>
            <a:r>
              <a:rPr lang="en-GB" dirty="0"/>
              <a:t>	so for a given </a:t>
            </a:r>
            <a:r>
              <a:rPr lang="en-GB" i="1" dirty="0"/>
              <a:t>n</a:t>
            </a:r>
            <a:r>
              <a:rPr lang="en-GB" dirty="0"/>
              <a:t>,  </a:t>
            </a:r>
            <a:r>
              <a:rPr lang="en-GB" i="1" dirty="0">
                <a:solidFill>
                  <a:srgbClr val="0033CC"/>
                </a:solidFill>
              </a:rPr>
              <a:t>h</a:t>
            </a:r>
            <a:r>
              <a:rPr lang="en-GB" dirty="0">
                <a:solidFill>
                  <a:srgbClr val="0033CC"/>
                </a:solidFill>
              </a:rPr>
              <a:t> = log</a:t>
            </a:r>
            <a:r>
              <a:rPr lang="en-GB" baseline="-25000" dirty="0">
                <a:solidFill>
                  <a:srgbClr val="0033CC"/>
                </a:solidFill>
              </a:rPr>
              <a:t>2</a:t>
            </a:r>
            <a:r>
              <a:rPr lang="en-GB" dirty="0">
                <a:solidFill>
                  <a:srgbClr val="0033CC"/>
                </a:solidFill>
              </a:rPr>
              <a:t>(</a:t>
            </a:r>
            <a:r>
              <a:rPr lang="en-GB" i="1" dirty="0">
                <a:solidFill>
                  <a:srgbClr val="0033CC"/>
                </a:solidFill>
              </a:rPr>
              <a:t>n</a:t>
            </a:r>
            <a:r>
              <a:rPr lang="en-GB" dirty="0">
                <a:solidFill>
                  <a:srgbClr val="0033CC"/>
                </a:solidFill>
              </a:rPr>
              <a:t> + 1)</a:t>
            </a:r>
            <a:r>
              <a:rPr lang="en-GB" dirty="0"/>
              <a:t>.</a:t>
            </a:r>
            <a:r>
              <a:rPr lang="en-GB" dirty="0">
                <a:solidFill>
                  <a:srgbClr val="0033CC"/>
                </a:solidFill>
              </a:rPr>
              <a:t> 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Means that the search time is proportional to </a:t>
            </a:r>
            <a:r>
              <a:rPr lang="en-GB" b="1" dirty="0"/>
              <a:t>log(</a:t>
            </a:r>
            <a:r>
              <a:rPr lang="en-GB" b="1" i="1" dirty="0"/>
              <a:t>n</a:t>
            </a:r>
            <a:r>
              <a:rPr lang="en-GB" b="1" dirty="0"/>
              <a:t>)</a:t>
            </a:r>
            <a:r>
              <a:rPr lang="en-GB" dirty="0"/>
              <a:t> giving the search complexity </a:t>
            </a:r>
            <a:r>
              <a:rPr lang="en-GB" b="1" i="1" dirty="0"/>
              <a:t>O</a:t>
            </a:r>
            <a:r>
              <a:rPr lang="en-GB" b="1" dirty="0"/>
              <a:t>(log(</a:t>
            </a:r>
            <a:r>
              <a:rPr lang="en-GB" b="1" i="1" dirty="0"/>
              <a:t>n</a:t>
            </a:r>
            <a:r>
              <a:rPr lang="en-GB" b="1" dirty="0"/>
              <a:t>))</a:t>
            </a:r>
            <a:r>
              <a:rPr lang="en-GB" dirty="0"/>
              <a:t>.</a:t>
            </a:r>
          </a:p>
          <a:p>
            <a:pPr marL="0" indent="0">
              <a:buNone/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To maintain the improvement in search times given by sorting the items, the height of the tree must remain as small as possible.</a:t>
            </a:r>
          </a:p>
          <a:p>
            <a:pPr>
              <a:buFont typeface="Arial" charset="0"/>
              <a:buNone/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092280" y="1988840"/>
            <a:ext cx="1907704" cy="1569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n = 2</a:t>
            </a:r>
            <a:r>
              <a:rPr lang="en-GB" sz="1600" i="1" baseline="30000" dirty="0">
                <a:solidFill>
                  <a:srgbClr val="0070C0"/>
                </a:solidFill>
              </a:rPr>
              <a:t>h</a:t>
            </a:r>
            <a:r>
              <a:rPr lang="en-GB" sz="1600" dirty="0">
                <a:solidFill>
                  <a:srgbClr val="0070C0"/>
                </a:solidFill>
              </a:rPr>
              <a:t> – 1</a:t>
            </a:r>
          </a:p>
          <a:p>
            <a:r>
              <a:rPr lang="en-GB" sz="1600" dirty="0">
                <a:solidFill>
                  <a:srgbClr val="0070C0"/>
                </a:solidFill>
              </a:rPr>
              <a:t>2</a:t>
            </a:r>
            <a:r>
              <a:rPr lang="en-GB" sz="1600" i="1" baseline="30000" dirty="0">
                <a:solidFill>
                  <a:srgbClr val="0070C0"/>
                </a:solidFill>
              </a:rPr>
              <a:t>h </a:t>
            </a:r>
            <a:r>
              <a:rPr lang="en-GB" sz="1600" dirty="0">
                <a:solidFill>
                  <a:srgbClr val="0070C0"/>
                </a:solidFill>
              </a:rPr>
              <a:t> = n + 1</a:t>
            </a:r>
          </a:p>
          <a:p>
            <a:r>
              <a:rPr lang="en-GB" sz="1600" dirty="0"/>
              <a:t>Take log</a:t>
            </a:r>
            <a:r>
              <a:rPr lang="en-GB" sz="1600" baseline="-25000" dirty="0"/>
              <a:t>2</a:t>
            </a:r>
            <a:r>
              <a:rPr lang="en-GB" sz="1600" dirty="0"/>
              <a:t> of both sides</a:t>
            </a:r>
          </a:p>
          <a:p>
            <a:r>
              <a:rPr lang="en-GB" sz="1600" b="1" dirty="0">
                <a:solidFill>
                  <a:srgbClr val="0070C0"/>
                </a:solidFill>
              </a:rPr>
              <a:t>h = log</a:t>
            </a:r>
            <a:r>
              <a:rPr lang="en-GB" sz="1600" b="1" baseline="-25000" dirty="0">
                <a:solidFill>
                  <a:srgbClr val="0070C0"/>
                </a:solidFill>
              </a:rPr>
              <a:t>2 </a:t>
            </a:r>
            <a:r>
              <a:rPr lang="en-GB" sz="1600" b="1" dirty="0">
                <a:solidFill>
                  <a:srgbClr val="0070C0"/>
                </a:solidFill>
              </a:rPr>
              <a:t>(n+1)</a:t>
            </a:r>
          </a:p>
          <a:p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92128" y="6356350"/>
            <a:ext cx="533400" cy="365125"/>
          </a:xfrm>
        </p:spPr>
        <p:txBody>
          <a:bodyPr/>
          <a:lstStyle/>
          <a:p>
            <a:pPr>
              <a:defRPr/>
            </a:pPr>
            <a:fld id="{D0CA647C-622E-4F5C-A7B9-20FF39B695A3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AVL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" y="1600200"/>
            <a:ext cx="8043862" cy="33289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dirty="0"/>
              <a:t>If the height of a tree is kept to a minimum the search times can be improved. </a:t>
            </a:r>
          </a:p>
          <a:p>
            <a:pPr lvl="1">
              <a:defRPr/>
            </a:pPr>
            <a:r>
              <a:rPr lang="en-GB" dirty="0"/>
              <a:t>achieved by </a:t>
            </a:r>
            <a:r>
              <a:rPr lang="en-GB" i="1" dirty="0"/>
              <a:t>balancing</a:t>
            </a:r>
            <a:r>
              <a:rPr lang="en-GB" dirty="0"/>
              <a:t> the tree after each insert and remove operation.</a:t>
            </a:r>
          </a:p>
          <a:p>
            <a:pPr>
              <a:defRPr/>
            </a:pPr>
            <a:endParaRPr lang="en-GB" dirty="0"/>
          </a:p>
          <a:p>
            <a:pPr>
              <a:buFont typeface="Arial" charset="0"/>
              <a:buNone/>
              <a:defRPr/>
            </a:pPr>
            <a:r>
              <a:rPr lang="en-GB" b="1" dirty="0"/>
              <a:t>Balance Factor</a:t>
            </a:r>
            <a:endParaRPr lang="en-GB" dirty="0"/>
          </a:p>
          <a:p>
            <a:pPr>
              <a:defRPr/>
            </a:pPr>
            <a:r>
              <a:rPr lang="en-GB" dirty="0"/>
              <a:t>Balance factor at any node t is defined to be the difference in heights between the left and right sub-trees of t.</a:t>
            </a:r>
          </a:p>
          <a:p>
            <a:pPr lvl="2">
              <a:buFont typeface="Arial" charset="0"/>
              <a:buNone/>
              <a:defRPr/>
            </a:pPr>
            <a:endParaRPr lang="en-GB" dirty="0"/>
          </a:p>
          <a:p>
            <a:pPr lvl="2">
              <a:buFont typeface="Arial" charset="0"/>
              <a:buNone/>
              <a:defRPr/>
            </a:pPr>
            <a:r>
              <a:rPr lang="en-GB" dirty="0"/>
              <a:t>	 height(</a:t>
            </a:r>
            <a:r>
              <a:rPr lang="en-GB" dirty="0" err="1"/>
              <a:t>tree.Left</a:t>
            </a:r>
            <a:r>
              <a:rPr lang="en-GB" dirty="0"/>
              <a:t>) – height(</a:t>
            </a:r>
            <a:r>
              <a:rPr lang="en-GB" dirty="0" err="1"/>
              <a:t>tree.Right</a:t>
            </a:r>
            <a:r>
              <a:rPr lang="en-GB" dirty="0"/>
              <a:t>);</a:t>
            </a:r>
          </a:p>
          <a:p>
            <a:pPr lvl="2">
              <a:buFont typeface="Arial" charset="0"/>
              <a:buNone/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buFont typeface="Arial" charset="0"/>
              <a:buNone/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6286500" y="4000500"/>
          <a:ext cx="20002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12313" imgH="1977568" progId="">
                  <p:embed/>
                </p:oleObj>
              </mc:Choice>
              <mc:Fallback>
                <p:oleObj r:id="rId2" imgW="1512313" imgH="1977568" progId="">
                  <p:embed/>
                  <p:pic>
                    <p:nvPicPr>
                      <p:cNvPr id="460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4000500"/>
                        <a:ext cx="2000250" cy="262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92128" y="6356350"/>
            <a:ext cx="533400" cy="365125"/>
          </a:xfrm>
        </p:spPr>
        <p:txBody>
          <a:bodyPr/>
          <a:lstStyle/>
          <a:p>
            <a:pPr>
              <a:defRPr/>
            </a:pPr>
            <a:fld id="{7D6316F1-6994-446C-A688-706A7EF666DA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1143000"/>
          </a:xfrm>
        </p:spPr>
        <p:txBody>
          <a:bodyPr/>
          <a:lstStyle/>
          <a:p>
            <a:r>
              <a:rPr lang="en-GB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" y="1600200"/>
            <a:ext cx="8043862" cy="45259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/>
              <a:t>An AVL tree is a </a:t>
            </a:r>
            <a:r>
              <a:rPr lang="en-GB" dirty="0" err="1"/>
              <a:t>BSTree</a:t>
            </a:r>
            <a:r>
              <a:rPr lang="en-GB" dirty="0"/>
              <a:t> where the balance factor at every node is –1, 0, or 1. </a:t>
            </a:r>
          </a:p>
          <a:p>
            <a:pPr lvl="1">
              <a:defRPr/>
            </a:pPr>
            <a:r>
              <a:rPr lang="en-GB" dirty="0"/>
              <a:t>heights of the two sub-trees at any node differ by no more than one.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 </a:t>
            </a:r>
          </a:p>
          <a:p>
            <a:pPr>
              <a:defRPr/>
            </a:pPr>
            <a:r>
              <a:rPr lang="en-GB" dirty="0"/>
              <a:t>Advantage of using AVL trees is that they maintain the search efficiency.</a:t>
            </a:r>
          </a:p>
          <a:p>
            <a:pPr lvl="1">
              <a:defRPr/>
            </a:pPr>
            <a:r>
              <a:rPr lang="en-GB" dirty="0"/>
              <a:t>search time close to </a:t>
            </a:r>
            <a:r>
              <a:rPr lang="en-GB" i="1" dirty="0">
                <a:solidFill>
                  <a:srgbClr val="0070C0"/>
                </a:solidFill>
              </a:rPr>
              <a:t>O</a:t>
            </a:r>
            <a:r>
              <a:rPr lang="en-GB" dirty="0">
                <a:solidFill>
                  <a:srgbClr val="0070C0"/>
                </a:solidFill>
              </a:rPr>
              <a:t>(log(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dirty="0">
                <a:solidFill>
                  <a:srgbClr val="0070C0"/>
                </a:solidFill>
              </a:rPr>
              <a:t>))</a:t>
            </a:r>
            <a:r>
              <a:rPr lang="en-GB" dirty="0"/>
              <a:t>. 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 </a:t>
            </a:r>
          </a:p>
          <a:p>
            <a:pPr>
              <a:defRPr/>
            </a:pPr>
            <a:r>
              <a:rPr lang="en-GB" dirty="0"/>
              <a:t>Disadvantage is that there is an overhead involved in re-balancing the tree. </a:t>
            </a:r>
          </a:p>
          <a:p>
            <a:pPr lvl="1">
              <a:defRPr/>
            </a:pPr>
            <a:r>
              <a:rPr lang="en-GB" dirty="0"/>
              <a:t>only use AVL trees when the proportion of searches to inserts is relatively high.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92128" y="6356350"/>
            <a:ext cx="533400" cy="365125"/>
          </a:xfrm>
        </p:spPr>
        <p:txBody>
          <a:bodyPr/>
          <a:lstStyle/>
          <a:p>
            <a:pPr>
              <a:defRPr/>
            </a:pPr>
            <a:fld id="{51FC46D0-2B04-4BD8-8B4B-17CAAD67D34E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" y="1600200"/>
            <a:ext cx="8043862" cy="45259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dirty="0"/>
              <a:t>Balancing is achieved by rotation, either left or right, around a </a:t>
            </a:r>
            <a:r>
              <a:rPr lang="en-GB" i="1" dirty="0"/>
              <a:t>pivot</a:t>
            </a:r>
            <a:r>
              <a:rPr lang="en-GB" dirty="0"/>
              <a:t>. </a:t>
            </a:r>
          </a:p>
          <a:p>
            <a:pPr lvl="1">
              <a:defRPr/>
            </a:pPr>
            <a:r>
              <a:rPr lang="en-GB" dirty="0"/>
              <a:t>pivot is the unbalanced node nearest the point of insertion.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Nodes with a balance factor of </a:t>
            </a:r>
            <a:r>
              <a:rPr lang="en-GB" dirty="0">
                <a:solidFill>
                  <a:srgbClr val="FF0000"/>
                </a:solidFill>
                <a:sym typeface="Symbol"/>
              </a:rPr>
              <a:t></a:t>
            </a:r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/>
              <a:t> need re-balancing. Select the node nearest the newly inserted item: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Rotate right if the balance factor is </a:t>
            </a:r>
            <a:r>
              <a:rPr lang="en-GB" dirty="0">
                <a:solidFill>
                  <a:srgbClr val="FF0000"/>
                </a:solidFill>
              </a:rPr>
              <a:t>+2</a:t>
            </a:r>
            <a:r>
              <a:rPr lang="en-GB" dirty="0"/>
              <a:t>.</a:t>
            </a:r>
          </a:p>
          <a:p>
            <a:pPr>
              <a:defRPr/>
            </a:pPr>
            <a:r>
              <a:rPr lang="en-GB" dirty="0"/>
              <a:t>Rotate left if the balance factor is </a:t>
            </a:r>
            <a:r>
              <a:rPr lang="en-GB" dirty="0">
                <a:solidFill>
                  <a:srgbClr val="FF0000"/>
                </a:solidFill>
              </a:rPr>
              <a:t>–2</a:t>
            </a:r>
            <a:r>
              <a:rPr lang="en-GB" dirty="0"/>
              <a:t>.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 </a:t>
            </a:r>
          </a:p>
          <a:p>
            <a:pPr>
              <a:defRPr/>
            </a:pPr>
            <a:r>
              <a:rPr lang="en-GB" dirty="0"/>
              <a:t>If the nodes involved in rotation operation have balance factors with opposite signs precede the rotation of the out-of-balance node with a rotation of its child in the opposite direction.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92128" y="6356350"/>
            <a:ext cx="533400" cy="365125"/>
          </a:xfrm>
        </p:spPr>
        <p:txBody>
          <a:bodyPr/>
          <a:lstStyle/>
          <a:p>
            <a:pPr>
              <a:defRPr/>
            </a:pPr>
            <a:fld id="{5A6B3CD7-F72A-42CD-B546-1AEA2CD4D11A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048828" y="1988840"/>
            <a:ext cx="109517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variable:</a:t>
            </a:r>
          </a:p>
          <a:p>
            <a:r>
              <a:rPr lang="en-GB" dirty="0" err="1"/>
              <a:t>newRoot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/>
        </p:nvSpPr>
        <p:spPr>
          <a:xfrm>
            <a:off x="4636082" y="4235602"/>
            <a:ext cx="504056" cy="864096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292931"/>
              </p:ext>
            </p:extLst>
          </p:nvPr>
        </p:nvGraphicFramePr>
        <p:xfrm>
          <a:off x="3347864" y="3863180"/>
          <a:ext cx="292417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93704" imgH="1331761" progId="">
                  <p:embed/>
                </p:oleObj>
              </mc:Choice>
              <mc:Fallback>
                <p:oleObj r:id="rId2" imgW="1793704" imgH="1331761" progId="">
                  <p:embed/>
                  <p:pic>
                    <p:nvPicPr>
                      <p:cNvPr id="491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863180"/>
                        <a:ext cx="2924175" cy="217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itle 1"/>
          <p:cNvSpPr>
            <a:spLocks noGrp="1"/>
          </p:cNvSpPr>
          <p:nvPr>
            <p:ph type="title"/>
          </p:nvPr>
        </p:nvSpPr>
        <p:spPr>
          <a:xfrm>
            <a:off x="457199" y="138832"/>
            <a:ext cx="8229600" cy="1143000"/>
          </a:xfrm>
        </p:spPr>
        <p:txBody>
          <a:bodyPr/>
          <a:lstStyle/>
          <a:p>
            <a:r>
              <a:rPr lang="en-GB"/>
              <a:t>Left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" y="1117179"/>
            <a:ext cx="8043862" cy="2669009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GB" b="1" dirty="0"/>
              <a:t>Algorithm</a:t>
            </a:r>
            <a:r>
              <a:rPr lang="en-GB" dirty="0"/>
              <a:t> </a:t>
            </a:r>
          </a:p>
          <a:p>
            <a:pPr>
              <a:defRPr/>
            </a:pPr>
            <a:r>
              <a:rPr lang="en-GB" dirty="0"/>
              <a:t>Identify the </a:t>
            </a:r>
            <a:r>
              <a:rPr lang="en-GB" dirty="0">
                <a:solidFill>
                  <a:srgbClr val="0033CC"/>
                </a:solidFill>
              </a:rPr>
              <a:t>old </a:t>
            </a:r>
            <a:r>
              <a:rPr lang="en-GB" i="1" dirty="0">
                <a:solidFill>
                  <a:srgbClr val="0033CC"/>
                </a:solidFill>
              </a:rPr>
              <a:t>root </a:t>
            </a:r>
            <a:r>
              <a:rPr lang="en-GB" dirty="0"/>
              <a:t>as the top of the tree to be rebalanced.</a:t>
            </a:r>
          </a:p>
          <a:p>
            <a:pPr>
              <a:defRPr/>
            </a:pPr>
            <a:r>
              <a:rPr lang="en-GB" dirty="0"/>
              <a:t>Identify the </a:t>
            </a:r>
            <a:r>
              <a:rPr lang="en-GB" dirty="0">
                <a:solidFill>
                  <a:srgbClr val="0033CC"/>
                </a:solidFill>
              </a:rPr>
              <a:t>new </a:t>
            </a:r>
            <a:r>
              <a:rPr lang="en-GB" i="1" dirty="0">
                <a:solidFill>
                  <a:srgbClr val="0033CC"/>
                </a:solidFill>
              </a:rPr>
              <a:t>root </a:t>
            </a:r>
            <a:r>
              <a:rPr lang="en-GB" dirty="0"/>
              <a:t>as the right subtree of the old root.</a:t>
            </a:r>
          </a:p>
          <a:p>
            <a:pPr>
              <a:defRPr/>
            </a:pPr>
            <a:r>
              <a:rPr lang="en-GB" dirty="0"/>
              <a:t>The </a:t>
            </a:r>
            <a:r>
              <a:rPr lang="en-GB" i="1" dirty="0"/>
              <a:t>left sub-tree</a:t>
            </a:r>
            <a:r>
              <a:rPr lang="en-GB" dirty="0"/>
              <a:t> of the </a:t>
            </a:r>
            <a:r>
              <a:rPr lang="en-GB" dirty="0">
                <a:solidFill>
                  <a:srgbClr val="0033CC"/>
                </a:solidFill>
              </a:rPr>
              <a:t>new </a:t>
            </a:r>
            <a:r>
              <a:rPr lang="en-GB" i="1" dirty="0">
                <a:solidFill>
                  <a:srgbClr val="0033CC"/>
                </a:solidFill>
              </a:rPr>
              <a:t>root</a:t>
            </a:r>
            <a:r>
              <a:rPr lang="en-GB" dirty="0">
                <a:solidFill>
                  <a:srgbClr val="0033CC"/>
                </a:solidFill>
              </a:rPr>
              <a:t> </a:t>
            </a:r>
            <a:r>
              <a:rPr lang="en-GB" dirty="0"/>
              <a:t>becomes the </a:t>
            </a:r>
            <a:r>
              <a:rPr lang="en-GB" i="1" dirty="0"/>
              <a:t>right sub-tree</a:t>
            </a:r>
            <a:r>
              <a:rPr lang="en-GB" dirty="0"/>
              <a:t> of the </a:t>
            </a:r>
            <a:r>
              <a:rPr lang="en-GB" dirty="0">
                <a:solidFill>
                  <a:srgbClr val="0033CC"/>
                </a:solidFill>
              </a:rPr>
              <a:t>old </a:t>
            </a:r>
            <a:r>
              <a:rPr lang="en-GB" i="1" dirty="0">
                <a:solidFill>
                  <a:srgbClr val="0033CC"/>
                </a:solidFill>
              </a:rPr>
              <a:t>root</a:t>
            </a:r>
            <a:endParaRPr lang="en-GB" dirty="0"/>
          </a:p>
          <a:p>
            <a:pPr>
              <a:defRPr/>
            </a:pPr>
            <a:r>
              <a:rPr lang="en-GB" dirty="0"/>
              <a:t>The </a:t>
            </a:r>
            <a:r>
              <a:rPr lang="en-GB" dirty="0">
                <a:solidFill>
                  <a:srgbClr val="0033CC"/>
                </a:solidFill>
              </a:rPr>
              <a:t>old </a:t>
            </a:r>
            <a:r>
              <a:rPr lang="en-GB" i="1" dirty="0">
                <a:solidFill>
                  <a:srgbClr val="0033CC"/>
                </a:solidFill>
              </a:rPr>
              <a:t>root</a:t>
            </a:r>
            <a:r>
              <a:rPr lang="en-GB" dirty="0">
                <a:solidFill>
                  <a:srgbClr val="0033CC"/>
                </a:solidFill>
              </a:rPr>
              <a:t> </a:t>
            </a:r>
            <a:r>
              <a:rPr lang="en-GB" dirty="0"/>
              <a:t>moves into the </a:t>
            </a:r>
            <a:r>
              <a:rPr lang="en-GB" i="1" dirty="0"/>
              <a:t>left sub-tree</a:t>
            </a:r>
            <a:r>
              <a:rPr lang="en-GB" dirty="0"/>
              <a:t> position of </a:t>
            </a:r>
            <a:r>
              <a:rPr lang="en-GB" dirty="0">
                <a:solidFill>
                  <a:srgbClr val="0033CC"/>
                </a:solidFill>
              </a:rPr>
              <a:t>new </a:t>
            </a:r>
            <a:r>
              <a:rPr lang="en-GB" i="1" dirty="0">
                <a:solidFill>
                  <a:srgbClr val="0033CC"/>
                </a:solidFill>
              </a:rPr>
              <a:t>root.</a:t>
            </a:r>
            <a:endParaRPr lang="en-GB" dirty="0"/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078699"/>
              </p:ext>
            </p:extLst>
          </p:nvPr>
        </p:nvGraphicFramePr>
        <p:xfrm>
          <a:off x="788838" y="3570362"/>
          <a:ext cx="240982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36245" imgH="1972979" progId="">
                  <p:embed/>
                </p:oleObj>
              </mc:Choice>
              <mc:Fallback>
                <p:oleObj r:id="rId4" imgW="1636245" imgH="1972979" progId="">
                  <p:embed/>
                  <p:pic>
                    <p:nvPicPr>
                      <p:cNvPr id="307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38" y="3570362"/>
                        <a:ext cx="2409825" cy="2895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89073"/>
              </p:ext>
            </p:extLst>
          </p:nvPr>
        </p:nvGraphicFramePr>
        <p:xfrm>
          <a:off x="6486525" y="3929063"/>
          <a:ext cx="265747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15923" imgH="1391520" progId="">
                  <p:embed/>
                </p:oleObj>
              </mc:Choice>
              <mc:Fallback>
                <p:oleObj r:id="rId6" imgW="1715923" imgH="1391520" progId="">
                  <p:embed/>
                  <p:pic>
                    <p:nvPicPr>
                      <p:cNvPr id="30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3929063"/>
                        <a:ext cx="2657475" cy="2143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492128" y="6356350"/>
            <a:ext cx="533400" cy="365125"/>
          </a:xfrm>
        </p:spPr>
        <p:txBody>
          <a:bodyPr/>
          <a:lstStyle/>
          <a:p>
            <a:pPr>
              <a:defRPr/>
            </a:pPr>
            <a:fld id="{1AEFBE3E-1064-46F7-924B-404617EB9521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7199" y="3612166"/>
            <a:ext cx="8016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oldRoot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1258886" y="3766153"/>
            <a:ext cx="341313" cy="131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5085184"/>
            <a:ext cx="892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newRoot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682289" y="4764536"/>
            <a:ext cx="395723" cy="3206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05346" y="4513663"/>
            <a:ext cx="8016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oldRoot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95935" y="4821638"/>
            <a:ext cx="311098" cy="76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995935" y="3709193"/>
            <a:ext cx="892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newRoot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4888110" y="3863181"/>
            <a:ext cx="187946" cy="153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409392" y="5099698"/>
            <a:ext cx="440644" cy="866666"/>
            <a:chOff x="4409392" y="5099698"/>
            <a:chExt cx="440644" cy="86666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409392" y="5099698"/>
              <a:ext cx="255477" cy="477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37130" y="55970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4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allelogram 20"/>
          <p:cNvSpPr/>
          <p:nvPr/>
        </p:nvSpPr>
        <p:spPr>
          <a:xfrm flipH="1">
            <a:off x="4586500" y="4282826"/>
            <a:ext cx="489556" cy="946373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8" y="1300956"/>
            <a:ext cx="8043862" cy="2185988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GB" b="1" dirty="0"/>
              <a:t>Algorithm</a:t>
            </a:r>
            <a:endParaRPr lang="en-GB" dirty="0"/>
          </a:p>
          <a:p>
            <a:pPr>
              <a:defRPr/>
            </a:pPr>
            <a:r>
              <a:rPr lang="en-GB" dirty="0"/>
              <a:t>Identify the </a:t>
            </a:r>
            <a:r>
              <a:rPr lang="en-GB" dirty="0">
                <a:solidFill>
                  <a:srgbClr val="0033CC"/>
                </a:solidFill>
              </a:rPr>
              <a:t>old </a:t>
            </a:r>
            <a:r>
              <a:rPr lang="en-GB" i="1" dirty="0">
                <a:solidFill>
                  <a:srgbClr val="0033CC"/>
                </a:solidFill>
              </a:rPr>
              <a:t>root </a:t>
            </a:r>
            <a:r>
              <a:rPr lang="en-GB" dirty="0"/>
              <a:t>as the top of the tree to be rebalanced.</a:t>
            </a:r>
          </a:p>
          <a:p>
            <a:pPr>
              <a:defRPr/>
            </a:pPr>
            <a:r>
              <a:rPr lang="en-GB" dirty="0"/>
              <a:t>Identify the </a:t>
            </a:r>
            <a:r>
              <a:rPr lang="en-GB" dirty="0">
                <a:solidFill>
                  <a:srgbClr val="0033CC"/>
                </a:solidFill>
              </a:rPr>
              <a:t>new </a:t>
            </a:r>
            <a:r>
              <a:rPr lang="en-GB" i="1" dirty="0">
                <a:solidFill>
                  <a:srgbClr val="0033CC"/>
                </a:solidFill>
              </a:rPr>
              <a:t>root </a:t>
            </a:r>
            <a:r>
              <a:rPr lang="en-GB" dirty="0"/>
              <a:t>as the left subtree of the  </a:t>
            </a:r>
            <a:r>
              <a:rPr lang="en-GB" dirty="0">
                <a:solidFill>
                  <a:srgbClr val="0033CC"/>
                </a:solidFill>
              </a:rPr>
              <a:t>old </a:t>
            </a:r>
            <a:r>
              <a:rPr lang="en-GB" i="1" dirty="0">
                <a:solidFill>
                  <a:srgbClr val="0033CC"/>
                </a:solidFill>
              </a:rPr>
              <a:t>root </a:t>
            </a:r>
            <a:r>
              <a:rPr lang="en-GB" dirty="0"/>
              <a:t>.</a:t>
            </a:r>
          </a:p>
          <a:p>
            <a:pPr>
              <a:defRPr/>
            </a:pPr>
            <a:r>
              <a:rPr lang="en-GB" dirty="0"/>
              <a:t>The right</a:t>
            </a:r>
            <a:r>
              <a:rPr lang="en-GB" i="1" dirty="0"/>
              <a:t> sub-tree</a:t>
            </a:r>
            <a:r>
              <a:rPr lang="en-GB" dirty="0"/>
              <a:t> of the </a:t>
            </a:r>
            <a:r>
              <a:rPr lang="en-GB" dirty="0">
                <a:solidFill>
                  <a:srgbClr val="0033CC"/>
                </a:solidFill>
              </a:rPr>
              <a:t>new </a:t>
            </a:r>
            <a:r>
              <a:rPr lang="en-GB" i="1" dirty="0">
                <a:solidFill>
                  <a:srgbClr val="0033CC"/>
                </a:solidFill>
              </a:rPr>
              <a:t>root</a:t>
            </a:r>
            <a:r>
              <a:rPr lang="en-GB" dirty="0">
                <a:solidFill>
                  <a:srgbClr val="0033CC"/>
                </a:solidFill>
              </a:rPr>
              <a:t> </a:t>
            </a:r>
            <a:r>
              <a:rPr lang="en-GB" dirty="0"/>
              <a:t>becomes the </a:t>
            </a:r>
            <a:r>
              <a:rPr lang="en-GB" i="1" dirty="0"/>
              <a:t>left sub-tree</a:t>
            </a:r>
            <a:r>
              <a:rPr lang="en-GB" dirty="0"/>
              <a:t> of the </a:t>
            </a:r>
            <a:r>
              <a:rPr lang="en-GB" dirty="0">
                <a:solidFill>
                  <a:srgbClr val="0033CC"/>
                </a:solidFill>
              </a:rPr>
              <a:t>old </a:t>
            </a:r>
            <a:r>
              <a:rPr lang="en-GB" i="1" dirty="0">
                <a:solidFill>
                  <a:srgbClr val="0033CC"/>
                </a:solidFill>
              </a:rPr>
              <a:t>root</a:t>
            </a:r>
            <a:endParaRPr lang="en-GB" dirty="0"/>
          </a:p>
          <a:p>
            <a:pPr>
              <a:defRPr/>
            </a:pPr>
            <a:r>
              <a:rPr lang="en-GB" dirty="0"/>
              <a:t>The </a:t>
            </a:r>
            <a:r>
              <a:rPr lang="en-GB" dirty="0">
                <a:solidFill>
                  <a:srgbClr val="0033CC"/>
                </a:solidFill>
              </a:rPr>
              <a:t>old </a:t>
            </a:r>
            <a:r>
              <a:rPr lang="en-GB" i="1" dirty="0">
                <a:solidFill>
                  <a:srgbClr val="0033CC"/>
                </a:solidFill>
              </a:rPr>
              <a:t>root</a:t>
            </a:r>
            <a:r>
              <a:rPr lang="en-GB" dirty="0">
                <a:solidFill>
                  <a:srgbClr val="0033CC"/>
                </a:solidFill>
              </a:rPr>
              <a:t> </a:t>
            </a:r>
            <a:r>
              <a:rPr lang="en-GB" dirty="0"/>
              <a:t>moves into the right </a:t>
            </a:r>
            <a:r>
              <a:rPr lang="en-GB" i="1" dirty="0"/>
              <a:t>sub-tree</a:t>
            </a:r>
            <a:r>
              <a:rPr lang="en-GB" dirty="0"/>
              <a:t> position of </a:t>
            </a:r>
            <a:r>
              <a:rPr lang="en-GB" dirty="0">
                <a:solidFill>
                  <a:srgbClr val="0033CC"/>
                </a:solidFill>
              </a:rPr>
              <a:t>new </a:t>
            </a:r>
            <a:r>
              <a:rPr lang="en-GB" i="1" dirty="0">
                <a:solidFill>
                  <a:srgbClr val="0033CC"/>
                </a:solidFill>
              </a:rPr>
              <a:t>root.</a:t>
            </a: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571500" y="3467100"/>
          <a:ext cx="28194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6245" imgH="1972979" progId="">
                  <p:embed/>
                </p:oleObj>
              </mc:Choice>
              <mc:Fallback>
                <p:oleObj r:id="rId2" imgW="1636245" imgH="1972979" progId="">
                  <p:embed/>
                  <p:pic>
                    <p:nvPicPr>
                      <p:cNvPr id="409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467100"/>
                        <a:ext cx="2819400" cy="339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284679"/>
              </p:ext>
            </p:extLst>
          </p:nvPr>
        </p:nvGraphicFramePr>
        <p:xfrm>
          <a:off x="3429000" y="4000500"/>
          <a:ext cx="3038475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87064" imgH="1330812" progId="">
                  <p:embed/>
                </p:oleObj>
              </mc:Choice>
              <mc:Fallback>
                <p:oleObj r:id="rId4" imgW="1787064" imgH="1330812" progId="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00500"/>
                        <a:ext cx="3038475" cy="225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6357938" y="3786188"/>
          <a:ext cx="25622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35055" imgH="1414714" progId="">
                  <p:embed/>
                </p:oleObj>
              </mc:Choice>
              <mc:Fallback>
                <p:oleObj r:id="rId6" imgW="1535055" imgH="1414714" progId="">
                  <p:embed/>
                  <p:pic>
                    <p:nvPicPr>
                      <p:cNvPr id="51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3786188"/>
                        <a:ext cx="2562225" cy="2362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28625" y="4572000"/>
            <a:ext cx="892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newRoot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1320800" y="4725988"/>
            <a:ext cx="250825" cy="1317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071563" y="3643313"/>
            <a:ext cx="8016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oldRoot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1873250" y="3797300"/>
            <a:ext cx="341313" cy="131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078928" y="4437112"/>
            <a:ext cx="8612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oldRoot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09539" y="4756012"/>
            <a:ext cx="106974" cy="2298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357563" y="3857625"/>
            <a:ext cx="892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newRoot</a:t>
            </a: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4249738" y="4011613"/>
            <a:ext cx="250825" cy="1317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492128" y="6356350"/>
            <a:ext cx="533400" cy="365125"/>
          </a:xfrm>
        </p:spPr>
        <p:txBody>
          <a:bodyPr/>
          <a:lstStyle/>
          <a:p>
            <a:pPr>
              <a:defRPr/>
            </a:pPr>
            <a:fld id="{6D513A00-AC39-4C5F-8018-B90926137E60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791784" y="5296040"/>
            <a:ext cx="540250" cy="876691"/>
            <a:chOff x="4791784" y="5296040"/>
            <a:chExt cx="540250" cy="876691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5015352" y="5296040"/>
              <a:ext cx="316682" cy="50405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791784" y="58033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/>
      <p:bldP spid="13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Double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" y="1428750"/>
            <a:ext cx="6143625" cy="328612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GB" dirty="0"/>
              <a:t>Consider the following tree</a:t>
            </a:r>
          </a:p>
          <a:p>
            <a:pPr>
              <a:defRPr/>
            </a:pPr>
            <a:r>
              <a:rPr lang="en-GB" dirty="0"/>
              <a:t>A left rotation yields an unbalanced tree</a:t>
            </a:r>
          </a:p>
          <a:p>
            <a:pPr>
              <a:defRPr/>
            </a:pPr>
            <a:r>
              <a:rPr lang="en-GB" dirty="0"/>
              <a:t>Problem arises when the nodes involved in the rotation operation have balance factors with opposite signs. </a:t>
            </a:r>
          </a:p>
          <a:p>
            <a:pPr>
              <a:defRPr/>
            </a:pPr>
            <a:r>
              <a:rPr lang="en-GB" dirty="0"/>
              <a:t>single rotation is not sufficient to correct the imbalance. 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Double rotation is required.</a:t>
            </a:r>
          </a:p>
          <a:p>
            <a:pPr lvl="1">
              <a:defRPr/>
            </a:pPr>
            <a:r>
              <a:rPr lang="en-GB" dirty="0"/>
              <a:t>before rotating the out-of-balance node, rotate its </a:t>
            </a:r>
            <a:r>
              <a:rPr lang="en-GB" b="1" dirty="0">
                <a:solidFill>
                  <a:srgbClr val="FF0000"/>
                </a:solidFill>
              </a:rPr>
              <a:t>child</a:t>
            </a:r>
            <a:r>
              <a:rPr lang="en-GB" dirty="0"/>
              <a:t> in the </a:t>
            </a:r>
            <a:r>
              <a:rPr lang="en-GB" b="1" dirty="0">
                <a:solidFill>
                  <a:srgbClr val="FF0000"/>
                </a:solidFill>
              </a:rPr>
              <a:t>opposite direction.</a:t>
            </a:r>
            <a:r>
              <a:rPr lang="en-GB" dirty="0"/>
              <a:t> </a:t>
            </a:r>
          </a:p>
          <a:p>
            <a:pPr lvl="1">
              <a:defRPr/>
            </a:pPr>
            <a:r>
              <a:rPr lang="en-GB" dirty="0"/>
              <a:t>rotate the out-of-balance node.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Applying the double rotation algorithm yields: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7286625" y="1357313"/>
          <a:ext cx="9715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96902" imgH="1450722" progId="">
                  <p:embed/>
                </p:oleObj>
              </mc:Choice>
              <mc:Fallback>
                <p:oleObj r:id="rId2" imgW="796902" imgH="1450722" progId="">
                  <p:embed/>
                  <p:pic>
                    <p:nvPicPr>
                      <p:cNvPr id="512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1357313"/>
                        <a:ext cx="97155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3357563" y="4572000"/>
          <a:ext cx="4500562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24114" imgH="1474992" progId="">
                  <p:embed/>
                </p:oleObj>
              </mc:Choice>
              <mc:Fallback>
                <p:oleObj r:id="rId4" imgW="3224114" imgH="1474992" progId="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572000"/>
                        <a:ext cx="4500562" cy="205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Date Placeholder 18"/>
          <p:cNvSpPr>
            <a:spLocks noGrp="1"/>
          </p:cNvSpPr>
          <p:nvPr>
            <p:ph type="dt" sz="half" idx="4294967295"/>
          </p:nvPr>
        </p:nvSpPr>
        <p:spPr>
          <a:xfrm>
            <a:off x="492128" y="6356350"/>
            <a:ext cx="533400" cy="365125"/>
          </a:xfrm>
        </p:spPr>
        <p:txBody>
          <a:bodyPr/>
          <a:lstStyle/>
          <a:p>
            <a:pPr>
              <a:defRPr/>
            </a:pPr>
            <a:fld id="{EE430FE8-BFE1-4719-838D-BA3A2B2F062F}" type="datetime12">
              <a:rPr lang="en-GB" smtClean="0"/>
              <a:pPr>
                <a:defRPr/>
              </a:pPr>
              <a:t>2:53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dad2b61-46b9-42b6-a2c4-173d962cc1db"/>
</p:tagLst>
</file>

<file path=ppt/theme/theme1.xml><?xml version="1.0" encoding="utf-8"?>
<a:theme xmlns:a="http://schemas.openxmlformats.org/drawingml/2006/main" name="6 LinkLi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 LinkList</Template>
  <TotalTime>6227</TotalTime>
  <Words>1329</Words>
  <Application>Microsoft Office PowerPoint</Application>
  <PresentationFormat>On-screen Show (4:3)</PresentationFormat>
  <Paragraphs>252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Wingdings</vt:lpstr>
      <vt:lpstr>6 LinkList</vt:lpstr>
      <vt:lpstr>AVL Trees</vt:lpstr>
      <vt:lpstr>Complexity </vt:lpstr>
      <vt:lpstr>Complexity</vt:lpstr>
      <vt:lpstr>AVL Trees</vt:lpstr>
      <vt:lpstr>Definitions</vt:lpstr>
      <vt:lpstr>Tree Balancing</vt:lpstr>
      <vt:lpstr>Left Rotation</vt:lpstr>
      <vt:lpstr>Right Rotation</vt:lpstr>
      <vt:lpstr>Double Rotation</vt:lpstr>
      <vt:lpstr>Double Rotation</vt:lpstr>
      <vt:lpstr>Draw an AVL Tree</vt:lpstr>
      <vt:lpstr>[25, 15, 10, 20, 23, 17]</vt:lpstr>
      <vt:lpstr>Left to finish</vt:lpstr>
      <vt:lpstr>Coding</vt:lpstr>
      <vt:lpstr>Summary</vt:lpstr>
    </vt:vector>
  </TitlesOfParts>
  <Company>MMU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 .NET</dc:title>
  <dc:creator>Dr David McLean</dc:creator>
  <cp:lastModifiedBy>Wenqi Lu</cp:lastModifiedBy>
  <cp:revision>160</cp:revision>
  <dcterms:created xsi:type="dcterms:W3CDTF">2008-10-01T09:21:27Z</dcterms:created>
  <dcterms:modified xsi:type="dcterms:W3CDTF">2023-11-03T16:26:32Z</dcterms:modified>
</cp:coreProperties>
</file>