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89" r:id="rId2"/>
    <p:sldId id="331" r:id="rId3"/>
    <p:sldId id="319" r:id="rId4"/>
    <p:sldId id="320" r:id="rId5"/>
    <p:sldId id="316" r:id="rId6"/>
    <p:sldId id="317" r:id="rId7"/>
    <p:sldId id="318" r:id="rId8"/>
    <p:sldId id="326" r:id="rId9"/>
    <p:sldId id="342" r:id="rId10"/>
    <p:sldId id="327" r:id="rId11"/>
    <p:sldId id="328" r:id="rId12"/>
    <p:sldId id="329" r:id="rId13"/>
    <p:sldId id="321" r:id="rId14"/>
    <p:sldId id="322" r:id="rId15"/>
    <p:sldId id="323" r:id="rId16"/>
    <p:sldId id="324" r:id="rId17"/>
    <p:sldId id="325" r:id="rId18"/>
    <p:sldId id="353" r:id="rId19"/>
    <p:sldId id="309" r:id="rId20"/>
    <p:sldId id="367" r:id="rId21"/>
    <p:sldId id="294" r:id="rId22"/>
    <p:sldId id="295" r:id="rId23"/>
    <p:sldId id="360" r:id="rId24"/>
    <p:sldId id="296" r:id="rId25"/>
    <p:sldId id="297" r:id="rId26"/>
    <p:sldId id="330" r:id="rId27"/>
    <p:sldId id="314" r:id="rId28"/>
    <p:sldId id="315" r:id="rId29"/>
    <p:sldId id="298" r:id="rId30"/>
    <p:sldId id="313" r:id="rId31"/>
    <p:sldId id="312" r:id="rId32"/>
    <p:sldId id="300" r:id="rId33"/>
    <p:sldId id="308" r:id="rId34"/>
    <p:sldId id="335" r:id="rId35"/>
    <p:sldId id="340" r:id="rId36"/>
    <p:sldId id="341" r:id="rId37"/>
    <p:sldId id="339" r:id="rId38"/>
    <p:sldId id="337" r:id="rId39"/>
    <p:sldId id="346" r:id="rId40"/>
    <p:sldId id="366" r:id="rId41"/>
    <p:sldId id="338" r:id="rId42"/>
    <p:sldId id="359" r:id="rId43"/>
    <p:sldId id="361" r:id="rId44"/>
    <p:sldId id="356" r:id="rId45"/>
    <p:sldId id="362" r:id="rId46"/>
    <p:sldId id="357" r:id="rId47"/>
    <p:sldId id="363" r:id="rId48"/>
    <p:sldId id="358" r:id="rId49"/>
    <p:sldId id="368" r:id="rId50"/>
    <p:sldId id="365" r:id="rId51"/>
    <p:sldId id="364" r:id="rId52"/>
    <p:sldId id="304" r:id="rId53"/>
    <p:sldId id="306" r:id="rId54"/>
    <p:sldId id="348" r:id="rId55"/>
    <p:sldId id="349" r:id="rId56"/>
    <p:sldId id="350" r:id="rId57"/>
    <p:sldId id="351" r:id="rId58"/>
    <p:sldId id="352" r:id="rId59"/>
    <p:sldId id="302" r:id="rId60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</p:embeddedFontLst>
  <p:custDataLst>
    <p:tags r:id="rId68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23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845928-60BA-489C-9461-78953FB145F8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74D824-6E22-41A8-B6FD-9BA0F72D9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50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1B75C9C-406A-41D8-B17F-59FC5B7F2F8F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42C21-0A89-4409-B81E-95A9506E5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88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Each operation can be solved in 1 microsecond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33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01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22E601-8032-4243-9479-7BF6DFFB7D67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58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B78635-DF86-4675-B461-A04A0085BFD9}" type="datetime1">
              <a:rPr lang="ko-KR" altLang="en-US"/>
              <a:pPr>
                <a:spcBef>
                  <a:spcPct val="0"/>
                </a:spcBef>
              </a:pPr>
              <a:t>2022-11-10</a:t>
            </a:fld>
            <a:endParaRPr lang="en-US" altLang="ko-KR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9F265C-B315-480B-A306-9257ADFC1EB4}" type="slidenum">
              <a:rPr lang="ko-KR" altLang="en-US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75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13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45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59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03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26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17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F7925D-78E0-4E9A-A728-C5FE239102FF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52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4F4F28EA-8774-474D-91C1-543BD8802010}" type="datetime12">
              <a:rPr lang="en-GB" altLang="en-US" sz="1800" smtClean="0">
                <a:solidFill>
                  <a:srgbClr val="7F7F7F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11:48 AM</a:t>
            </a:fld>
            <a:endParaRPr lang="en-GB" altLang="en-US" sz="18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61EDEB-61C0-4144-833F-4345195A27C1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73B97-EA74-420C-983B-3B51F4F2F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2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F7321-678C-4DCB-8365-6A9EB9A204F1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D4D37-F914-4979-9D10-90F01639F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1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EAD67-C6BE-43AB-A843-527F215ED4BB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567F7-A154-4AF0-8FF1-709BD89C9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2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BC857B-A37D-4898-8AAB-28B9303351DC}" type="datetime1">
              <a:rPr lang="en-US" altLang="en-US" smtClean="0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57299-AB37-4155-9154-529CD6A289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5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35D7-BBE1-48AA-AC3D-067FB0589BBF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C04D0-7802-466B-A514-A042C274E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56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0F091-A3D1-4832-98ED-FD06EDF1F87C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033E6-7CA0-47D0-8A13-2737791D0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22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31809-A551-4F2E-BA3E-180903EDE4D9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A4075-5B7C-4876-A670-9AD8800ED2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51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F50A0-73FD-48CE-867E-DFE77B8E3123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57DB2-8F0B-45D6-9E14-240DA2C31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85478-054F-4330-9D06-1360577BEB2A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FFFF4-FE7B-4841-AD36-C4F9599F9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1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78A5-3554-4C9C-A164-EAF3BAAB694D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7A606-30DD-4BEB-9782-0A99F3FBB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4599D-552E-4758-BA8A-0A92C71E4E21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047C-895A-4DB5-B28E-E662DCBCB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03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6075-9709-4957-B1DF-57C8D379B2D4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91691-5B46-4ED0-B886-42CCE1BAF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146050"/>
            <a:ext cx="6858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BC857B-A37D-4898-8AAB-28B9303351DC}" type="datetime1">
              <a:rPr lang="en-US" altLang="en-US"/>
              <a:pPr>
                <a:defRPr/>
              </a:pPr>
              <a:t>11/10/2022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E57299-AB37-4155-9154-529CD6A28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MMU_logo_blue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5F9EC663-B1DB-42D2-9090-58DCA2122934}" type="datetime12">
              <a:rPr lang="en-GB" altLang="en-US" sz="1800" smtClean="0">
                <a:solidFill>
                  <a:srgbClr val="7F7F7F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11:48 AM</a:t>
            </a:fld>
            <a:endParaRPr lang="en-GB" altLang="en-US" sz="18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11" name="Rectangle 10"/>
            <p:cNvSpPr>
              <a:spLocks/>
            </p:cNvSpPr>
            <p:nvPr userDrawn="1"/>
          </p:nvSpPr>
          <p:spPr bwMode="auto">
            <a:xfrm rot="-54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 pitchFamily="34" charset="0"/>
                  <a:ea typeface="ヒラギノ角ゴ ProN W3" charset="-128"/>
                  <a:sym typeface="Arial Black" panose="020B0A04020102020204" pitchFamily="34" charset="0"/>
                </a:rPr>
                <a:t>Algorithms &amp; Data Structures</a:t>
              </a:r>
            </a:p>
          </p:txBody>
        </p:sp>
        <p:pic>
          <p:nvPicPr>
            <p:cNvPr id="1035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Arial Black"/>
          <a:ea typeface="MS PGothic" pitchFamily="34" charset="-128"/>
          <a:cs typeface="Arial Black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Algorithm Efficiency and Profiling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9897" y="1844825"/>
            <a:ext cx="62384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How long takes a program to find the path ?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Imagine worst scenario – a very large graph with many cities..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Very long – high time complexity</a:t>
            </a:r>
          </a:p>
          <a:p>
            <a:endParaRPr lang="en-GB" sz="2200" dirty="0"/>
          </a:p>
          <a:p>
            <a:r>
              <a:rPr lang="en-GB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21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7895034" cy="500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9792" y="5899919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8 years of computation time (in parallel of a network of computers) </a:t>
            </a:r>
          </a:p>
        </p:txBody>
      </p:sp>
    </p:spTree>
    <p:extLst>
      <p:ext uri="{BB962C8B-B14F-4D97-AF65-F5344CB8AC3E}">
        <p14:creationId xmlns:p14="http://schemas.microsoft.com/office/powerpoint/2010/main" val="214115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445224"/>
            <a:ext cx="81369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dirty="0"/>
              <a:t>Understating the time complexity of programs and </a:t>
            </a:r>
          </a:p>
          <a:p>
            <a:r>
              <a:rPr lang="en-GB" sz="2200" dirty="0"/>
              <a:t>finding fast algorithms are crucial aspects of computer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7895034" cy="50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55679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latin typeface="Monaco" charset="0"/>
              </a:rPr>
              <a:t> </a:t>
            </a:r>
            <a:r>
              <a:rPr lang="en-US" altLang="en-US" sz="2000" dirty="0">
                <a:latin typeface="Monaco" charset="0"/>
              </a:rPr>
              <a:t>for (</a:t>
            </a:r>
            <a:r>
              <a:rPr lang="en-US" altLang="en-US" sz="2000" dirty="0" err="1">
                <a:latin typeface="Monaco" charset="0"/>
              </a:rPr>
              <a:t>int</a:t>
            </a:r>
            <a:r>
              <a:rPr lang="en-US" altLang="en-US" sz="2000" dirty="0">
                <a:latin typeface="Monaco" charset="0"/>
              </a:rPr>
              <a:t>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= 0;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&lt;= n;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    m=5;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6588" y="3573016"/>
            <a:ext cx="5821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assignments</a:t>
            </a:r>
          </a:p>
          <a:p>
            <a:endParaRPr lang="en-GB" sz="2000" dirty="0"/>
          </a:p>
          <a:p>
            <a:r>
              <a:rPr lang="en-GB" sz="2000" dirty="0"/>
              <a:t>incrementing 1</a:t>
            </a:r>
          </a:p>
          <a:p>
            <a:endParaRPr lang="en-GB" sz="2000" dirty="0"/>
          </a:p>
          <a:p>
            <a:r>
              <a:rPr lang="en-GB" sz="2000" dirty="0"/>
              <a:t>comparator operator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time complexity = how many instructions are executed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9121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55679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latin typeface="Monaco" charset="0"/>
              </a:rPr>
              <a:t> </a:t>
            </a:r>
            <a:r>
              <a:rPr lang="en-US" altLang="en-US" sz="2000" dirty="0">
                <a:latin typeface="Monaco" charset="0"/>
              </a:rPr>
              <a:t>for (</a:t>
            </a:r>
            <a:r>
              <a:rPr lang="en-US" altLang="en-US" sz="2000" dirty="0" err="1">
                <a:latin typeface="Monaco" charset="0"/>
              </a:rPr>
              <a:t>int</a:t>
            </a:r>
            <a:r>
              <a:rPr lang="en-US" altLang="en-US" sz="2000" dirty="0">
                <a:latin typeface="Monaco" charset="0"/>
              </a:rPr>
              <a:t>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= 0;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&lt;= n;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    m=5;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6588" y="3573016"/>
            <a:ext cx="5821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 = 0            5 instructions</a:t>
            </a:r>
          </a:p>
          <a:p>
            <a:endParaRPr lang="en-GB" sz="2000" dirty="0"/>
          </a:p>
          <a:p>
            <a:r>
              <a:rPr lang="en-GB" sz="2000" dirty="0"/>
              <a:t>                     assign 0 to </a:t>
            </a:r>
            <a:r>
              <a:rPr lang="en-GB" sz="2000" dirty="0" err="1"/>
              <a:t>i</a:t>
            </a:r>
            <a:endParaRPr lang="en-GB" sz="2000" dirty="0"/>
          </a:p>
          <a:p>
            <a:r>
              <a:rPr lang="en-GB" sz="2000" dirty="0"/>
              <a:t>                     compare </a:t>
            </a:r>
            <a:r>
              <a:rPr lang="en-GB" sz="2000" dirty="0" err="1"/>
              <a:t>i</a:t>
            </a:r>
            <a:r>
              <a:rPr lang="en-GB" sz="2000" dirty="0"/>
              <a:t> to n</a:t>
            </a:r>
          </a:p>
          <a:p>
            <a:r>
              <a:rPr lang="en-GB" sz="2000" dirty="0"/>
              <a:t>                     continue if </a:t>
            </a:r>
            <a:r>
              <a:rPr lang="en-GB" sz="2000" dirty="0" err="1"/>
              <a:t>i</a:t>
            </a:r>
            <a:r>
              <a:rPr lang="en-GB" sz="2000" dirty="0"/>
              <a:t>&lt;=n</a:t>
            </a:r>
          </a:p>
          <a:p>
            <a:r>
              <a:rPr lang="en-GB" sz="2000" dirty="0"/>
              <a:t>                     assign 5 to m</a:t>
            </a:r>
          </a:p>
          <a:p>
            <a:r>
              <a:rPr lang="en-GB" sz="2000" dirty="0"/>
              <a:t>                     increment </a:t>
            </a:r>
            <a:r>
              <a:rPr lang="en-GB" sz="2000" dirty="0" err="1"/>
              <a:t>i</a:t>
            </a:r>
            <a:r>
              <a:rPr lang="en-GB" sz="2000" dirty="0"/>
              <a:t> by 1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111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55679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latin typeface="Monaco" charset="0"/>
              </a:rPr>
              <a:t> </a:t>
            </a:r>
            <a:r>
              <a:rPr lang="en-US" altLang="en-US" sz="2000" dirty="0">
                <a:latin typeface="Monaco" charset="0"/>
              </a:rPr>
              <a:t>for (</a:t>
            </a:r>
            <a:r>
              <a:rPr lang="en-US" altLang="en-US" sz="2000" dirty="0" err="1">
                <a:latin typeface="Monaco" charset="0"/>
              </a:rPr>
              <a:t>int</a:t>
            </a:r>
            <a:r>
              <a:rPr lang="en-US" altLang="en-US" sz="2000" dirty="0">
                <a:latin typeface="Monaco" charset="0"/>
              </a:rPr>
              <a:t>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= 0;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&lt;= n;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    m=5;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6588" y="3573016"/>
            <a:ext cx="58217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 = 1            5 *2 = 10 instructions</a:t>
            </a:r>
          </a:p>
          <a:p>
            <a:endParaRPr lang="en-GB" sz="2000" dirty="0"/>
          </a:p>
          <a:p>
            <a:r>
              <a:rPr lang="en-GB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3586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55679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latin typeface="Monaco" charset="0"/>
              </a:rPr>
              <a:t> </a:t>
            </a:r>
            <a:r>
              <a:rPr lang="en-US" altLang="en-US" sz="2000" dirty="0">
                <a:latin typeface="Monaco" charset="0"/>
              </a:rPr>
              <a:t>for (</a:t>
            </a:r>
            <a:r>
              <a:rPr lang="en-US" altLang="en-US" sz="2000" dirty="0" err="1">
                <a:latin typeface="Monaco" charset="0"/>
              </a:rPr>
              <a:t>int</a:t>
            </a:r>
            <a:r>
              <a:rPr lang="en-US" altLang="en-US" sz="2000" dirty="0">
                <a:latin typeface="Monaco" charset="0"/>
              </a:rPr>
              <a:t>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= 0;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&lt;= n;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    m=5;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6588" y="3573016"/>
            <a:ext cx="5821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 = 2            5 *3 = 15 instructions</a:t>
            </a:r>
          </a:p>
          <a:p>
            <a:endParaRPr lang="en-GB" dirty="0"/>
          </a:p>
          <a:p>
            <a:r>
              <a:rPr lang="en-GB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7167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1556792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latin typeface="Monaco" charset="0"/>
              </a:rPr>
              <a:t> </a:t>
            </a:r>
            <a:r>
              <a:rPr lang="en-US" altLang="en-US" sz="2000" dirty="0">
                <a:latin typeface="Monaco" charset="0"/>
              </a:rPr>
              <a:t>for (</a:t>
            </a:r>
            <a:r>
              <a:rPr lang="en-US" altLang="en-US" sz="2000" dirty="0" err="1">
                <a:latin typeface="Monaco" charset="0"/>
              </a:rPr>
              <a:t>int</a:t>
            </a:r>
            <a:r>
              <a:rPr lang="en-US" altLang="en-US" sz="2000" dirty="0">
                <a:latin typeface="Monaco" charset="0"/>
              </a:rPr>
              <a:t>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= 0;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 &lt;= n; </a:t>
            </a:r>
            <a:r>
              <a:rPr lang="en-US" altLang="en-US" sz="2000" dirty="0" err="1">
                <a:latin typeface="Monaco" charset="0"/>
              </a:rPr>
              <a:t>i</a:t>
            </a:r>
            <a:r>
              <a:rPr lang="en-US" altLang="en-US" sz="20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    m=5;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latin typeface="Monaco" charset="0"/>
              </a:rPr>
              <a:t>   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6588" y="3573016"/>
            <a:ext cx="5821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 = 2            5 *3 = 15 instructions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number instructions (n)  = 5 (n+1)</a:t>
            </a:r>
          </a:p>
          <a:p>
            <a:r>
              <a:rPr lang="en-GB" sz="20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172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59" y="764704"/>
            <a:ext cx="3478337" cy="44735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79744" y="5805264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number instructions (n)  = 5 (n+1)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2919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743" y="2492896"/>
            <a:ext cx="192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</a:t>
            </a:r>
          </a:p>
          <a:p>
            <a:r>
              <a:rPr lang="en-GB" dirty="0"/>
              <a:t>instructions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273903" y="2505670"/>
            <a:ext cx="2402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online graphing calculators</a:t>
            </a:r>
          </a:p>
          <a:p>
            <a:r>
              <a:rPr lang="en-GB" dirty="0"/>
              <a:t>(</a:t>
            </a:r>
            <a:r>
              <a:rPr lang="en-GB" dirty="0" err="1"/>
              <a:t>desmos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34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Black" panose="020B0A04020102020204" pitchFamily="34" charset="0"/>
                <a:cs typeface="Arial Black" panose="020B0A04020102020204" pitchFamily="34" charset="0"/>
              </a:rPr>
              <a:t>Maximum Problem Size 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295400"/>
          <a:ext cx="8001000" cy="222885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Running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 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 Minute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 Hour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400n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150,000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9,000,000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20n(log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166,666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7,826,087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2n</a:t>
                      </a:r>
                      <a:r>
                        <a:rPr kumimoji="0" lang="en-GB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707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5,477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42,426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</a:t>
                      </a:r>
                      <a:r>
                        <a:rPr kumimoji="0" lang="en-GB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</a:t>
                      </a:r>
                      <a:r>
                        <a:rPr kumimoji="0" lang="en-GB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12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Learning Outcomes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862013"/>
            <a:ext cx="8001000" cy="5767387"/>
          </a:xfrm>
        </p:spPr>
        <p:txBody>
          <a:bodyPr/>
          <a:lstStyle/>
          <a:p>
            <a:endParaRPr lang="en-US" altLang="en-US" sz="2600" dirty="0"/>
          </a:p>
          <a:p>
            <a:r>
              <a:rPr lang="en-US" altLang="en-US" sz="2600" dirty="0"/>
              <a:t>Be able to compare algorithms using Big O Notation</a:t>
            </a:r>
          </a:p>
          <a:p>
            <a:r>
              <a:rPr lang="en-US" altLang="en-US" sz="2600" dirty="0"/>
              <a:t>Know the  difference between rates of growth of common functions</a:t>
            </a:r>
          </a:p>
          <a:p>
            <a:r>
              <a:rPr lang="en-US" altLang="en-US" sz="2600" dirty="0"/>
              <a:t>Be able to use a profiler to measure performance of code</a:t>
            </a:r>
          </a:p>
          <a:p>
            <a:pPr marL="0" indent="0"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9878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ECD49-9AA2-4099-92A4-D7CCF471E0E1}"/>
              </a:ext>
            </a:extLst>
          </p:cNvPr>
          <p:cNvSpPr txBox="1"/>
          <p:nvPr/>
        </p:nvSpPr>
        <p:spPr>
          <a:xfrm flipH="1">
            <a:off x="1043608" y="3573016"/>
            <a:ext cx="629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the choice of the Algorithm matter ?</a:t>
            </a:r>
          </a:p>
        </p:txBody>
      </p:sp>
    </p:spTree>
    <p:extLst>
      <p:ext uri="{BB962C8B-B14F-4D97-AF65-F5344CB8AC3E}">
        <p14:creationId xmlns:p14="http://schemas.microsoft.com/office/powerpoint/2010/main" val="372410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40936" y="1412776"/>
            <a:ext cx="3528392" cy="311790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GB">
                <a:noFill/>
                <a:latin typeface="Arial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9752" y="5373216"/>
            <a:ext cx="4086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1 + 2 + 3 + 4 + …………….+ 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Method 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6858000" cy="3886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public 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</a:t>
            </a:r>
            <a:r>
              <a:rPr lang="en-US" altLang="en-US" sz="2200" dirty="0" err="1">
                <a:latin typeface="Monaco" charset="0"/>
              </a:rPr>
              <a:t>MethodA</a:t>
            </a:r>
            <a:r>
              <a:rPr lang="en-US" altLang="en-US" sz="2200" dirty="0">
                <a:latin typeface="Monaco" charset="0"/>
              </a:rPr>
              <a:t>(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	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sum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for (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 = 1;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 &lt;= n;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    sum = sum +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return sum;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Method 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6858000" cy="3886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public 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</a:t>
            </a:r>
            <a:r>
              <a:rPr lang="en-US" altLang="en-US" sz="2200" dirty="0" err="1">
                <a:latin typeface="Monaco" charset="0"/>
              </a:rPr>
              <a:t>MethodA</a:t>
            </a:r>
            <a:r>
              <a:rPr lang="en-US" altLang="en-US" sz="2200" dirty="0">
                <a:latin typeface="Monaco" charset="0"/>
              </a:rPr>
              <a:t>(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	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sum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for (</a:t>
            </a:r>
            <a:r>
              <a:rPr lang="en-US" altLang="en-US" sz="2200" dirty="0" err="1">
                <a:latin typeface="Monaco" charset="0"/>
              </a:rPr>
              <a:t>int</a:t>
            </a:r>
            <a:r>
              <a:rPr lang="en-US" altLang="en-US" sz="2200" dirty="0">
                <a:latin typeface="Monaco" charset="0"/>
              </a:rPr>
              <a:t>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 = 1;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 &lt;= n;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    sum = sum + </a:t>
            </a:r>
            <a:r>
              <a:rPr lang="en-US" altLang="en-US" sz="2200" dirty="0" err="1">
                <a:latin typeface="Monaco" charset="0"/>
              </a:rPr>
              <a:t>i</a:t>
            </a:r>
            <a:r>
              <a:rPr lang="en-US" altLang="en-US" sz="2200" dirty="0">
                <a:latin typeface="Monaco" charset="0"/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   return sum;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>
                <a:latin typeface="Monaco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5625147"/>
            <a:ext cx="688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+ 2 + 3 + 4 + 5  + ……………….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0059" y="51479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 = sum + </a:t>
            </a:r>
            <a:r>
              <a:rPr lang="en-GB" dirty="0" err="1"/>
              <a:t>i</a:t>
            </a:r>
            <a:r>
              <a:rPr lang="en-GB" dirty="0"/>
              <a:t>;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5290816"/>
            <a:ext cx="0" cy="298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67886" y="49411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511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Method B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257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public </a:t>
            </a:r>
            <a:r>
              <a:rPr lang="en-US" altLang="en-US" sz="2400" dirty="0" err="1">
                <a:latin typeface="Monaco" charset="0"/>
              </a:rPr>
              <a:t>int</a:t>
            </a:r>
            <a:r>
              <a:rPr lang="en-US" altLang="en-US" sz="2400" dirty="0">
                <a:latin typeface="Monaco" charset="0"/>
              </a:rPr>
              <a:t> </a:t>
            </a:r>
            <a:r>
              <a:rPr lang="en-US" altLang="en-US" sz="2400" dirty="0" err="1">
                <a:latin typeface="Monaco" charset="0"/>
              </a:rPr>
              <a:t>MethodB</a:t>
            </a:r>
            <a:r>
              <a:rPr lang="en-US" altLang="en-US" sz="2400" dirty="0">
                <a:latin typeface="Monaco" charset="0"/>
              </a:rPr>
              <a:t>(</a:t>
            </a:r>
            <a:r>
              <a:rPr lang="en-US" altLang="en-US" sz="2400" dirty="0" err="1">
                <a:latin typeface="Monaco" charset="0"/>
              </a:rPr>
              <a:t>int</a:t>
            </a:r>
            <a:r>
              <a:rPr lang="en-US" altLang="en-US" sz="2400" dirty="0">
                <a:latin typeface="Monaco" charset="0"/>
              </a:rPr>
              <a:t> 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</a:t>
            </a:r>
            <a:r>
              <a:rPr lang="en-US" altLang="en-US" sz="2400" dirty="0" err="1">
                <a:latin typeface="Monaco" charset="0"/>
              </a:rPr>
              <a:t>int</a:t>
            </a:r>
            <a:r>
              <a:rPr lang="en-US" altLang="en-US" sz="2400" dirty="0">
                <a:latin typeface="Monaco" charset="0"/>
              </a:rPr>
              <a:t> sum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for (</a:t>
            </a:r>
            <a:r>
              <a:rPr lang="en-US" altLang="en-US" sz="2400" dirty="0" err="1">
                <a:latin typeface="Monaco" charset="0"/>
              </a:rPr>
              <a:t>int</a:t>
            </a:r>
            <a:r>
              <a:rPr lang="en-US" altLang="en-US" sz="2400" dirty="0">
                <a:latin typeface="Monaco" charset="0"/>
              </a:rPr>
              <a:t> </a:t>
            </a:r>
            <a:r>
              <a:rPr lang="en-US" altLang="en-US" sz="2400" dirty="0" err="1">
                <a:latin typeface="Monaco" charset="0"/>
              </a:rPr>
              <a:t>i</a:t>
            </a:r>
            <a:r>
              <a:rPr lang="en-US" altLang="en-US" sz="2400" dirty="0">
                <a:latin typeface="Monaco" charset="0"/>
              </a:rPr>
              <a:t> = 1; </a:t>
            </a:r>
            <a:r>
              <a:rPr lang="en-US" altLang="en-US" sz="2400" dirty="0" err="1">
                <a:latin typeface="Monaco" charset="0"/>
              </a:rPr>
              <a:t>i</a:t>
            </a:r>
            <a:r>
              <a:rPr lang="en-US" altLang="en-US" sz="2400" dirty="0">
                <a:latin typeface="Monaco" charset="0"/>
              </a:rPr>
              <a:t> &lt;= n; </a:t>
            </a:r>
            <a:r>
              <a:rPr lang="en-US" altLang="en-US" sz="2400" dirty="0" err="1">
                <a:latin typeface="Monaco" charset="0"/>
              </a:rPr>
              <a:t>i</a:t>
            </a:r>
            <a:r>
              <a:rPr lang="en-US" altLang="en-US" sz="2400" dirty="0">
                <a:latin typeface="Monaco" charset="0"/>
              </a:rPr>
              <a:t>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  for (</a:t>
            </a:r>
            <a:r>
              <a:rPr lang="en-US" altLang="en-US" sz="2400" dirty="0" err="1">
                <a:latin typeface="Monaco" charset="0"/>
              </a:rPr>
              <a:t>int</a:t>
            </a:r>
            <a:r>
              <a:rPr lang="en-US" altLang="en-US" sz="2400" dirty="0">
                <a:latin typeface="Monaco" charset="0"/>
              </a:rPr>
              <a:t> j = 1; j &lt;= </a:t>
            </a:r>
            <a:r>
              <a:rPr lang="en-US" altLang="en-US" sz="2400" dirty="0" err="1">
                <a:latin typeface="Monaco" charset="0"/>
              </a:rPr>
              <a:t>i</a:t>
            </a:r>
            <a:r>
              <a:rPr lang="en-US" altLang="en-US" sz="2400" dirty="0">
                <a:latin typeface="Monaco" charset="0"/>
              </a:rPr>
              <a:t>; </a:t>
            </a:r>
            <a:r>
              <a:rPr lang="en-US" altLang="en-US" sz="2400" dirty="0" err="1">
                <a:latin typeface="Monaco" charset="0"/>
              </a:rPr>
              <a:t>j++</a:t>
            </a:r>
            <a:r>
              <a:rPr lang="en-US" altLang="en-US" sz="2400" dirty="0">
                <a:latin typeface="Monaco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      sum = sum + 1;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   return sum;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Monaco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032" y="5445224"/>
            <a:ext cx="688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+         2          +             3              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5949280"/>
            <a:ext cx="688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+      1 + 1      +        1 + 1 + 1       +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81507" y="637203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 = sum + 1;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940152" y="472514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8144" y="43651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84168" y="623731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4768" y="6373640"/>
            <a:ext cx="791488" cy="37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j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Method C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>
                <a:latin typeface="Monaco" charset="0"/>
              </a:rPr>
              <a:t>public int MethodC(int n)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latin typeface="Monaco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latin typeface="Monaco" charset="0"/>
              </a:rPr>
              <a:t>  return  n * (n + 1) / 2;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latin typeface="Monaco" charset="0"/>
              </a:rPr>
              <a:t>}</a:t>
            </a:r>
          </a:p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35896" y="4005064"/>
            <a:ext cx="5415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no loop  (it does not matter the value of 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graph-a-b-c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9" r="-9489"/>
          <a:stretch>
            <a:fillRect/>
          </a:stretch>
        </p:blipFill>
        <p:spPr>
          <a:xfrm>
            <a:off x="0" y="1143000"/>
            <a:ext cx="9348788" cy="5287963"/>
          </a:xfrm>
        </p:spPr>
      </p:pic>
      <p:pic>
        <p:nvPicPr>
          <p:cNvPr id="15363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8588"/>
            <a:ext cx="4841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779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Frequency Count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5225"/>
            <a:ext cx="8001000" cy="4525963"/>
          </a:xfrm>
        </p:spPr>
        <p:txBody>
          <a:bodyPr/>
          <a:lstStyle/>
          <a:p>
            <a:r>
              <a:rPr lang="en-US" altLang="en-US" sz="2000"/>
              <a:t>examine a piece of code and predict the number of instructions to be executed </a:t>
            </a:r>
          </a:p>
          <a:p>
            <a:r>
              <a:rPr lang="en-US" altLang="en-US" sz="2000"/>
              <a:t>e.g.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10375" y="38544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895600" y="2741613"/>
            <a:ext cx="2667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Code</a:t>
            </a:r>
            <a:endParaRPr lang="en-US" altLang="en-US" sz="2000"/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for (int i=0; i&lt; n ; i++)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  {  cout &lt;&lt; i;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      p = p + i;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   } 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6162675" y="2720975"/>
            <a:ext cx="12954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F.C.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n+1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____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3n+1</a:t>
            </a: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1577975" y="2697163"/>
            <a:ext cx="7620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/>
              <a:t>Inst #</a:t>
            </a:r>
            <a:endParaRPr lang="en-US" alt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3</a:t>
            </a:r>
          </a:p>
        </p:txBody>
      </p:sp>
      <p:sp>
        <p:nvSpPr>
          <p:cNvPr id="18440" name="Text Box 14"/>
          <p:cNvSpPr txBox="1">
            <a:spLocks noChangeArrowheads="1"/>
          </p:cNvSpPr>
          <p:nvPr/>
        </p:nvSpPr>
        <p:spPr bwMode="auto">
          <a:xfrm>
            <a:off x="2111375" y="1916113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 each instruction predict how many times each will be encountered as the code runs</a:t>
            </a:r>
          </a:p>
        </p:txBody>
      </p:sp>
      <p:sp>
        <p:nvSpPr>
          <p:cNvPr id="18441" name="Text Box 15"/>
          <p:cNvSpPr txBox="1">
            <a:spLocks noChangeArrowheads="1"/>
          </p:cNvSpPr>
          <p:nvPr/>
        </p:nvSpPr>
        <p:spPr bwMode="auto">
          <a:xfrm>
            <a:off x="685800" y="5064125"/>
            <a:ext cx="5326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totaling the counts produces the F.C. (frequency count)</a:t>
            </a:r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6902450" y="5737225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Big O = O(n)</a:t>
            </a:r>
          </a:p>
        </p:txBody>
      </p:sp>
      <p:sp>
        <p:nvSpPr>
          <p:cNvPr id="16395" name="Text Box 7"/>
          <p:cNvSpPr txBox="1">
            <a:spLocks noChangeArrowheads="1"/>
          </p:cNvSpPr>
          <p:nvPr/>
        </p:nvSpPr>
        <p:spPr bwMode="auto">
          <a:xfrm>
            <a:off x="989013" y="5403850"/>
            <a:ext cx="5114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discarding constant terms produces :    3n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clearing coefficients :     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picking the most significant term: 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4" grpId="0"/>
      <p:bldP spid="163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Another 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08175" y="1395413"/>
            <a:ext cx="28162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/>
              <a:t>Code</a:t>
            </a:r>
            <a:endParaRPr lang="en-US" alt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 n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j=0 ; j &lt; n; </a:t>
            </a:r>
            <a:r>
              <a:rPr lang="en-US" altLang="en-US" sz="2000" dirty="0" err="1"/>
              <a:t>j++</a:t>
            </a:r>
            <a:r>
              <a:rPr lang="en-US" altLang="en-US" sz="2000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{  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 &lt;&lt;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    p = p +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}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938713" y="1371600"/>
            <a:ext cx="10731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F.C.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n+1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n(n+1)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n*n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n*n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914400" y="1371600"/>
            <a:ext cx="76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/>
              <a:t>Inst #</a:t>
            </a:r>
            <a:endParaRPr lang="en-US" alt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1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4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272213" y="1371600"/>
            <a:ext cx="1600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F.C.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n+1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n</a:t>
            </a:r>
            <a:r>
              <a:rPr lang="en-US" altLang="en-US" sz="2000" baseline="30000"/>
              <a:t>2</a:t>
            </a:r>
            <a:r>
              <a:rPr lang="en-US" altLang="en-US" sz="2000"/>
              <a:t>+n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n</a:t>
            </a:r>
            <a:r>
              <a:rPr lang="en-US" altLang="en-US" sz="2000" baseline="30000"/>
              <a:t>2</a:t>
            </a:r>
            <a:endParaRPr lang="en-US" altLang="en-US" sz="2000"/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n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____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3</a:t>
            </a:r>
            <a:r>
              <a:rPr lang="en-US" altLang="en-US" sz="2000">
                <a:solidFill>
                  <a:schemeClr val="accent2"/>
                </a:solidFill>
              </a:rPr>
              <a:t>n</a:t>
            </a:r>
            <a:r>
              <a:rPr lang="en-US" altLang="en-US" sz="2000" baseline="30000">
                <a:solidFill>
                  <a:schemeClr val="accent2"/>
                </a:solidFill>
              </a:rPr>
              <a:t>2</a:t>
            </a:r>
            <a:r>
              <a:rPr lang="en-US" altLang="en-US" sz="2000"/>
              <a:t>+2n+1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14400" y="4511675"/>
            <a:ext cx="46656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C00000"/>
                </a:solidFill>
              </a:rPr>
              <a:t>discarding constant terms produces :    3n</a:t>
            </a:r>
            <a:r>
              <a:rPr lang="en-US" altLang="en-US" baseline="30000">
                <a:solidFill>
                  <a:srgbClr val="C00000"/>
                </a:solidFill>
              </a:rPr>
              <a:t>2</a:t>
            </a:r>
            <a:r>
              <a:rPr lang="en-US" altLang="en-US">
                <a:solidFill>
                  <a:srgbClr val="C00000"/>
                </a:solidFill>
              </a:rPr>
              <a:t>+2n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C00000"/>
                </a:solidFill>
              </a:rPr>
              <a:t>clearing coefficients :     n</a:t>
            </a:r>
            <a:r>
              <a:rPr lang="en-US" altLang="en-US" baseline="30000">
                <a:solidFill>
                  <a:srgbClr val="C00000"/>
                </a:solidFill>
              </a:rPr>
              <a:t>2</a:t>
            </a:r>
            <a:r>
              <a:rPr lang="en-US" altLang="en-US">
                <a:solidFill>
                  <a:srgbClr val="C00000"/>
                </a:solidFill>
              </a:rPr>
              <a:t>+n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C00000"/>
                </a:solidFill>
              </a:rPr>
              <a:t>picking the most significant term:  n</a:t>
            </a:r>
            <a:r>
              <a:rPr lang="en-US" altLang="en-US" baseline="30000">
                <a:solidFill>
                  <a:srgbClr val="C00000"/>
                </a:solidFill>
              </a:rPr>
              <a:t>2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248400" y="5029200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</a:rPr>
              <a:t>Big O = O(n</a:t>
            </a:r>
            <a:r>
              <a:rPr lang="en-US" altLang="en-US" sz="2000" baseline="30000">
                <a:solidFill>
                  <a:schemeClr val="accent2"/>
                </a:solidFill>
              </a:rPr>
              <a:t>2</a:t>
            </a:r>
            <a:r>
              <a:rPr lang="en-US" altLang="en-US" sz="200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  <p:bldP spid="174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Orders of Growth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1524000"/>
          <a:ext cx="5334000" cy="333693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Function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Name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Constant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log 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Logarithmic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</a:t>
                      </a:r>
                      <a:endParaRPr kumimoji="0" lang="en-US" sz="1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Linear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 log 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 log 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Quadratic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Cubic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Exponential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0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N!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Factorial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1988840"/>
            <a:ext cx="11977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very good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very bad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10133"/>
            <a:ext cx="8278688" cy="2277616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sz="4000" b="1" dirty="0">
                <a:solidFill>
                  <a:srgbClr val="FF0000"/>
                </a:solidFill>
              </a:rPr>
              <a:t>algorithm</a:t>
            </a:r>
            <a:r>
              <a:rPr lang="en-GB" dirty="0"/>
              <a:t> is a sequence of unambiguous instructions for solving a problem, i.e. for obtaining a required output for any legitimate input in a finite amount of time.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799138"/>
            <a:ext cx="27363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“computer”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8348" y="57991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57991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9971" y="47894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problem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9034" y="3686470"/>
            <a:ext cx="176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algorithm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339752" y="5983804"/>
            <a:ext cx="11521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28184" y="5983804"/>
            <a:ext cx="11521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24027" y="4181076"/>
            <a:ext cx="0" cy="60836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24027" y="5164635"/>
            <a:ext cx="0" cy="5686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80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FC61151-8ADB-4509-B269-788769743F1F}" type="slidenum">
              <a:rPr lang="ko-KR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Common orders of magnitude</a:t>
            </a:r>
          </a:p>
        </p:txBody>
      </p:sp>
      <p:pic>
        <p:nvPicPr>
          <p:cNvPr id="21508" name="Picture 3" descr="asymptotic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90600"/>
            <a:ext cx="727280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544522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very fast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31409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15567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so 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11967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Power Term Dominates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47813" y="981075"/>
          <a:ext cx="5254626" cy="52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+ 500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527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716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843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729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1229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1331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1831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1728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2228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2197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2697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32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2744</a:t>
                      </a:r>
                    </a:p>
                  </a:txBody>
                  <a:tcPr marL="12701" marR="12701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3244</a:t>
                      </a:r>
                    </a:p>
                  </a:txBody>
                  <a:tcPr marL="12701" marR="12701" marT="127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flipH="1">
            <a:off x="7164288" y="129504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Ratio 1 : 500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7164288" y="58679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Ratio 1 : 1.1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Big O Examples</a:t>
            </a:r>
          </a:p>
        </p:txBody>
      </p:sp>
      <p:pic>
        <p:nvPicPr>
          <p:cNvPr id="28675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357563"/>
            <a:ext cx="33258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1803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2123728" y="5445224"/>
            <a:ext cx="48508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/>
              <a:t>Just keep the term that grow fastest (and forgets constants)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Black" panose="020B0A04020102020204" pitchFamily="34" charset="0"/>
                <a:cs typeface="Arial Black" panose="020B0A04020102020204" pitchFamily="34" charset="0"/>
              </a:rPr>
              <a:t>Big O </a:t>
            </a:r>
          </a:p>
        </p:txBody>
      </p:sp>
      <p:pic>
        <p:nvPicPr>
          <p:cNvPr id="29699" name="Content Placeholder 3" descr="latex-imag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4610100"/>
            <a:ext cx="2806700" cy="533400"/>
          </a:xfrm>
        </p:spPr>
      </p:pic>
      <p:pic>
        <p:nvPicPr>
          <p:cNvPr id="29700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3187700"/>
            <a:ext cx="20320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1676400"/>
            <a:ext cx="243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0" y="1676400"/>
            <a:ext cx="1206500" cy="533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GB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0" y="3187700"/>
            <a:ext cx="1016000" cy="482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GB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7900" y="4610100"/>
            <a:ext cx="990600" cy="5334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GB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7584" y="1124744"/>
            <a:ext cx="45365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Search if an item is present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Time complexity of Search</a:t>
            </a:r>
          </a:p>
          <a:p>
            <a:endParaRPr lang="en-GB" sz="2200" dirty="0"/>
          </a:p>
          <a:p>
            <a:r>
              <a:rPr lang="en-GB" sz="2200" dirty="0"/>
              <a:t>Think to the worst scenario</a:t>
            </a:r>
          </a:p>
          <a:p>
            <a:endParaRPr lang="en-GB" sz="22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Search in BST </a:t>
            </a:r>
          </a:p>
        </p:txBody>
      </p:sp>
    </p:spTree>
    <p:extLst>
      <p:ext uri="{BB962C8B-B14F-4D97-AF65-F5344CB8AC3E}">
        <p14:creationId xmlns:p14="http://schemas.microsoft.com/office/powerpoint/2010/main" val="590522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0312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732240" y="2420888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6216" y="32129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8409" y="43651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96136" y="3573016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16416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68344" y="1196752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1124744"/>
            <a:ext cx="45365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Search if an item is present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Time complexity of Search</a:t>
            </a:r>
          </a:p>
          <a:p>
            <a:endParaRPr lang="en-GB" sz="2200" dirty="0"/>
          </a:p>
          <a:p>
            <a:r>
              <a:rPr lang="en-GB" sz="2200" dirty="0"/>
              <a:t>Think to the worst scenario</a:t>
            </a:r>
          </a:p>
          <a:p>
            <a:endParaRPr lang="en-GB" sz="2200" dirty="0"/>
          </a:p>
          <a:p>
            <a:r>
              <a:rPr lang="en-GB" sz="2200" dirty="0"/>
              <a:t>searching for “1”</a:t>
            </a:r>
          </a:p>
          <a:p>
            <a:endParaRPr lang="en-GB" sz="2200" dirty="0"/>
          </a:p>
          <a:p>
            <a:endParaRPr lang="en-GB" sz="22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Search in BST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32040" y="4725144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55172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740352" y="2350995"/>
            <a:ext cx="792088" cy="83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60432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372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0312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732240" y="2420888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6216" y="32129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8409" y="43651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96136" y="3573016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16416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68344" y="1196752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1124744"/>
            <a:ext cx="45365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Search if an item is present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Time complexity of Search</a:t>
            </a:r>
          </a:p>
          <a:p>
            <a:endParaRPr lang="en-GB" sz="2200" dirty="0"/>
          </a:p>
          <a:p>
            <a:r>
              <a:rPr lang="en-GB" sz="2200" dirty="0"/>
              <a:t>Think to the worst scenario</a:t>
            </a:r>
          </a:p>
          <a:p>
            <a:endParaRPr lang="en-GB" sz="2200" dirty="0"/>
          </a:p>
          <a:p>
            <a:r>
              <a:rPr lang="en-GB" sz="2200" dirty="0"/>
              <a:t>searching for “1”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20 – 10 – 6 -  5  -1,     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5 steps  (5 nodes to be visited)</a:t>
            </a:r>
          </a:p>
          <a:p>
            <a:endParaRPr lang="en-GB" sz="2200" dirty="0"/>
          </a:p>
          <a:p>
            <a:r>
              <a:rPr lang="en-GB" sz="2200" dirty="0"/>
              <a:t>If the tree has n nodes -&gt; O(n).                      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Search in BST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32040" y="4725144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55172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740352" y="2350995"/>
            <a:ext cx="792088" cy="83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60432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0349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0312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732240" y="2420888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6216" y="32129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8409" y="43651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96136" y="3573016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16416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68344" y="1196752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1124744"/>
            <a:ext cx="770485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Search if an item is present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Time complexity of Search</a:t>
            </a:r>
          </a:p>
          <a:p>
            <a:endParaRPr lang="en-GB" sz="2200" dirty="0"/>
          </a:p>
          <a:p>
            <a:r>
              <a:rPr lang="en-GB" sz="2200" dirty="0"/>
              <a:t>Think to the worst scenario</a:t>
            </a:r>
          </a:p>
          <a:p>
            <a:endParaRPr lang="en-GB" sz="2200" dirty="0"/>
          </a:p>
          <a:p>
            <a:r>
              <a:rPr lang="en-GB" sz="2200" dirty="0"/>
              <a:t>searching for “1”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20 – 10 – 6 -  5  -1,     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5 steps  (5 nodes to be visited)</a:t>
            </a:r>
          </a:p>
          <a:p>
            <a:endParaRPr lang="en-GB" sz="2200" dirty="0"/>
          </a:p>
          <a:p>
            <a:r>
              <a:rPr lang="en-GB" sz="2200" dirty="0"/>
              <a:t>If the tree has n nodes -&gt; O(n).                         Unbalanced</a:t>
            </a:r>
          </a:p>
          <a:p>
            <a:r>
              <a:rPr lang="en-GB" sz="2200" dirty="0"/>
              <a:t>                                                                                                                           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Search in BST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32040" y="4725144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6016" y="55172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740352" y="2350995"/>
            <a:ext cx="792088" cy="83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60432" y="32036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91721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88224" y="2317522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5                            20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40152" y="2686854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35010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1                           6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1115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04248" y="1484784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1124744"/>
            <a:ext cx="58326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Search if an item is present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Time complexity of Search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Think to the worst scenario</a:t>
            </a:r>
          </a:p>
          <a:p>
            <a:endParaRPr lang="en-GB" sz="2200" dirty="0"/>
          </a:p>
          <a:p>
            <a:r>
              <a:rPr lang="en-GB" sz="2200" dirty="0"/>
              <a:t>searching for “1”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                            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Search in an AVL Tree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812360" y="1484784"/>
            <a:ext cx="792088" cy="83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2740278"/>
            <a:ext cx="792088" cy="83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75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88224" y="2317522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5                            20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940152" y="2686854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35010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1                           6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1115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04248" y="1484784"/>
            <a:ext cx="720080" cy="81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84" y="1124744"/>
            <a:ext cx="58326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Search if an item is present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Time complexity of Search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Think to the worst scenario</a:t>
            </a:r>
          </a:p>
          <a:p>
            <a:endParaRPr lang="en-GB" sz="2200" dirty="0"/>
          </a:p>
          <a:p>
            <a:r>
              <a:rPr lang="en-GB" sz="2200" dirty="0"/>
              <a:t>searching for “1”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10 - 5  -1,      3 steps (3 nodes to be visited)</a:t>
            </a:r>
          </a:p>
          <a:p>
            <a:endParaRPr lang="en-GB" sz="2200" dirty="0"/>
          </a:p>
          <a:p>
            <a:r>
              <a:rPr lang="en-GB" sz="2200" dirty="0"/>
              <a:t>If the tree has n nodes -&gt; O(</a:t>
            </a:r>
            <a:r>
              <a:rPr lang="en-GB" sz="2200" dirty="0" err="1"/>
              <a:t>logn</a:t>
            </a:r>
            <a:r>
              <a:rPr lang="en-GB" sz="2200" dirty="0"/>
              <a:t>)                             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Search in an AVL Tree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812360" y="1484784"/>
            <a:ext cx="792088" cy="83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2740278"/>
            <a:ext cx="792088" cy="83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5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8001000" cy="715963"/>
          </a:xfrm>
        </p:spPr>
        <p:txBody>
          <a:bodyPr/>
          <a:lstStyle/>
          <a:p>
            <a:r>
              <a:rPr lang="en-GB" dirty="0"/>
              <a:t>Algorithm design and analysis 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980728"/>
            <a:ext cx="367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understand the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352" y="1758782"/>
            <a:ext cx="36724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decide on computational means: data structure(s), exact or approximate solving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352" y="3100318"/>
            <a:ext cx="367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design an 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352" y="3887856"/>
            <a:ext cx="367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prove correctness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7293" y="4675394"/>
            <a:ext cx="367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analyse the algorithm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9792" y="5589240"/>
            <a:ext cx="3672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 the algorithm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86300" y="1350060"/>
            <a:ext cx="0" cy="408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83034" y="2682112"/>
            <a:ext cx="0" cy="408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83034" y="3469650"/>
            <a:ext cx="0" cy="408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86300" y="4257188"/>
            <a:ext cx="0" cy="408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1060" y="5044726"/>
            <a:ext cx="0" cy="544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1"/>
            <a:endCxn id="5" idx="1"/>
          </p:cNvCxnSpPr>
          <p:nvPr/>
        </p:nvCxnSpPr>
        <p:spPr>
          <a:xfrm rot="10800000">
            <a:off x="2895352" y="2220448"/>
            <a:ext cx="12700" cy="1852075"/>
          </a:xfrm>
          <a:prstGeom prst="bentConnector3">
            <a:avLst>
              <a:gd name="adj1" fmla="val 72171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5" idx="3"/>
          </p:cNvCxnSpPr>
          <p:nvPr/>
        </p:nvCxnSpPr>
        <p:spPr>
          <a:xfrm flipV="1">
            <a:off x="6559701" y="2220447"/>
            <a:ext cx="8059" cy="2639613"/>
          </a:xfrm>
          <a:prstGeom prst="bentConnector3">
            <a:avLst>
              <a:gd name="adj1" fmla="val 137425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1"/>
          </p:cNvCxnSpPr>
          <p:nvPr/>
        </p:nvCxnSpPr>
        <p:spPr>
          <a:xfrm>
            <a:off x="1979712" y="2220447"/>
            <a:ext cx="915640" cy="1064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3"/>
          </p:cNvCxnSpPr>
          <p:nvPr/>
        </p:nvCxnSpPr>
        <p:spPr>
          <a:xfrm flipH="1">
            <a:off x="6567760" y="2220448"/>
            <a:ext cx="1100584" cy="185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2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7584" y="1124744"/>
            <a:ext cx="77768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Search if an item is present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Time complexity of </a:t>
            </a:r>
            <a:r>
              <a:rPr lang="en-GB" sz="2200" b="1" i="1" dirty="0"/>
              <a:t>“search an item”</a:t>
            </a:r>
          </a:p>
          <a:p>
            <a:endParaRPr lang="en-GB" sz="2200" dirty="0"/>
          </a:p>
          <a:p>
            <a:r>
              <a:rPr lang="en-GB" sz="2200" b="1" dirty="0"/>
              <a:t>AVL tree</a:t>
            </a:r>
            <a:r>
              <a:rPr lang="en-GB" sz="2200" dirty="0"/>
              <a:t> with 10000 nodes  the search takes O(</a:t>
            </a:r>
            <a:r>
              <a:rPr lang="en-GB" sz="2200" dirty="0" err="1"/>
              <a:t>logn</a:t>
            </a:r>
            <a:r>
              <a:rPr lang="en-GB" sz="2200" dirty="0"/>
              <a:t>),                       around   </a:t>
            </a:r>
            <a:r>
              <a:rPr lang="en-GB" sz="2200" b="1" dirty="0"/>
              <a:t>13  nodes to be visited</a:t>
            </a:r>
          </a:p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b="1" dirty="0"/>
              <a:t>BST tree</a:t>
            </a:r>
            <a:r>
              <a:rPr lang="en-GB" sz="2200" dirty="0"/>
              <a:t> with 10000 nodes the search takes</a:t>
            </a:r>
          </a:p>
          <a:p>
            <a:r>
              <a:rPr lang="en-GB" sz="2200" dirty="0"/>
              <a:t>O(n) , around  </a:t>
            </a:r>
            <a:r>
              <a:rPr lang="en-GB" sz="2200" b="1" dirty="0"/>
              <a:t>10000 nodes to be visited</a:t>
            </a:r>
          </a:p>
          <a:p>
            <a:r>
              <a:rPr lang="en-GB" sz="2200" dirty="0"/>
              <a:t>         </a:t>
            </a:r>
          </a:p>
          <a:p>
            <a:endParaRPr lang="en-GB" sz="2200" dirty="0"/>
          </a:p>
          <a:p>
            <a:r>
              <a:rPr lang="en-GB" sz="2200" dirty="0"/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Why AVL is better than BST ? </a:t>
            </a:r>
          </a:p>
        </p:txBody>
      </p:sp>
    </p:spTree>
    <p:extLst>
      <p:ext uri="{BB962C8B-B14F-4D97-AF65-F5344CB8AC3E}">
        <p14:creationId xmlns:p14="http://schemas.microsoft.com/office/powerpoint/2010/main" val="3447957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22312" y="16204"/>
            <a:ext cx="6858000" cy="715963"/>
          </a:xfrm>
        </p:spPr>
        <p:txBody>
          <a:bodyPr/>
          <a:lstStyle/>
          <a:p>
            <a:r>
              <a:rPr lang="en-GB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Search in an AVL Tree </a:t>
            </a:r>
          </a:p>
        </p:txBody>
      </p:sp>
      <p:pic>
        <p:nvPicPr>
          <p:cNvPr id="13" name="Picture 3" descr="asymptotic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90600"/>
            <a:ext cx="727280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516216" y="3645024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7164288" y="37261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BST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80312" y="5301208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7740352" y="57332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AVL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3356992"/>
            <a:ext cx="792088" cy="36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591792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number nodes</a:t>
            </a:r>
          </a:p>
        </p:txBody>
      </p:sp>
    </p:spTree>
    <p:extLst>
      <p:ext uri="{BB962C8B-B14F-4D97-AF65-F5344CB8AC3E}">
        <p14:creationId xmlns:p14="http://schemas.microsoft.com/office/powerpoint/2010/main" val="1768026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15616" y="3789040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O(n)</a:t>
            </a:r>
          </a:p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3</a:t>
            </a:r>
            <a:r>
              <a:rPr lang="en-GB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0424" y="876112"/>
            <a:ext cx="801804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“search” executes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200 * (n)  instructions to search for an item in a list of n nodes.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What is the big O notation of its time complexity ?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129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Big O 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15616" y="3789040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>
                <a:solidFill>
                  <a:srgbClr val="FF0000"/>
                </a:solidFill>
              </a:rPr>
              <a:t>O(n)</a:t>
            </a:r>
          </a:p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3</a:t>
            </a:r>
            <a:r>
              <a:rPr lang="en-GB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0424" y="876112"/>
            <a:ext cx="801804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“search” executes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200 * (n)  instructions to search for an item in a list of n nodes.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What is the big O notation of its time complexity ?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532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46050"/>
            <a:ext cx="8458200" cy="715963"/>
          </a:xfrm>
        </p:spPr>
        <p:txBody>
          <a:bodyPr/>
          <a:lstStyle/>
          <a:p>
            <a:r>
              <a:rPr lang="en-GB" dirty="0"/>
              <a:t>Time Complexity of this program?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15616" y="3717032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marL="514350" indent="-514350">
              <a:buAutoNum type="alphaUcParenR"/>
            </a:pPr>
            <a:r>
              <a:rPr lang="en-GB" dirty="0"/>
              <a:t>O(n)</a:t>
            </a:r>
          </a:p>
          <a:p>
            <a:pPr marL="514350" indent="-514350">
              <a:buAutoNum type="alphaUcParenR"/>
            </a:pPr>
            <a:r>
              <a:rPr lang="en-GB" dirty="0"/>
              <a:t>O(2</a:t>
            </a:r>
            <a:r>
              <a:rPr lang="en-GB" baseline="30000" dirty="0"/>
              <a:t>n</a:t>
            </a:r>
            <a:r>
              <a:rPr lang="en-GB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79712" y="1073354"/>
            <a:ext cx="56166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 n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j=0 ; j &lt; n; </a:t>
            </a:r>
            <a:r>
              <a:rPr lang="en-US" altLang="en-US" sz="2000" dirty="0" err="1"/>
              <a:t>j++</a:t>
            </a:r>
            <a:r>
              <a:rPr lang="en-US" altLang="en-US" sz="2000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{  </a:t>
            </a:r>
            <a:r>
              <a:rPr lang="en-US" altLang="en-US" sz="2000" dirty="0" err="1"/>
              <a:t>Console.writeline</a:t>
            </a:r>
            <a:r>
              <a:rPr lang="en-US" altLang="en-US" sz="2000" dirty="0"/>
              <a:t>(“test”);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340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46050"/>
            <a:ext cx="8458200" cy="715963"/>
          </a:xfrm>
        </p:spPr>
        <p:txBody>
          <a:bodyPr/>
          <a:lstStyle/>
          <a:p>
            <a:r>
              <a:rPr lang="en-GB" dirty="0"/>
              <a:t>Time Complexity of this program?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15616" y="3717032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>
                <a:solidFill>
                  <a:srgbClr val="FF0000"/>
                </a:solidFill>
              </a:rPr>
              <a:t>O(n</a:t>
            </a:r>
            <a:r>
              <a:rPr lang="en-GB" baseline="30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AutoNum type="alphaUcParenR"/>
            </a:pPr>
            <a:r>
              <a:rPr lang="en-GB" dirty="0"/>
              <a:t>O(n)</a:t>
            </a:r>
          </a:p>
          <a:p>
            <a:pPr marL="514350" indent="-514350">
              <a:buAutoNum type="alphaUcParenR"/>
            </a:pPr>
            <a:r>
              <a:rPr lang="en-GB" dirty="0"/>
              <a:t>O(2</a:t>
            </a:r>
            <a:r>
              <a:rPr lang="en-GB" baseline="30000" dirty="0"/>
              <a:t>n</a:t>
            </a:r>
            <a:r>
              <a:rPr lang="en-GB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79712" y="1073354"/>
            <a:ext cx="56166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dirty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 n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j=0 ; j &lt; n; </a:t>
            </a:r>
            <a:r>
              <a:rPr lang="en-US" altLang="en-US" sz="2000" dirty="0" err="1"/>
              <a:t>j++</a:t>
            </a:r>
            <a:r>
              <a:rPr lang="en-US" altLang="en-US" sz="2000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{  </a:t>
            </a:r>
            <a:r>
              <a:rPr lang="en-US" altLang="en-US" sz="2000" dirty="0" err="1"/>
              <a:t>Console.writeline</a:t>
            </a:r>
            <a:r>
              <a:rPr lang="en-US" altLang="en-US" sz="2000" dirty="0"/>
              <a:t>(“test”);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8637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Time Complexity of this program?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99592" y="3356992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3</a:t>
            </a:r>
            <a:r>
              <a:rPr lang="en-GB" dirty="0"/>
              <a:t>)</a:t>
            </a:r>
          </a:p>
          <a:p>
            <a:pPr marL="514350" indent="-514350">
              <a:buAutoNum type="alphaUcParenR"/>
            </a:pPr>
            <a:r>
              <a:rPr lang="en-GB" dirty="0"/>
              <a:t>O(n)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54932" y="867058"/>
            <a:ext cx="56166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k =0; k &lt;n; k++)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 n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j=0 ; j &lt; n; </a:t>
            </a:r>
            <a:r>
              <a:rPr lang="en-US" altLang="en-US" sz="2000" dirty="0" err="1"/>
              <a:t>j++</a:t>
            </a:r>
            <a:r>
              <a:rPr lang="en-US" altLang="en-US" sz="2000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{  </a:t>
            </a:r>
            <a:r>
              <a:rPr lang="en-US" altLang="en-US" sz="2000" dirty="0" err="1"/>
              <a:t>Console.writeline</a:t>
            </a:r>
            <a:r>
              <a:rPr lang="en-US" altLang="en-US" sz="2000" dirty="0"/>
              <a:t>(“test”);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467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Time Complexity of this program?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99592" y="3356992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O(n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marL="514350" indent="-514350">
              <a:buAutoNum type="alphaUcParenR"/>
            </a:pPr>
            <a:r>
              <a:rPr lang="en-GB" dirty="0">
                <a:solidFill>
                  <a:srgbClr val="FF0000"/>
                </a:solidFill>
              </a:rPr>
              <a:t>O(n</a:t>
            </a:r>
            <a:r>
              <a:rPr lang="en-GB" baseline="30000" dirty="0">
                <a:solidFill>
                  <a:srgbClr val="FF0000"/>
                </a:solidFill>
              </a:rPr>
              <a:t>3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AutoNum type="alphaUcParenR"/>
            </a:pPr>
            <a:r>
              <a:rPr lang="en-GB" dirty="0"/>
              <a:t>O(n)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54932" y="867058"/>
            <a:ext cx="5616624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k =0; k &lt;n; k++)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 n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j=0 ; j &lt; n; </a:t>
            </a:r>
            <a:r>
              <a:rPr lang="en-US" altLang="en-US" sz="2000" dirty="0" err="1"/>
              <a:t>j++</a:t>
            </a:r>
            <a:r>
              <a:rPr lang="en-US" altLang="en-US" sz="2000" dirty="0"/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      {  </a:t>
            </a:r>
            <a:r>
              <a:rPr lang="en-US" altLang="en-US" sz="2000" dirty="0" err="1"/>
              <a:t>Console.writeline</a:t>
            </a:r>
            <a:r>
              <a:rPr lang="en-US" altLang="en-US" sz="2000" dirty="0"/>
              <a:t>(“test”);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355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46050"/>
            <a:ext cx="8350696" cy="715963"/>
          </a:xfrm>
        </p:spPr>
        <p:txBody>
          <a:bodyPr/>
          <a:lstStyle/>
          <a:p>
            <a:r>
              <a:rPr lang="en-GB" dirty="0"/>
              <a:t>Which algorithm is faster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1600" y="3645024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Algorithm 1</a:t>
            </a:r>
          </a:p>
          <a:p>
            <a:pPr marL="514350" indent="-514350">
              <a:buAutoNum type="alphaUcParenR"/>
            </a:pPr>
            <a:r>
              <a:rPr lang="en-GB" dirty="0"/>
              <a:t>Algorithm 2</a:t>
            </a:r>
          </a:p>
          <a:p>
            <a:pPr marL="514350" indent="-514350">
              <a:buAutoNum type="alphaUcParenR"/>
            </a:pPr>
            <a:r>
              <a:rPr lang="en-GB" dirty="0"/>
              <a:t>Algorithm 3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54932" y="867058"/>
            <a:ext cx="56166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1 has time complexity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2 has time complexity O(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3 has time complexity O(n</a:t>
            </a:r>
            <a:r>
              <a:rPr lang="en-US" altLang="en-US" sz="2000" baseline="30000" dirty="0"/>
              <a:t> *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995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46050"/>
            <a:ext cx="8350696" cy="715963"/>
          </a:xfrm>
        </p:spPr>
        <p:txBody>
          <a:bodyPr/>
          <a:lstStyle/>
          <a:p>
            <a:r>
              <a:rPr lang="en-GB" dirty="0"/>
              <a:t>Which algorithm is faster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1600" y="3645024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Algorithm 1</a:t>
            </a:r>
          </a:p>
          <a:p>
            <a:pPr marL="514350" indent="-514350">
              <a:buAutoNum type="alphaUcParenR"/>
            </a:pPr>
            <a:r>
              <a:rPr lang="en-GB" dirty="0"/>
              <a:t>Algorithm 2</a:t>
            </a:r>
          </a:p>
          <a:p>
            <a:pPr marL="514350" indent="-514350">
              <a:buAutoNum type="alphaUcParenR"/>
            </a:pPr>
            <a:r>
              <a:rPr lang="en-GB" dirty="0"/>
              <a:t>Algorithm 3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54932" y="867058"/>
            <a:ext cx="56166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1 has time complexity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2 has time complexity O(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3 has time complexity O(n</a:t>
            </a:r>
            <a:r>
              <a:rPr lang="en-US" altLang="en-US" sz="2000" baseline="30000" dirty="0"/>
              <a:t> *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212976"/>
            <a:ext cx="2974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Hint:</a:t>
            </a:r>
          </a:p>
          <a:p>
            <a:endParaRPr lang="en-GB" dirty="0"/>
          </a:p>
          <a:p>
            <a:r>
              <a:rPr lang="en-GB" dirty="0"/>
              <a:t>Consider a very large n</a:t>
            </a:r>
          </a:p>
          <a:p>
            <a:endParaRPr lang="en-GB" dirty="0"/>
          </a:p>
          <a:p>
            <a:r>
              <a:rPr lang="en-GB" dirty="0"/>
              <a:t>n = 50 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25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Complexity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examining algorithm efficiency we must understand the idea of complexity</a:t>
            </a:r>
          </a:p>
          <a:p>
            <a:pPr lvl="1"/>
            <a:r>
              <a:rPr lang="en-US" altLang="en-US" dirty="0"/>
              <a:t>Space complexity</a:t>
            </a:r>
          </a:p>
          <a:p>
            <a:pPr lvl="1"/>
            <a:r>
              <a:rPr lang="en-US" altLang="en-US" dirty="0"/>
              <a:t>Time Complexity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46050"/>
            <a:ext cx="8350696" cy="715963"/>
          </a:xfrm>
        </p:spPr>
        <p:txBody>
          <a:bodyPr/>
          <a:lstStyle/>
          <a:p>
            <a:r>
              <a:rPr lang="en-GB" dirty="0"/>
              <a:t>Which algorithm is faster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1600" y="3645024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Algorithm 1</a:t>
            </a:r>
          </a:p>
          <a:p>
            <a:pPr marL="514350" indent="-514350">
              <a:buAutoNum type="alphaUcParenR"/>
            </a:pPr>
            <a:r>
              <a:rPr lang="en-GB" dirty="0"/>
              <a:t>Algorithm 2</a:t>
            </a:r>
          </a:p>
          <a:p>
            <a:pPr marL="514350" indent="-514350">
              <a:buAutoNum type="alphaUcParenR"/>
            </a:pPr>
            <a:r>
              <a:rPr lang="en-GB" dirty="0"/>
              <a:t>Algorithm 3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54932" y="867058"/>
            <a:ext cx="56166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1 has time complexity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2 has time complexity O(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3 has time complexity O(n</a:t>
            </a:r>
            <a:r>
              <a:rPr lang="en-US" altLang="en-US" sz="2000" baseline="30000" dirty="0"/>
              <a:t> *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2636912"/>
            <a:ext cx="44644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Algorithm 1, for n = 50, n</a:t>
            </a:r>
            <a:r>
              <a:rPr lang="en-GB" baseline="30000" dirty="0"/>
              <a:t>2  </a:t>
            </a:r>
            <a:r>
              <a:rPr lang="en-GB" dirty="0"/>
              <a:t>= 2500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Algorithm 2, for n = 50, </a:t>
            </a:r>
            <a:r>
              <a:rPr lang="en-GB" dirty="0" err="1"/>
              <a:t>logn</a:t>
            </a:r>
            <a:r>
              <a:rPr lang="en-GB" dirty="0"/>
              <a:t> = 5.6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Algorithm 3, for n = 50, n *</a:t>
            </a:r>
            <a:r>
              <a:rPr lang="en-GB" dirty="0" err="1"/>
              <a:t>logn</a:t>
            </a:r>
            <a:r>
              <a:rPr lang="en-GB" dirty="0"/>
              <a:t> = 280</a:t>
            </a:r>
            <a:endParaRPr lang="en-GB" baseline="30000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578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146050"/>
            <a:ext cx="8350696" cy="715963"/>
          </a:xfrm>
        </p:spPr>
        <p:txBody>
          <a:bodyPr/>
          <a:lstStyle/>
          <a:p>
            <a:r>
              <a:rPr lang="en-GB" dirty="0"/>
              <a:t>Which algorithm is faster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71600" y="3645024"/>
            <a:ext cx="4572000" cy="4525963"/>
          </a:xfrm>
        </p:spPr>
        <p:txBody>
          <a:bodyPr/>
          <a:lstStyle/>
          <a:p>
            <a:pPr marL="514350" indent="-514350">
              <a:buAutoNum type="alphaUcParenR"/>
            </a:pPr>
            <a:r>
              <a:rPr lang="en-GB" dirty="0"/>
              <a:t>Algorithm 1</a:t>
            </a:r>
          </a:p>
          <a:p>
            <a:pPr marL="514350" indent="-514350">
              <a:buAutoNum type="alphaUcParenR"/>
            </a:pPr>
            <a:r>
              <a:rPr lang="en-GB" dirty="0">
                <a:solidFill>
                  <a:srgbClr val="FF0000"/>
                </a:solidFill>
              </a:rPr>
              <a:t>Algorithm 2</a:t>
            </a:r>
          </a:p>
          <a:p>
            <a:pPr marL="514350" indent="-514350">
              <a:buAutoNum type="alphaUcParenR"/>
            </a:pPr>
            <a:r>
              <a:rPr lang="en-GB" dirty="0"/>
              <a:t>Algorithm 3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54932" y="867058"/>
            <a:ext cx="56166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1 has time complexity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2 has time complexity O(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Algorithm 3 has time complexity O(n</a:t>
            </a:r>
            <a:r>
              <a:rPr lang="en-US" altLang="en-US" sz="2000" baseline="30000" dirty="0"/>
              <a:t> *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logn</a:t>
            </a:r>
            <a:r>
              <a:rPr lang="en-US" altLang="en-US" sz="20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2636912"/>
            <a:ext cx="44644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Algorithm 1, for n = 50, n</a:t>
            </a:r>
            <a:r>
              <a:rPr lang="en-GB" baseline="30000" dirty="0"/>
              <a:t>2  </a:t>
            </a:r>
            <a:r>
              <a:rPr lang="en-GB" dirty="0"/>
              <a:t>= 2500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Algorithm 2, for n = 50, </a:t>
            </a:r>
            <a:r>
              <a:rPr lang="en-GB" dirty="0" err="1"/>
              <a:t>logn</a:t>
            </a:r>
            <a:r>
              <a:rPr lang="en-GB" dirty="0"/>
              <a:t> = 5.6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Algorithm 3, for n = 50, n *</a:t>
            </a:r>
            <a:r>
              <a:rPr lang="en-GB" dirty="0" err="1"/>
              <a:t>logn</a:t>
            </a:r>
            <a:r>
              <a:rPr lang="en-GB" dirty="0"/>
              <a:t> = 280</a:t>
            </a:r>
            <a:endParaRPr lang="en-GB" baseline="30000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1960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Using Big O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562600"/>
          </a:xfrm>
        </p:spPr>
        <p:txBody>
          <a:bodyPr/>
          <a:lstStyle/>
          <a:p>
            <a:r>
              <a:rPr lang="en-US" altLang="en-US" dirty="0"/>
              <a:t>When Selecting an algorithm we normally consider Best, Worse and Average Cases</a:t>
            </a:r>
          </a:p>
          <a:p>
            <a:r>
              <a:rPr lang="en-US" altLang="en-US" dirty="0"/>
              <a:t>Average case is hard to prove so may only have Best or Worse case estimates </a:t>
            </a:r>
          </a:p>
          <a:p>
            <a:r>
              <a:rPr lang="en-US" altLang="en-US" dirty="0"/>
              <a:t>May have to consider other factors (</a:t>
            </a:r>
            <a:r>
              <a:rPr lang="en-US" altLang="en-US" dirty="0" err="1"/>
              <a:t>eg</a:t>
            </a:r>
            <a:r>
              <a:rPr lang="en-US" altLang="en-US" dirty="0"/>
              <a:t>. memory space), hardware limits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Other Static Code Metrics Values</a:t>
            </a: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>
          <a:xfrm>
            <a:off x="685800" y="889000"/>
            <a:ext cx="8001000" cy="4525963"/>
          </a:xfrm>
        </p:spPr>
        <p:txBody>
          <a:bodyPr/>
          <a:lstStyle/>
          <a:p>
            <a:r>
              <a:rPr lang="en-GB" altLang="en-US" b="1" dirty="0"/>
              <a:t>Maintainability Index</a:t>
            </a:r>
            <a:r>
              <a:rPr lang="en-GB" altLang="en-US" dirty="0"/>
              <a:t> – Calculates an index value between 0 and 100 that represents the relative ease of maintaining the code. A high value means better maintainability and reusability.</a:t>
            </a:r>
          </a:p>
          <a:p>
            <a:r>
              <a:rPr lang="en-GB" altLang="en-US" b="1" dirty="0" err="1"/>
              <a:t>Cyclomatic</a:t>
            </a:r>
            <a:r>
              <a:rPr lang="en-GB" altLang="en-US" b="1" dirty="0"/>
              <a:t> Complexity</a:t>
            </a:r>
            <a:r>
              <a:rPr lang="en-GB" altLang="en-US" dirty="0"/>
              <a:t> – Measures the structural complexity of the code. Higher </a:t>
            </a:r>
            <a:r>
              <a:rPr lang="en-GB" altLang="en-US" dirty="0" err="1"/>
              <a:t>cyclomatic</a:t>
            </a:r>
            <a:r>
              <a:rPr lang="en-GB" altLang="en-US" dirty="0"/>
              <a:t> complexity means larger number of tests needed. </a:t>
            </a:r>
          </a:p>
          <a:p>
            <a:r>
              <a:rPr lang="en-GB" altLang="en-US" dirty="0"/>
              <a:t>Can compute both with Visual Studio  </a:t>
            </a:r>
          </a:p>
          <a:p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Cyclomatic</a:t>
            </a:r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Complexity</a:t>
            </a: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>
          <a:xfrm>
            <a:off x="684721" y="1124744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  If your code has high </a:t>
            </a:r>
            <a:r>
              <a:rPr lang="en-GB" altLang="en-US" dirty="0" err="1"/>
              <a:t>cyclomatic</a:t>
            </a:r>
            <a:r>
              <a:rPr lang="en-GB" altLang="en-US" dirty="0"/>
              <a:t> complexity then it is hard to test it (needs many tests)</a:t>
            </a:r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 Usually adding IF-THEN increases the </a:t>
            </a:r>
            <a:r>
              <a:rPr lang="en-GB" altLang="en-US" dirty="0" err="1"/>
              <a:t>cyclomatic</a:t>
            </a:r>
            <a:r>
              <a:rPr lang="en-GB" altLang="en-US" dirty="0"/>
              <a:t> complexity </a:t>
            </a:r>
          </a:p>
        </p:txBody>
      </p:sp>
    </p:spTree>
    <p:extLst>
      <p:ext uri="{BB962C8B-B14F-4D97-AF65-F5344CB8AC3E}">
        <p14:creationId xmlns:p14="http://schemas.microsoft.com/office/powerpoint/2010/main" val="38237039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Cyclomatic</a:t>
            </a:r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Complexity</a:t>
            </a: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>
          <a:xfrm>
            <a:off x="684721" y="1124744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/>
              <a:t>namespace ConsoleApp2</a:t>
            </a:r>
          </a:p>
          <a:p>
            <a:pPr marL="0" indent="0">
              <a:buNone/>
            </a:pPr>
            <a:r>
              <a:rPr lang="en-GB" sz="2600" dirty="0"/>
              <a:t>{   class Program</a:t>
            </a:r>
          </a:p>
          <a:p>
            <a:pPr marL="0" indent="0">
              <a:buNone/>
            </a:pPr>
            <a:r>
              <a:rPr lang="en-GB" sz="2600" dirty="0"/>
              <a:t>   {</a:t>
            </a:r>
          </a:p>
          <a:p>
            <a:pPr marL="0" indent="0">
              <a:buNone/>
            </a:pPr>
            <a:r>
              <a:rPr lang="en-GB" sz="2600" dirty="0"/>
              <a:t>       static void Main(string[] </a:t>
            </a:r>
            <a:r>
              <a:rPr lang="en-GB" sz="2600" dirty="0" err="1"/>
              <a:t>args</a:t>
            </a:r>
            <a:r>
              <a:rPr lang="en-GB" sz="2600" dirty="0"/>
              <a:t>)</a:t>
            </a:r>
          </a:p>
          <a:p>
            <a:pPr marL="0" indent="0">
              <a:buNone/>
            </a:pPr>
            <a:r>
              <a:rPr lang="en-GB" sz="2600" dirty="0"/>
              <a:t>         {</a:t>
            </a:r>
          </a:p>
          <a:p>
            <a:pPr marL="0" indent="0">
              <a:buNone/>
            </a:pPr>
            <a:r>
              <a:rPr lang="en-GB" sz="2600" dirty="0"/>
              <a:t>         }</a:t>
            </a:r>
          </a:p>
          <a:p>
            <a:pPr marL="0" indent="0">
              <a:buNone/>
            </a:pPr>
            <a:r>
              <a:rPr lang="en-GB" sz="2600" dirty="0"/>
              <a:t>    }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altLang="en-US" dirty="0"/>
              <a:t>                                      </a:t>
            </a:r>
            <a:r>
              <a:rPr lang="en-GB" altLang="en-US" sz="1800" dirty="0" err="1"/>
              <a:t>cyclomatic</a:t>
            </a:r>
            <a:r>
              <a:rPr lang="en-GB" altLang="en-US" sz="1800" dirty="0"/>
              <a:t> complexity is 2</a:t>
            </a:r>
          </a:p>
          <a:p>
            <a:pPr marL="0" indent="0">
              <a:buNone/>
            </a:pPr>
            <a:r>
              <a:rPr lang="en-GB" alt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285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Cyclomatic</a:t>
            </a:r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Complexity</a:t>
            </a: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>
          <a:xfrm>
            <a:off x="684721" y="1124744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/>
              <a:t>namespace ConsoleApp2</a:t>
            </a:r>
          </a:p>
          <a:p>
            <a:pPr marL="0" indent="0">
              <a:buNone/>
            </a:pPr>
            <a:r>
              <a:rPr lang="en-GB" sz="2600" dirty="0"/>
              <a:t>{   class Program</a:t>
            </a:r>
          </a:p>
          <a:p>
            <a:pPr marL="0" indent="0">
              <a:buNone/>
            </a:pPr>
            <a:r>
              <a:rPr lang="en-GB" sz="2600" dirty="0"/>
              <a:t>   {</a:t>
            </a:r>
          </a:p>
          <a:p>
            <a:pPr marL="0" indent="0">
              <a:buNone/>
            </a:pPr>
            <a:r>
              <a:rPr lang="en-GB" sz="2600" dirty="0"/>
              <a:t>       static void Main(string[] </a:t>
            </a:r>
            <a:r>
              <a:rPr lang="en-GB" sz="2600" dirty="0" err="1"/>
              <a:t>args</a:t>
            </a:r>
            <a:r>
              <a:rPr lang="en-GB" sz="2600" dirty="0"/>
              <a:t>)</a:t>
            </a:r>
          </a:p>
          <a:p>
            <a:pPr marL="0" indent="0">
              <a:buNone/>
            </a:pPr>
            <a:r>
              <a:rPr lang="en-GB" sz="2600" dirty="0"/>
              <a:t>         {</a:t>
            </a:r>
          </a:p>
          <a:p>
            <a:pPr marL="0" indent="0">
              <a:buNone/>
            </a:pPr>
            <a:r>
              <a:rPr lang="en-GB" sz="2600" dirty="0"/>
              <a:t>           </a:t>
            </a:r>
            <a:r>
              <a:rPr lang="en-GB" sz="2600" dirty="0" err="1"/>
              <a:t>Console.writeline</a:t>
            </a:r>
            <a:r>
              <a:rPr lang="en-GB" sz="2600" dirty="0"/>
              <a:t>(“test”);</a:t>
            </a:r>
          </a:p>
          <a:p>
            <a:pPr marL="0" indent="0">
              <a:buNone/>
            </a:pPr>
            <a:r>
              <a:rPr lang="en-GB" sz="2600" dirty="0"/>
              <a:t>         }</a:t>
            </a:r>
          </a:p>
          <a:p>
            <a:pPr marL="0" indent="0">
              <a:buNone/>
            </a:pPr>
            <a:r>
              <a:rPr lang="en-GB" sz="2600" dirty="0"/>
              <a:t>    }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altLang="en-US" dirty="0"/>
              <a:t>                                      </a:t>
            </a:r>
            <a:r>
              <a:rPr lang="en-GB" altLang="en-US" sz="1800" dirty="0" err="1"/>
              <a:t>cyclomatic</a:t>
            </a:r>
            <a:r>
              <a:rPr lang="en-GB" altLang="en-US" sz="1800" dirty="0"/>
              <a:t> complexity is 2</a:t>
            </a:r>
          </a:p>
          <a:p>
            <a:pPr marL="0" indent="0">
              <a:buNone/>
            </a:pPr>
            <a:r>
              <a:rPr lang="en-GB" alt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5852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Cyclomatic</a:t>
            </a:r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Complexity</a:t>
            </a: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>
          <a:xfrm>
            <a:off x="684721" y="1124744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namespace ConsoleApp2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 class Program</a:t>
            </a:r>
          </a:p>
          <a:p>
            <a:pPr marL="0" indent="0">
              <a:buNone/>
            </a:pPr>
            <a:r>
              <a:rPr lang="en-GB" sz="1800" dirty="0"/>
              <a:t>    {</a:t>
            </a:r>
          </a:p>
          <a:p>
            <a:pPr marL="0" indent="0">
              <a:buNone/>
            </a:pPr>
            <a:r>
              <a:rPr lang="en-GB" sz="1800" dirty="0"/>
              <a:t>        static void Main(string[] </a:t>
            </a:r>
            <a:r>
              <a:rPr lang="en-GB" sz="1800" dirty="0" err="1"/>
              <a:t>args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int</a:t>
            </a:r>
            <a:r>
              <a:rPr lang="en-GB" sz="1800" dirty="0"/>
              <a:t> x = 5;</a:t>
            </a:r>
          </a:p>
          <a:p>
            <a:pPr marL="0" indent="0">
              <a:buNone/>
            </a:pPr>
            <a:r>
              <a:rPr lang="en-GB" sz="1800" dirty="0"/>
              <a:t>            if (x==10)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("found");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</a:p>
          <a:p>
            <a:pPr marL="0" indent="0">
              <a:buNone/>
            </a:pPr>
            <a:r>
              <a:rPr lang="en-GB" altLang="en-US" dirty="0"/>
              <a:t>                                </a:t>
            </a:r>
            <a:r>
              <a:rPr lang="en-GB" altLang="en-US" sz="1800" dirty="0" err="1"/>
              <a:t>cyclomatic</a:t>
            </a:r>
            <a:r>
              <a:rPr lang="en-GB" altLang="en-US" sz="1800" dirty="0"/>
              <a:t> complexity is 3</a:t>
            </a:r>
          </a:p>
          <a:p>
            <a:pPr marL="0" indent="0">
              <a:buNone/>
            </a:pPr>
            <a:r>
              <a:rPr lang="en-GB" alt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97281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 Black" panose="020B0A04020102020204" pitchFamily="34" charset="0"/>
                <a:cs typeface="Arial Black" panose="020B0A04020102020204" pitchFamily="34" charset="0"/>
              </a:rPr>
              <a:t>Cyclomatic</a:t>
            </a:r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 Complexity</a:t>
            </a:r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>
          <a:xfrm>
            <a:off x="675456" y="764704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namespace ConsoleApp2</a:t>
            </a:r>
          </a:p>
          <a:p>
            <a:pPr marL="0" indent="0">
              <a:buNone/>
            </a:pPr>
            <a:r>
              <a:rPr lang="en-GB" sz="1800" dirty="0"/>
              <a:t>{</a:t>
            </a:r>
          </a:p>
          <a:p>
            <a:pPr marL="0" indent="0">
              <a:buNone/>
            </a:pPr>
            <a:r>
              <a:rPr lang="en-GB" sz="1800" dirty="0"/>
              <a:t>    class Program</a:t>
            </a:r>
          </a:p>
          <a:p>
            <a:pPr marL="0" indent="0">
              <a:buNone/>
            </a:pPr>
            <a:r>
              <a:rPr lang="en-GB" sz="1800" dirty="0"/>
              <a:t>    {</a:t>
            </a:r>
          </a:p>
          <a:p>
            <a:pPr marL="0" indent="0">
              <a:buNone/>
            </a:pPr>
            <a:r>
              <a:rPr lang="en-GB" sz="1800" dirty="0"/>
              <a:t>        static void Main(string[] </a:t>
            </a:r>
            <a:r>
              <a:rPr lang="en-GB" sz="1800" dirty="0" err="1"/>
              <a:t>args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     {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int</a:t>
            </a:r>
            <a:r>
              <a:rPr lang="en-GB" sz="1800" dirty="0"/>
              <a:t> x = 5;</a:t>
            </a:r>
          </a:p>
          <a:p>
            <a:pPr marL="0" indent="0">
              <a:buNone/>
            </a:pPr>
            <a:r>
              <a:rPr lang="en-GB" sz="1800" dirty="0"/>
              <a:t>            </a:t>
            </a:r>
            <a:r>
              <a:rPr lang="en-GB" sz="1800" dirty="0" err="1"/>
              <a:t>int</a:t>
            </a:r>
            <a:r>
              <a:rPr lang="en-GB" sz="1800" dirty="0"/>
              <a:t> y = 10;</a:t>
            </a:r>
          </a:p>
          <a:p>
            <a:pPr marL="0" indent="0">
              <a:buNone/>
            </a:pPr>
            <a:r>
              <a:rPr lang="en-GB" sz="1800" dirty="0"/>
              <a:t>            if (x == 10)</a:t>
            </a:r>
          </a:p>
          <a:p>
            <a:pPr marL="0" indent="0">
              <a:buNone/>
            </a:pPr>
            <a:r>
              <a:rPr lang="en-GB" sz="1800" dirty="0"/>
              <a:t>            {</a:t>
            </a:r>
          </a:p>
          <a:p>
            <a:pPr marL="0" indent="0">
              <a:buNone/>
            </a:pPr>
            <a:r>
              <a:rPr lang="en-GB" sz="1800" dirty="0"/>
              <a:t>              if (y &gt;20  )</a:t>
            </a:r>
          </a:p>
          <a:p>
            <a:pPr marL="0" indent="0">
              <a:buNone/>
            </a:pPr>
            <a:r>
              <a:rPr lang="en-GB" sz="1800" dirty="0"/>
              <a:t>                {</a:t>
            </a:r>
          </a:p>
          <a:p>
            <a:pPr marL="0" indent="0">
              <a:buNone/>
            </a:pPr>
            <a:r>
              <a:rPr lang="en-GB" sz="1800" dirty="0"/>
              <a:t>                    </a:t>
            </a:r>
            <a:r>
              <a:rPr lang="en-GB" sz="1800" dirty="0" err="1"/>
              <a:t>Console.WriteLine</a:t>
            </a:r>
            <a:r>
              <a:rPr lang="en-GB" sz="1800" dirty="0"/>
              <a:t>("found");</a:t>
            </a:r>
          </a:p>
          <a:p>
            <a:pPr marL="0" indent="0">
              <a:buNone/>
            </a:pPr>
            <a:r>
              <a:rPr lang="en-GB" sz="1800" dirty="0"/>
              <a:t>                }</a:t>
            </a:r>
          </a:p>
          <a:p>
            <a:pPr marL="0" indent="0">
              <a:buNone/>
            </a:pPr>
            <a:r>
              <a:rPr lang="en-GB" sz="1800" dirty="0"/>
              <a:t>            }</a:t>
            </a:r>
          </a:p>
          <a:p>
            <a:pPr marL="0" indent="0">
              <a:buNone/>
            </a:pPr>
            <a:r>
              <a:rPr lang="en-GB" sz="1800" dirty="0"/>
              <a:t>        }</a:t>
            </a:r>
          </a:p>
          <a:p>
            <a:pPr marL="0" indent="0">
              <a:buNone/>
            </a:pPr>
            <a:r>
              <a:rPr lang="en-GB" sz="1800" dirty="0"/>
              <a:t>    }</a:t>
            </a:r>
          </a:p>
          <a:p>
            <a:pPr marL="0" indent="0">
              <a:buNone/>
            </a:pPr>
            <a:r>
              <a:rPr lang="en-GB" sz="1800" dirty="0"/>
              <a:t>}</a:t>
            </a:r>
            <a:r>
              <a:rPr lang="en-GB" altLang="en-US" sz="1800" dirty="0"/>
              <a:t>                                                                                                   </a:t>
            </a:r>
            <a:r>
              <a:rPr lang="en-GB" altLang="en-US" sz="1800" dirty="0" err="1"/>
              <a:t>cyclomatic</a:t>
            </a:r>
            <a:r>
              <a:rPr lang="en-GB" altLang="en-US" sz="1800" dirty="0"/>
              <a:t> complexity is 4</a:t>
            </a:r>
          </a:p>
          <a:p>
            <a:pPr marL="0" indent="0">
              <a:buNone/>
            </a:pPr>
            <a:r>
              <a:rPr lang="en-GB" altLang="en-US" sz="1800" dirty="0"/>
              <a:t> 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altLang="en-US" sz="1800" dirty="0"/>
              <a:t>                                </a:t>
            </a:r>
          </a:p>
          <a:p>
            <a:pPr marL="0" indent="0">
              <a:buNone/>
            </a:pPr>
            <a:r>
              <a:rPr lang="en-GB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7656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105400"/>
          </a:xfrm>
        </p:spPr>
        <p:txBody>
          <a:bodyPr/>
          <a:lstStyle/>
          <a:p>
            <a:r>
              <a:rPr lang="en-US" altLang="en-US" dirty="0"/>
              <a:t>Algorithm selection is crucial: No coding smarts can make up for bad algorithm selection. </a:t>
            </a:r>
          </a:p>
          <a:p>
            <a:r>
              <a:rPr lang="en-US" altLang="en-US" dirty="0"/>
              <a:t>When writing an algorithm always consider its efficiency (count instructions and use the Big O notation)</a:t>
            </a:r>
            <a:endParaRPr lang="en-US" altLang="ja-JP" dirty="0"/>
          </a:p>
          <a:p>
            <a:r>
              <a:rPr lang="en-US" altLang="en-US" dirty="0"/>
              <a:t>Check assumptions with profiler and optimize the code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  <a:cs typeface="Arial Black" panose="020B0A04020102020204" pitchFamily="34" charset="0"/>
              </a:rPr>
              <a:t>Space Complexity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382000" cy="5181600"/>
          </a:xfrm>
        </p:spPr>
        <p:txBody>
          <a:bodyPr/>
          <a:lstStyle/>
          <a:p>
            <a:r>
              <a:rPr lang="en-US" altLang="en-US" dirty="0"/>
              <a:t>When memory was expensive we focused on making programs as </a:t>
            </a:r>
            <a:r>
              <a:rPr lang="en-US" altLang="en-US" dirty="0">
                <a:solidFill>
                  <a:schemeClr val="accent2"/>
                </a:solidFill>
              </a:rPr>
              <a:t>space</a:t>
            </a:r>
            <a:r>
              <a:rPr lang="en-US" altLang="en-US" dirty="0"/>
              <a:t> efficient as possible and developed schemes to make memory appear larger than it really was</a:t>
            </a:r>
          </a:p>
          <a:p>
            <a:endParaRPr lang="en-GB" altLang="en-US" dirty="0"/>
          </a:p>
          <a:p>
            <a:endParaRPr lang="en-US" altLang="en-US" dirty="0"/>
          </a:p>
          <a:p>
            <a:r>
              <a:rPr lang="en-US" altLang="en-US" dirty="0"/>
              <a:t>Space complexity is still important in the field of embedded computing (hand held computer based equipment like cell phones, palm devices,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  <a:endParaRPr lang="en-US" altLang="en-US" sz="4000" dirty="0"/>
          </a:p>
          <a:p>
            <a:endParaRPr lang="en-US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36" y="2708920"/>
            <a:ext cx="2713264" cy="160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353118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ATARI 800XL – 64KB memory</a:t>
            </a:r>
          </a:p>
          <a:p>
            <a:r>
              <a:rPr lang="en-GB" dirty="0"/>
              <a:t>            HDD </a:t>
            </a:r>
            <a:r>
              <a:rPr lang="en-GB" dirty="0">
                <a:sym typeface="Wingdings" panose="05000000000000000000" pitchFamily="2" charset="2"/>
              </a:rPr>
              <a:t></a:t>
            </a:r>
            <a:r>
              <a:rPr lang="en-GB" dirty="0"/>
              <a:t> magnetic tape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 flipV="1">
            <a:off x="4860032" y="3715847"/>
            <a:ext cx="1152128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080" y="1052736"/>
            <a:ext cx="8001000" cy="4525963"/>
          </a:xfrm>
        </p:spPr>
        <p:txBody>
          <a:bodyPr/>
          <a:lstStyle/>
          <a:p>
            <a:r>
              <a:rPr lang="en-US" altLang="en-US" dirty="0"/>
              <a:t>Is the algorithm </a:t>
            </a:r>
            <a:r>
              <a:rPr lang="ja-JP" altLang="en-US" dirty="0"/>
              <a:t>“</a:t>
            </a:r>
            <a:r>
              <a:rPr lang="en-US" altLang="ja-JP" sz="3600" b="1" dirty="0"/>
              <a:t>fast enough</a:t>
            </a:r>
            <a:r>
              <a:rPr lang="ja-JP" altLang="en-US" dirty="0"/>
              <a:t>”</a:t>
            </a:r>
            <a:r>
              <a:rPr lang="en-US" altLang="ja-JP" dirty="0"/>
              <a:t> for my needs</a:t>
            </a:r>
          </a:p>
          <a:p>
            <a:r>
              <a:rPr lang="en-US" altLang="en-US" dirty="0"/>
              <a:t>How much longer will the algorithm take if I increase the amount of data it must process</a:t>
            </a:r>
          </a:p>
          <a:p>
            <a:r>
              <a:rPr lang="en-US" altLang="en-US" dirty="0"/>
              <a:t>Given a set of algorithms that accomplish the same thing, which is the </a:t>
            </a:r>
            <a:r>
              <a:rPr lang="en-US" altLang="en-US" dirty="0">
                <a:solidFill>
                  <a:schemeClr val="accent2"/>
                </a:solidFill>
              </a:rPr>
              <a:t>right</a:t>
            </a:r>
            <a:r>
              <a:rPr lang="en-US" altLang="en-US" dirty="0"/>
              <a:t> one to choose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397168"/>
            <a:ext cx="3595474" cy="2266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Oval 3"/>
          <p:cNvSpPr/>
          <p:nvPr/>
        </p:nvSpPr>
        <p:spPr>
          <a:xfrm>
            <a:off x="3851920" y="1340768"/>
            <a:ext cx="1512168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7" name="Oval 6"/>
          <p:cNvSpPr/>
          <p:nvPr/>
        </p:nvSpPr>
        <p:spPr>
          <a:xfrm>
            <a:off x="1187624" y="4293096"/>
            <a:ext cx="194421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Manchester</a:t>
            </a:r>
          </a:p>
        </p:txBody>
      </p:sp>
      <p:sp>
        <p:nvSpPr>
          <p:cNvPr id="8" name="Oval 7"/>
          <p:cNvSpPr/>
          <p:nvPr/>
        </p:nvSpPr>
        <p:spPr>
          <a:xfrm>
            <a:off x="6516216" y="4149080"/>
            <a:ext cx="194421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Berlin</a:t>
            </a:r>
          </a:p>
        </p:txBody>
      </p:sp>
      <p:sp>
        <p:nvSpPr>
          <p:cNvPr id="9" name="Oval 8"/>
          <p:cNvSpPr/>
          <p:nvPr/>
        </p:nvSpPr>
        <p:spPr>
          <a:xfrm>
            <a:off x="3995936" y="3068960"/>
            <a:ext cx="1512168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York</a:t>
            </a:r>
          </a:p>
        </p:txBody>
      </p:sp>
      <p:cxnSp>
        <p:nvCxnSpPr>
          <p:cNvPr id="6" name="Straight Connector 5"/>
          <p:cNvCxnSpPr>
            <a:stCxn id="4" idx="4"/>
            <a:endCxn id="9" idx="0"/>
          </p:cNvCxnSpPr>
          <p:nvPr/>
        </p:nvCxnSpPr>
        <p:spPr>
          <a:xfrm>
            <a:off x="4608004" y="2276872"/>
            <a:ext cx="144016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8" idx="2"/>
          </p:cNvCxnSpPr>
          <p:nvPr/>
        </p:nvCxnSpPr>
        <p:spPr>
          <a:xfrm>
            <a:off x="5286652" y="3867975"/>
            <a:ext cx="1229564" cy="749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7" idx="0"/>
          </p:cNvCxnSpPr>
          <p:nvPr/>
        </p:nvCxnSpPr>
        <p:spPr>
          <a:xfrm flipH="1">
            <a:off x="2159732" y="2139783"/>
            <a:ext cx="1913640" cy="2153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7" idx="6"/>
          </p:cNvCxnSpPr>
          <p:nvPr/>
        </p:nvCxnSpPr>
        <p:spPr>
          <a:xfrm flipH="1">
            <a:off x="3131840" y="4617132"/>
            <a:ext cx="3384376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4390" y="5301208"/>
            <a:ext cx="6474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Direct flights</a:t>
            </a:r>
          </a:p>
          <a:p>
            <a:endParaRPr lang="en-GB" sz="2200" dirty="0"/>
          </a:p>
          <a:p>
            <a:r>
              <a:rPr lang="en-GB" sz="2200" dirty="0"/>
              <a:t>Visit all cities but ONLY once (starting from London and ending in London)</a:t>
            </a:r>
          </a:p>
        </p:txBody>
      </p:sp>
      <p:sp>
        <p:nvSpPr>
          <p:cNvPr id="32" name="Oval 31"/>
          <p:cNvSpPr/>
          <p:nvPr/>
        </p:nvSpPr>
        <p:spPr>
          <a:xfrm>
            <a:off x="6668616" y="1484784"/>
            <a:ext cx="194421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Madrid</a:t>
            </a:r>
          </a:p>
        </p:txBody>
      </p:sp>
      <p:cxnSp>
        <p:nvCxnSpPr>
          <p:cNvPr id="31" name="Straight Connector 30"/>
          <p:cNvCxnSpPr>
            <a:stCxn id="32" idx="2"/>
            <a:endCxn id="4" idx="6"/>
          </p:cNvCxnSpPr>
          <p:nvPr/>
        </p:nvCxnSpPr>
        <p:spPr>
          <a:xfrm flipH="1" flipV="1">
            <a:off x="5364088" y="1808820"/>
            <a:ext cx="1304528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1" name="Straight Connector 9220"/>
          <p:cNvCxnSpPr>
            <a:stCxn id="8" idx="0"/>
            <a:endCxn id="32" idx="4"/>
          </p:cNvCxnSpPr>
          <p:nvPr/>
        </p:nvCxnSpPr>
        <p:spPr>
          <a:xfrm flipV="1">
            <a:off x="7488324" y="2420888"/>
            <a:ext cx="152400" cy="1728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5" name="Straight Connector 9224"/>
          <p:cNvCxnSpPr>
            <a:stCxn id="9" idx="7"/>
            <a:endCxn id="32" idx="3"/>
          </p:cNvCxnSpPr>
          <p:nvPr/>
        </p:nvCxnSpPr>
        <p:spPr>
          <a:xfrm flipV="1">
            <a:off x="5286652" y="2283799"/>
            <a:ext cx="1666688" cy="922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" idx="0"/>
          </p:cNvCxnSpPr>
          <p:nvPr/>
        </p:nvCxnSpPr>
        <p:spPr>
          <a:xfrm>
            <a:off x="4427984" y="692696"/>
            <a:ext cx="18002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46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Time Complexity</a:t>
            </a:r>
          </a:p>
        </p:txBody>
      </p:sp>
      <p:sp>
        <p:nvSpPr>
          <p:cNvPr id="4" name="Oval 3"/>
          <p:cNvSpPr/>
          <p:nvPr/>
        </p:nvSpPr>
        <p:spPr>
          <a:xfrm>
            <a:off x="3851920" y="1340768"/>
            <a:ext cx="1512168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7" name="Oval 6"/>
          <p:cNvSpPr/>
          <p:nvPr/>
        </p:nvSpPr>
        <p:spPr>
          <a:xfrm>
            <a:off x="1187624" y="4293096"/>
            <a:ext cx="194421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Manchester</a:t>
            </a:r>
          </a:p>
        </p:txBody>
      </p:sp>
      <p:sp>
        <p:nvSpPr>
          <p:cNvPr id="8" name="Oval 7"/>
          <p:cNvSpPr/>
          <p:nvPr/>
        </p:nvSpPr>
        <p:spPr>
          <a:xfrm>
            <a:off x="6516216" y="4149080"/>
            <a:ext cx="194421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Berlin</a:t>
            </a:r>
          </a:p>
        </p:txBody>
      </p:sp>
      <p:sp>
        <p:nvSpPr>
          <p:cNvPr id="9" name="Oval 8"/>
          <p:cNvSpPr/>
          <p:nvPr/>
        </p:nvSpPr>
        <p:spPr>
          <a:xfrm>
            <a:off x="3995936" y="3068960"/>
            <a:ext cx="1512168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York</a:t>
            </a:r>
          </a:p>
        </p:txBody>
      </p:sp>
      <p:cxnSp>
        <p:nvCxnSpPr>
          <p:cNvPr id="6" name="Straight Connector 5"/>
          <p:cNvCxnSpPr>
            <a:stCxn id="4" idx="4"/>
            <a:endCxn id="9" idx="0"/>
          </p:cNvCxnSpPr>
          <p:nvPr/>
        </p:nvCxnSpPr>
        <p:spPr>
          <a:xfrm>
            <a:off x="4608004" y="2276872"/>
            <a:ext cx="144016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8" idx="2"/>
          </p:cNvCxnSpPr>
          <p:nvPr/>
        </p:nvCxnSpPr>
        <p:spPr>
          <a:xfrm>
            <a:off x="5286652" y="3867975"/>
            <a:ext cx="1229564" cy="7491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7" idx="0"/>
          </p:cNvCxnSpPr>
          <p:nvPr/>
        </p:nvCxnSpPr>
        <p:spPr>
          <a:xfrm flipH="1">
            <a:off x="2159732" y="2139783"/>
            <a:ext cx="1913640" cy="21533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7" idx="6"/>
          </p:cNvCxnSpPr>
          <p:nvPr/>
        </p:nvCxnSpPr>
        <p:spPr>
          <a:xfrm flipH="1">
            <a:off x="3131840" y="4617132"/>
            <a:ext cx="3384376" cy="14401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4390" y="5301208"/>
            <a:ext cx="6474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Direct flights</a:t>
            </a:r>
          </a:p>
          <a:p>
            <a:endParaRPr lang="en-GB" sz="2200" dirty="0"/>
          </a:p>
          <a:p>
            <a:r>
              <a:rPr lang="en-GB" sz="2200" dirty="0"/>
              <a:t>Visit all cities but ONLY once (starting from London and ending in London)</a:t>
            </a:r>
          </a:p>
        </p:txBody>
      </p:sp>
      <p:sp>
        <p:nvSpPr>
          <p:cNvPr id="32" name="Oval 31"/>
          <p:cNvSpPr/>
          <p:nvPr/>
        </p:nvSpPr>
        <p:spPr>
          <a:xfrm>
            <a:off x="6668616" y="1484784"/>
            <a:ext cx="1944216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Madrid</a:t>
            </a:r>
          </a:p>
        </p:txBody>
      </p:sp>
      <p:cxnSp>
        <p:nvCxnSpPr>
          <p:cNvPr id="31" name="Straight Connector 30"/>
          <p:cNvCxnSpPr>
            <a:stCxn id="32" idx="2"/>
            <a:endCxn id="4" idx="6"/>
          </p:cNvCxnSpPr>
          <p:nvPr/>
        </p:nvCxnSpPr>
        <p:spPr>
          <a:xfrm flipH="1" flipV="1">
            <a:off x="5364088" y="1808820"/>
            <a:ext cx="1304528" cy="1440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1" name="Straight Connector 9220"/>
          <p:cNvCxnSpPr>
            <a:stCxn id="8" idx="0"/>
            <a:endCxn id="32" idx="4"/>
          </p:cNvCxnSpPr>
          <p:nvPr/>
        </p:nvCxnSpPr>
        <p:spPr>
          <a:xfrm flipV="1">
            <a:off x="7488324" y="2420888"/>
            <a:ext cx="152400" cy="17281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25" name="Straight Connector 9224"/>
          <p:cNvCxnSpPr>
            <a:stCxn id="9" idx="7"/>
            <a:endCxn id="32" idx="3"/>
          </p:cNvCxnSpPr>
          <p:nvPr/>
        </p:nvCxnSpPr>
        <p:spPr>
          <a:xfrm flipV="1">
            <a:off x="5286652" y="2283799"/>
            <a:ext cx="1666688" cy="9222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4" idx="0"/>
          </p:cNvCxnSpPr>
          <p:nvPr/>
        </p:nvCxnSpPr>
        <p:spPr>
          <a:xfrm>
            <a:off x="4427984" y="692696"/>
            <a:ext cx="18002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31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PRESENTATION" val="True"/>
  <p:tag name="PRESGUID" val="3e2d3245-3f9a-46c4-86c5-8e2db84278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O(n2)&#10;O(n)&#10;O(2n)"/>
  <p:tag name="OR_EXCEL_ANSWER_COLORS" val="-10838489,-14521195,-25476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2459EF2F-E8AA-4B27-BFF2-0729CE7562FE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O(n2)&#10;O(n)&#10;O(2n)"/>
  <p:tag name="OR_EXCEL_ANSWER_COLORS" val="-10838489,-14521195,-254769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A4300ED8-9A4C-442A-BB7C-10748CD1B561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O(n2)&#10;O(n3)&#10;O(n)"/>
  <p:tag name="OR_EXCEL_ANSWER_COLORS" val="-10838489,-14521195,-254769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A4300ED8-9A4C-442A-BB7C-10748CD1B561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O(n2)&#10;O(n3)&#10;O(n)"/>
  <p:tag name="OR_EXCEL_ANSWER_COLORS" val="-10838489,-14521195,-25476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A9286EB4-CCC0-4F76-9A4B-FF468C670115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8BE563B3-368A-4E74-A90C-748E7EE20CC7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Algorithm 1&#10;Algorithm 2&#10;Algorithm 3"/>
  <p:tag name="OR_EXCEL_ANSWER_COLORS" val="-10838489,-14521195,-254769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8BE563B3-368A-4E74-A90C-748E7EE20CC7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Algorithm 1&#10;Algorithm 2&#10;Algorithm 3"/>
  <p:tag name="OR_EXCEL_ANSWER_COLORS" val="-10838489,-14521195,-254769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8BE563B3-368A-4E74-A90C-748E7EE20CC7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Algorithm 1&#10;Algorithm 2&#10;Algorithm 3"/>
  <p:tag name="OR_EXCEL_ANSWER_COLORS" val="-10838489,-14521195,-254769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8BE563B3-368A-4E74-A90C-748E7EE20CC7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Algorithm 1&#10;Algorithm 2&#10;Algorithm 3"/>
  <p:tag name="OR_EXCEL_ANSWER_COLORS" val="-10838489,-14521195,-25476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O(n)&#10;O(n2)&#10;O(n3)"/>
  <p:tag name="OR_EXCEL_ANSWER_COLORS" val="-10838489,-14521195,-25476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A9286EB4-CCC0-4F76-9A4B-FF468C670115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O(n)&#10;O(n2)&#10;O(n3)"/>
  <p:tag name="OR_EXCEL_ANSWER_COLORS" val="-10838489,-14521195,-25476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2459EF2F-E8AA-4B27-BFF2-0729CE7562FE"/>
  <p:tag name="OR_ANSWERS_BULLET_STYLE" val="ppBulletAlphaUCParenRight"/>
  <p:tag name="OR_OFFICE_MAJOR_VERSION" val="16"/>
  <p:tag name="OR_POLL_START_MODE" val="Automatic"/>
  <p:tag name="OR_POLL_COUNTDOWN_START_MODE" val="Automatic"/>
  <p:tag name="OR_POLL_FLOW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CHART_DISPLAY_MODE" val="Automatic"/>
  <p:tag name="OR_CHART_TYPE" val="xl3DColumnClustered"/>
  <p:tag name="OR_POLL_MULTIPLE_RESPONSES" val="1"/>
  <p:tag name="OR_POLL_DUPLICATES_ALLOWED" val="False"/>
  <p:tag name="OR_POLL_DEFAULT_ANSWER_OPTION" val="None"/>
  <p:tag name="OR_CATEGORIZING" val="False"/>
  <p:tag name="OR_POLL_TIME_LIMIT" val="-1"/>
  <p:tag name="OR_SLIDE_TYPE" val="OR_QUESTION_SLIDE"/>
  <p:tag name="OR_IS_POLL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heme/theme1.xml><?xml version="1.0" encoding="utf-8"?>
<a:theme xmlns:a="http://schemas.openxmlformats.org/drawingml/2006/main" name="SoftwareD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6856</TotalTime>
  <Words>2551</Words>
  <Application>Microsoft Office PowerPoint</Application>
  <PresentationFormat>On-screen Show (4:3)</PresentationFormat>
  <Paragraphs>665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Calibri</vt:lpstr>
      <vt:lpstr>Arial</vt:lpstr>
      <vt:lpstr>Monaco</vt:lpstr>
      <vt:lpstr>Arial Black</vt:lpstr>
      <vt:lpstr>SoftwareDev</vt:lpstr>
      <vt:lpstr> Algorithm Efficiency and Profiling </vt:lpstr>
      <vt:lpstr>Learning Outcomes</vt:lpstr>
      <vt:lpstr>What is an algorithm?</vt:lpstr>
      <vt:lpstr>Algorithm design and analysis process</vt:lpstr>
      <vt:lpstr>Complexity</vt:lpstr>
      <vt:lpstr>Space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Maximum Problem Size n</vt:lpstr>
      <vt:lpstr>PowerPoint Presentation</vt:lpstr>
      <vt:lpstr>PowerPoint Presentation</vt:lpstr>
      <vt:lpstr>Method A</vt:lpstr>
      <vt:lpstr>Method A</vt:lpstr>
      <vt:lpstr>Method B</vt:lpstr>
      <vt:lpstr>Method C</vt:lpstr>
      <vt:lpstr>PowerPoint Presentation</vt:lpstr>
      <vt:lpstr>Frequency Count</vt:lpstr>
      <vt:lpstr>Another example</vt:lpstr>
      <vt:lpstr>Orders of Growth</vt:lpstr>
      <vt:lpstr>Common orders of magnitude</vt:lpstr>
      <vt:lpstr>Power Term Dominates</vt:lpstr>
      <vt:lpstr>Big O Examples</vt:lpstr>
      <vt:lpstr>Big O </vt:lpstr>
      <vt:lpstr>Search in BST </vt:lpstr>
      <vt:lpstr>Search in BST </vt:lpstr>
      <vt:lpstr>Search in BST </vt:lpstr>
      <vt:lpstr>Search in BST </vt:lpstr>
      <vt:lpstr>Search in an AVL Tree </vt:lpstr>
      <vt:lpstr>Search in an AVL Tree </vt:lpstr>
      <vt:lpstr>Why AVL is better than BST ? </vt:lpstr>
      <vt:lpstr>Search in an AVL Tree </vt:lpstr>
      <vt:lpstr>Big O Notation</vt:lpstr>
      <vt:lpstr>Big O Notation</vt:lpstr>
      <vt:lpstr>Time Complexity of this program?</vt:lpstr>
      <vt:lpstr>Time Complexity of this program?</vt:lpstr>
      <vt:lpstr>Time Complexity of this program?</vt:lpstr>
      <vt:lpstr>Time Complexity of this program?</vt:lpstr>
      <vt:lpstr>Which algorithm is faster  </vt:lpstr>
      <vt:lpstr>Which algorithm is faster  </vt:lpstr>
      <vt:lpstr>Which algorithm is faster  </vt:lpstr>
      <vt:lpstr>Which algorithm is faster  </vt:lpstr>
      <vt:lpstr>Using Big O</vt:lpstr>
      <vt:lpstr>Other Static Code Metrics Values</vt:lpstr>
      <vt:lpstr>Cyclomatic Complexity</vt:lpstr>
      <vt:lpstr>Cyclomatic Complexity</vt:lpstr>
      <vt:lpstr>Cyclomatic Complexity</vt:lpstr>
      <vt:lpstr>Cyclomatic Complexity</vt:lpstr>
      <vt:lpstr>Cyclomatic Complexity</vt:lpstr>
      <vt:lpstr>Summary</vt:lpstr>
    </vt:vector>
  </TitlesOfParts>
  <Company>Manchester Metropolitain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Strings and Pointers</dc:title>
  <dc:creator>darren dancey</dc:creator>
  <cp:lastModifiedBy>Matteo Cavaliere</cp:lastModifiedBy>
  <cp:revision>196</cp:revision>
  <cp:lastPrinted>2009-10-15T12:30:35Z</cp:lastPrinted>
  <dcterms:created xsi:type="dcterms:W3CDTF">2009-11-26T09:34:22Z</dcterms:created>
  <dcterms:modified xsi:type="dcterms:W3CDTF">2022-11-10T11:49:39Z</dcterms:modified>
</cp:coreProperties>
</file>