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89" r:id="rId2"/>
    <p:sldId id="290" r:id="rId3"/>
    <p:sldId id="359" r:id="rId4"/>
    <p:sldId id="335" r:id="rId5"/>
    <p:sldId id="338" r:id="rId6"/>
    <p:sldId id="392" r:id="rId7"/>
    <p:sldId id="445" r:id="rId8"/>
    <p:sldId id="446" r:id="rId9"/>
    <p:sldId id="306" r:id="rId10"/>
    <p:sldId id="479" r:id="rId11"/>
    <p:sldId id="365" r:id="rId12"/>
    <p:sldId id="462" r:id="rId13"/>
    <p:sldId id="360" r:id="rId14"/>
    <p:sldId id="363" r:id="rId15"/>
    <p:sldId id="368" r:id="rId16"/>
    <p:sldId id="369" r:id="rId17"/>
    <p:sldId id="324" r:id="rId18"/>
    <p:sldId id="340" r:id="rId19"/>
    <p:sldId id="370" r:id="rId20"/>
    <p:sldId id="372" r:id="rId21"/>
    <p:sldId id="371" r:id="rId22"/>
    <p:sldId id="373" r:id="rId23"/>
    <p:sldId id="374" r:id="rId24"/>
    <p:sldId id="375" r:id="rId25"/>
    <p:sldId id="376" r:id="rId26"/>
    <p:sldId id="377" r:id="rId27"/>
    <p:sldId id="378" r:id="rId28"/>
    <p:sldId id="463" r:id="rId29"/>
    <p:sldId id="379" r:id="rId30"/>
    <p:sldId id="381" r:id="rId31"/>
    <p:sldId id="459" r:id="rId32"/>
    <p:sldId id="332" r:id="rId33"/>
    <p:sldId id="460" r:id="rId34"/>
    <p:sldId id="387" r:id="rId35"/>
    <p:sldId id="388" r:id="rId36"/>
    <p:sldId id="389" r:id="rId37"/>
    <p:sldId id="390" r:id="rId38"/>
    <p:sldId id="316" r:id="rId39"/>
    <p:sldId id="391" r:id="rId40"/>
    <p:sldId id="322" r:id="rId41"/>
    <p:sldId id="319" r:id="rId42"/>
    <p:sldId id="427" r:id="rId43"/>
    <p:sldId id="464" r:id="rId44"/>
    <p:sldId id="428" r:id="rId45"/>
    <p:sldId id="429" r:id="rId46"/>
    <p:sldId id="430" r:id="rId47"/>
    <p:sldId id="431" r:id="rId48"/>
    <p:sldId id="458" r:id="rId49"/>
    <p:sldId id="432" r:id="rId50"/>
    <p:sldId id="323" r:id="rId51"/>
    <p:sldId id="317" r:id="rId52"/>
    <p:sldId id="433" r:id="rId53"/>
    <p:sldId id="434" r:id="rId54"/>
    <p:sldId id="435" r:id="rId55"/>
    <p:sldId id="436" r:id="rId56"/>
    <p:sldId id="465" r:id="rId57"/>
    <p:sldId id="437" r:id="rId58"/>
    <p:sldId id="438" r:id="rId59"/>
    <p:sldId id="439" r:id="rId60"/>
    <p:sldId id="466" r:id="rId61"/>
    <p:sldId id="440" r:id="rId62"/>
    <p:sldId id="441" r:id="rId63"/>
    <p:sldId id="442" r:id="rId64"/>
    <p:sldId id="470" r:id="rId65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237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48DEAC7-3061-4D5C-B116-D74AC55EAF26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307E618-CF36-4F3C-869B-4406BBB530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698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8D5A0C2-E235-4826-BD6E-A49F87D2B6DC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86B0CE9-E147-46B2-8BDD-9958979B77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559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B0CE9-E147-46B2-8BDD-9958979B777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14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1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6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09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2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85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49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84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35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6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B78635-DF86-4675-B461-A04A0085BFD9}" type="datetime1">
              <a:rPr lang="ko-KR" altLang="en-US"/>
              <a:pPr>
                <a:spcBef>
                  <a:spcPct val="0"/>
                </a:spcBef>
              </a:pPr>
              <a:t>2022-11-18</a:t>
            </a:fld>
            <a:endParaRPr lang="en-US" altLang="ko-KR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9F265C-B315-480B-A306-9257ADFC1EB4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699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7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3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/>
              <a:t>Discrete Mathematics and its Applications</a:t>
            </a:r>
            <a:endParaRPr lang="en-US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B78635-DF86-4675-B461-A04A0085BFD9}" type="datetime1">
              <a:rPr lang="ko-KR" altLang="en-US"/>
              <a:pPr>
                <a:spcBef>
                  <a:spcPct val="0"/>
                </a:spcBef>
              </a:pPr>
              <a:t>2022-11-18</a:t>
            </a:fld>
            <a:endParaRPr lang="en-US" altLang="ko-KR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/>
              <a:t>(c)2001-2002, Michael P. Frank</a:t>
            </a:r>
            <a:endParaRPr lang="en-US" altLang="ko-KR"/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9F265C-B315-480B-A306-9257ADFC1EB4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189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34CCF6FF-167C-4DCE-AF12-A0E7702DEF6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0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34CCF6FF-167C-4DCE-AF12-A0E7702DEF6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2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34CCF6FF-167C-4DCE-AF12-A0E7702DEF6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9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34CCF6FF-167C-4DCE-AF12-A0E7702DEF6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A52E060-B971-4F97-A90C-69821AA6E1B4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8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6B0B2A53-6468-4BD9-9F4C-370506088BBB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51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2636A6-AC81-4D66-9A91-8EDCD48AAB76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63F69-31B7-4919-96DC-C4B8586DD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48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3A7C28-9E63-4FC8-A04F-46615BE33E08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2B135-FB63-4DAF-98A3-3C62645D8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89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B4BE59-36F3-4331-8B50-7E687575573A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FB21-F281-40E1-8AD2-61FA857272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787806-0487-4FF7-B4B0-8EBB3EDC0030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A81F6-4C8D-4483-B8D4-0E01952E3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18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4A69D4-5D00-4514-B5D7-2EDF21027689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B7DEB-5747-497F-9385-332E1FDE9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7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4BB613-3705-46CC-B018-F71D49F362FF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8AEFE-9541-4D6D-ADB2-047152D1B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11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78142-94DA-405F-882E-46794C8D1EF3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CF8E1-AB28-481E-8A00-ADD819DA0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5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53208A-1070-4A44-A6EE-259A4A62A1C4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68194-19AD-41FA-9721-AE7254579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0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A58AC8-936A-4933-AA38-A1348BA5767A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520A2-1338-44BE-B37B-720BCB18D5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5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222F0-2D34-49A5-8672-4E9A22A5EA3D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B11E3-380D-4115-A756-F8B0C7C71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3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07E8F-3608-4A22-9822-A5EF2A2F9F64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CD6F8-ACAB-4215-9385-0ABB89D05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8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146050"/>
            <a:ext cx="68580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BF60BF7-55F1-401A-9CB0-5B091EE0D7B6}" type="datetime1">
              <a:rPr lang="en-US" altLang="en-US"/>
              <a:pPr/>
              <a:t>11/18/2022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634ECB3-7907-4392-ADDA-3C6D2D473C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fld id="{44A06D7D-4196-42A8-B044-1195CC93DB6D}" type="datetime12">
              <a:rPr lang="en-GB" altLang="en-US" sz="1800">
                <a:solidFill>
                  <a:srgbClr val="7F7F7F"/>
                </a:solidFill>
                <a:latin typeface="Calibri" panose="020F0502020204030204" pitchFamily="34" charset="0"/>
              </a:rPr>
              <a:pPr eaLnBrk="1" hangingPunct="1"/>
              <a:t>12:41 PM</a:t>
            </a:fld>
            <a:endParaRPr lang="en-GB" altLang="en-US" sz="18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grpSp>
        <p:nvGrpSpPr>
          <p:cNvPr id="1032" name="Group 6"/>
          <p:cNvGrpSpPr>
            <a:grpSpLocks/>
          </p:cNvGrpSpPr>
          <p:nvPr userDrawn="1"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11" name="Rectangle 1"/>
            <p:cNvSpPr>
              <a:spLocks/>
            </p:cNvSpPr>
            <p:nvPr/>
          </p:nvSpPr>
          <p:spPr bwMode="auto">
            <a:xfrm rot="-54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 pitchFamily="34" charset="0"/>
                  <a:sym typeface="Arial Black" panose="020B0A04020102020204" pitchFamily="34" charset="0"/>
                </a:rPr>
                <a:t>Algorithms &amp; Data Structures</a:t>
              </a:r>
            </a:p>
          </p:txBody>
        </p:sp>
        <p:pic>
          <p:nvPicPr>
            <p:cNvPr id="1034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Arial Black"/>
          <a:ea typeface="MS PGothic" pitchFamily="34" charset="-128"/>
          <a:cs typeface="Arial Black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itchFamily="34" charset="-128"/>
          <a:cs typeface="Arial Black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itchFamily="34" charset="-128"/>
          <a:cs typeface="Arial Black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itchFamily="34" charset="-128"/>
          <a:cs typeface="Arial Black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itchFamily="34" charset="-128"/>
          <a:cs typeface="Arial Black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Arial Black" panose="020B0A04020102020204" pitchFamily="34" charset="0"/>
              </a:rPr>
              <a:t>Sorting II </a:t>
            </a:r>
            <a:br>
              <a:rPr lang="en-US" altLang="en-US" sz="3200" dirty="0">
                <a:latin typeface="Arial Black" panose="020B0A04020102020204" pitchFamily="34" charset="0"/>
              </a:rPr>
            </a:br>
            <a:r>
              <a:rPr lang="en-US" altLang="en-US" sz="3200" dirty="0">
                <a:latin typeface="Arial Black" panose="020B0A04020102020204" pitchFamily="34" charset="0"/>
              </a:rPr>
              <a:t>Searching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116013" y="3886200"/>
            <a:ext cx="6656387" cy="1752600"/>
          </a:xfrm>
        </p:spPr>
        <p:txBody>
          <a:bodyPr/>
          <a:lstStyle/>
          <a:p>
            <a:br>
              <a:rPr lang="en-US" altLang="en-US" dirty="0">
                <a:solidFill>
                  <a:srgbClr val="898989"/>
                </a:solidFill>
              </a:rPr>
            </a:br>
            <a:endParaRPr lang="en-US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QuickSort Basics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4288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>
            <a:spLocks noChangeArrowheads="1"/>
          </p:cNvSpPr>
          <p:nvPr/>
        </p:nvSpPr>
        <p:spPr bwMode="auto">
          <a:xfrm>
            <a:off x="3948113" y="19812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79" name="TextBox 10"/>
          <p:cNvSpPr txBox="1">
            <a:spLocks noChangeArrowheads="1"/>
          </p:cNvSpPr>
          <p:nvPr/>
        </p:nvSpPr>
        <p:spPr bwMode="auto">
          <a:xfrm>
            <a:off x="4419600" y="182403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Select Pivot</a:t>
            </a:r>
          </a:p>
        </p:txBody>
      </p: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2915816" y="764704"/>
            <a:ext cx="358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QuickSort</a:t>
            </a:r>
            <a:r>
              <a:rPr lang="en-US" altLang="en-US" dirty="0"/>
              <a:t> on Full Array</a:t>
            </a:r>
          </a:p>
        </p:txBody>
      </p:sp>
    </p:spTree>
    <p:extLst>
      <p:ext uri="{BB962C8B-B14F-4D97-AF65-F5344CB8AC3E}">
        <p14:creationId xmlns:p14="http://schemas.microsoft.com/office/powerpoint/2010/main" val="139586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QuickSort Basics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4288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>
            <a:spLocks noChangeArrowheads="1"/>
          </p:cNvSpPr>
          <p:nvPr/>
        </p:nvSpPr>
        <p:spPr bwMode="auto">
          <a:xfrm>
            <a:off x="3948113" y="19812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79" name="TextBox 10"/>
          <p:cNvSpPr txBox="1">
            <a:spLocks noChangeArrowheads="1"/>
          </p:cNvSpPr>
          <p:nvPr/>
        </p:nvSpPr>
        <p:spPr bwMode="auto">
          <a:xfrm>
            <a:off x="4419600" y="182403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Select Pivot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18840"/>
              </p:ext>
            </p:extLst>
          </p:nvPr>
        </p:nvGraphicFramePr>
        <p:xfrm>
          <a:off x="1490464" y="350520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0379"/>
              </p:ext>
            </p:extLst>
          </p:nvPr>
        </p:nvGraphicFramePr>
        <p:xfrm>
          <a:off x="5724128" y="350520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948113" y="30480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613" name="TextBox 16"/>
          <p:cNvSpPr txBox="1">
            <a:spLocks noChangeArrowheads="1"/>
          </p:cNvSpPr>
          <p:nvPr/>
        </p:nvSpPr>
        <p:spPr bwMode="auto">
          <a:xfrm>
            <a:off x="4214635" y="2829740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Partition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7637" y="308585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8559" y="310097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= pivot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9762"/>
              </p:ext>
            </p:extLst>
          </p:nvPr>
        </p:nvGraphicFramePr>
        <p:xfrm>
          <a:off x="5148064" y="350520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92080" y="4077072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9208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547664" y="395272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7664" y="4077072"/>
            <a:ext cx="3168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16016" y="3914938"/>
            <a:ext cx="0" cy="162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5232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2915816" y="764704"/>
            <a:ext cx="358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QuickSort</a:t>
            </a:r>
            <a:r>
              <a:rPr lang="en-US" altLang="en-US" dirty="0"/>
              <a:t> on Full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881" y="4579342"/>
            <a:ext cx="7246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two partitions: </a:t>
            </a:r>
          </a:p>
          <a:p>
            <a:r>
              <a:rPr lang="en-GB" dirty="0"/>
              <a:t>                                    with all elements &lt; pivot</a:t>
            </a:r>
          </a:p>
          <a:p>
            <a:r>
              <a:rPr lang="en-GB" dirty="0"/>
              <a:t>                                    with all elements &gt;= pivot </a:t>
            </a:r>
          </a:p>
        </p:txBody>
      </p:sp>
    </p:spTree>
    <p:extLst>
      <p:ext uri="{BB962C8B-B14F-4D97-AF65-F5344CB8AC3E}">
        <p14:creationId xmlns:p14="http://schemas.microsoft.com/office/powerpoint/2010/main" val="229835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QuickSort Basics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4288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>
            <a:spLocks noChangeArrowheads="1"/>
          </p:cNvSpPr>
          <p:nvPr/>
        </p:nvSpPr>
        <p:spPr bwMode="auto">
          <a:xfrm>
            <a:off x="3948113" y="19812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79" name="TextBox 10"/>
          <p:cNvSpPr txBox="1">
            <a:spLocks noChangeArrowheads="1"/>
          </p:cNvSpPr>
          <p:nvPr/>
        </p:nvSpPr>
        <p:spPr bwMode="auto">
          <a:xfrm>
            <a:off x="4419600" y="182403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Select Pivot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18840"/>
              </p:ext>
            </p:extLst>
          </p:nvPr>
        </p:nvGraphicFramePr>
        <p:xfrm>
          <a:off x="1490464" y="350520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0379"/>
              </p:ext>
            </p:extLst>
          </p:nvPr>
        </p:nvGraphicFramePr>
        <p:xfrm>
          <a:off x="5724128" y="350520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948113" y="30480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613" name="TextBox 16"/>
          <p:cNvSpPr txBox="1">
            <a:spLocks noChangeArrowheads="1"/>
          </p:cNvSpPr>
          <p:nvPr/>
        </p:nvSpPr>
        <p:spPr bwMode="auto">
          <a:xfrm>
            <a:off x="4214635" y="2829740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Partition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7637" y="308585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8559" y="310097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= pivot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9762"/>
              </p:ext>
            </p:extLst>
          </p:nvPr>
        </p:nvGraphicFramePr>
        <p:xfrm>
          <a:off x="5148064" y="350520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92080" y="4077072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9208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547664" y="395272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7664" y="4077072"/>
            <a:ext cx="3168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16016" y="3914938"/>
            <a:ext cx="0" cy="162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5232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2915816" y="764704"/>
            <a:ext cx="358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QuickSort</a:t>
            </a:r>
            <a:r>
              <a:rPr lang="en-US" altLang="en-US" dirty="0"/>
              <a:t> on Full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881" y="4579342"/>
            <a:ext cx="7246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two partitions: </a:t>
            </a:r>
          </a:p>
          <a:p>
            <a:r>
              <a:rPr lang="en-GB" dirty="0"/>
              <a:t>                                    with all elements &lt; pivot</a:t>
            </a:r>
          </a:p>
          <a:p>
            <a:r>
              <a:rPr lang="en-GB" dirty="0"/>
              <a:t>                                    with all elements &gt;= pivot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6027003"/>
            <a:ext cx="667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choice is arbitrary (any number can be chosen as pivot)</a:t>
            </a:r>
          </a:p>
        </p:txBody>
      </p:sp>
    </p:spTree>
    <p:extLst>
      <p:ext uri="{BB962C8B-B14F-4D97-AF65-F5344CB8AC3E}">
        <p14:creationId xmlns:p14="http://schemas.microsoft.com/office/powerpoint/2010/main" val="35342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QuickSort Basics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4288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>
            <a:spLocks noChangeArrowheads="1"/>
          </p:cNvSpPr>
          <p:nvPr/>
        </p:nvSpPr>
        <p:spPr bwMode="auto">
          <a:xfrm>
            <a:off x="3948113" y="19812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79" name="TextBox 10"/>
          <p:cNvSpPr txBox="1">
            <a:spLocks noChangeArrowheads="1"/>
          </p:cNvSpPr>
          <p:nvPr/>
        </p:nvSpPr>
        <p:spPr bwMode="auto">
          <a:xfrm>
            <a:off x="4419600" y="182403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Select Pivot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18840"/>
              </p:ext>
            </p:extLst>
          </p:nvPr>
        </p:nvGraphicFramePr>
        <p:xfrm>
          <a:off x="1490464" y="350520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0379"/>
              </p:ext>
            </p:extLst>
          </p:nvPr>
        </p:nvGraphicFramePr>
        <p:xfrm>
          <a:off x="5724128" y="350520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948113" y="30480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613" name="TextBox 16"/>
          <p:cNvSpPr txBox="1">
            <a:spLocks noChangeArrowheads="1"/>
          </p:cNvSpPr>
          <p:nvPr/>
        </p:nvSpPr>
        <p:spPr bwMode="auto">
          <a:xfrm>
            <a:off x="4214635" y="2829740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Partition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50939"/>
              </p:ext>
            </p:extLst>
          </p:nvPr>
        </p:nvGraphicFramePr>
        <p:xfrm>
          <a:off x="1475656" y="464185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Down Arrow 23"/>
          <p:cNvSpPr>
            <a:spLocks noChangeArrowheads="1"/>
          </p:cNvSpPr>
          <p:nvPr/>
        </p:nvSpPr>
        <p:spPr bwMode="auto">
          <a:xfrm>
            <a:off x="4180905" y="4276328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637" y="308585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8559" y="310097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= pivot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9762"/>
              </p:ext>
            </p:extLst>
          </p:nvPr>
        </p:nvGraphicFramePr>
        <p:xfrm>
          <a:off x="5148064" y="350520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92080" y="4077072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9208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547664" y="395272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7664" y="4077072"/>
            <a:ext cx="3168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16016" y="3914938"/>
            <a:ext cx="0" cy="162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5232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2915816" y="764704"/>
            <a:ext cx="358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QuickSort</a:t>
            </a:r>
            <a:r>
              <a:rPr lang="en-US" altLang="en-US" dirty="0"/>
              <a:t> on Full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620" y="4117677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Quicksort on Partitions</a:t>
            </a:r>
          </a:p>
        </p:txBody>
      </p:sp>
    </p:spTree>
    <p:extLst>
      <p:ext uri="{BB962C8B-B14F-4D97-AF65-F5344CB8AC3E}">
        <p14:creationId xmlns:p14="http://schemas.microsoft.com/office/powerpoint/2010/main" val="322884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QuickSort Basics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4288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>
            <a:spLocks noChangeArrowheads="1"/>
          </p:cNvSpPr>
          <p:nvPr/>
        </p:nvSpPr>
        <p:spPr bwMode="auto">
          <a:xfrm>
            <a:off x="3948113" y="19812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79" name="TextBox 10"/>
          <p:cNvSpPr txBox="1">
            <a:spLocks noChangeArrowheads="1"/>
          </p:cNvSpPr>
          <p:nvPr/>
        </p:nvSpPr>
        <p:spPr bwMode="auto">
          <a:xfrm>
            <a:off x="4419600" y="182403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Select Pivot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18840"/>
              </p:ext>
            </p:extLst>
          </p:nvPr>
        </p:nvGraphicFramePr>
        <p:xfrm>
          <a:off x="1490464" y="350520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0379"/>
              </p:ext>
            </p:extLst>
          </p:nvPr>
        </p:nvGraphicFramePr>
        <p:xfrm>
          <a:off x="5724128" y="350520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948113" y="30480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613" name="TextBox 16"/>
          <p:cNvSpPr txBox="1">
            <a:spLocks noChangeArrowheads="1"/>
          </p:cNvSpPr>
          <p:nvPr/>
        </p:nvSpPr>
        <p:spPr bwMode="auto">
          <a:xfrm>
            <a:off x="4214635" y="2829740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Partition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50939"/>
              </p:ext>
            </p:extLst>
          </p:nvPr>
        </p:nvGraphicFramePr>
        <p:xfrm>
          <a:off x="1475656" y="464185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74160"/>
              </p:ext>
            </p:extLst>
          </p:nvPr>
        </p:nvGraphicFramePr>
        <p:xfrm>
          <a:off x="5724128" y="464185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Down Arrow 23"/>
          <p:cNvSpPr>
            <a:spLocks noChangeArrowheads="1"/>
          </p:cNvSpPr>
          <p:nvPr/>
        </p:nvSpPr>
        <p:spPr bwMode="auto">
          <a:xfrm>
            <a:off x="4180905" y="4276328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637" y="308585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8559" y="310097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= pivot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9762"/>
              </p:ext>
            </p:extLst>
          </p:nvPr>
        </p:nvGraphicFramePr>
        <p:xfrm>
          <a:off x="5148064" y="350520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87369"/>
              </p:ext>
            </p:extLst>
          </p:nvPr>
        </p:nvGraphicFramePr>
        <p:xfrm>
          <a:off x="5114528" y="464185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92080" y="4077072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9208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547664" y="395272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7664" y="4077072"/>
            <a:ext cx="3168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16016" y="3914938"/>
            <a:ext cx="0" cy="162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5232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2915816" y="764704"/>
            <a:ext cx="358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QuickSort</a:t>
            </a:r>
            <a:r>
              <a:rPr lang="en-US" altLang="en-US" dirty="0"/>
              <a:t> on Full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620" y="4117677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Quicksort on Partitions</a:t>
            </a:r>
          </a:p>
        </p:txBody>
      </p:sp>
    </p:spTree>
    <p:extLst>
      <p:ext uri="{BB962C8B-B14F-4D97-AF65-F5344CB8AC3E}">
        <p14:creationId xmlns:p14="http://schemas.microsoft.com/office/powerpoint/2010/main" val="357958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QuickSort Basics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4288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>
            <a:spLocks noChangeArrowheads="1"/>
          </p:cNvSpPr>
          <p:nvPr/>
        </p:nvSpPr>
        <p:spPr bwMode="auto">
          <a:xfrm>
            <a:off x="3948113" y="19812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79" name="TextBox 10"/>
          <p:cNvSpPr txBox="1">
            <a:spLocks noChangeArrowheads="1"/>
          </p:cNvSpPr>
          <p:nvPr/>
        </p:nvSpPr>
        <p:spPr bwMode="auto">
          <a:xfrm>
            <a:off x="4419600" y="182403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Select Pivot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18840"/>
              </p:ext>
            </p:extLst>
          </p:nvPr>
        </p:nvGraphicFramePr>
        <p:xfrm>
          <a:off x="1490464" y="350520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0379"/>
              </p:ext>
            </p:extLst>
          </p:nvPr>
        </p:nvGraphicFramePr>
        <p:xfrm>
          <a:off x="5724128" y="350520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948113" y="30480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613" name="TextBox 16"/>
          <p:cNvSpPr txBox="1">
            <a:spLocks noChangeArrowheads="1"/>
          </p:cNvSpPr>
          <p:nvPr/>
        </p:nvSpPr>
        <p:spPr bwMode="auto">
          <a:xfrm>
            <a:off x="4214635" y="2829740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Partition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50939"/>
              </p:ext>
            </p:extLst>
          </p:nvPr>
        </p:nvGraphicFramePr>
        <p:xfrm>
          <a:off x="1475656" y="464185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74160"/>
              </p:ext>
            </p:extLst>
          </p:nvPr>
        </p:nvGraphicFramePr>
        <p:xfrm>
          <a:off x="5724128" y="464185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Down Arrow 23"/>
          <p:cNvSpPr>
            <a:spLocks noChangeArrowheads="1"/>
          </p:cNvSpPr>
          <p:nvPr/>
        </p:nvSpPr>
        <p:spPr bwMode="auto">
          <a:xfrm>
            <a:off x="4180905" y="4276328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637" y="308585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8559" y="310097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= pivot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9762"/>
              </p:ext>
            </p:extLst>
          </p:nvPr>
        </p:nvGraphicFramePr>
        <p:xfrm>
          <a:off x="5148064" y="350520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87369"/>
              </p:ext>
            </p:extLst>
          </p:nvPr>
        </p:nvGraphicFramePr>
        <p:xfrm>
          <a:off x="5114528" y="464185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92080" y="4077072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9208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547664" y="395272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7664" y="4077072"/>
            <a:ext cx="3168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16016" y="3914938"/>
            <a:ext cx="0" cy="162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5232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2915816" y="764704"/>
            <a:ext cx="358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QuickSort</a:t>
            </a:r>
            <a:r>
              <a:rPr lang="en-US" altLang="en-US" dirty="0"/>
              <a:t> on Full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620" y="4117677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Quicksort on Partitions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730" y="5229200"/>
            <a:ext cx="84932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Idea Quicksort: Solve the big problem (sorting a full array)</a:t>
            </a:r>
          </a:p>
          <a:p>
            <a:r>
              <a:rPr lang="en-GB" sz="2000" dirty="0"/>
              <a:t>by solving 2 simpler problems (sorting two smaller arrays)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99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QuickSort Basics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1397000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2428875"/>
          <a:ext cx="60960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9"/>
          <p:cNvSpPr>
            <a:spLocks noChangeArrowheads="1"/>
          </p:cNvSpPr>
          <p:nvPr/>
        </p:nvSpPr>
        <p:spPr bwMode="auto">
          <a:xfrm>
            <a:off x="3948113" y="19812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79" name="TextBox 10"/>
          <p:cNvSpPr txBox="1">
            <a:spLocks noChangeArrowheads="1"/>
          </p:cNvSpPr>
          <p:nvPr/>
        </p:nvSpPr>
        <p:spPr bwMode="auto">
          <a:xfrm>
            <a:off x="4419600" y="1824038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Select Pivot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18840"/>
              </p:ext>
            </p:extLst>
          </p:nvPr>
        </p:nvGraphicFramePr>
        <p:xfrm>
          <a:off x="1490464" y="350520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0379"/>
              </p:ext>
            </p:extLst>
          </p:nvPr>
        </p:nvGraphicFramePr>
        <p:xfrm>
          <a:off x="5724128" y="350520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Down Arrow 15"/>
          <p:cNvSpPr>
            <a:spLocks noChangeArrowheads="1"/>
          </p:cNvSpPr>
          <p:nvPr/>
        </p:nvSpPr>
        <p:spPr bwMode="auto">
          <a:xfrm>
            <a:off x="3948113" y="3048000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613" name="TextBox 16"/>
          <p:cNvSpPr txBox="1">
            <a:spLocks noChangeArrowheads="1"/>
          </p:cNvSpPr>
          <p:nvPr/>
        </p:nvSpPr>
        <p:spPr bwMode="auto">
          <a:xfrm>
            <a:off x="4214635" y="2829740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Partition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50939"/>
              </p:ext>
            </p:extLst>
          </p:nvPr>
        </p:nvGraphicFramePr>
        <p:xfrm>
          <a:off x="1475656" y="4641850"/>
          <a:ext cx="3657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74160"/>
              </p:ext>
            </p:extLst>
          </p:nvPr>
        </p:nvGraphicFramePr>
        <p:xfrm>
          <a:off x="5724128" y="4641850"/>
          <a:ext cx="1752600" cy="371475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Down Arrow 23"/>
          <p:cNvSpPr>
            <a:spLocks noChangeArrowheads="1"/>
          </p:cNvSpPr>
          <p:nvPr/>
        </p:nvSpPr>
        <p:spPr bwMode="auto">
          <a:xfrm>
            <a:off x="4180905" y="4276328"/>
            <a:ext cx="319087" cy="304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637" y="3085852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&lt;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8559" y="310097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= pivot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9762"/>
              </p:ext>
            </p:extLst>
          </p:nvPr>
        </p:nvGraphicFramePr>
        <p:xfrm>
          <a:off x="5148064" y="350520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87369"/>
              </p:ext>
            </p:extLst>
          </p:nvPr>
        </p:nvGraphicFramePr>
        <p:xfrm>
          <a:off x="5114528" y="4641850"/>
          <a:ext cx="609600" cy="371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92080" y="4077072"/>
            <a:ext cx="216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9208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547664" y="395272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7664" y="4077072"/>
            <a:ext cx="3168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16016" y="3914938"/>
            <a:ext cx="0" cy="162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52320" y="3933056"/>
            <a:ext cx="0" cy="124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2915816" y="764704"/>
            <a:ext cx="358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QuickSort</a:t>
            </a:r>
            <a:r>
              <a:rPr lang="en-US" altLang="en-US" dirty="0"/>
              <a:t> on Full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620" y="4117677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Quicksort on Partitions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730" y="5229200"/>
            <a:ext cx="84932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Idea Quicksort: Solve the big problem (sorting a full array)</a:t>
            </a:r>
          </a:p>
          <a:p>
            <a:r>
              <a:rPr lang="en-GB" sz="2000" dirty="0"/>
              <a:t>by solving 2 simpler problems (sorting two smaller arrays)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Repeat until there are partitions with just 1 element (no sort) needed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56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Partitioning: Idea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74295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290763"/>
          <a:ext cx="6096000" cy="74295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276600"/>
          <a:ext cx="6096000" cy="74295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3276600" y="2132013"/>
            <a:ext cx="2362200" cy="158750"/>
          </a:xfrm>
          <a:custGeom>
            <a:avLst/>
            <a:gdLst>
              <a:gd name="T0" fmla="*/ 0 w 2705100"/>
              <a:gd name="T1" fmla="*/ 123594 h 179917"/>
              <a:gd name="T2" fmla="*/ 1158575 w 2705100"/>
              <a:gd name="T3" fmla="*/ 1454 h 179917"/>
              <a:gd name="T4" fmla="*/ 1801289 w 2705100"/>
              <a:gd name="T5" fmla="*/ 114870 h 179917"/>
              <a:gd name="T6" fmla="*/ 0 60000 65536"/>
              <a:gd name="T7" fmla="*/ 0 60000 65536"/>
              <a:gd name="T8" fmla="*/ 0 60000 65536"/>
              <a:gd name="T9" fmla="*/ 0 w 2705100"/>
              <a:gd name="T10" fmla="*/ 0 h 179917"/>
              <a:gd name="T11" fmla="*/ 2705100 w 2705100"/>
              <a:gd name="T12" fmla="*/ 179917 h 1799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05100" h="179917">
                <a:moveTo>
                  <a:pt x="0" y="179917"/>
                </a:moveTo>
                <a:cubicBezTo>
                  <a:pt x="644525" y="92075"/>
                  <a:pt x="1289050" y="4234"/>
                  <a:pt x="1739900" y="2117"/>
                </a:cubicBezTo>
                <a:cubicBezTo>
                  <a:pt x="2190750" y="0"/>
                  <a:pt x="2705100" y="167217"/>
                  <a:pt x="2705100" y="167217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triangle" w="lg" len="lg"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4191000"/>
          <a:ext cx="6096000" cy="74295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3733800" y="4097338"/>
            <a:ext cx="685800" cy="160337"/>
          </a:xfrm>
          <a:custGeom>
            <a:avLst/>
            <a:gdLst>
              <a:gd name="T0" fmla="*/ 0 w 2705100"/>
              <a:gd name="T1" fmla="*/ 127338 h 179917"/>
              <a:gd name="T2" fmla="*/ 28351 w 2705100"/>
              <a:gd name="T3" fmla="*/ 1499 h 179917"/>
              <a:gd name="T4" fmla="*/ 44078 w 2705100"/>
              <a:gd name="T5" fmla="*/ 118349 h 179917"/>
              <a:gd name="T6" fmla="*/ 0 60000 65536"/>
              <a:gd name="T7" fmla="*/ 0 60000 65536"/>
              <a:gd name="T8" fmla="*/ 0 60000 65536"/>
              <a:gd name="T9" fmla="*/ 0 w 2705100"/>
              <a:gd name="T10" fmla="*/ 0 h 179917"/>
              <a:gd name="T11" fmla="*/ 2705100 w 2705100"/>
              <a:gd name="T12" fmla="*/ 179917 h 1799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05100" h="179917">
                <a:moveTo>
                  <a:pt x="0" y="179917"/>
                </a:moveTo>
                <a:cubicBezTo>
                  <a:pt x="644525" y="92075"/>
                  <a:pt x="1289050" y="4234"/>
                  <a:pt x="1739900" y="2117"/>
                </a:cubicBezTo>
                <a:cubicBezTo>
                  <a:pt x="2190750" y="0"/>
                  <a:pt x="2705100" y="167217"/>
                  <a:pt x="2705100" y="167217"/>
                </a:cubicBezTo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triangle" w="lg" len="lg"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78608"/>
              </p:ext>
            </p:extLst>
          </p:nvPr>
        </p:nvGraphicFramePr>
        <p:xfrm>
          <a:off x="1524000" y="5084763"/>
          <a:ext cx="6096000" cy="74295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4A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onaco" charset="0"/>
                          <a:ea typeface="MS PGothic" pitchFamily="34" charset="-128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onaco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543800" y="663575"/>
          <a:ext cx="685800" cy="3714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52696" y="57120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pivot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47667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28447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</p:spTree>
    <p:extLst>
      <p:ext uri="{BB962C8B-B14F-4D97-AF65-F5344CB8AC3E}">
        <p14:creationId xmlns:p14="http://schemas.microsoft.com/office/powerpoint/2010/main" val="155041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Black" panose="020B0A04020102020204" pitchFamily="34" charset="0"/>
              </a:rPr>
              <a:t>Recap – Previous Lecture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O(n</a:t>
            </a:r>
            <a:r>
              <a:rPr lang="en-GB" altLang="en-US" baseline="30000" dirty="0"/>
              <a:t>2</a:t>
            </a:r>
            <a:r>
              <a:rPr lang="en-GB" altLang="en-US" dirty="0"/>
              <a:t>) Sorts</a:t>
            </a:r>
          </a:p>
          <a:p>
            <a:pPr lvl="1"/>
            <a:r>
              <a:rPr lang="en-GB" altLang="en-US" dirty="0"/>
              <a:t>Bubble Sort</a:t>
            </a:r>
          </a:p>
          <a:p>
            <a:pPr lvl="1"/>
            <a:r>
              <a:rPr lang="en-GB" altLang="en-US" dirty="0"/>
              <a:t>Selection Sort</a:t>
            </a:r>
          </a:p>
          <a:p>
            <a:pPr lvl="1"/>
            <a:r>
              <a:rPr lang="en-GB" altLang="en-US" dirty="0"/>
              <a:t>Insertion Sort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swapping elements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for (; (items[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] &lt; pivot) &amp;&amp; (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&lt; right); 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330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4707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if (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 swap(ref items[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58329" y="285293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</a:t>
            </a:r>
            <a:r>
              <a:rPr lang="en-GB" sz="2200" dirty="0">
                <a:solidFill>
                  <a:srgbClr val="FF0000"/>
                </a:solidFill>
              </a:rPr>
              <a:t>1</a:t>
            </a:r>
            <a:r>
              <a:rPr lang="en-GB" sz="2200" dirty="0"/>
              <a:t>, 1,  4, 16, 3, 7,20, 21, </a:t>
            </a:r>
            <a:r>
              <a:rPr lang="en-GB" sz="2200" dirty="0">
                <a:solidFill>
                  <a:srgbClr val="FF0000"/>
                </a:solidFill>
              </a:rPr>
              <a:t>15</a:t>
            </a:r>
            <a:r>
              <a:rPr lang="en-GB" sz="2200" dirty="0"/>
              <a:t>, 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33273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812360" y="328498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23267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while (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58329" y="285293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33273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812360" y="328498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2169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for (; (items[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] &lt; pivot) &amp;&amp; (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&lt; right); 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58329" y="285293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33273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812360" y="328498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4932040" y="393305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628" y="43651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86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58329" y="285293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33273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812360" y="328498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4932040" y="393305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628" y="43651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046561" y="4335487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49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if (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 swap(ref items[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58329" y="285293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33273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812360" y="328498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4932040" y="393305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628" y="43651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046561" y="4335487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4958329" y="4870321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</a:t>
            </a:r>
            <a:r>
              <a:rPr lang="en-GB" sz="2200" dirty="0">
                <a:solidFill>
                  <a:srgbClr val="FF0000"/>
                </a:solidFill>
              </a:rPr>
              <a:t>7</a:t>
            </a:r>
            <a:r>
              <a:rPr lang="en-GB" sz="2200" dirty="0"/>
              <a:t>, 3, </a:t>
            </a:r>
            <a:r>
              <a:rPr lang="en-GB" sz="2200" dirty="0">
                <a:solidFill>
                  <a:srgbClr val="FF0000"/>
                </a:solidFill>
              </a:rPr>
              <a:t>16</a:t>
            </a:r>
            <a:r>
              <a:rPr lang="en-GB" sz="2200" dirty="0"/>
              <a:t>,20, 21, 15, 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0652" y="527159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614513" y="558924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147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for (; (items[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] &lt; pivot) &amp;&amp; (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&lt; right); 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58329" y="285293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33273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812360" y="328498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4932040" y="393305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628" y="43651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046561" y="4335487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4958329" y="4870321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1, 1,  4, 7, 3, 16,20, 21, 15, 22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0652" y="527159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614513" y="558924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932040" y="6094457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1, 1,  4, 7, 3, 16,20, 21, 15, 22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82700" y="642371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660232" y="6423719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1843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while (</a:t>
            </a:r>
            <a:r>
              <a:rPr lang="en-US" altLang="en-US" sz="18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58329" y="285293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33273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812360" y="328498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4932040" y="393305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628" y="43651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046561" y="4335487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4958329" y="4870321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1, 1,  4, 7, 3, 16,20, 21, 15, 22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0652" y="527159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614513" y="558924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932040" y="6094457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1, 1,  4, 7, 3, 16,20, 21, 15, 22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82700" y="642371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660232" y="6423719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352453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6858000" cy="715963"/>
          </a:xfrm>
        </p:spPr>
        <p:txBody>
          <a:bodyPr/>
          <a:lstStyle/>
          <a:p>
            <a:r>
              <a:rPr lang="en-GB" dirty="0"/>
              <a:t>Partitioning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5076056" y="333817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79561" y="44624"/>
            <a:ext cx="5111601" cy="489776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  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</a:t>
            </a:r>
            <a:r>
              <a:rPr lang="en-US" altLang="en-US" sz="1800" dirty="0" err="1">
                <a:latin typeface="Monaco" charset="0"/>
              </a:rPr>
              <a:t>int</a:t>
            </a:r>
            <a:r>
              <a:rPr lang="en-US" altLang="en-US" sz="18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</a:t>
            </a:r>
            <a:r>
              <a:rPr lang="en-US" altLang="en-US" sz="1800" dirty="0">
                <a:latin typeface="Monaco" charset="0"/>
              </a:rPr>
              <a:t> while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] &lt; pivot) &amp;&amp;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 right); 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solidFill>
                <a:srgbClr val="FF0000"/>
              </a:solidFill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if (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   swap(ref items[</a:t>
            </a:r>
            <a:r>
              <a:rPr lang="en-US" altLang="en-US" sz="1800" dirty="0" err="1">
                <a:latin typeface="Monaco" charset="0"/>
              </a:rPr>
              <a:t>i</a:t>
            </a:r>
            <a:r>
              <a:rPr lang="en-US" altLang="en-US" sz="18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    </a:t>
            </a:r>
            <a:r>
              <a:rPr lang="en-US" altLang="en-US" sz="1800" dirty="0">
                <a:latin typeface="Monaco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8329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4713" y="-99392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908720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702745" y="90872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0192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076056" y="1700808"/>
            <a:ext cx="4067944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0072" y="210323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16416" y="2132856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58329" y="285293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332737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812360" y="328498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4932040" y="3933056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1, 1,  4, 16, 3, 7,20, 21, 15, 22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628" y="436510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7046561" y="4335487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4958329" y="4870321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1, 1,  4, 7, 3, 16,20, 21, 15, 22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0652" y="527159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614513" y="558924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4932040" y="6094457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1, 1,  4, 7, 3, 16,20, 21, 15, 22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82700" y="642371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148064" y="5949280"/>
            <a:ext cx="1656184" cy="720080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876256" y="5949280"/>
            <a:ext cx="2267744" cy="720080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10" y="6383168"/>
            <a:ext cx="432854" cy="6462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5881" y="5733256"/>
            <a:ext cx="256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partition completed</a:t>
            </a:r>
          </a:p>
        </p:txBody>
      </p:sp>
    </p:spTree>
    <p:extLst>
      <p:ext uri="{BB962C8B-B14F-4D97-AF65-F5344CB8AC3E}">
        <p14:creationId xmlns:p14="http://schemas.microsoft.com/office/powerpoint/2010/main" val="291146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Arial Black" panose="020B0A04020102020204" pitchFamily="34" charset="0"/>
                <a:cs typeface="Arial Black" panose="020B0A04020102020204" pitchFamily="34" charset="0"/>
              </a:rPr>
              <a:t>Swap Code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00113" y="1293813"/>
            <a:ext cx="7558087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static void swap(</a:t>
            </a:r>
            <a:r>
              <a:rPr lang="en-GB" altLang="en-US" sz="1800" b="1">
                <a:latin typeface="Monaco" charset="0"/>
              </a:rPr>
              <a:t>ref</a:t>
            </a:r>
            <a:r>
              <a:rPr lang="en-GB" altLang="en-US" sz="1800">
                <a:latin typeface="Monaco" charset="0"/>
              </a:rPr>
              <a:t> int x, </a:t>
            </a:r>
            <a:r>
              <a:rPr lang="en-GB" altLang="en-US" sz="1800" b="1">
                <a:latin typeface="Monaco" charset="0"/>
              </a:rPr>
              <a:t>ref</a:t>
            </a:r>
            <a:r>
              <a:rPr lang="en-GB" altLang="en-US" sz="1800">
                <a:latin typeface="Monaco" charset="0"/>
              </a:rPr>
              <a:t> int y)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    int temp = x;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    x = y;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    y = temp;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180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int a = 93; int b = 44;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180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swap(</a:t>
            </a:r>
            <a:r>
              <a:rPr lang="en-GB" altLang="en-US" sz="1800" b="1">
                <a:latin typeface="Monaco" charset="0"/>
              </a:rPr>
              <a:t>ref</a:t>
            </a:r>
            <a:r>
              <a:rPr lang="en-GB" altLang="en-US" sz="1800">
                <a:latin typeface="Monaco" charset="0"/>
              </a:rPr>
              <a:t> a, </a:t>
            </a:r>
            <a:r>
              <a:rPr lang="en-GB" altLang="en-US" sz="1800" b="1">
                <a:latin typeface="Monaco" charset="0"/>
              </a:rPr>
              <a:t>ref</a:t>
            </a:r>
            <a:r>
              <a:rPr lang="en-GB" altLang="en-US" sz="1800">
                <a:latin typeface="Monaco" charset="0"/>
              </a:rPr>
              <a:t> b);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180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altLang="en-US" sz="1800">
                <a:latin typeface="Monaco" charset="0"/>
              </a:rPr>
              <a:t>a = 44,  b =93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1800"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3438" y="2349500"/>
            <a:ext cx="865187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846638" y="2984500"/>
            <a:ext cx="263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0788" y="3933825"/>
            <a:ext cx="863600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812088" y="2355850"/>
            <a:ext cx="863600" cy="647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362700" y="4549775"/>
            <a:ext cx="1304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temp</a:t>
            </a:r>
          </a:p>
        </p:txBody>
      </p:sp>
      <p:sp>
        <p:nvSpPr>
          <p:cNvPr id="20489" name="TextBox 9"/>
          <p:cNvSpPr txBox="1">
            <a:spLocks noChangeArrowheads="1"/>
          </p:cNvSpPr>
          <p:nvPr/>
        </p:nvSpPr>
        <p:spPr bwMode="auto">
          <a:xfrm>
            <a:off x="8243888" y="2997200"/>
            <a:ext cx="29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35600" y="3238500"/>
            <a:ext cx="649288" cy="55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380288" y="3284538"/>
            <a:ext cx="576262" cy="50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10250" y="2420938"/>
            <a:ext cx="1733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5688013" y="3111500"/>
            <a:ext cx="525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1st</a:t>
            </a:r>
          </a:p>
        </p:txBody>
      </p:sp>
      <p:sp>
        <p:nvSpPr>
          <p:cNvPr id="20494" name="TextBox 14"/>
          <p:cNvSpPr txBox="1">
            <a:spLocks noChangeArrowheads="1"/>
          </p:cNvSpPr>
          <p:nvPr/>
        </p:nvSpPr>
        <p:spPr bwMode="auto">
          <a:xfrm>
            <a:off x="6327775" y="1958975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2nd</a:t>
            </a:r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7078663" y="31750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3nd</a:t>
            </a:r>
          </a:p>
        </p:txBody>
      </p:sp>
    </p:spTree>
    <p:extLst>
      <p:ext uri="{BB962C8B-B14F-4D97-AF65-F5344CB8AC3E}">
        <p14:creationId xmlns:p14="http://schemas.microsoft.com/office/powerpoint/2010/main" val="4054487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 Black" panose="020B0A04020102020204" pitchFamily="34" charset="0"/>
              </a:rPr>
              <a:t>QuickSort</a:t>
            </a:r>
            <a:r>
              <a:rPr lang="en-US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68313" y="765175"/>
            <a:ext cx="8135937" cy="5257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void </a:t>
            </a:r>
            <a:r>
              <a:rPr lang="en-US" altLang="en-US" sz="1600" b="1" dirty="0">
                <a:latin typeface="Monaco" charset="0"/>
              </a:rPr>
              <a:t>quickSortDD2</a:t>
            </a:r>
            <a:r>
              <a:rPr lang="en-US" altLang="en-US" sz="1600" dirty="0">
                <a:latin typeface="Monaco" charset="0"/>
              </a:rPr>
              <a:t>(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[] items, 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 left, 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 right)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 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while (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for (; (items[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] &lt; pivot) &amp;&amp; (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 &lt; right); 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if (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swap(ref items[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</a:t>
            </a:r>
            <a:r>
              <a:rPr lang="en-US" altLang="en-US" sz="1600" dirty="0">
                <a:solidFill>
                  <a:schemeClr val="bg1"/>
                </a:solidFill>
                <a:latin typeface="Monaco" charset="0"/>
              </a:rPr>
              <a:t> if (left &lt; j) </a:t>
            </a:r>
            <a:r>
              <a:rPr lang="en-US" altLang="en-US" sz="1600" b="1" dirty="0">
                <a:solidFill>
                  <a:schemeClr val="bg1"/>
                </a:solidFill>
                <a:latin typeface="Monaco" charset="0"/>
              </a:rPr>
              <a:t>quickSortDD2</a:t>
            </a:r>
            <a:r>
              <a:rPr lang="en-US" altLang="en-US" sz="1600" dirty="0">
                <a:solidFill>
                  <a:schemeClr val="bg1"/>
                </a:solidFill>
                <a:latin typeface="Monaco" charset="0"/>
              </a:rPr>
              <a:t>(items, left, j);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solidFill>
                  <a:schemeClr val="bg1"/>
                </a:solidFill>
                <a:latin typeface="Monaco" charset="0"/>
              </a:rPr>
              <a:t>            if (</a:t>
            </a:r>
            <a:r>
              <a:rPr lang="en-US" altLang="en-US" sz="1600" dirty="0" err="1">
                <a:solidFill>
                  <a:schemeClr val="bg1"/>
                </a:solidFill>
                <a:latin typeface="Monaco" charset="0"/>
              </a:rPr>
              <a:t>i</a:t>
            </a:r>
            <a:r>
              <a:rPr lang="en-US" altLang="en-US" sz="1600" dirty="0">
                <a:solidFill>
                  <a:schemeClr val="bg1"/>
                </a:solidFill>
                <a:latin typeface="Monaco" charset="0"/>
              </a:rPr>
              <a:t> &lt; right) </a:t>
            </a:r>
            <a:r>
              <a:rPr lang="en-US" altLang="en-US" sz="1600" b="1" dirty="0">
                <a:solidFill>
                  <a:schemeClr val="bg1"/>
                </a:solidFill>
                <a:latin typeface="Monaco" charset="0"/>
              </a:rPr>
              <a:t>quickSortDD2</a:t>
            </a:r>
            <a:r>
              <a:rPr lang="en-US" altLang="en-US" sz="1600" dirty="0">
                <a:solidFill>
                  <a:schemeClr val="bg1"/>
                </a:solidFill>
                <a:latin typeface="Monaco" charset="0"/>
              </a:rPr>
              <a:t>(items, </a:t>
            </a:r>
            <a:r>
              <a:rPr lang="en-US" altLang="en-US" sz="1600" dirty="0" err="1">
                <a:solidFill>
                  <a:schemeClr val="bg1"/>
                </a:solidFill>
                <a:latin typeface="Monaco" charset="0"/>
              </a:rPr>
              <a:t>i</a:t>
            </a:r>
            <a:r>
              <a:rPr lang="en-US" altLang="en-US" sz="1600" dirty="0">
                <a:solidFill>
                  <a:schemeClr val="bg1"/>
                </a:solidFill>
                <a:latin typeface="Monaco" charset="0"/>
              </a:rPr>
              <a:t>, right);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}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932040" y="1990001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1, 1,  4, 7, 3, 16,20, 21, 15, 22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2700" y="231926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148064" y="1844824"/>
            <a:ext cx="1656184" cy="720080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876256" y="1844824"/>
            <a:ext cx="2267744" cy="720080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10" y="2278712"/>
            <a:ext cx="432854" cy="646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051414" y="1340768"/>
            <a:ext cx="168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460432" y="134076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6515410" y="2822475"/>
            <a:ext cx="33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partitioning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64088" y="3040013"/>
            <a:ext cx="936104" cy="106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07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 Black" panose="020B0A04020102020204" pitchFamily="34" charset="0"/>
              </a:rPr>
              <a:t>QuickSort</a:t>
            </a:r>
            <a:r>
              <a:rPr lang="en-US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68313" y="765175"/>
            <a:ext cx="8135937" cy="5257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void </a:t>
            </a:r>
            <a:r>
              <a:rPr lang="en-US" altLang="en-US" sz="1600" b="1" dirty="0">
                <a:latin typeface="Monaco" charset="0"/>
              </a:rPr>
              <a:t>quickSortDD2</a:t>
            </a:r>
            <a:r>
              <a:rPr lang="en-US" altLang="en-US" sz="1600" dirty="0">
                <a:latin typeface="Monaco" charset="0"/>
              </a:rPr>
              <a:t>(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[] items, 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 left, 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 right)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 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,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 = left; j = right;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</a:t>
            </a:r>
            <a:r>
              <a:rPr lang="en-US" altLang="en-US" sz="1600" dirty="0" err="1">
                <a:latin typeface="Monaco" charset="0"/>
              </a:rPr>
              <a:t>int</a:t>
            </a:r>
            <a:r>
              <a:rPr lang="en-US" altLang="en-US" sz="1600" dirty="0">
                <a:latin typeface="Monaco" charset="0"/>
              </a:rPr>
              <a:t> pivot = items[left];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while (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for (; (items[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] &lt; pivot) &amp;&amp; (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 &lt; right); 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++) 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for (; (pivot &lt; items[j]) &amp;&amp; (j &gt; left); j--) 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if (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 &lt;= 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        swap(ref items[</a:t>
            </a:r>
            <a:r>
              <a:rPr lang="en-US" altLang="en-US" sz="1600" dirty="0" err="1">
                <a:latin typeface="Monaco" charset="0"/>
              </a:rPr>
              <a:t>i</a:t>
            </a:r>
            <a:r>
              <a:rPr lang="en-US" altLang="en-US" sz="1600" dirty="0">
                <a:latin typeface="Monaco" charset="0"/>
              </a:rPr>
              <a:t>++], ref items[j--]);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   </a:t>
            </a:r>
            <a:r>
              <a:rPr lang="en-US" altLang="en-US" sz="1600" dirty="0">
                <a:solidFill>
                  <a:srgbClr val="FF0000"/>
                </a:solidFill>
                <a:latin typeface="Monaco" charset="0"/>
              </a:rPr>
              <a:t> if (left &lt; j) </a:t>
            </a:r>
            <a:r>
              <a:rPr lang="en-US" altLang="en-US" sz="1600" b="1" dirty="0">
                <a:solidFill>
                  <a:srgbClr val="FF0000"/>
                </a:solidFill>
                <a:latin typeface="Monaco" charset="0"/>
              </a:rPr>
              <a:t>quickSortDD2</a:t>
            </a:r>
            <a:r>
              <a:rPr lang="en-US" altLang="en-US" sz="1600" dirty="0">
                <a:solidFill>
                  <a:srgbClr val="FF0000"/>
                </a:solidFill>
                <a:latin typeface="Monaco" charset="0"/>
              </a:rPr>
              <a:t>(items, left, j);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Monaco" charset="0"/>
              </a:rPr>
              <a:t>            if (</a:t>
            </a:r>
            <a:r>
              <a:rPr lang="en-US" altLang="en-US" sz="16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600" dirty="0">
                <a:solidFill>
                  <a:srgbClr val="FF0000"/>
                </a:solidFill>
                <a:latin typeface="Monaco" charset="0"/>
              </a:rPr>
              <a:t> &lt; right) </a:t>
            </a:r>
            <a:r>
              <a:rPr lang="en-US" altLang="en-US" sz="1600" b="1" dirty="0">
                <a:solidFill>
                  <a:srgbClr val="FF0000"/>
                </a:solidFill>
                <a:latin typeface="Monaco" charset="0"/>
              </a:rPr>
              <a:t>quickSortDD2</a:t>
            </a:r>
            <a:r>
              <a:rPr lang="en-US" altLang="en-US" sz="1600" dirty="0">
                <a:solidFill>
                  <a:srgbClr val="FF0000"/>
                </a:solidFill>
                <a:latin typeface="Monaco" charset="0"/>
              </a:rPr>
              <a:t>(items, </a:t>
            </a:r>
            <a:r>
              <a:rPr lang="en-US" altLang="en-US" sz="1600" dirty="0" err="1">
                <a:solidFill>
                  <a:srgbClr val="FF0000"/>
                </a:solidFill>
                <a:latin typeface="Monaco" charset="0"/>
              </a:rPr>
              <a:t>i</a:t>
            </a:r>
            <a:r>
              <a:rPr lang="en-US" altLang="en-US" sz="1600" dirty="0">
                <a:solidFill>
                  <a:srgbClr val="FF0000"/>
                </a:solidFill>
                <a:latin typeface="Monaco" charset="0"/>
              </a:rPr>
              <a:t>, right);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>
                <a:latin typeface="Monaco" charset="0"/>
              </a:rPr>
              <a:t>        }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932040" y="1990001"/>
            <a:ext cx="422218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   1, 1,  4, 7, 3, 16,20, 21, 15, 22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2700" y="231926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148064" y="1844824"/>
            <a:ext cx="1656184" cy="720080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876256" y="1844824"/>
            <a:ext cx="2267744" cy="720080"/>
          </a:xfrm>
          <a:prstGeom prst="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10" y="2278712"/>
            <a:ext cx="432854" cy="646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5051414" y="1340768"/>
            <a:ext cx="168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460432" y="134076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4045128"/>
            <a:ext cx="4078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recursive call:</a:t>
            </a:r>
          </a:p>
          <a:p>
            <a:endParaRPr lang="en-GB" dirty="0"/>
          </a:p>
          <a:p>
            <a:r>
              <a:rPr lang="en-GB" dirty="0"/>
              <a:t>sort the two partitions</a:t>
            </a:r>
          </a:p>
          <a:p>
            <a:r>
              <a:rPr lang="en-GB" dirty="0"/>
              <a:t>(if they have at least 2 elements; partitions with</a:t>
            </a:r>
          </a:p>
          <a:p>
            <a:r>
              <a:rPr lang="en-GB" dirty="0"/>
              <a:t>1 element are already sorted)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716016" y="4653136"/>
            <a:ext cx="1512168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515410" y="2822475"/>
            <a:ext cx="33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partitioning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64088" y="3040013"/>
            <a:ext cx="936104" cy="106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50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8350696" cy="5236046"/>
          </a:xfrm>
        </p:spPr>
        <p:txBody>
          <a:bodyPr/>
          <a:lstStyle/>
          <a:p>
            <a:r>
              <a:rPr lang="en-US" sz="2400" dirty="0"/>
              <a:t>Best case: split in the middle </a:t>
            </a:r>
            <a:r>
              <a:rPr lang="en-US" sz="2400" dirty="0">
                <a:cs typeface="Times New Roman" pitchFamily="18" charset="0"/>
              </a:rPr>
              <a:t>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 </a:t>
            </a:r>
          </a:p>
          <a:p>
            <a:r>
              <a:rPr lang="en-US" sz="2400" dirty="0">
                <a:cs typeface="Times New Roman" pitchFamily="18" charset="0"/>
              </a:rPr>
              <a:t>Worst case: sorted array! 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i="1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)   rare</a:t>
            </a:r>
          </a:p>
          <a:p>
            <a:r>
              <a:rPr lang="en-US" sz="2400" dirty="0"/>
              <a:t>Average case: random arrays </a:t>
            </a:r>
            <a:r>
              <a:rPr lang="en-US" sz="2400" dirty="0">
                <a:cs typeface="Times New Roman" pitchFamily="18" charset="0"/>
              </a:rPr>
              <a:t>—</a:t>
            </a:r>
            <a:r>
              <a:rPr lang="en-US" sz="2400" dirty="0"/>
              <a:t>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endParaRPr lang="en-US" sz="10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36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8350696" cy="5236046"/>
          </a:xfrm>
        </p:spPr>
        <p:txBody>
          <a:bodyPr/>
          <a:lstStyle/>
          <a:p>
            <a:r>
              <a:rPr lang="en-US" sz="2400" dirty="0"/>
              <a:t>Best case: split in the middle </a:t>
            </a:r>
            <a:r>
              <a:rPr lang="en-US" sz="2400" dirty="0">
                <a:cs typeface="Times New Roman" pitchFamily="18" charset="0"/>
              </a:rPr>
              <a:t>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 </a:t>
            </a:r>
          </a:p>
          <a:p>
            <a:r>
              <a:rPr lang="en-US" sz="2400" dirty="0">
                <a:cs typeface="Times New Roman" pitchFamily="18" charset="0"/>
              </a:rPr>
              <a:t>Worst case: sorted array! 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i="1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)   rare</a:t>
            </a:r>
          </a:p>
          <a:p>
            <a:r>
              <a:rPr lang="en-US" sz="2400" dirty="0"/>
              <a:t>Average case: random arrays </a:t>
            </a:r>
            <a:r>
              <a:rPr lang="en-US" sz="2400" dirty="0">
                <a:cs typeface="Times New Roman" pitchFamily="18" charset="0"/>
              </a:rPr>
              <a:t>—</a:t>
            </a:r>
            <a:r>
              <a:rPr lang="en-US" sz="2400" dirty="0"/>
              <a:t>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Improvements – different choices of pivot (try to split into equal partitions)</a:t>
            </a:r>
          </a:p>
          <a:p>
            <a:pPr lvl="1"/>
            <a:r>
              <a:rPr lang="en-US" sz="2200" dirty="0">
                <a:cs typeface="Times New Roman" pitchFamily="18" charset="0"/>
              </a:rPr>
              <a:t>Leftmost element</a:t>
            </a: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745510" y="3789040"/>
            <a:ext cx="4798289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15, 1, 4, 16, 3, 7, 20, 21, 1, 22, 65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3399383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505" y="3327375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9527" y="422108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22108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647" y="43354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</p:spTree>
    <p:extLst>
      <p:ext uri="{BB962C8B-B14F-4D97-AF65-F5344CB8AC3E}">
        <p14:creationId xmlns:p14="http://schemas.microsoft.com/office/powerpoint/2010/main" val="583889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8350696" cy="5236046"/>
          </a:xfrm>
        </p:spPr>
        <p:txBody>
          <a:bodyPr/>
          <a:lstStyle/>
          <a:p>
            <a:r>
              <a:rPr lang="en-US" sz="2400" dirty="0"/>
              <a:t>Best case: split in the middle </a:t>
            </a:r>
            <a:r>
              <a:rPr lang="en-US" sz="2400" dirty="0">
                <a:cs typeface="Times New Roman" pitchFamily="18" charset="0"/>
              </a:rPr>
              <a:t>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 </a:t>
            </a:r>
          </a:p>
          <a:p>
            <a:r>
              <a:rPr lang="en-US" sz="2400" dirty="0">
                <a:cs typeface="Times New Roman" pitchFamily="18" charset="0"/>
              </a:rPr>
              <a:t>Worst case: sorted array! 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i="1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)   rare</a:t>
            </a:r>
          </a:p>
          <a:p>
            <a:r>
              <a:rPr lang="en-US" sz="2400" dirty="0"/>
              <a:t>Average case: random arrays </a:t>
            </a:r>
            <a:r>
              <a:rPr lang="en-US" sz="2400" dirty="0">
                <a:cs typeface="Times New Roman" pitchFamily="18" charset="0"/>
              </a:rPr>
              <a:t>—</a:t>
            </a:r>
            <a:r>
              <a:rPr lang="en-US" sz="2400" dirty="0"/>
              <a:t>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Improvements – different choices of pivot (try to split into equal partitions)</a:t>
            </a:r>
          </a:p>
          <a:p>
            <a:pPr lvl="1"/>
            <a:r>
              <a:rPr lang="en-US" sz="2200" dirty="0">
                <a:cs typeface="Times New Roman" pitchFamily="18" charset="0"/>
              </a:rPr>
              <a:t>Rightmost element</a:t>
            </a: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745510" y="3789040"/>
            <a:ext cx="4798289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15, 1, 4, 16, 3, 7, 20, 21, 1, 22, 65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3399383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505" y="3327375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9527" y="422108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22108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647" y="43354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=65</a:t>
            </a:r>
          </a:p>
        </p:txBody>
      </p:sp>
    </p:spTree>
    <p:extLst>
      <p:ext uri="{BB962C8B-B14F-4D97-AF65-F5344CB8AC3E}">
        <p14:creationId xmlns:p14="http://schemas.microsoft.com/office/powerpoint/2010/main" val="2745327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8350696" cy="5236046"/>
          </a:xfrm>
        </p:spPr>
        <p:txBody>
          <a:bodyPr/>
          <a:lstStyle/>
          <a:p>
            <a:r>
              <a:rPr lang="en-US" sz="2400" dirty="0"/>
              <a:t>Best case: split in the middle </a:t>
            </a:r>
            <a:r>
              <a:rPr lang="en-US" sz="2400" dirty="0">
                <a:cs typeface="Times New Roman" pitchFamily="18" charset="0"/>
              </a:rPr>
              <a:t>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 </a:t>
            </a:r>
          </a:p>
          <a:p>
            <a:r>
              <a:rPr lang="en-US" sz="2400" dirty="0">
                <a:cs typeface="Times New Roman" pitchFamily="18" charset="0"/>
              </a:rPr>
              <a:t>Worst case: sorted array! 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i="1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)   rare </a:t>
            </a:r>
          </a:p>
          <a:p>
            <a:r>
              <a:rPr lang="en-US" sz="2400" dirty="0"/>
              <a:t>Average case: random arrays </a:t>
            </a:r>
            <a:r>
              <a:rPr lang="en-US" sz="2400" dirty="0">
                <a:cs typeface="Times New Roman" pitchFamily="18" charset="0"/>
              </a:rPr>
              <a:t>—</a:t>
            </a:r>
            <a:r>
              <a:rPr lang="en-US" sz="2400" dirty="0"/>
              <a:t>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Improvements – different choices of pivot (try to split into equal partitions)</a:t>
            </a:r>
          </a:p>
          <a:p>
            <a:pPr lvl="1"/>
            <a:r>
              <a:rPr lang="en-US" sz="2200" dirty="0">
                <a:cs typeface="Times New Roman" pitchFamily="18" charset="0"/>
              </a:rPr>
              <a:t>Random element</a:t>
            </a: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745510" y="3789040"/>
            <a:ext cx="4798289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15, 1, 4, 16, 3, 7, 20, 21, 1, 22, 65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3399383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505" y="3327375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9527" y="422108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22108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2330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8350696" cy="5236046"/>
          </a:xfrm>
        </p:spPr>
        <p:txBody>
          <a:bodyPr/>
          <a:lstStyle/>
          <a:p>
            <a:r>
              <a:rPr lang="en-US" sz="2400" dirty="0"/>
              <a:t>Best case: split in the middle </a:t>
            </a:r>
            <a:r>
              <a:rPr lang="en-US" sz="2400" dirty="0">
                <a:cs typeface="Times New Roman" pitchFamily="18" charset="0"/>
              </a:rPr>
              <a:t>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 </a:t>
            </a:r>
          </a:p>
          <a:p>
            <a:r>
              <a:rPr lang="en-US" sz="2400" dirty="0">
                <a:cs typeface="Times New Roman" pitchFamily="18" charset="0"/>
              </a:rPr>
              <a:t>Worst case: sorted array! 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i="1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)   rare </a:t>
            </a:r>
          </a:p>
          <a:p>
            <a:r>
              <a:rPr lang="en-US" sz="2400" dirty="0"/>
              <a:t>Average case: random arrays </a:t>
            </a:r>
            <a:r>
              <a:rPr lang="en-US" sz="2400" dirty="0">
                <a:cs typeface="Times New Roman" pitchFamily="18" charset="0"/>
              </a:rPr>
              <a:t>—</a:t>
            </a:r>
            <a:r>
              <a:rPr lang="en-US" sz="2400" dirty="0"/>
              <a:t>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Improvements – different choices of pivot (try to split into equal partitions)</a:t>
            </a:r>
          </a:p>
          <a:p>
            <a:pPr lvl="1"/>
            <a:r>
              <a:rPr lang="en-US" sz="2200" dirty="0">
                <a:cs typeface="Times New Roman" pitchFamily="18" charset="0"/>
              </a:rPr>
              <a:t>Median of 3 elements (left, right, middle): 15, 7, 65</a:t>
            </a: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745510" y="3789040"/>
            <a:ext cx="4798289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15, 1, 4, 16, 3, 7, 20, 21, 1, 22, 65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3399383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505" y="3327375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9527" y="422108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22108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647" y="43354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</p:spTree>
    <p:extLst>
      <p:ext uri="{BB962C8B-B14F-4D97-AF65-F5344CB8AC3E}">
        <p14:creationId xmlns:p14="http://schemas.microsoft.com/office/powerpoint/2010/main" val="390220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 Sort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8350696" cy="5236046"/>
          </a:xfrm>
        </p:spPr>
        <p:txBody>
          <a:bodyPr/>
          <a:lstStyle/>
          <a:p>
            <a:r>
              <a:rPr lang="en-US" sz="2400" dirty="0"/>
              <a:t>Best case: split in the middle </a:t>
            </a:r>
            <a:r>
              <a:rPr lang="en-US" sz="2400" dirty="0">
                <a:cs typeface="Times New Roman" pitchFamily="18" charset="0"/>
              </a:rPr>
              <a:t>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 </a:t>
            </a:r>
          </a:p>
          <a:p>
            <a:r>
              <a:rPr lang="en-US" sz="2400" dirty="0">
                <a:cs typeface="Times New Roman" pitchFamily="18" charset="0"/>
              </a:rPr>
              <a:t>Worst case: sorted array! 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i="1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)   rare </a:t>
            </a:r>
          </a:p>
          <a:p>
            <a:r>
              <a:rPr lang="en-US" sz="2400" dirty="0"/>
              <a:t>Average case: random arrays </a:t>
            </a:r>
            <a:r>
              <a:rPr lang="en-US" sz="2400" dirty="0">
                <a:cs typeface="Times New Roman" pitchFamily="18" charset="0"/>
              </a:rPr>
              <a:t>—</a:t>
            </a:r>
            <a:r>
              <a:rPr lang="en-US" sz="2400" dirty="0"/>
              <a:t>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n </a:t>
            </a:r>
            <a:r>
              <a:rPr lang="en-US" sz="2400" dirty="0">
                <a:cs typeface="Times New Roman" pitchFamily="18" charset="0"/>
              </a:rPr>
              <a:t>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Improvements – different choices of pivot (try to split into equal partitions)</a:t>
            </a:r>
          </a:p>
          <a:p>
            <a:pPr lvl="1"/>
            <a:r>
              <a:rPr lang="en-US" sz="2200" dirty="0">
                <a:cs typeface="Times New Roman" pitchFamily="18" charset="0"/>
              </a:rPr>
              <a:t>Median of 3 elements (left, right, middle): 15, 7, 65</a:t>
            </a: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745510" y="3789040"/>
            <a:ext cx="4798289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15, 1, 4, 16, 3, 7, 20, 21, 1, 22, 65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3399383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505" y="3327375"/>
            <a:ext cx="83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9527" y="4221088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221088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647" y="43354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=15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573325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QuickSort</a:t>
            </a:r>
            <a:r>
              <a:rPr lang="en-GB" dirty="0"/>
              <a:t>, standard sorting algorithm for large files</a:t>
            </a:r>
          </a:p>
          <a:p>
            <a:r>
              <a:rPr lang="en-GB" dirty="0"/>
              <a:t>(n &gt;10000)</a:t>
            </a:r>
          </a:p>
        </p:txBody>
      </p:sp>
    </p:spTree>
    <p:extLst>
      <p:ext uri="{BB962C8B-B14F-4D97-AF65-F5344CB8AC3E}">
        <p14:creationId xmlns:p14="http://schemas.microsoft.com/office/powerpoint/2010/main" val="3837038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Quicksort vs Insertion Sort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596336" cy="50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7764" y="5999705"/>
            <a:ext cx="5520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Quicksort: overhead recursion, bad for small arrays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Quicksort vs Insertion Sort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596336" cy="50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877272"/>
            <a:ext cx="860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Could we improve </a:t>
            </a:r>
            <a:r>
              <a:rPr lang="en-GB" dirty="0" err="1"/>
              <a:t>QuickSort</a:t>
            </a:r>
            <a:r>
              <a:rPr lang="en-GB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9223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FC61151-8ADB-4509-B269-788769743F1F}" type="slidenum">
              <a:rPr lang="ko-KR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Common orders of magnitude</a:t>
            </a:r>
          </a:p>
        </p:txBody>
      </p:sp>
      <p:pic>
        <p:nvPicPr>
          <p:cNvPr id="21508" name="Picture 3" descr="asymptotic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90600"/>
            <a:ext cx="727280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4" y="544522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very fast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31409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155679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so 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11967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8727" y="511890"/>
            <a:ext cx="1999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bubble sort</a:t>
            </a:r>
          </a:p>
          <a:p>
            <a:r>
              <a:rPr lang="en-GB" dirty="0"/>
              <a:t>selection sort</a:t>
            </a:r>
          </a:p>
          <a:p>
            <a:r>
              <a:rPr lang="en-GB" dirty="0"/>
              <a:t>Insertion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354" y="2813539"/>
            <a:ext cx="1686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execution</a:t>
            </a:r>
          </a:p>
          <a:p>
            <a:r>
              <a:rPr lang="en-GB" sz="2000" dirty="0"/>
              <a:t>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036" y="597199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size input</a:t>
            </a:r>
          </a:p>
        </p:txBody>
      </p:sp>
    </p:spTree>
    <p:extLst>
      <p:ext uri="{BB962C8B-B14F-4D97-AF65-F5344CB8AC3E}">
        <p14:creationId xmlns:p14="http://schemas.microsoft.com/office/powerpoint/2010/main" val="107215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Searching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Sequential Search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859216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>
                <a:latin typeface="Monaco" charset="0"/>
              </a:rPr>
              <a:t>Search</a:t>
            </a:r>
            <a:r>
              <a:rPr lang="en-US" altLang="en-US" sz="1800" dirty="0">
                <a:latin typeface="Monaco" charset="0"/>
              </a:rPr>
              <a:t>(array, value 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 err="1">
                <a:latin typeface="Monaco" charset="0"/>
              </a:rPr>
              <a:t>Foreach</a:t>
            </a:r>
            <a:r>
              <a:rPr lang="en-US" altLang="en-US" sz="1800" dirty="0">
                <a:latin typeface="Monaco" charset="0"/>
              </a:rPr>
              <a:t> element in array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Found := false;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Begin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If element = value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Found := true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Exit loop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if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Return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11313"/>
            <a:ext cx="6059612" cy="409800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Sequential Search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859216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>
                <a:latin typeface="Monaco" charset="0"/>
              </a:rPr>
              <a:t>Search</a:t>
            </a:r>
            <a:r>
              <a:rPr lang="en-US" altLang="en-US" sz="1800" dirty="0">
                <a:latin typeface="Monaco" charset="0"/>
              </a:rPr>
              <a:t>(array, value 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 err="1">
                <a:latin typeface="Monaco" charset="0"/>
              </a:rPr>
              <a:t>Foreach</a:t>
            </a:r>
            <a:r>
              <a:rPr lang="en-US" altLang="en-US" sz="1800" dirty="0">
                <a:latin typeface="Monaco" charset="0"/>
              </a:rPr>
              <a:t> element in array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Found := false;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Begin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If element = value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Found := true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Exit loop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if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Return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11313"/>
            <a:ext cx="6059612" cy="40980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28184" y="8376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254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859216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b="1" dirty="0">
              <a:latin typeface="Monaco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Monaco" charset="0"/>
              </a:rPr>
              <a:t>               Search in a sorted array can be much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643140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5105400" cy="715963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91080"/>
              </p:ext>
            </p:extLst>
          </p:nvPr>
        </p:nvGraphicFramePr>
        <p:xfrm>
          <a:off x="533400" y="1295400"/>
          <a:ext cx="8458200" cy="74295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0" y="304800"/>
          <a:ext cx="381000" cy="371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363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5105400" cy="715963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161265"/>
              </p:ext>
            </p:extLst>
          </p:nvPr>
        </p:nvGraphicFramePr>
        <p:xfrm>
          <a:off x="533400" y="1295400"/>
          <a:ext cx="8458200" cy="74295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0" y="304800"/>
          <a:ext cx="381000" cy="371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69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5105400" cy="715963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161265"/>
              </p:ext>
            </p:extLst>
          </p:nvPr>
        </p:nvGraphicFramePr>
        <p:xfrm>
          <a:off x="533400" y="1295400"/>
          <a:ext cx="8458200" cy="74295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0" y="304800"/>
          <a:ext cx="381000" cy="371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788024" y="213285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48464" y="213285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88024" y="2780928"/>
            <a:ext cx="3960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4393" y="3023241"/>
            <a:ext cx="3286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   array is sorted</a:t>
            </a:r>
          </a:p>
          <a:p>
            <a:r>
              <a:rPr lang="en-GB" dirty="0"/>
              <a:t>78 can only be here </a:t>
            </a:r>
          </a:p>
        </p:txBody>
      </p:sp>
    </p:spTree>
    <p:extLst>
      <p:ext uri="{BB962C8B-B14F-4D97-AF65-F5344CB8AC3E}">
        <p14:creationId xmlns:p14="http://schemas.microsoft.com/office/powerpoint/2010/main" val="1370358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5105400" cy="715963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410324"/>
              </p:ext>
            </p:extLst>
          </p:nvPr>
        </p:nvGraphicFramePr>
        <p:xfrm>
          <a:off x="533400" y="1295400"/>
          <a:ext cx="8458200" cy="74295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0" y="304800"/>
          <a:ext cx="381000" cy="371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788024" y="213285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48464" y="213285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88024" y="2780928"/>
            <a:ext cx="3960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46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5105400" cy="715963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410324"/>
              </p:ext>
            </p:extLst>
          </p:nvPr>
        </p:nvGraphicFramePr>
        <p:xfrm>
          <a:off x="533400" y="1295400"/>
          <a:ext cx="8458200" cy="74295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0" y="304800"/>
          <a:ext cx="381000" cy="371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788024" y="213285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28184" y="213285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88024" y="2780928"/>
            <a:ext cx="1440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2636912"/>
            <a:ext cx="3286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   </a:t>
            </a:r>
          </a:p>
          <a:p>
            <a:r>
              <a:rPr lang="en-GB" dirty="0"/>
              <a:t>78 can only be here </a:t>
            </a:r>
          </a:p>
        </p:txBody>
      </p:sp>
    </p:spTree>
    <p:extLst>
      <p:ext uri="{BB962C8B-B14F-4D97-AF65-F5344CB8AC3E}">
        <p14:creationId xmlns:p14="http://schemas.microsoft.com/office/powerpoint/2010/main" val="700905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5105400" cy="715963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470272"/>
              </p:ext>
            </p:extLst>
          </p:nvPr>
        </p:nvGraphicFramePr>
        <p:xfrm>
          <a:off x="533400" y="1295400"/>
          <a:ext cx="8458200" cy="74295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9800" y="304800"/>
          <a:ext cx="381000" cy="37147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788024" y="213285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28184" y="2132856"/>
            <a:ext cx="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88024" y="2780928"/>
            <a:ext cx="1440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7984" y="2636912"/>
            <a:ext cx="3286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     array[mid] == 78       </a:t>
            </a:r>
          </a:p>
          <a:p>
            <a:r>
              <a:rPr lang="en-GB" dirty="0"/>
              <a:t>            found !</a:t>
            </a:r>
          </a:p>
        </p:txBody>
      </p:sp>
    </p:spTree>
    <p:extLst>
      <p:ext uri="{BB962C8B-B14F-4D97-AF65-F5344CB8AC3E}">
        <p14:creationId xmlns:p14="http://schemas.microsoft.com/office/powerpoint/2010/main" val="277248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FC61151-8ADB-4509-B269-788769743F1F}" type="slidenum">
              <a:rPr lang="ko-KR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  <a:cs typeface="Arial Black" panose="020B0A04020102020204" pitchFamily="34" charset="0"/>
              </a:rPr>
              <a:t>Common orders of magnitude</a:t>
            </a:r>
          </a:p>
        </p:txBody>
      </p:sp>
      <p:pic>
        <p:nvPicPr>
          <p:cNvPr id="21508" name="Picture 3" descr="asymptotic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90600"/>
            <a:ext cx="727280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4" y="544522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very fast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144" y="31409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2040" y="155679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so 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11967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8727" y="511890"/>
            <a:ext cx="1999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bubble sort</a:t>
            </a:r>
          </a:p>
          <a:p>
            <a:r>
              <a:rPr lang="en-GB" dirty="0"/>
              <a:t>selection sort</a:t>
            </a:r>
          </a:p>
          <a:p>
            <a:r>
              <a:rPr lang="en-GB" dirty="0"/>
              <a:t>Insertion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354" y="2813539"/>
            <a:ext cx="1686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execution</a:t>
            </a:r>
          </a:p>
          <a:p>
            <a:r>
              <a:rPr lang="en-GB" sz="2000" dirty="0"/>
              <a:t>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73036" y="597199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size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8304" y="1969727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quicksort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352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85800" y="146050"/>
            <a:ext cx="5105400" cy="715963"/>
          </a:xfrm>
        </p:spPr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Binary Search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835696" y="1484784"/>
            <a:ext cx="5256584" cy="3960440"/>
            <a:chOff x="2943225" y="4149080"/>
            <a:chExt cx="3638550" cy="2324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225" y="4149080"/>
              <a:ext cx="3638550" cy="23241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580113" y="4581128"/>
              <a:ext cx="36004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0, 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1729224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solidFill>
                  <a:srgbClr val="FF0000"/>
                </a:solidFill>
                <a:latin typeface="Monaco" charset="0"/>
              </a:rPr>
              <a:t>BinarySearch</a:t>
            </a:r>
            <a:r>
              <a:rPr lang="en-US" altLang="en-US" sz="1800" b="1" dirty="0">
                <a:solidFill>
                  <a:srgbClr val="FF0000"/>
                </a:solidFill>
                <a:latin typeface="Monaco" charset="0"/>
              </a:rPr>
              <a:t>(A, value, low, high)</a:t>
            </a:r>
            <a:r>
              <a:rPr lang="en-US" altLang="en-US" sz="1800" b="1" dirty="0">
                <a:latin typeface="Monaco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0, 6</a:t>
            </a:r>
            <a:r>
              <a:rPr lang="en-GB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123728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4088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3728" y="4756259"/>
            <a:ext cx="3240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582822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 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0, 6)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0194" y="4839543"/>
            <a:ext cx="103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123728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4088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23728" y="4756259"/>
            <a:ext cx="3240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4249684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 </a:t>
            </a:r>
            <a:r>
              <a:rPr lang="en-US" altLang="en-US" sz="1800" dirty="0">
                <a:latin typeface="Monaco" charset="0"/>
              </a:rPr>
              <a:t>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	     return </a:t>
            </a:r>
            <a:r>
              <a:rPr lang="en-US" altLang="en-US" sz="1800" b="1" dirty="0" err="1">
                <a:solidFill>
                  <a:srgbClr val="FF0000"/>
                </a:solidFill>
                <a:latin typeface="Monaco" charset="0"/>
              </a:rPr>
              <a:t>BinarySearch</a:t>
            </a:r>
            <a:r>
              <a:rPr lang="en-US" altLang="en-US" sz="1800" b="1" dirty="0">
                <a:solidFill>
                  <a:srgbClr val="FF0000"/>
                </a:solidFill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4, 6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7944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4088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4756259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50194" y="4839543"/>
            <a:ext cx="103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471940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solidFill>
                  <a:srgbClr val="FF0000"/>
                </a:solidFill>
                <a:latin typeface="Monaco" charset="0"/>
              </a:rPr>
              <a:t>BinarySearch</a:t>
            </a:r>
            <a:r>
              <a:rPr lang="en-US" altLang="en-US" sz="1800" b="1" dirty="0">
                <a:solidFill>
                  <a:srgbClr val="FF0000"/>
                </a:solidFill>
                <a:latin typeface="Monaco" charset="0"/>
              </a:rPr>
              <a:t>(A, value, low, high)</a:t>
            </a:r>
            <a:r>
              <a:rPr lang="en-US" altLang="en-US" sz="1800" b="1" dirty="0">
                <a:latin typeface="Monaco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 </a:t>
            </a:r>
            <a:r>
              <a:rPr lang="en-US" altLang="en-US" sz="1800" dirty="0">
                <a:latin typeface="Monaco" charset="0"/>
              </a:rPr>
              <a:t>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4, 6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7944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4088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4756259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50194" y="4839543"/>
            <a:ext cx="103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699738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 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</a:t>
            </a:r>
            <a:r>
              <a:rPr lang="en-US" altLang="en-US" sz="1800" dirty="0">
                <a:latin typeface="Monaco" charset="0"/>
              </a:rPr>
              <a:t>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4, 6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7944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4088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4756259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02322" y="4839543"/>
            <a:ext cx="103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4245592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 </a:t>
            </a:r>
            <a:r>
              <a:rPr lang="en-US" altLang="en-US" sz="1800" dirty="0">
                <a:latin typeface="Monaco" charset="0"/>
              </a:rPr>
              <a:t>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	    then return </a:t>
            </a:r>
            <a:r>
              <a:rPr lang="en-US" altLang="en-US" sz="1800" b="1" dirty="0" err="1">
                <a:solidFill>
                  <a:srgbClr val="FF0000"/>
                </a:solidFill>
                <a:latin typeface="Monaco" charset="0"/>
              </a:rPr>
              <a:t>BinarySearch</a:t>
            </a:r>
            <a:r>
              <a:rPr lang="en-US" altLang="en-US" sz="1800" b="1" dirty="0">
                <a:solidFill>
                  <a:srgbClr val="FF0000"/>
                </a:solidFill>
                <a:latin typeface="Monaco" charset="0"/>
              </a:rPr>
              <a:t>(A, value, low, mid-1)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</a:t>
            </a:r>
            <a:r>
              <a:rPr lang="en-US" altLang="en-US" sz="1800" dirty="0">
                <a:latin typeface="Monaco" charset="0"/>
              </a:rPr>
              <a:t>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4, 6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7944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364088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4756259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02322" y="4839543"/>
            <a:ext cx="103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4060182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 </a:t>
            </a:r>
            <a:r>
              <a:rPr lang="en-US" altLang="en-US" sz="1800" dirty="0">
                <a:latin typeface="Monaco" charset="0"/>
              </a:rPr>
              <a:t>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</a:t>
            </a:r>
            <a:r>
              <a:rPr lang="en-US" altLang="en-US" sz="1800" dirty="0">
                <a:latin typeface="Monaco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	    then return </a:t>
            </a:r>
            <a:r>
              <a:rPr lang="en-US" altLang="en-US" sz="1800" b="1" dirty="0" err="1">
                <a:solidFill>
                  <a:srgbClr val="FF0000"/>
                </a:solidFill>
                <a:latin typeface="Monaco" charset="0"/>
              </a:rPr>
              <a:t>BinarySearch</a:t>
            </a:r>
            <a:r>
              <a:rPr lang="en-US" altLang="en-US" sz="1800" b="1" dirty="0">
                <a:solidFill>
                  <a:srgbClr val="FF0000"/>
                </a:solidFill>
                <a:latin typeface="Monaco" charset="0"/>
              </a:rPr>
              <a:t>(A, value, low, mid-1)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</a:t>
            </a:r>
            <a:r>
              <a:rPr lang="en-US" altLang="en-US" sz="1800" dirty="0">
                <a:latin typeface="Monaco" charset="0"/>
              </a:rPr>
              <a:t>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4, 4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7944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55976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4756259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13000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Divide and Conquer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0010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“Divide and Conquer” Algorithms</a:t>
            </a:r>
          </a:p>
          <a:p>
            <a:pPr marL="0" indent="0">
              <a:buNone/>
            </a:pPr>
            <a:r>
              <a:rPr lang="en-US" altLang="en-US" sz="2200" dirty="0"/>
              <a:t>       </a:t>
            </a:r>
          </a:p>
          <a:p>
            <a:pPr marL="0" indent="0">
              <a:buNone/>
            </a:pP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       </a:t>
            </a:r>
            <a:r>
              <a:rPr lang="en-US" altLang="en-US" sz="2500" b="1" dirty="0"/>
              <a:t>Divide</a:t>
            </a:r>
            <a:r>
              <a:rPr lang="en-US" altLang="en-US" sz="2500" dirty="0"/>
              <a:t>: Break the problem into </a:t>
            </a:r>
            <a:r>
              <a:rPr lang="en-US" altLang="en-US" sz="2500" dirty="0" err="1"/>
              <a:t>subproblems</a:t>
            </a:r>
            <a:r>
              <a:rPr lang="en-US" altLang="en-US" sz="2500" dirty="0"/>
              <a:t> (simpler) of 	same type</a:t>
            </a:r>
          </a:p>
          <a:p>
            <a:pPr marL="0" indent="0">
              <a:buNone/>
            </a:pPr>
            <a:endParaRPr lang="en-US" altLang="en-US" sz="2500" dirty="0"/>
          </a:p>
          <a:p>
            <a:pPr marL="0" indent="0">
              <a:buNone/>
            </a:pPr>
            <a:r>
              <a:rPr lang="en-US" altLang="en-US" sz="2500" dirty="0"/>
              <a:t>	</a:t>
            </a:r>
            <a:r>
              <a:rPr lang="en-US" altLang="en-US" sz="2500" b="1" dirty="0"/>
              <a:t>Conquer</a:t>
            </a:r>
            <a:r>
              <a:rPr lang="en-US" altLang="en-US" sz="2500" dirty="0"/>
              <a:t>: Solve those </a:t>
            </a:r>
            <a:r>
              <a:rPr lang="en-US" altLang="en-US" sz="2500" dirty="0" err="1"/>
              <a:t>subproblems</a:t>
            </a:r>
            <a:endParaRPr lang="en-US" altLang="en-US" sz="2500" dirty="0"/>
          </a:p>
          <a:p>
            <a:pPr marL="0" indent="0">
              <a:buNone/>
            </a:pPr>
            <a:r>
              <a:rPr lang="en-US" altLang="en-US" sz="2500" dirty="0"/>
              <a:t>Appropriately combine the answers of the </a:t>
            </a:r>
            <a:r>
              <a:rPr lang="en-US" altLang="en-US" sz="2500" dirty="0" err="1"/>
              <a:t>subproblems</a:t>
            </a:r>
            <a:r>
              <a:rPr lang="en-US" altLang="en-US" sz="2500" dirty="0"/>
              <a:t> to get the answer of the full problem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5777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solidFill>
                  <a:srgbClr val="FF0000"/>
                </a:solidFill>
                <a:latin typeface="Monaco" charset="0"/>
              </a:rPr>
              <a:t>BinarySearch</a:t>
            </a:r>
            <a:r>
              <a:rPr lang="en-US" altLang="en-US" sz="1800" b="1" dirty="0">
                <a:solidFill>
                  <a:srgbClr val="FF0000"/>
                </a:solidFill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 </a:t>
            </a:r>
            <a:r>
              <a:rPr lang="en-US" altLang="en-US" sz="1800" dirty="0">
                <a:latin typeface="Monaco" charset="0"/>
              </a:rPr>
              <a:t>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</a:t>
            </a:r>
            <a:r>
              <a:rPr lang="en-US" altLang="en-US" sz="1800" dirty="0">
                <a:latin typeface="Monaco" charset="0"/>
              </a:rPr>
              <a:t>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4, 4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7944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55976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4756259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1813117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 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</a:t>
            </a:r>
            <a:r>
              <a:rPr lang="en-US" altLang="en-US" sz="1800" dirty="0">
                <a:latin typeface="Monaco" charset="0"/>
              </a:rPr>
              <a:t>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 return true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4, 4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7944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55976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4756259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6096277"/>
            <a:ext cx="103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</p:spTree>
    <p:extLst>
      <p:ext uri="{BB962C8B-B14F-4D97-AF65-F5344CB8AC3E}">
        <p14:creationId xmlns:p14="http://schemas.microsoft.com/office/powerpoint/2010/main" val="1958384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Recursive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6406480" cy="363151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Function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high)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       if high &lt; low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	return false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		  </a:t>
            </a:r>
            <a:r>
              <a:rPr lang="en-US" altLang="en-US" sz="1800" dirty="0">
                <a:latin typeface="Monaco" charset="0"/>
              </a:rPr>
              <a:t> mid = round((low + high) /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if A[mid] &gt; value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then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low, mid-1)</a:t>
            </a:r>
            <a:r>
              <a:rPr lang="en-US" altLang="en-US" sz="1800" dirty="0">
                <a:latin typeface="Monaco" charset="0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else if A[mid] &lt; value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	     return </a:t>
            </a:r>
            <a:r>
              <a:rPr lang="en-US" altLang="en-US" sz="1800" b="1" dirty="0" err="1">
                <a:latin typeface="Monaco" charset="0"/>
              </a:rPr>
              <a:t>BinarySearch</a:t>
            </a:r>
            <a:r>
              <a:rPr lang="en-US" altLang="en-US" sz="1800" b="1" dirty="0">
                <a:latin typeface="Monaco" charset="0"/>
              </a:rPr>
              <a:t>(A, value, mid+1, high)</a:t>
            </a:r>
            <a:r>
              <a:rPr lang="en-US" altLang="en-US" sz="1800" dirty="0">
                <a:latin typeface="Monaco" charset="0"/>
              </a:rPr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		   </a:t>
            </a: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else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Monaco" charset="0"/>
              </a:rPr>
              <a:t>        return true</a:t>
            </a:r>
            <a:r>
              <a:rPr lang="en-US" altLang="en-US" sz="1800" dirty="0">
                <a:latin typeface="Monaco" charset="0"/>
              </a:rPr>
              <a:t> // item found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Monaco" charset="0"/>
              </a:rPr>
              <a:t>End Function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973654" y="5269117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2339752" y="5271591"/>
            <a:ext cx="366096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2699792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275856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851920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37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427984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004048" y="5271591"/>
            <a:ext cx="576064" cy="4616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76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313" y="6047577"/>
            <a:ext cx="40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BinarySearch</a:t>
            </a:r>
            <a:r>
              <a:rPr lang="en-GB" dirty="0"/>
              <a:t> (A, 37, </a:t>
            </a:r>
            <a:r>
              <a:rPr lang="en-GB" b="1" dirty="0"/>
              <a:t>4, 4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71591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7944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355976" y="4756259"/>
            <a:ext cx="0" cy="32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67944" y="4756259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53956" y="5775647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0  1    2     3     4     5     6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51920" y="6096277"/>
            <a:ext cx="103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1176090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901824" y="44624"/>
            <a:ext cx="8206680" cy="715963"/>
          </a:xfrm>
        </p:spPr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Binary Search  vs Sequential Search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764704"/>
            <a:ext cx="8350696" cy="52360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Times New Roman" pitchFamily="18" charset="0"/>
              </a:rPr>
              <a:t>Binary Search          Worst case: 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(log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)  </a:t>
            </a:r>
          </a:p>
          <a:p>
            <a:pPr marL="0" indent="0">
              <a:buNone/>
            </a:pPr>
            <a:r>
              <a:rPr lang="en-US" sz="2400" dirty="0">
                <a:cs typeface="Times New Roman" pitchFamily="18" charset="0"/>
              </a:rPr>
              <a:t>Sequential Search   Worst case: — </a:t>
            </a:r>
            <a:r>
              <a:rPr lang="en-GB" sz="2400" dirty="0">
                <a:latin typeface="Lucida Grande" pitchFamily="84" charset="0"/>
                <a:cs typeface="Times New Roman" pitchFamily="18" charset="0"/>
              </a:rPr>
              <a:t>O</a:t>
            </a:r>
            <a:r>
              <a:rPr lang="en-US" sz="2400" dirty="0">
                <a:cs typeface="Times New Roman" pitchFamily="18" charset="0"/>
              </a:rPr>
              <a:t>(n)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32" y="2345523"/>
            <a:ext cx="7675016" cy="33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62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Fast sorting:</a:t>
            </a:r>
          </a:p>
          <a:p>
            <a:r>
              <a:rPr lang="en-US" altLang="en-US"/>
              <a:t>Quicksort  </a:t>
            </a:r>
            <a:r>
              <a:rPr lang="en-US" altLang="en-US" dirty="0"/>
              <a:t>O(n log n) 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Fast Searching (in sorted arrays):</a:t>
            </a:r>
          </a:p>
          <a:p>
            <a:r>
              <a:rPr lang="en-US" altLang="en-US" dirty="0"/>
              <a:t>Binary Search       O(log n) Search</a:t>
            </a:r>
          </a:p>
        </p:txBody>
      </p:sp>
    </p:spTree>
    <p:extLst>
      <p:ext uri="{BB962C8B-B14F-4D97-AF65-F5344CB8AC3E}">
        <p14:creationId xmlns:p14="http://schemas.microsoft.com/office/powerpoint/2010/main" val="397965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Divide and Conquer</a:t>
            </a:r>
          </a:p>
        </p:txBody>
      </p:sp>
      <p:sp>
        <p:nvSpPr>
          <p:cNvPr id="3" name="Oval 2"/>
          <p:cNvSpPr/>
          <p:nvPr/>
        </p:nvSpPr>
        <p:spPr>
          <a:xfrm>
            <a:off x="3923928" y="980728"/>
            <a:ext cx="504056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H="1">
            <a:off x="3421681" y="1410967"/>
            <a:ext cx="576064" cy="361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2915816" y="1844824"/>
            <a:ext cx="1008112" cy="122413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4283968" y="1844824"/>
            <a:ext cx="1368152" cy="172819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>
            <a:stCxn id="3" idx="5"/>
          </p:cNvCxnSpPr>
          <p:nvPr/>
        </p:nvCxnSpPr>
        <p:spPr>
          <a:xfrm>
            <a:off x="4354167" y="1410967"/>
            <a:ext cx="576064" cy="361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0" y="3789040"/>
            <a:ext cx="8244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Height(tree)  </a:t>
            </a:r>
          </a:p>
          <a:p>
            <a:endParaRPr lang="en-GB" dirty="0"/>
          </a:p>
          <a:p>
            <a:r>
              <a:rPr lang="en-GB" b="1" dirty="0"/>
              <a:t>if</a:t>
            </a:r>
            <a:r>
              <a:rPr lang="en-GB" dirty="0"/>
              <a:t> tree is empty then </a:t>
            </a:r>
            <a:r>
              <a:rPr lang="en-GB" dirty="0">
                <a:sym typeface="Wingdings" panose="05000000000000000000" pitchFamily="2" charset="2"/>
              </a:rPr>
              <a:t> Height(tree) is 0</a:t>
            </a:r>
          </a:p>
          <a:p>
            <a:r>
              <a:rPr lang="en-GB" b="1" dirty="0">
                <a:sym typeface="Wingdings" panose="05000000000000000000" pitchFamily="2" charset="2"/>
              </a:rPr>
              <a:t>else 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r>
              <a:rPr lang="en-GB" dirty="0">
                <a:sym typeface="Wingdings" panose="05000000000000000000" pitchFamily="2" charset="2"/>
              </a:rPr>
              <a:t>Height(tree) is :</a:t>
            </a:r>
          </a:p>
          <a:p>
            <a:r>
              <a:rPr lang="en-GB" dirty="0">
                <a:sym typeface="Wingdings" panose="05000000000000000000" pitchFamily="2" charset="2"/>
              </a:rPr>
              <a:t>largest(Height(left subtree), Height(right subtree)) +1</a:t>
            </a:r>
          </a:p>
          <a:p>
            <a:r>
              <a:rPr lang="en-GB" dirty="0">
                <a:sym typeface="Wingdings" panose="05000000000000000000" pitchFamily="2" charset="2"/>
              </a:rPr>
              <a:t> 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413569" y="232177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subtree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2420888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subtree</a:t>
            </a:r>
          </a:p>
        </p:txBody>
      </p:sp>
    </p:spTree>
    <p:extLst>
      <p:ext uri="{BB962C8B-B14F-4D97-AF65-F5344CB8AC3E}">
        <p14:creationId xmlns:p14="http://schemas.microsoft.com/office/powerpoint/2010/main" val="28891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</a:rPr>
              <a:t>Divide and Conquer </a:t>
            </a:r>
            <a:r>
              <a:rPr lang="en-US" altLang="en-US" dirty="0" err="1">
                <a:latin typeface="Arial Black" panose="020B0A04020102020204" pitchFamily="34" charset="0"/>
              </a:rPr>
              <a:t>Sortings</a:t>
            </a:r>
            <a:endParaRPr lang="en-US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1052736"/>
            <a:ext cx="824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ym typeface="Wingdings" panose="05000000000000000000" pitchFamily="2" charset="2"/>
              </a:rPr>
              <a:t>QuickSort</a:t>
            </a:r>
            <a:r>
              <a:rPr lang="en-GB" dirty="0">
                <a:sym typeface="Wingdings" panose="05000000000000000000" pitchFamily="2" charset="2"/>
              </a:rPr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96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Black" panose="020B0A04020102020204" pitchFamily="34" charset="0"/>
              </a:rPr>
              <a:t>QuickSort Introduction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Normally considered the best general purpose sort algorithm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c1d7c96-273b-4554-be93-87a9351ec156"/>
</p:tagLst>
</file>

<file path=ppt/theme/theme1.xml><?xml version="1.0" encoding="utf-8"?>
<a:theme xmlns:a="http://schemas.openxmlformats.org/drawingml/2006/main" name="SoftwareD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9710</TotalTime>
  <Words>5619</Words>
  <Application>Microsoft Office PowerPoint</Application>
  <PresentationFormat>On-screen Show (4:3)</PresentationFormat>
  <Paragraphs>1461</Paragraphs>
  <Slides>64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Black</vt:lpstr>
      <vt:lpstr>Calibri</vt:lpstr>
      <vt:lpstr>Lucida Grande</vt:lpstr>
      <vt:lpstr>Monaco</vt:lpstr>
      <vt:lpstr>SoftwareDev</vt:lpstr>
      <vt:lpstr>Sorting II  Searching</vt:lpstr>
      <vt:lpstr>Recap – Previous Lecture</vt:lpstr>
      <vt:lpstr>Swap Code</vt:lpstr>
      <vt:lpstr>Common orders of magnitude</vt:lpstr>
      <vt:lpstr>Common orders of magnitude</vt:lpstr>
      <vt:lpstr>Divide and Conquer</vt:lpstr>
      <vt:lpstr>Divide and Conquer</vt:lpstr>
      <vt:lpstr>Divide and Conquer Sortings</vt:lpstr>
      <vt:lpstr>QuickSort Introduction</vt:lpstr>
      <vt:lpstr>QuickSort Basics</vt:lpstr>
      <vt:lpstr>QuickSort Basics</vt:lpstr>
      <vt:lpstr>QuickSort Basics</vt:lpstr>
      <vt:lpstr>QuickSort Basics</vt:lpstr>
      <vt:lpstr>QuickSort Basics</vt:lpstr>
      <vt:lpstr>QuickSort Basics</vt:lpstr>
      <vt:lpstr>QuickSort Basics</vt:lpstr>
      <vt:lpstr>Partitioning: Idea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QuickSort </vt:lpstr>
      <vt:lpstr>QuickSort </vt:lpstr>
      <vt:lpstr>Analysis of Quick Sort</vt:lpstr>
      <vt:lpstr>Analysis of Quick Sort</vt:lpstr>
      <vt:lpstr>Analysis of Quick Sort</vt:lpstr>
      <vt:lpstr>Analysis of Quick Sort</vt:lpstr>
      <vt:lpstr>Analysis of Quick Sort</vt:lpstr>
      <vt:lpstr>Analysis of Quick Sort</vt:lpstr>
      <vt:lpstr>Quicksort vs Insertion Sort</vt:lpstr>
      <vt:lpstr>Quicksort vs Insertion Sort</vt:lpstr>
      <vt:lpstr>Searching</vt:lpstr>
      <vt:lpstr>Sequential Search</vt:lpstr>
      <vt:lpstr>Sequential Search</vt:lpstr>
      <vt:lpstr>PowerPoint Presentation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 Recursive</vt:lpstr>
      <vt:lpstr>Binary Search Recursive</vt:lpstr>
      <vt:lpstr>Binary Search Recursive</vt:lpstr>
      <vt:lpstr>Binary Search Recursive</vt:lpstr>
      <vt:lpstr>Binary Search Recursive</vt:lpstr>
      <vt:lpstr>Binary Search Recursive</vt:lpstr>
      <vt:lpstr>Binary Search Recursive</vt:lpstr>
      <vt:lpstr>Binary Search Recursive</vt:lpstr>
      <vt:lpstr>Binary Search Recursive</vt:lpstr>
      <vt:lpstr>Binary Search Recursive</vt:lpstr>
      <vt:lpstr>Binary Search Recursive</vt:lpstr>
      <vt:lpstr>Binary Search Recursive</vt:lpstr>
      <vt:lpstr>Binary Search  vs Sequential Search </vt:lpstr>
      <vt:lpstr>PowerPoint Presentation</vt:lpstr>
    </vt:vector>
  </TitlesOfParts>
  <Company>Manchester Metropolitain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Strings and Pointers</dc:title>
  <dc:creator>darren dancey</dc:creator>
  <cp:lastModifiedBy>Matteo Cavaliere</cp:lastModifiedBy>
  <cp:revision>413</cp:revision>
  <cp:lastPrinted>2010-03-04T11:16:03Z</cp:lastPrinted>
  <dcterms:created xsi:type="dcterms:W3CDTF">2010-03-04T11:16:35Z</dcterms:created>
  <dcterms:modified xsi:type="dcterms:W3CDTF">2022-11-18T12:41:35Z</dcterms:modified>
</cp:coreProperties>
</file>