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430" r:id="rId2"/>
    <p:sldId id="431" r:id="rId3"/>
    <p:sldId id="315" r:id="rId4"/>
    <p:sldId id="317" r:id="rId5"/>
    <p:sldId id="320" r:id="rId6"/>
    <p:sldId id="369" r:id="rId7"/>
    <p:sldId id="370" r:id="rId8"/>
    <p:sldId id="374" r:id="rId9"/>
    <p:sldId id="405" r:id="rId10"/>
    <p:sldId id="428" r:id="rId11"/>
    <p:sldId id="429" r:id="rId12"/>
    <p:sldId id="373" r:id="rId13"/>
    <p:sldId id="396" r:id="rId14"/>
    <p:sldId id="397" r:id="rId15"/>
    <p:sldId id="398" r:id="rId16"/>
    <p:sldId id="399" r:id="rId17"/>
    <p:sldId id="372" r:id="rId18"/>
    <p:sldId id="401" r:id="rId19"/>
    <p:sldId id="400" r:id="rId20"/>
    <p:sldId id="406" r:id="rId21"/>
    <p:sldId id="321" r:id="rId22"/>
    <p:sldId id="408" r:id="rId23"/>
    <p:sldId id="375" r:id="rId24"/>
    <p:sldId id="376" r:id="rId25"/>
    <p:sldId id="378" r:id="rId26"/>
    <p:sldId id="379" r:id="rId27"/>
    <p:sldId id="380" r:id="rId28"/>
    <p:sldId id="392" r:id="rId29"/>
    <p:sldId id="393" r:id="rId30"/>
    <p:sldId id="381" r:id="rId31"/>
    <p:sldId id="404" r:id="rId32"/>
    <p:sldId id="382" r:id="rId33"/>
    <p:sldId id="423" r:id="rId34"/>
    <p:sldId id="424" r:id="rId35"/>
    <p:sldId id="425" r:id="rId36"/>
    <p:sldId id="426" r:id="rId37"/>
    <p:sldId id="427" r:id="rId38"/>
    <p:sldId id="383" r:id="rId39"/>
    <p:sldId id="394" r:id="rId40"/>
    <p:sldId id="384" r:id="rId41"/>
    <p:sldId id="385" r:id="rId42"/>
    <p:sldId id="395" r:id="rId43"/>
    <p:sldId id="387" r:id="rId44"/>
    <p:sldId id="389" r:id="rId45"/>
    <p:sldId id="390" r:id="rId46"/>
    <p:sldId id="328" r:id="rId47"/>
    <p:sldId id="345" r:id="rId48"/>
    <p:sldId id="346" r:id="rId49"/>
    <p:sldId id="366" r:id="rId50"/>
    <p:sldId id="367" r:id="rId51"/>
    <p:sldId id="352" r:id="rId52"/>
    <p:sldId id="414" r:id="rId53"/>
    <p:sldId id="353" r:id="rId54"/>
    <p:sldId id="415" r:id="rId55"/>
    <p:sldId id="416" r:id="rId56"/>
    <p:sldId id="417" r:id="rId57"/>
    <p:sldId id="418" r:id="rId58"/>
    <p:sldId id="419" r:id="rId59"/>
    <p:sldId id="421" r:id="rId60"/>
    <p:sldId id="422" r:id="rId61"/>
    <p:sldId id="365" r:id="rId62"/>
    <p:sldId id="342" r:id="rId63"/>
  </p:sldIdLst>
  <p:sldSz cx="9144000" cy="6858000" type="screen4x3"/>
  <p:notesSz cx="6797675" cy="9926638"/>
  <p:custDataLst>
    <p:tags r:id="rId66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C8E3"/>
    <a:srgbClr val="A3BED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88" d="100"/>
          <a:sy n="88" d="100"/>
        </p:scale>
        <p:origin x="57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75ACB66-38BD-496D-B674-BE55716F277B}" type="datetime1">
              <a:rPr lang="en-US" altLang="en-US"/>
              <a:pPr/>
              <a:t>10/26/2023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DBE3965-D698-4CC4-8B9B-315434CB95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1809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AFB12E4-C039-43B9-A429-8AC7CE9FEF7A}" type="datetime1">
              <a:rPr lang="en-US" altLang="en-US"/>
              <a:pPr/>
              <a:t>10/26/2023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D65B061-FF50-4AB0-958B-684F6562CA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9065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63BF3FF-5D11-4035-87EE-FFA4F974878F}" type="slidenum">
              <a:rPr lang="en-GB" altLang="en-US" sz="1200"/>
              <a:pPr eaLnBrk="1" hangingPunct="1"/>
              <a:t>4</a:t>
            </a:fld>
            <a:endParaRPr lang="en-GB" altLang="en-US" sz="120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7304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ED0B71-6B9B-4FC3-8506-DBF9733A8EAF}" type="slidenum"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058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65B061-FF50-4AB0-958B-684F6562CA1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872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65B061-FF50-4AB0-958B-684F6562CA1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544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65B061-FF50-4AB0-958B-684F6562CA1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393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65B061-FF50-4AB0-958B-684F6562CA1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28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65B061-FF50-4AB0-958B-684F6562CA1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653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65B061-FF50-4AB0-958B-684F6562CA1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5573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65B061-FF50-4AB0-958B-684F6562CA1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3252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“Microsoft” denotes the expected</a:t>
            </a:r>
            <a:r>
              <a:rPr lang="en-GB" baseline="0" dirty="0"/>
              <a:t> value; book. Author denotes the actual value obtained; “wrong author” denotes the message to be displayed if the test fails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5B061-FF50-4AB0-958B-684F6562CA14}" type="slidenum">
              <a:rPr lang="en-US" altLang="en-US" smtClean="0"/>
              <a:pPr/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76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Intended for </a:t>
            </a:r>
            <a:r>
              <a:rPr lang="en-GB" dirty="0" err="1"/>
              <a:t>venus</a:t>
            </a:r>
            <a:r>
              <a:rPr lang="en-GB" dirty="0"/>
              <a:t> flyby, had to be self-destructed due to bug causing it to veer dangerously off course. Estimated to have cost $18.5 million or $147 million 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5B061-FF50-4AB0-958B-684F6562CA14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8959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6866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724694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6866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328799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6866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7246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6866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923660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6866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430264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5B061-FF50-4AB0-958B-684F6562CA14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0091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ED0B71-6B9B-4FC3-8506-DBF9733A8EAF}" type="slidenum"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4148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916664-B170-47AE-9DB9-7D30A9D4D16B}" type="datetime1">
              <a:rPr lang="en-US" altLang="en-US"/>
              <a:pPr/>
              <a:t>10/26/2023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6348C-0FB3-4325-8C64-39C0EBFE4C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730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B38553-0ECB-460C-9ACF-C6FB72326E24}" type="datetime1">
              <a:rPr lang="en-US" altLang="en-US"/>
              <a:pPr/>
              <a:t>10/26/2023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6F7172-8D36-438F-89CB-B01541FBE1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3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5B53A2-9BEB-4BD2-80A8-5BD0E7CC15FE}" type="datetime1">
              <a:rPr lang="en-US" altLang="en-US"/>
              <a:pPr/>
              <a:t>10/26/2023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8F117-36BC-4AA6-B227-AE45EF8BCB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62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D6E808-F134-4F45-887A-92314C0C6DE7}" type="datetime1">
              <a:rPr lang="en-US" altLang="en-US"/>
              <a:pPr/>
              <a:t>10/26/2023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59D47A-2B04-4543-8F1C-1A5520ACE3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426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73FD21-64C9-4562-B116-063C768118EB}" type="datetime1">
              <a:rPr lang="en-US" altLang="en-US"/>
              <a:pPr/>
              <a:t>10/26/2023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E6AD29-BDCB-4392-AC2A-5B5D21B5F5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20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39BF9A-E111-40E4-A6C9-951A66F4AE2B}" type="datetime1">
              <a:rPr lang="en-US" altLang="en-US"/>
              <a:pPr/>
              <a:t>10/26/2023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4A3CA1-4B35-4D8E-821D-30EB38B2B1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986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4196F5-C5FC-4FB7-A102-15B90F4C9792}" type="datetime1">
              <a:rPr lang="en-US" altLang="en-US"/>
              <a:pPr/>
              <a:t>10/26/2023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1400A6-7440-4B9D-BC3C-74EA5EF031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508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501691-EC06-4F55-B53E-39020B9F5699}" type="datetime1">
              <a:rPr lang="en-US" altLang="en-US"/>
              <a:pPr/>
              <a:t>10/26/2023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28BDF-5D69-4808-81D6-822E4C307A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359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B00493-E25F-4DCB-AD1A-7C548DAD3840}" type="datetime1">
              <a:rPr lang="en-US" altLang="en-US"/>
              <a:pPr/>
              <a:t>10/26/2023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468A6-3CB1-4FB3-8D14-0EF3D0E9CE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795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F8D0E-A995-47F6-9AEA-D728551302B7}" type="datetime1">
              <a:rPr lang="en-US" altLang="en-US"/>
              <a:pPr/>
              <a:t>10/26/2023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BF1BE7-D644-4AEF-BE72-9C79B68E9E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133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C73E67-29F6-40F4-8E46-6064B8BF5F78}" type="datetime1">
              <a:rPr lang="en-US" altLang="en-US"/>
              <a:pPr/>
              <a:t>10/26/2023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E7A2D-DDF6-4633-90BE-CB754AA044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563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85800" y="146050"/>
            <a:ext cx="68580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1295400"/>
            <a:ext cx="8001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AD15F4BF-3DCC-4274-BC64-8779844B6BA4}" type="datetime1">
              <a:rPr lang="en-US" altLang="en-US"/>
              <a:pPr/>
              <a:t>10/26/2023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6441ED2-59FB-497A-8AAD-963DAF24422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609600" y="65087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95A9A27-9F10-4920-B3E0-7A69C9E6797B}" type="datetime12">
              <a:rPr lang="en-GB" altLang="en-US" sz="1800">
                <a:solidFill>
                  <a:srgbClr val="7F7F7F"/>
                </a:solidFill>
                <a:latin typeface="Calibri" panose="020F0502020204030204" pitchFamily="34" charset="0"/>
              </a:rPr>
              <a:pPr eaLnBrk="1" hangingPunct="1"/>
              <a:t>1:23 PM</a:t>
            </a:fld>
            <a:endParaRPr lang="en-GB" altLang="en-US" sz="18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grpSp>
        <p:nvGrpSpPr>
          <p:cNvPr id="1032" name="Group 6"/>
          <p:cNvGrpSpPr>
            <a:grpSpLocks/>
          </p:cNvGrpSpPr>
          <p:nvPr userDrawn="1"/>
        </p:nvGrpSpPr>
        <p:grpSpPr bwMode="auto">
          <a:xfrm>
            <a:off x="0" y="0"/>
            <a:ext cx="468313" cy="6869113"/>
            <a:chOff x="0" y="0"/>
            <a:chExt cx="468313" cy="6869113"/>
          </a:xfrm>
        </p:grpSpPr>
        <p:sp>
          <p:nvSpPr>
            <p:cNvPr id="11" name="Rectangle 1"/>
            <p:cNvSpPr>
              <a:spLocks/>
            </p:cNvSpPr>
            <p:nvPr/>
          </p:nvSpPr>
          <p:spPr bwMode="auto">
            <a:xfrm rot="-54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anose="020B0A04020102020204" pitchFamily="34" charset="0"/>
                  <a:sym typeface="Arial Black" panose="020B0A04020102020204" pitchFamily="34" charset="0"/>
                </a:rPr>
                <a:t>Algorithms &amp; Data Structures</a:t>
              </a:r>
            </a:p>
          </p:txBody>
        </p:sp>
        <p:pic>
          <p:nvPicPr>
            <p:cNvPr id="1034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Arial Black"/>
          <a:ea typeface="MS PGothic" panose="020B0600070205080204" pitchFamily="34" charset="-128"/>
          <a:cs typeface="Arial Black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charset="0"/>
          <a:ea typeface="MS PGothic" panose="020B0600070205080204" pitchFamily="34" charset="-128"/>
          <a:cs typeface="Arial Black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charset="0"/>
          <a:ea typeface="MS PGothic" panose="020B0600070205080204" pitchFamily="34" charset="-128"/>
          <a:cs typeface="Arial Black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charset="0"/>
          <a:ea typeface="MS PGothic" panose="020B0600070205080204" pitchFamily="34" charset="-128"/>
          <a:cs typeface="Arial Black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charset="0"/>
          <a:ea typeface="MS PGothic" panose="020B0600070205080204" pitchFamily="34" charset="-128"/>
          <a:cs typeface="Arial Black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charset="0"/>
          <a:ea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charset="0"/>
          <a:ea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charset="0"/>
          <a:ea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F6ABD-7846-BF96-2240-E024A618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 descr="The Cost of Chartering a Private Jet – Air Charter Service">
            <a:extLst>
              <a:ext uri="{FF2B5EF4-FFF2-40B4-BE49-F238E27FC236}">
                <a16:creationId xmlns:a16="http://schemas.microsoft.com/office/drawing/2014/main" id="{6758E0FE-7D02-DC11-7543-32B003AA14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8194"/>
            <a:ext cx="8001000" cy="300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81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2B14-4EB7-5AC9-5D62-E02D2555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Study: Millennium Bug (Y2K)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9F105-7745-6E16-395A-7FB2A24B4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984" y="1295400"/>
            <a:ext cx="4258816" cy="5229944"/>
          </a:xfrm>
        </p:spPr>
        <p:txBody>
          <a:bodyPr/>
          <a:lstStyle/>
          <a:p>
            <a:r>
              <a:rPr lang="en-GB" dirty="0"/>
              <a:t>Emerged due to original need to save on memory.</a:t>
            </a:r>
          </a:p>
          <a:p>
            <a:r>
              <a:rPr lang="en-GB" dirty="0"/>
              <a:t>Extensive campaigns to resolve the issue during the 90s.</a:t>
            </a:r>
          </a:p>
          <a:p>
            <a:r>
              <a:rPr lang="en-GB" dirty="0"/>
              <a:t>Estimated* to have cost between $300 &amp; $500 Billion to resolve worldwide…</a:t>
            </a:r>
          </a:p>
        </p:txBody>
      </p:sp>
      <p:pic>
        <p:nvPicPr>
          <p:cNvPr id="1026" name="Picture 2" descr="Millennium Bug V20.12 | Paul Morris : Ecommerce, Digital, Marketing,  Strategy">
            <a:extLst>
              <a:ext uri="{FF2B5EF4-FFF2-40B4-BE49-F238E27FC236}">
                <a16:creationId xmlns:a16="http://schemas.microsoft.com/office/drawing/2014/main" id="{5FBF6951-BBDE-BB84-AEEA-9221862CF8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9" r="19760"/>
          <a:stretch/>
        </p:blipFill>
        <p:spPr bwMode="auto">
          <a:xfrm>
            <a:off x="921343" y="1255501"/>
            <a:ext cx="2980833" cy="248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B155B1-A196-6388-DE88-A3A076CB4C85}"/>
              </a:ext>
            </a:extLst>
          </p:cNvPr>
          <p:cNvSpPr txBox="1"/>
          <p:nvPr/>
        </p:nvSpPr>
        <p:spPr>
          <a:xfrm>
            <a:off x="683568" y="3928988"/>
            <a:ext cx="34563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OCRB" panose="020F0502020204030204" pitchFamily="49" charset="0"/>
                <a:cs typeface="Courier New" panose="02070309020205020404" pitchFamily="49" charset="0"/>
              </a:rPr>
              <a:t>Yr</a:t>
            </a:r>
            <a:r>
              <a:rPr lang="en-GB" dirty="0">
                <a:latin typeface="OCRB" panose="020F0502020204030204" pitchFamily="49" charset="0"/>
                <a:cs typeface="Courier New" panose="02070309020205020404" pitchFamily="49" charset="0"/>
              </a:rPr>
              <a:t> = 95</a:t>
            </a:r>
          </a:p>
          <a:p>
            <a:pPr algn="ctr"/>
            <a:endParaRPr lang="en-GB" dirty="0">
              <a:latin typeface="OCRB" panose="020F05020202040302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dirty="0">
                <a:latin typeface="OCRB" panose="020F0502020204030204" pitchFamily="49" charset="0"/>
                <a:cs typeface="Courier New" panose="02070309020205020404" pitchFamily="49" charset="0"/>
              </a:rPr>
              <a:t>I</a:t>
            </a:r>
          </a:p>
          <a:p>
            <a:pPr algn="ctr"/>
            <a:r>
              <a:rPr lang="en-GB" dirty="0">
                <a:latin typeface="OCRB" panose="020F0502020204030204" pitchFamily="49" charset="0"/>
                <a:cs typeface="Courier New" panose="02070309020205020404" pitchFamily="49" charset="0"/>
              </a:rPr>
              <a:t>V</a:t>
            </a:r>
          </a:p>
          <a:p>
            <a:pPr algn="ctr"/>
            <a:endParaRPr lang="en-GB" dirty="0">
              <a:latin typeface="OCRB" panose="020F05020202040302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dirty="0" err="1">
                <a:latin typeface="OCRB" panose="020F0502020204030204" pitchFamily="49" charset="0"/>
                <a:cs typeface="Courier New" panose="02070309020205020404" pitchFamily="49" charset="0"/>
              </a:rPr>
              <a:t>Yr</a:t>
            </a:r>
            <a:r>
              <a:rPr lang="en-GB" dirty="0">
                <a:latin typeface="OCRB" panose="020F0502020204030204" pitchFamily="49" charset="0"/>
                <a:cs typeface="Courier New" panose="02070309020205020404" pitchFamily="49" charset="0"/>
              </a:rPr>
              <a:t> = 1995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B520FC-4E0A-9681-17B6-7E19C79D6671}"/>
              </a:ext>
            </a:extLst>
          </p:cNvPr>
          <p:cNvSpPr txBox="1"/>
          <p:nvPr/>
        </p:nvSpPr>
        <p:spPr>
          <a:xfrm>
            <a:off x="2087216" y="6409801"/>
            <a:ext cx="7056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solidFill>
                  <a:schemeClr val="bg1">
                    <a:lumMod val="75000"/>
                  </a:schemeClr>
                </a:solidFill>
              </a:rPr>
              <a:t>*Based on estimates by UN International Y2K Committee </a:t>
            </a:r>
          </a:p>
        </p:txBody>
      </p:sp>
    </p:spTree>
    <p:extLst>
      <p:ext uri="{BB962C8B-B14F-4D97-AF65-F5344CB8AC3E}">
        <p14:creationId xmlns:p14="http://schemas.microsoft.com/office/powerpoint/2010/main" val="143392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989E-947A-3DC3-6B0C-C5CDD4ECE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46050"/>
            <a:ext cx="8278688" cy="715963"/>
          </a:xfrm>
        </p:spPr>
        <p:txBody>
          <a:bodyPr/>
          <a:lstStyle/>
          <a:p>
            <a:r>
              <a:rPr lang="en-GB" dirty="0"/>
              <a:t>Case Study: NASA - Mariner 1 (1962)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91883-913D-29BE-B329-6D6756BB22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Intended to perform flyby of Venus.</a:t>
            </a:r>
          </a:p>
          <a:p>
            <a:r>
              <a:rPr lang="en-GB" dirty="0"/>
              <a:t>Veered dangerously off course during launch.</a:t>
            </a:r>
          </a:p>
          <a:p>
            <a:r>
              <a:rPr lang="en-GB" dirty="0"/>
              <a:t>Caused by miscalculation due to misplaced ‘_’ in FORTRAN code.</a:t>
            </a:r>
          </a:p>
          <a:p>
            <a:r>
              <a:rPr lang="en-GB" dirty="0"/>
              <a:t>Estimated to cost $147 Million*</a:t>
            </a:r>
          </a:p>
        </p:txBody>
      </p:sp>
      <p:pic>
        <p:nvPicPr>
          <p:cNvPr id="2050" name="Picture 2" descr="July 22, 1962: Mariner 1 Done In by a Typo | WIRED">
            <a:extLst>
              <a:ext uri="{FF2B5EF4-FFF2-40B4-BE49-F238E27FC236}">
                <a16:creationId xmlns:a16="http://schemas.microsoft.com/office/drawing/2014/main" id="{D8657723-8231-4EC9-6D44-5590F4DA3B0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00808"/>
            <a:ext cx="4038600" cy="366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riner 1 Launch - NASA Science">
            <a:extLst>
              <a:ext uri="{FF2B5EF4-FFF2-40B4-BE49-F238E27FC236}">
                <a16:creationId xmlns:a16="http://schemas.microsoft.com/office/drawing/2014/main" id="{D88C2B83-BF2A-8B85-32EA-BADC19964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477576"/>
            <a:ext cx="4039655" cy="4039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EBFC8E-06AB-28BC-8195-1B063EFB84E1}"/>
              </a:ext>
            </a:extLst>
          </p:cNvPr>
          <p:cNvSpPr txBox="1"/>
          <p:nvPr/>
        </p:nvSpPr>
        <p:spPr>
          <a:xfrm>
            <a:off x="2087216" y="6409801"/>
            <a:ext cx="7056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solidFill>
                  <a:schemeClr val="bg1">
                    <a:lumMod val="75000"/>
                  </a:schemeClr>
                </a:solidFill>
              </a:rPr>
              <a:t>*$18.5 Million in 1962, adjusted for inflation</a:t>
            </a:r>
          </a:p>
        </p:txBody>
      </p:sp>
    </p:spTree>
    <p:extLst>
      <p:ext uri="{BB962C8B-B14F-4D97-AF65-F5344CB8AC3E}">
        <p14:creationId xmlns:p14="http://schemas.microsoft.com/office/powerpoint/2010/main" val="266502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dirty="0">
                <a:latin typeface="Arial Black" panose="020B0A04020102020204" pitchFamily="34" charset="0"/>
              </a:rPr>
              <a:t>SW bugs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350696" cy="5157936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GB" altLang="en-US" sz="2400" dirty="0"/>
              <a:t>In 1979, 5 nuclear plants in US has to be switch off because of a bug in the software used to help in case of earthquakes </a:t>
            </a:r>
          </a:p>
          <a:p>
            <a:pPr marL="0" indent="0">
              <a:buNone/>
            </a:pPr>
            <a:r>
              <a:rPr lang="en-GB" altLang="en-US" sz="2400" dirty="0"/>
              <a:t>(using natural instead of the absolute values of numbers)</a:t>
            </a:r>
          </a:p>
          <a:p>
            <a:pPr marL="0" indent="0">
              <a:buNone/>
            </a:pPr>
            <a:endParaRPr lang="en-GB" altLang="en-US" sz="2400" dirty="0"/>
          </a:p>
          <a:p>
            <a:pPr marL="0" indent="0">
              <a:buNone/>
            </a:pP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271989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350696" cy="5157936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GB" altLang="en-US" sz="2400" dirty="0"/>
              <a:t>In 1979, 5 nuclear plants in US has to be switch off because of a bug in the software used to help in case of earthquakes </a:t>
            </a:r>
          </a:p>
          <a:p>
            <a:pPr marL="0" indent="0">
              <a:buNone/>
            </a:pPr>
            <a:r>
              <a:rPr lang="en-GB" altLang="en-US" sz="2400" dirty="0"/>
              <a:t>(using natural instead of the absolute values of numbers)</a:t>
            </a:r>
          </a:p>
          <a:p>
            <a:pPr marL="0" indent="0">
              <a:buNone/>
            </a:pPr>
            <a:endParaRPr lang="en-GB" altLang="en-US" sz="2400" dirty="0"/>
          </a:p>
          <a:p>
            <a:pPr marL="0" indent="0">
              <a:buNone/>
            </a:pPr>
            <a:endParaRPr lang="en-GB" altLang="en-US" sz="2400" dirty="0"/>
          </a:p>
          <a:p>
            <a:pPr marL="0" indent="0">
              <a:buNone/>
            </a:pPr>
            <a:r>
              <a:rPr lang="en-GB" altLang="en-US" sz="2400" dirty="0"/>
              <a:t>15 January 1990, 5 million calls were blocked in US for 9 hours</a:t>
            </a:r>
          </a:p>
          <a:p>
            <a:pPr marL="0" indent="0">
              <a:buNone/>
            </a:pPr>
            <a:r>
              <a:rPr lang="en-GB" altLang="en-US" sz="2400" dirty="0"/>
              <a:t>(wrong break statement in C code)</a:t>
            </a:r>
          </a:p>
          <a:p>
            <a:pPr marL="0" indent="0">
              <a:buNone/>
            </a:pPr>
            <a:endParaRPr lang="en-GB" altLang="en-US" sz="2400" dirty="0"/>
          </a:p>
          <a:p>
            <a:pPr marL="0" indent="0">
              <a:buNone/>
            </a:pPr>
            <a:endParaRPr lang="en-GB" altLang="en-US" sz="2400" dirty="0"/>
          </a:p>
          <a:p>
            <a:pPr marL="0" indent="0">
              <a:buNone/>
            </a:pPr>
            <a:endParaRPr lang="en-GB" altLang="en-US" sz="24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6050"/>
            <a:ext cx="6858000" cy="715963"/>
          </a:xfrm>
          <a:noFill/>
        </p:spPr>
        <p:txBody>
          <a:bodyPr/>
          <a:lstStyle/>
          <a:p>
            <a:r>
              <a:rPr lang="en-GB" altLang="en-US" dirty="0">
                <a:latin typeface="Arial Black" panose="020B0A04020102020204" pitchFamily="34" charset="0"/>
              </a:rPr>
              <a:t>SW bugs</a:t>
            </a:r>
          </a:p>
        </p:txBody>
      </p:sp>
    </p:spTree>
    <p:extLst>
      <p:ext uri="{BB962C8B-B14F-4D97-AF65-F5344CB8AC3E}">
        <p14:creationId xmlns:p14="http://schemas.microsoft.com/office/powerpoint/2010/main" val="355969706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350696" cy="5157936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GB" altLang="en-US" sz="2400" dirty="0"/>
              <a:t>In 1979, 5 nuclear plants in US has to be switch off because of a bug in the software used to help in case of earthquakes </a:t>
            </a:r>
          </a:p>
          <a:p>
            <a:pPr marL="0" indent="0">
              <a:buNone/>
            </a:pPr>
            <a:r>
              <a:rPr lang="en-GB" altLang="en-US" sz="2400" dirty="0"/>
              <a:t>(using natural instead of the absolute values of numbers)</a:t>
            </a:r>
          </a:p>
          <a:p>
            <a:pPr marL="0" indent="0">
              <a:buNone/>
            </a:pPr>
            <a:endParaRPr lang="en-GB" altLang="en-US" sz="2400" dirty="0"/>
          </a:p>
          <a:p>
            <a:pPr marL="0" indent="0">
              <a:buNone/>
            </a:pPr>
            <a:endParaRPr lang="en-GB" altLang="en-US" sz="2400" dirty="0"/>
          </a:p>
          <a:p>
            <a:pPr marL="0" indent="0">
              <a:buNone/>
            </a:pPr>
            <a:r>
              <a:rPr lang="en-GB" altLang="en-US" sz="2400" dirty="0"/>
              <a:t>15 January 1990, 5 million calls were blocked in US for 9 hours</a:t>
            </a:r>
          </a:p>
          <a:p>
            <a:pPr marL="0" indent="0">
              <a:buNone/>
            </a:pPr>
            <a:r>
              <a:rPr lang="en-GB" altLang="en-US" sz="2400" dirty="0"/>
              <a:t>(wrong break statement in C code)</a:t>
            </a:r>
          </a:p>
          <a:p>
            <a:pPr marL="0" indent="0">
              <a:buNone/>
            </a:pPr>
            <a:endParaRPr lang="en-GB" altLang="en-US" sz="2400" dirty="0"/>
          </a:p>
          <a:p>
            <a:pPr marL="0" indent="0">
              <a:buNone/>
            </a:pPr>
            <a:endParaRPr lang="en-GB" altLang="en-US" sz="2400" dirty="0"/>
          </a:p>
          <a:p>
            <a:pPr marL="0" indent="0">
              <a:buNone/>
            </a:pPr>
            <a:r>
              <a:rPr lang="en-GB" altLang="en-US" sz="2400" dirty="0"/>
              <a:t>A wrong IF.ELSE condition caused a UK bank to duplicate worldwide transfer payments for 30 minutes (lost 2 billion British pounds in early ‘90s)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6050"/>
            <a:ext cx="6858000" cy="715963"/>
          </a:xfrm>
          <a:noFill/>
        </p:spPr>
        <p:txBody>
          <a:bodyPr/>
          <a:lstStyle/>
          <a:p>
            <a:r>
              <a:rPr lang="en-GB" altLang="en-US" dirty="0">
                <a:latin typeface="Arial Black" panose="020B0A04020102020204" pitchFamily="34" charset="0"/>
              </a:rPr>
              <a:t>SW bugs</a:t>
            </a:r>
          </a:p>
        </p:txBody>
      </p:sp>
    </p:spTree>
    <p:extLst>
      <p:ext uri="{BB962C8B-B14F-4D97-AF65-F5344CB8AC3E}">
        <p14:creationId xmlns:p14="http://schemas.microsoft.com/office/powerpoint/2010/main" val="287177063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80728"/>
            <a:ext cx="8350696" cy="5157936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GB" altLang="en-US" sz="2400" dirty="0"/>
              <a:t>Mars Climate Orbiter destroyed  (’90s)</a:t>
            </a:r>
          </a:p>
          <a:p>
            <a:pPr marL="0" indent="0">
              <a:buNone/>
            </a:pPr>
            <a:r>
              <a:rPr lang="en-GB" altLang="en-US" sz="2400" dirty="0"/>
              <a:t>Software on ground generating commands in pound-force while orbiter was expecting </a:t>
            </a:r>
            <a:r>
              <a:rPr lang="en-GB" altLang="en-US" sz="2400" dirty="0" err="1"/>
              <a:t>newtons</a:t>
            </a:r>
            <a:endParaRPr lang="en-GB" altLang="en-US" sz="2400" dirty="0"/>
          </a:p>
          <a:p>
            <a:pPr marL="0" indent="0">
              <a:buNone/>
            </a:pPr>
            <a:endParaRPr lang="en-GB" altLang="en-US" sz="2400" dirty="0"/>
          </a:p>
          <a:p>
            <a:pPr marL="0" indent="0">
              <a:buNone/>
            </a:pPr>
            <a:endParaRPr lang="en-GB" altLang="en-US" sz="2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6050"/>
            <a:ext cx="6858000" cy="715963"/>
          </a:xfrm>
          <a:noFill/>
        </p:spPr>
        <p:txBody>
          <a:bodyPr/>
          <a:lstStyle/>
          <a:p>
            <a:r>
              <a:rPr lang="en-GB" altLang="en-US" dirty="0">
                <a:latin typeface="Arial Black" panose="020B0A04020102020204" pitchFamily="34" charset="0"/>
              </a:rPr>
              <a:t>SW bugs</a:t>
            </a:r>
          </a:p>
        </p:txBody>
      </p:sp>
    </p:spTree>
    <p:extLst>
      <p:ext uri="{BB962C8B-B14F-4D97-AF65-F5344CB8AC3E}">
        <p14:creationId xmlns:p14="http://schemas.microsoft.com/office/powerpoint/2010/main" val="16683955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80728"/>
            <a:ext cx="8350696" cy="5157936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GB" altLang="en-US" sz="2400" dirty="0"/>
              <a:t>Mars Climate Orbiter destroyed  (’90s)</a:t>
            </a:r>
          </a:p>
          <a:p>
            <a:pPr marL="0" indent="0">
              <a:buNone/>
            </a:pPr>
            <a:r>
              <a:rPr lang="en-GB" altLang="en-US" sz="2400" dirty="0"/>
              <a:t>Software on ground generating commands in pound-force while orbiter was expecting </a:t>
            </a:r>
            <a:r>
              <a:rPr lang="en-GB" altLang="en-US" sz="2400" dirty="0" err="1"/>
              <a:t>newtons</a:t>
            </a:r>
            <a:endParaRPr lang="en-GB" altLang="en-US" sz="2400" dirty="0"/>
          </a:p>
          <a:p>
            <a:pPr marL="0" indent="0">
              <a:buNone/>
            </a:pPr>
            <a:endParaRPr lang="en-GB" altLang="en-US" sz="2400" dirty="0"/>
          </a:p>
          <a:p>
            <a:pPr marL="0" indent="0">
              <a:buNone/>
            </a:pPr>
            <a:r>
              <a:rPr lang="en-GB" altLang="en-US" sz="2400" dirty="0" err="1"/>
              <a:t>Hitomi</a:t>
            </a:r>
            <a:r>
              <a:rPr lang="en-GB" altLang="en-US" sz="2400" dirty="0"/>
              <a:t> satellite destroyed (2016)</a:t>
            </a:r>
          </a:p>
          <a:p>
            <a:pPr marL="0" indent="0">
              <a:buNone/>
            </a:pPr>
            <a:r>
              <a:rPr lang="en-GB" altLang="en-US" sz="2400" dirty="0"/>
              <a:t>A thruster fired in the wrong direction and the satellite got destabilized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6050"/>
            <a:ext cx="6858000" cy="715963"/>
          </a:xfrm>
          <a:noFill/>
        </p:spPr>
        <p:txBody>
          <a:bodyPr/>
          <a:lstStyle/>
          <a:p>
            <a:r>
              <a:rPr lang="en-GB" altLang="en-US" dirty="0">
                <a:latin typeface="Arial Black" panose="020B0A04020102020204" pitchFamily="34" charset="0"/>
              </a:rPr>
              <a:t>SW bugs</a:t>
            </a:r>
          </a:p>
        </p:txBody>
      </p:sp>
    </p:spTree>
    <p:extLst>
      <p:ext uri="{BB962C8B-B14F-4D97-AF65-F5344CB8AC3E}">
        <p14:creationId xmlns:p14="http://schemas.microsoft.com/office/powerpoint/2010/main" val="364783073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350696" cy="5157936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GB" altLang="en-US" sz="2400" dirty="0"/>
              <a:t>Therac-25 radiation therapy administered excessive quantities of radiation (variable not correctly initialized). At least 5 people died in ‘80s.</a:t>
            </a:r>
          </a:p>
          <a:p>
            <a:pPr marL="0" indent="0">
              <a:buNone/>
            </a:pPr>
            <a:endParaRPr lang="en-GB" altLang="en-US" sz="2400" dirty="0"/>
          </a:p>
          <a:p>
            <a:pPr marL="0" indent="0">
              <a:buNone/>
            </a:pPr>
            <a:endParaRPr lang="en-GB" altLang="en-US" sz="2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6050"/>
            <a:ext cx="6858000" cy="715963"/>
          </a:xfrm>
          <a:noFill/>
        </p:spPr>
        <p:txBody>
          <a:bodyPr/>
          <a:lstStyle/>
          <a:p>
            <a:r>
              <a:rPr lang="en-GB" altLang="en-US" dirty="0">
                <a:latin typeface="Arial Black" panose="020B0A04020102020204" pitchFamily="34" charset="0"/>
              </a:rPr>
              <a:t>SW bugs</a:t>
            </a:r>
          </a:p>
        </p:txBody>
      </p:sp>
    </p:spTree>
    <p:extLst>
      <p:ext uri="{BB962C8B-B14F-4D97-AF65-F5344CB8AC3E}">
        <p14:creationId xmlns:p14="http://schemas.microsoft.com/office/powerpoint/2010/main" val="426889998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350696" cy="5157936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GB" altLang="en-US" sz="2400" dirty="0"/>
              <a:t>Therac-25 radiation therapy administered excessive quantities of radiation (variable not correctly initialized). At least 5 people died in ‘80s.</a:t>
            </a:r>
          </a:p>
          <a:p>
            <a:pPr marL="0" indent="0">
              <a:buNone/>
            </a:pPr>
            <a:endParaRPr lang="en-GB" altLang="en-US" sz="2400" dirty="0"/>
          </a:p>
          <a:p>
            <a:pPr marL="0" indent="0">
              <a:buNone/>
            </a:pPr>
            <a:r>
              <a:rPr lang="en-GB" altLang="en-US" sz="2400" dirty="0"/>
              <a:t>2</a:t>
            </a:r>
            <a:r>
              <a:rPr lang="en-GB" altLang="en-US" sz="2400" baseline="30000" dirty="0"/>
              <a:t>15, </a:t>
            </a:r>
            <a:r>
              <a:rPr lang="en-GB" altLang="en-US" sz="2400" dirty="0"/>
              <a:t>overflow of 16-bit words</a:t>
            </a:r>
          </a:p>
          <a:p>
            <a:pPr marL="0" indent="0">
              <a:buNone/>
            </a:pPr>
            <a:r>
              <a:rPr lang="en-GB" altLang="en-US" sz="2400" dirty="0"/>
              <a:t>A Washington D.C. hospital computer system collapsed on 19 September 1989, 2</a:t>
            </a:r>
            <a:r>
              <a:rPr lang="en-GB" altLang="en-US" sz="2400" baseline="30000" dirty="0"/>
              <a:t>15 </a:t>
            </a:r>
            <a:r>
              <a:rPr lang="en-GB" altLang="en-US" sz="2400" dirty="0"/>
              <a:t>= 32,7968 days after January 1, 1900</a:t>
            </a:r>
          </a:p>
          <a:p>
            <a:pPr marL="0" indent="0">
              <a:buNone/>
            </a:pPr>
            <a:endParaRPr lang="en-GB" altLang="en-US" sz="2400" dirty="0"/>
          </a:p>
          <a:p>
            <a:pPr marL="0" indent="0">
              <a:buNone/>
            </a:pPr>
            <a:endParaRPr lang="en-GB" altLang="en-US" sz="2400" dirty="0"/>
          </a:p>
          <a:p>
            <a:pPr marL="0" indent="0">
              <a:buNone/>
            </a:pPr>
            <a:endParaRPr lang="en-GB" altLang="en-US" sz="2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6050"/>
            <a:ext cx="6858000" cy="715963"/>
          </a:xfrm>
          <a:noFill/>
        </p:spPr>
        <p:txBody>
          <a:bodyPr/>
          <a:lstStyle/>
          <a:p>
            <a:r>
              <a:rPr lang="en-GB" altLang="en-US" dirty="0">
                <a:latin typeface="Arial Black" panose="020B0A04020102020204" pitchFamily="34" charset="0"/>
              </a:rPr>
              <a:t>SW bugs</a:t>
            </a:r>
          </a:p>
        </p:txBody>
      </p:sp>
    </p:spTree>
    <p:extLst>
      <p:ext uri="{BB962C8B-B14F-4D97-AF65-F5344CB8AC3E}">
        <p14:creationId xmlns:p14="http://schemas.microsoft.com/office/powerpoint/2010/main" val="138859477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350696" cy="5157936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GB" altLang="en-US" sz="2400" dirty="0"/>
              <a:t>Therac-25 radiation therapy administered excessive quantities of radiation (variable not correctly initialized). At least 5 people died in ‘80s.</a:t>
            </a:r>
          </a:p>
          <a:p>
            <a:pPr marL="0" indent="0">
              <a:buNone/>
            </a:pPr>
            <a:endParaRPr lang="en-GB" altLang="en-US" sz="2400" dirty="0"/>
          </a:p>
          <a:p>
            <a:pPr marL="0" indent="0">
              <a:buNone/>
            </a:pPr>
            <a:r>
              <a:rPr lang="en-GB" altLang="en-US" sz="2400" dirty="0"/>
              <a:t>2</a:t>
            </a:r>
            <a:r>
              <a:rPr lang="en-GB" altLang="en-US" sz="2400" baseline="30000" dirty="0"/>
              <a:t>15, </a:t>
            </a:r>
            <a:r>
              <a:rPr lang="en-GB" altLang="en-US" sz="2400" dirty="0"/>
              <a:t>overflow of 16-bit words</a:t>
            </a:r>
          </a:p>
          <a:p>
            <a:pPr marL="0" indent="0">
              <a:buNone/>
            </a:pPr>
            <a:r>
              <a:rPr lang="en-GB" altLang="en-US" sz="2400" dirty="0"/>
              <a:t>A Washington D.C. hospital computer system collapsed on 19 September 1989, 2</a:t>
            </a:r>
            <a:r>
              <a:rPr lang="en-GB" altLang="en-US" sz="2400" baseline="30000" dirty="0"/>
              <a:t>15 </a:t>
            </a:r>
            <a:r>
              <a:rPr lang="en-GB" altLang="en-US" sz="2400" dirty="0"/>
              <a:t>= 32,7968 days after January 1, 1900</a:t>
            </a:r>
          </a:p>
          <a:p>
            <a:pPr marL="0" indent="0">
              <a:buNone/>
            </a:pPr>
            <a:endParaRPr lang="en-GB" altLang="en-US" sz="2400" dirty="0"/>
          </a:p>
          <a:p>
            <a:pPr marL="0" indent="0">
              <a:buNone/>
            </a:pPr>
            <a:endParaRPr lang="en-GB" altLang="en-US" sz="2400" dirty="0"/>
          </a:p>
          <a:p>
            <a:pPr marL="0" indent="0">
              <a:buNone/>
            </a:pPr>
            <a:r>
              <a:rPr lang="en-GB" altLang="en-US" sz="2400" dirty="0"/>
              <a:t>Vancouver Stock Exchange; repeated rounding error (loss of 25 points per month). Had to be restarted in ‘82.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6050"/>
            <a:ext cx="6858000" cy="715963"/>
          </a:xfrm>
          <a:noFill/>
        </p:spPr>
        <p:txBody>
          <a:bodyPr/>
          <a:lstStyle/>
          <a:p>
            <a:r>
              <a:rPr lang="en-GB" altLang="en-US" dirty="0">
                <a:latin typeface="Arial Black" panose="020B0A04020102020204" pitchFamily="34" charset="0"/>
              </a:rPr>
              <a:t>SW bugs</a:t>
            </a:r>
          </a:p>
        </p:txBody>
      </p:sp>
    </p:spTree>
    <p:extLst>
      <p:ext uri="{BB962C8B-B14F-4D97-AF65-F5344CB8AC3E}">
        <p14:creationId xmlns:p14="http://schemas.microsoft.com/office/powerpoint/2010/main" val="101957500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C9C87-F074-C264-7D62-A8018668A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48680"/>
            <a:ext cx="8001000" cy="5272683"/>
          </a:xfrm>
        </p:spPr>
        <p:txBody>
          <a:bodyPr/>
          <a:lstStyle/>
          <a:p>
            <a:pPr marL="0" indent="0">
              <a:buNone/>
            </a:pPr>
            <a:r>
              <a:rPr lang="en-GB" i="1" dirty="0"/>
              <a:t>“Does your code work?”</a:t>
            </a:r>
          </a:p>
          <a:p>
            <a:pPr marL="0" indent="0">
              <a:buNone/>
            </a:pPr>
            <a:endParaRPr lang="en-GB" i="1" dirty="0"/>
          </a:p>
          <a:p>
            <a:pPr marL="0" indent="0" algn="r">
              <a:buNone/>
            </a:pPr>
            <a:r>
              <a:rPr lang="en-GB" i="1" dirty="0"/>
              <a:t>“Yes it does!”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dirty="0"/>
              <a:t>“Have you run it?”</a:t>
            </a:r>
          </a:p>
          <a:p>
            <a:pPr marL="0" indent="0">
              <a:buNone/>
            </a:pPr>
            <a:endParaRPr lang="en-GB" i="1" dirty="0"/>
          </a:p>
          <a:p>
            <a:pPr marL="0" indent="0" algn="r">
              <a:buNone/>
            </a:pPr>
            <a:r>
              <a:rPr lang="en-GB" i="1" dirty="0"/>
              <a:t>“No”</a:t>
            </a:r>
          </a:p>
          <a:p>
            <a:pPr marL="0" indent="0" algn="r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dirty="0"/>
              <a:t>!?!?</a:t>
            </a:r>
          </a:p>
        </p:txBody>
      </p:sp>
    </p:spTree>
    <p:extLst>
      <p:ext uri="{BB962C8B-B14F-4D97-AF65-F5344CB8AC3E}">
        <p14:creationId xmlns:p14="http://schemas.microsoft.com/office/powerpoint/2010/main" val="181971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68412"/>
            <a:ext cx="8229600" cy="4968899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GB" altLang="en-US" dirty="0"/>
              <a:t>Only exhaustive testing can show a program is </a:t>
            </a:r>
            <a:br>
              <a:rPr lang="en-GB" altLang="en-US" dirty="0"/>
            </a:br>
            <a:r>
              <a:rPr lang="en-GB" altLang="en-US" dirty="0"/>
              <a:t>free from defects. </a:t>
            </a:r>
          </a:p>
          <a:p>
            <a:pPr marL="0" indent="0">
              <a:buNone/>
            </a:pPr>
            <a:r>
              <a:rPr lang="en-GB" altLang="en-US" dirty="0"/>
              <a:t>However, </a:t>
            </a:r>
            <a:r>
              <a:rPr lang="en-GB" altLang="en-US" b="1" dirty="0">
                <a:solidFill>
                  <a:srgbClr val="FF0000"/>
                </a:solidFill>
              </a:rPr>
              <a:t>exhaustive testing is impossible</a:t>
            </a:r>
          </a:p>
          <a:p>
            <a:endParaRPr lang="en-GB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19673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68412"/>
            <a:ext cx="8229600" cy="4968899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GB" altLang="en-US" dirty="0"/>
              <a:t>Only exhaustive testing can show a program is </a:t>
            </a:r>
            <a:br>
              <a:rPr lang="en-GB" altLang="en-US" dirty="0"/>
            </a:br>
            <a:r>
              <a:rPr lang="en-GB" altLang="en-US" dirty="0"/>
              <a:t>free from defects. </a:t>
            </a:r>
          </a:p>
          <a:p>
            <a:pPr marL="0" indent="0">
              <a:buNone/>
            </a:pPr>
            <a:r>
              <a:rPr lang="en-GB" altLang="en-US" dirty="0"/>
              <a:t>However, </a:t>
            </a:r>
            <a:r>
              <a:rPr lang="en-GB" altLang="en-US" b="1" dirty="0">
                <a:solidFill>
                  <a:srgbClr val="FF0000"/>
                </a:solidFill>
              </a:rPr>
              <a:t>exhaustive testing is impossible</a:t>
            </a:r>
          </a:p>
          <a:p>
            <a:endParaRPr lang="en-GB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1680" y="3933056"/>
            <a:ext cx="1584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691680" y="4869160"/>
            <a:ext cx="1584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779912" y="3933056"/>
            <a:ext cx="1584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779912" y="4911551"/>
            <a:ext cx="1584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012160" y="3933056"/>
            <a:ext cx="1584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012160" y="4911551"/>
            <a:ext cx="1584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5661248"/>
            <a:ext cx="6638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GUI with 6 input fields, each 10 possible values</a:t>
            </a:r>
          </a:p>
          <a:p>
            <a:r>
              <a:rPr lang="en-GB" dirty="0"/>
              <a:t>Number combinations to test = 10^6 = 1000000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04664"/>
            <a:ext cx="8229600" cy="4968899"/>
          </a:xfrm>
          <a:noFill/>
        </p:spPr>
        <p:txBody>
          <a:bodyPr/>
          <a:lstStyle/>
          <a:p>
            <a:pPr marL="0" indent="0">
              <a:buNone/>
            </a:pPr>
            <a:endParaRPr lang="en-GB" alt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altLang="en-US" dirty="0">
                <a:solidFill>
                  <a:srgbClr val="FF0000"/>
                </a:solidFill>
              </a:rPr>
              <a:t>Testing can only show the presence of bugs </a:t>
            </a:r>
          </a:p>
          <a:p>
            <a:pPr marL="0" indent="0">
              <a:buNone/>
            </a:pPr>
            <a:r>
              <a:rPr lang="en-GB" altLang="en-US" dirty="0">
                <a:solidFill>
                  <a:srgbClr val="FF0000"/>
                </a:solidFill>
              </a:rPr>
              <a:t>(not the absence) and can reduce the risks</a:t>
            </a:r>
          </a:p>
          <a:p>
            <a:pPr marL="0" indent="0">
              <a:buNone/>
            </a:pPr>
            <a:r>
              <a:rPr lang="en-GB" altLang="en-US" dirty="0">
                <a:solidFill>
                  <a:srgbClr val="FF0000"/>
                </a:solidFill>
              </a:rPr>
              <a:t>of undiscovered bugs</a:t>
            </a:r>
          </a:p>
          <a:p>
            <a:pPr marL="0" indent="0">
              <a:buNone/>
            </a:pPr>
            <a:endParaRPr lang="en-GB" altLang="en-US" dirty="0"/>
          </a:p>
          <a:p>
            <a:pPr marL="0" indent="0">
              <a:buNone/>
            </a:pPr>
            <a:endParaRPr lang="en-GB" altLang="en-US" dirty="0"/>
          </a:p>
          <a:p>
            <a:pPr marL="0" indent="0">
              <a:buNone/>
            </a:pPr>
            <a:r>
              <a:rPr lang="en-GB" altLang="en-US" dirty="0"/>
              <a:t>Never claim a SW is bug-free</a:t>
            </a:r>
          </a:p>
          <a:p>
            <a:endParaRPr lang="en-GB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64315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6050"/>
            <a:ext cx="8134672" cy="715963"/>
          </a:xfrm>
          <a:noFill/>
        </p:spPr>
        <p:txBody>
          <a:bodyPr/>
          <a:lstStyle/>
          <a:p>
            <a:r>
              <a:rPr lang="en-GB" altLang="en-US" dirty="0">
                <a:latin typeface="Arial Black" panose="020B0A04020102020204" pitchFamily="34" charset="0"/>
              </a:rPr>
              <a:t>Functional vs Non-Functional Testing 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350696" cy="5157936"/>
          </a:xfrm>
          <a:noFill/>
        </p:spPr>
        <p:txBody>
          <a:bodyPr/>
          <a:lstStyle/>
          <a:p>
            <a:pPr marL="0" indent="0">
              <a:buNone/>
            </a:pPr>
            <a:endParaRPr lang="en-GB" altLang="en-US" sz="2400" dirty="0"/>
          </a:p>
          <a:p>
            <a:pPr marL="0" indent="0">
              <a:buNone/>
            </a:pPr>
            <a:r>
              <a:rPr lang="en-GB" altLang="en-US" sz="2400" b="1" dirty="0"/>
              <a:t>Functional Testing</a:t>
            </a:r>
          </a:p>
          <a:p>
            <a:pPr marL="0" indent="0">
              <a:buNone/>
            </a:pPr>
            <a:endParaRPr lang="en-GB" altLang="en-US" sz="2400" dirty="0"/>
          </a:p>
          <a:p>
            <a:pPr marL="0" indent="0">
              <a:buNone/>
            </a:pPr>
            <a:r>
              <a:rPr lang="en-GB" altLang="en-US" sz="2400" dirty="0"/>
              <a:t> Verify a specific action of the code (</a:t>
            </a:r>
            <a:r>
              <a:rPr lang="en-GB" altLang="en-US" sz="2400" dirty="0" err="1"/>
              <a:t>eg</a:t>
            </a:r>
            <a:r>
              <a:rPr lang="en-GB" altLang="en-US" sz="2400" dirty="0"/>
              <a:t>, print, display, checks,..)</a:t>
            </a:r>
          </a:p>
          <a:p>
            <a:pPr marL="0" indent="0">
              <a:buNone/>
            </a:pPr>
            <a:r>
              <a:rPr lang="en-GB" altLang="en-US" sz="2400" dirty="0"/>
              <a:t> </a:t>
            </a:r>
            <a:r>
              <a:rPr lang="en-GB" altLang="en-US" sz="2400" i="1" dirty="0"/>
              <a:t>Does it feature work ?</a:t>
            </a:r>
          </a:p>
          <a:p>
            <a:pPr marL="0" indent="0">
              <a:buNone/>
            </a:pPr>
            <a:endParaRPr lang="en-GB" altLang="en-US" sz="2400" i="1" dirty="0"/>
          </a:p>
          <a:p>
            <a:pPr marL="0" indent="0">
              <a:buNone/>
            </a:pPr>
            <a:endParaRPr lang="en-GB" altLang="en-US" sz="2400" b="1" dirty="0"/>
          </a:p>
          <a:p>
            <a:pPr marL="0" indent="0">
              <a:buNone/>
            </a:pPr>
            <a:r>
              <a:rPr lang="en-GB" altLang="en-US" sz="2400" b="1" dirty="0"/>
              <a:t>Non-functional Testing</a:t>
            </a:r>
          </a:p>
          <a:p>
            <a:pPr marL="0" indent="0">
              <a:buNone/>
            </a:pPr>
            <a:endParaRPr lang="en-GB" altLang="en-US" sz="2400" dirty="0"/>
          </a:p>
          <a:p>
            <a:pPr marL="0" indent="0">
              <a:buNone/>
            </a:pPr>
            <a:r>
              <a:rPr lang="en-GB" altLang="en-US" sz="2400" dirty="0"/>
              <a:t>Aspects not related to a specific function (</a:t>
            </a:r>
            <a:r>
              <a:rPr lang="en-GB" altLang="en-US" sz="2400" dirty="0" err="1"/>
              <a:t>eg</a:t>
            </a:r>
            <a:r>
              <a:rPr lang="en-GB" altLang="en-US" sz="2400" dirty="0"/>
              <a:t>, scalability, usability,..)</a:t>
            </a:r>
            <a:endParaRPr lang="en-GB" altLang="en-US" sz="2400" i="1" dirty="0"/>
          </a:p>
          <a:p>
            <a:pPr marL="0" indent="0">
              <a:buNone/>
            </a:pPr>
            <a:r>
              <a:rPr lang="en-GB" altLang="en-US" sz="2400" i="1" dirty="0"/>
              <a:t>How does the code scale ?   Stress test.</a:t>
            </a:r>
          </a:p>
          <a:p>
            <a:pPr marL="0" indent="0">
              <a:buNone/>
            </a:pPr>
            <a:endParaRPr lang="en-GB" altLang="en-US" sz="2400" dirty="0"/>
          </a:p>
          <a:p>
            <a:pPr marL="0" indent="0">
              <a:buNone/>
            </a:pP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8794872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6050"/>
            <a:ext cx="8134672" cy="715963"/>
          </a:xfrm>
          <a:noFill/>
        </p:spPr>
        <p:txBody>
          <a:bodyPr/>
          <a:lstStyle/>
          <a:p>
            <a:r>
              <a:rPr lang="en-GB" altLang="en-US" dirty="0">
                <a:latin typeface="Arial Black" panose="020B0A04020102020204" pitchFamily="34" charset="0"/>
              </a:rPr>
              <a:t>Static vs Dynamic Testing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350696" cy="5157936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GB" altLang="en-US" sz="2400" b="1" dirty="0"/>
              <a:t>Static</a:t>
            </a:r>
          </a:p>
          <a:p>
            <a:pPr marL="0" indent="0">
              <a:buNone/>
            </a:pPr>
            <a:endParaRPr lang="en-GB" altLang="en-US" sz="2400" dirty="0"/>
          </a:p>
          <a:p>
            <a:pPr marL="0" indent="0">
              <a:buNone/>
            </a:pPr>
            <a:r>
              <a:rPr lang="en-GB" altLang="en-US" sz="2400" dirty="0"/>
              <a:t> Inspection of the code (useful to check scalability and efficiency, Big O notation, maintainability index)</a:t>
            </a:r>
          </a:p>
          <a:p>
            <a:pPr marL="0" indent="0">
              <a:buNone/>
            </a:pPr>
            <a:endParaRPr lang="en-GB" altLang="en-US" sz="2400" b="1" dirty="0"/>
          </a:p>
          <a:p>
            <a:pPr marL="0" indent="0">
              <a:buNone/>
            </a:pPr>
            <a:endParaRPr lang="en-GB" altLang="en-US" sz="2400" b="1" dirty="0"/>
          </a:p>
          <a:p>
            <a:pPr marL="0" indent="0">
              <a:buNone/>
            </a:pPr>
            <a:endParaRPr lang="en-GB" altLang="en-US" sz="2400" b="1" dirty="0"/>
          </a:p>
          <a:p>
            <a:pPr marL="0" indent="0">
              <a:buNone/>
            </a:pPr>
            <a:r>
              <a:rPr lang="en-GB" altLang="en-US" sz="2400" b="1" dirty="0"/>
              <a:t>Dynamic</a:t>
            </a:r>
          </a:p>
          <a:p>
            <a:pPr marL="0" indent="0">
              <a:buNone/>
            </a:pPr>
            <a:endParaRPr lang="en-GB" altLang="en-US" sz="2400" dirty="0"/>
          </a:p>
          <a:p>
            <a:pPr marL="0" indent="0">
              <a:buNone/>
            </a:pPr>
            <a:r>
              <a:rPr lang="en-GB" altLang="en-US" sz="2400" dirty="0"/>
              <a:t>Running the code</a:t>
            </a:r>
          </a:p>
          <a:p>
            <a:pPr marL="0" indent="0">
              <a:buNone/>
            </a:pP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665619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6050"/>
            <a:ext cx="8134672" cy="715963"/>
          </a:xfrm>
          <a:noFill/>
        </p:spPr>
        <p:txBody>
          <a:bodyPr/>
          <a:lstStyle/>
          <a:p>
            <a:r>
              <a:rPr lang="en-GB" altLang="en-US" dirty="0">
                <a:latin typeface="Arial Black" panose="020B0A04020102020204" pitchFamily="34" charset="0"/>
              </a:rPr>
              <a:t>Testing Methods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1412776"/>
            <a:ext cx="8350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</a:t>
            </a:r>
            <a:r>
              <a:rPr lang="en-GB" b="1" dirty="0"/>
              <a:t>Black Box</a:t>
            </a:r>
            <a:r>
              <a:rPr lang="en-GB" dirty="0"/>
              <a:t>  approach, no access to the code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</a:t>
            </a:r>
            <a:r>
              <a:rPr lang="en-GB" b="1" dirty="0"/>
              <a:t>White box</a:t>
            </a:r>
            <a:r>
              <a:rPr lang="en-GB" dirty="0"/>
              <a:t>  approach, access to the code</a:t>
            </a:r>
          </a:p>
        </p:txBody>
      </p:sp>
    </p:spTree>
    <p:extLst>
      <p:ext uri="{BB962C8B-B14F-4D97-AF65-F5344CB8AC3E}">
        <p14:creationId xmlns:p14="http://schemas.microsoft.com/office/powerpoint/2010/main" val="371676578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6050"/>
            <a:ext cx="8134672" cy="715963"/>
          </a:xfrm>
          <a:noFill/>
        </p:spPr>
        <p:txBody>
          <a:bodyPr/>
          <a:lstStyle/>
          <a:p>
            <a:r>
              <a:rPr lang="en-GB" altLang="en-US" dirty="0">
                <a:latin typeface="Arial Black" panose="020B0A04020102020204" pitchFamily="34" charset="0"/>
              </a:rPr>
              <a:t>Testing Methods: Black Box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1412776"/>
            <a:ext cx="83506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</a:t>
            </a:r>
            <a:r>
              <a:rPr lang="en-GB" b="1" dirty="0"/>
              <a:t>Black Box</a:t>
            </a:r>
            <a:r>
              <a:rPr lang="en-GB" dirty="0"/>
              <a:t>  approach, no access to the code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</a:t>
            </a:r>
          </a:p>
          <a:p>
            <a:r>
              <a:rPr lang="en-GB" dirty="0"/>
              <a:t>Treats the software as a black box (as a “user”).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35896" y="3902531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software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3902531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39752" y="4133363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220072" y="4133363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16216" y="3902530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32240" y="4725144"/>
            <a:ext cx="1691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the one</a:t>
            </a:r>
          </a:p>
          <a:p>
            <a:r>
              <a:rPr lang="en-GB" dirty="0"/>
              <a:t>expected ?</a:t>
            </a:r>
          </a:p>
        </p:txBody>
      </p:sp>
    </p:spTree>
    <p:extLst>
      <p:ext uri="{BB962C8B-B14F-4D97-AF65-F5344CB8AC3E}">
        <p14:creationId xmlns:p14="http://schemas.microsoft.com/office/powerpoint/2010/main" val="80018952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412776"/>
            <a:ext cx="83506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Black Box  approach, no access to the code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3351768"/>
            <a:ext cx="83529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Advantages</a:t>
            </a:r>
          </a:p>
          <a:p>
            <a:r>
              <a:rPr lang="en-GB" dirty="0"/>
              <a:t>Tester has no “bonds” with the code, will find a bug</a:t>
            </a:r>
          </a:p>
          <a:p>
            <a:r>
              <a:rPr lang="en-GB" dirty="0"/>
              <a:t>(unaffiliated opinion)</a:t>
            </a:r>
          </a:p>
          <a:p>
            <a:endParaRPr lang="en-GB" dirty="0"/>
          </a:p>
          <a:p>
            <a:r>
              <a:rPr lang="en-GB" dirty="0"/>
              <a:t>Disadvantages:</a:t>
            </a:r>
          </a:p>
          <a:p>
            <a:r>
              <a:rPr lang="en-GB" dirty="0"/>
              <a:t>Without knowledge of the code, many inputs could be redundant (blind exploring)</a:t>
            </a:r>
          </a:p>
          <a:p>
            <a:endParaRPr lang="en-GB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6050"/>
            <a:ext cx="8134672" cy="715963"/>
          </a:xfrm>
          <a:noFill/>
        </p:spPr>
        <p:txBody>
          <a:bodyPr/>
          <a:lstStyle/>
          <a:p>
            <a:r>
              <a:rPr lang="en-GB" altLang="en-US" dirty="0">
                <a:latin typeface="Arial Black" panose="020B0A04020102020204" pitchFamily="34" charset="0"/>
              </a:rPr>
              <a:t>Testing Methods: Black Box</a:t>
            </a:r>
          </a:p>
        </p:txBody>
      </p:sp>
    </p:spTree>
    <p:extLst>
      <p:ext uri="{BB962C8B-B14F-4D97-AF65-F5344CB8AC3E}">
        <p14:creationId xmlns:p14="http://schemas.microsoft.com/office/powerpoint/2010/main" val="258911911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1052736"/>
            <a:ext cx="83529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Cannot test all possible inputs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Equivalence Partitioning : Divide inputs into partitions and select 1 representative input for each partition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Boundary Value Analysis: Determine boundaries of the input and check cases at the boundaries and just inside/outside the boundaries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6050"/>
            <a:ext cx="8134672" cy="715963"/>
          </a:xfrm>
          <a:noFill/>
        </p:spPr>
        <p:txBody>
          <a:bodyPr/>
          <a:lstStyle/>
          <a:p>
            <a:r>
              <a:rPr lang="en-GB" altLang="en-US" dirty="0">
                <a:latin typeface="Arial Black" panose="020B0A04020102020204" pitchFamily="34" charset="0"/>
              </a:rPr>
              <a:t>Testing Methods: Black Box</a:t>
            </a:r>
          </a:p>
        </p:txBody>
      </p:sp>
    </p:spTree>
    <p:extLst>
      <p:ext uri="{BB962C8B-B14F-4D97-AF65-F5344CB8AC3E}">
        <p14:creationId xmlns:p14="http://schemas.microsoft.com/office/powerpoint/2010/main" val="373606169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1052736"/>
            <a:ext cx="8352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Cause-effect Graphs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Using a graph to capture the relationship input-output </a:t>
            </a:r>
          </a:p>
          <a:p>
            <a:r>
              <a:rPr lang="en-GB" dirty="0"/>
              <a:t>and avoid combinatorial explosion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356992"/>
            <a:ext cx="6068342" cy="3038244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6050"/>
            <a:ext cx="8134672" cy="715963"/>
          </a:xfrm>
          <a:noFill/>
        </p:spPr>
        <p:txBody>
          <a:bodyPr/>
          <a:lstStyle/>
          <a:p>
            <a:r>
              <a:rPr lang="en-GB" altLang="en-US" dirty="0">
                <a:latin typeface="Arial Black" panose="020B0A04020102020204" pitchFamily="34" charset="0"/>
              </a:rPr>
              <a:t>Testing Methods: Black Box</a:t>
            </a:r>
          </a:p>
        </p:txBody>
      </p:sp>
    </p:spTree>
    <p:extLst>
      <p:ext uri="{BB962C8B-B14F-4D97-AF65-F5344CB8AC3E}">
        <p14:creationId xmlns:p14="http://schemas.microsoft.com/office/powerpoint/2010/main" val="32852868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br>
              <a:rPr lang="en-US" altLang="en-US" sz="3600" dirty="0">
                <a:latin typeface="Arial Black" panose="020B0A04020102020204" pitchFamily="34" charset="0"/>
              </a:rPr>
            </a:br>
            <a:r>
              <a:rPr lang="en-US" altLang="en-US" sz="3600" dirty="0">
                <a:latin typeface="Arial Black" panose="020B0A04020102020204" pitchFamily="34" charset="0"/>
              </a:rPr>
              <a:t>Testing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6050"/>
            <a:ext cx="8134672" cy="715963"/>
          </a:xfrm>
          <a:noFill/>
        </p:spPr>
        <p:txBody>
          <a:bodyPr/>
          <a:lstStyle/>
          <a:p>
            <a:r>
              <a:rPr lang="en-GB" altLang="en-US" dirty="0">
                <a:latin typeface="Arial Black" panose="020B0A04020102020204" pitchFamily="34" charset="0"/>
              </a:rPr>
              <a:t>Testing Methods: White Box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1412776"/>
            <a:ext cx="83506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</a:t>
            </a:r>
            <a:r>
              <a:rPr lang="en-GB" b="1" dirty="0"/>
              <a:t>White Box</a:t>
            </a:r>
            <a:r>
              <a:rPr lang="en-GB" dirty="0"/>
              <a:t>  approach, access to the code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3351768"/>
            <a:ext cx="87849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Code coverage – creating tests to satisfy code coverage (e.g., all statements in the program should be executed at least once). </a:t>
            </a:r>
          </a:p>
          <a:p>
            <a:endParaRPr lang="en-GB" dirty="0"/>
          </a:p>
          <a:p>
            <a:r>
              <a:rPr lang="en-GB" dirty="0" err="1"/>
              <a:t>Cyclomatic</a:t>
            </a:r>
            <a:r>
              <a:rPr lang="en-GB" dirty="0"/>
              <a:t> complexity (Visual Studio metrics).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Can be used  together with testing framework (</a:t>
            </a:r>
            <a:r>
              <a:rPr lang="en-GB" dirty="0" err="1"/>
              <a:t>eg</a:t>
            </a:r>
            <a:r>
              <a:rPr lang="en-GB" dirty="0"/>
              <a:t> </a:t>
            </a:r>
            <a:r>
              <a:rPr lang="en-GB" dirty="0" err="1"/>
              <a:t>NUnit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776386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6050"/>
            <a:ext cx="8134672" cy="715963"/>
          </a:xfrm>
          <a:noFill/>
        </p:spPr>
        <p:txBody>
          <a:bodyPr/>
          <a:lstStyle/>
          <a:p>
            <a:r>
              <a:rPr lang="en-GB" altLang="en-US" dirty="0">
                <a:latin typeface="Arial Black" panose="020B0A04020102020204" pitchFamily="34" charset="0"/>
              </a:rPr>
              <a:t>Black Box vs White Box Testing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1865" y="1439065"/>
            <a:ext cx="141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Black box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0232" y="1373867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White box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87824" y="2865130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knowledge of</a:t>
            </a:r>
          </a:p>
          <a:p>
            <a:r>
              <a:rPr lang="en-GB" sz="2000" b="1" dirty="0"/>
              <a:t>structure and 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87824" y="3964994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responsibility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87824" y="4829090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programing knowledge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87824" y="5621178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test cases derived from..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560" y="2884874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not required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28184" y="2852936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required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9552" y="3933056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testers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00192" y="3933056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developer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9552" y="4829090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not necessary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00192" y="4829090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essential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9552" y="5589240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specifications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00192" y="5589240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49005458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6050"/>
            <a:ext cx="8134672" cy="715963"/>
          </a:xfrm>
          <a:noFill/>
        </p:spPr>
        <p:txBody>
          <a:bodyPr/>
          <a:lstStyle/>
          <a:p>
            <a:r>
              <a:rPr lang="en-GB" altLang="en-US" dirty="0">
                <a:latin typeface="Arial Black" panose="020B0A04020102020204" pitchFamily="34" charset="0"/>
              </a:rPr>
              <a:t>Testing Methods: Grey Box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1412776"/>
            <a:ext cx="83506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Grey Box  approach, access to the code but still testing as a “user”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595521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609F-9DB4-4482-A33F-5027621B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the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0AFA8-7F2A-4084-B319-B48207128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Typical test cases</a:t>
            </a:r>
          </a:p>
          <a:p>
            <a:endParaRPr lang="en-GB" b="1" dirty="0"/>
          </a:p>
          <a:p>
            <a:pPr>
              <a:buFontTx/>
              <a:buChar char="-"/>
            </a:pPr>
            <a:r>
              <a:rPr lang="en-GB" i="1" dirty="0"/>
              <a:t>The normal case</a:t>
            </a:r>
          </a:p>
          <a:p>
            <a:pPr>
              <a:buFontTx/>
              <a:buChar char="-"/>
            </a:pPr>
            <a:r>
              <a:rPr lang="en-GB" i="1" dirty="0"/>
              <a:t>The extremes</a:t>
            </a:r>
          </a:p>
          <a:p>
            <a:pPr>
              <a:buFontTx/>
              <a:buChar char="-"/>
            </a:pPr>
            <a:r>
              <a:rPr lang="en-GB" i="1" dirty="0"/>
              <a:t>Nulls and illegal input</a:t>
            </a:r>
          </a:p>
          <a:p>
            <a:pPr>
              <a:buFontTx/>
              <a:buChar char="-"/>
            </a:pPr>
            <a:r>
              <a:rPr lang="en-GB" i="1" dirty="0"/>
              <a:t>Strange input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5D8461-3850-4DA0-A107-9B2247A8CAA6}"/>
              </a:ext>
            </a:extLst>
          </p:cNvPr>
          <p:cNvSpPr txBox="1"/>
          <p:nvPr/>
        </p:nvSpPr>
        <p:spPr>
          <a:xfrm flipH="1">
            <a:off x="5364088" y="6536377"/>
            <a:ext cx="424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From G. McDowell, Cracking the Coding Interview</a:t>
            </a:r>
          </a:p>
        </p:txBody>
      </p:sp>
    </p:spTree>
    <p:extLst>
      <p:ext uri="{BB962C8B-B14F-4D97-AF65-F5344CB8AC3E}">
        <p14:creationId xmlns:p14="http://schemas.microsoft.com/office/powerpoint/2010/main" val="7364025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609F-9DB4-4482-A33F-5027621B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the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0AFA8-7F2A-4084-B319-B48207128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Typical test cases</a:t>
            </a:r>
          </a:p>
          <a:p>
            <a:pPr marL="0" indent="0">
              <a:buNone/>
            </a:pPr>
            <a:r>
              <a:rPr lang="en-GB" b="1" i="1" dirty="0"/>
              <a:t>-The normal case</a:t>
            </a:r>
          </a:p>
          <a:p>
            <a:pPr>
              <a:buFontTx/>
              <a:buChar char="-"/>
            </a:pPr>
            <a:endParaRPr lang="en-GB" b="1" i="1" dirty="0"/>
          </a:p>
          <a:p>
            <a:pPr>
              <a:buFontTx/>
              <a:buChar char="-"/>
            </a:pPr>
            <a:r>
              <a:rPr lang="en-GB" i="1" dirty="0"/>
              <a:t>Does it generate the correct output for typical inputs ? </a:t>
            </a:r>
          </a:p>
          <a:p>
            <a:pPr>
              <a:buFontTx/>
              <a:buChar char="-"/>
            </a:pPr>
            <a:r>
              <a:rPr lang="en-GB" i="1" dirty="0"/>
              <a:t>Example – if your algorithm uses some kind of arrays, does it work for odd, even number of elements ?</a:t>
            </a:r>
          </a:p>
        </p:txBody>
      </p:sp>
    </p:spTree>
    <p:extLst>
      <p:ext uri="{BB962C8B-B14F-4D97-AF65-F5344CB8AC3E}">
        <p14:creationId xmlns:p14="http://schemas.microsoft.com/office/powerpoint/2010/main" val="22581636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609F-9DB4-4482-A33F-5027621B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the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0AFA8-7F2A-4084-B319-B48207128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Typical test cases</a:t>
            </a:r>
          </a:p>
          <a:p>
            <a:pPr marL="0" indent="0">
              <a:buNone/>
            </a:pPr>
            <a:r>
              <a:rPr lang="en-GB" dirty="0"/>
              <a:t>- </a:t>
            </a:r>
            <a:r>
              <a:rPr lang="en-GB" b="1" i="1" dirty="0"/>
              <a:t>The extremes</a:t>
            </a:r>
          </a:p>
          <a:p>
            <a:pPr>
              <a:buFontTx/>
              <a:buChar char="-"/>
            </a:pPr>
            <a:endParaRPr lang="en-GB" i="1" dirty="0"/>
          </a:p>
          <a:p>
            <a:pPr>
              <a:buFontTx/>
              <a:buChar char="-"/>
            </a:pPr>
            <a:r>
              <a:rPr lang="en-GB" i="1" dirty="0"/>
              <a:t>Does it generate the correct output for non-typical inputs ? </a:t>
            </a:r>
          </a:p>
          <a:p>
            <a:pPr>
              <a:buFontTx/>
              <a:buChar char="-"/>
            </a:pPr>
            <a:r>
              <a:rPr lang="en-GB" i="1" dirty="0"/>
              <a:t>Example – if your algorithm uses some kind of array, what happens if you input an empty array ? Or a very small (one element) array ? Or a very large one ?</a:t>
            </a:r>
          </a:p>
        </p:txBody>
      </p:sp>
    </p:spTree>
    <p:extLst>
      <p:ext uri="{BB962C8B-B14F-4D97-AF65-F5344CB8AC3E}">
        <p14:creationId xmlns:p14="http://schemas.microsoft.com/office/powerpoint/2010/main" val="35377285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609F-9DB4-4482-A33F-5027621B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the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0AFA8-7F2A-4084-B319-B48207128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Typical test cases</a:t>
            </a:r>
          </a:p>
          <a:p>
            <a:pPr marL="0" indent="0">
              <a:buNone/>
            </a:pPr>
            <a:r>
              <a:rPr lang="en-GB" b="1" i="1" dirty="0"/>
              <a:t>-Nulls and illegal inputs</a:t>
            </a:r>
          </a:p>
          <a:p>
            <a:pPr>
              <a:buFontTx/>
              <a:buChar char="-"/>
            </a:pPr>
            <a:endParaRPr lang="en-GB" i="1" dirty="0"/>
          </a:p>
          <a:p>
            <a:pPr>
              <a:buFontTx/>
              <a:buChar char="-"/>
            </a:pPr>
            <a:r>
              <a:rPr lang="en-GB" i="1" dirty="0"/>
              <a:t>How your code behave when given illegal input ? </a:t>
            </a:r>
          </a:p>
          <a:p>
            <a:pPr>
              <a:buFontTx/>
              <a:buChar char="-"/>
            </a:pPr>
            <a:r>
              <a:rPr lang="en-GB" i="1" dirty="0"/>
              <a:t>Example – if your algorithm requests a number n of requests, what happens if n is negative ?</a:t>
            </a:r>
          </a:p>
        </p:txBody>
      </p:sp>
    </p:spTree>
    <p:extLst>
      <p:ext uri="{BB962C8B-B14F-4D97-AF65-F5344CB8AC3E}">
        <p14:creationId xmlns:p14="http://schemas.microsoft.com/office/powerpoint/2010/main" val="1998206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609F-9DB4-4482-A33F-5027621B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the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0AFA8-7F2A-4084-B319-B48207128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Typical test cases</a:t>
            </a:r>
          </a:p>
          <a:p>
            <a:pPr marL="0" indent="0">
              <a:buNone/>
            </a:pPr>
            <a:r>
              <a:rPr lang="en-GB" b="1" i="1" dirty="0"/>
              <a:t>- Strange inputs</a:t>
            </a:r>
          </a:p>
          <a:p>
            <a:pPr>
              <a:buFontTx/>
              <a:buChar char="-"/>
            </a:pPr>
            <a:endParaRPr lang="en-GB" i="1" dirty="0"/>
          </a:p>
          <a:p>
            <a:pPr>
              <a:buFontTx/>
              <a:buChar char="-"/>
            </a:pPr>
            <a:r>
              <a:rPr lang="en-GB" i="1" dirty="0"/>
              <a:t>How your code behave when given strange input ? </a:t>
            </a:r>
          </a:p>
          <a:p>
            <a:pPr>
              <a:buFontTx/>
              <a:buChar char="-"/>
            </a:pPr>
            <a:r>
              <a:rPr lang="en-GB" i="1" dirty="0"/>
              <a:t>Example – if your algorithm sort an array given as input, what happens if you pass an already sorted array ? Or an array sorted in reverse order ? Or array with all identical elements ?</a:t>
            </a:r>
          </a:p>
        </p:txBody>
      </p:sp>
    </p:spTree>
    <p:extLst>
      <p:ext uri="{BB962C8B-B14F-4D97-AF65-F5344CB8AC3E}">
        <p14:creationId xmlns:p14="http://schemas.microsoft.com/office/powerpoint/2010/main" val="42610490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Levels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59832" y="5661248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UNIT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7784" y="4293096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INTEGRATION TESTING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996952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SYSTEM TESTING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5776" y="1556792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ACCEPTANCE TESTING</a:t>
            </a:r>
          </a:p>
        </p:txBody>
      </p:sp>
      <p:sp>
        <p:nvSpPr>
          <p:cNvPr id="10" name="Down Arrow 9"/>
          <p:cNvSpPr/>
          <p:nvPr/>
        </p:nvSpPr>
        <p:spPr>
          <a:xfrm flipV="1">
            <a:off x="4067944" y="4797152"/>
            <a:ext cx="288032" cy="721053"/>
          </a:xfrm>
          <a:prstGeom prst="downArrow">
            <a:avLst>
              <a:gd name="adj1" fmla="val 50000"/>
              <a:gd name="adj2" fmla="val 53143"/>
            </a:avLst>
          </a:prstGeom>
          <a:gradFill flip="none" rotWithShape="0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 flipV="1">
            <a:off x="4067944" y="3429000"/>
            <a:ext cx="288032" cy="721053"/>
          </a:xfrm>
          <a:prstGeom prst="downArrow">
            <a:avLst>
              <a:gd name="adj1" fmla="val 50000"/>
              <a:gd name="adj2" fmla="val 53143"/>
            </a:avLst>
          </a:prstGeom>
          <a:gradFill flip="none" rotWithShape="0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 flipV="1">
            <a:off x="4067944" y="2059875"/>
            <a:ext cx="288032" cy="721053"/>
          </a:xfrm>
          <a:prstGeom prst="downArrow">
            <a:avLst>
              <a:gd name="adj1" fmla="val 50000"/>
              <a:gd name="adj2" fmla="val 53143"/>
            </a:avLst>
          </a:prstGeom>
          <a:gradFill flip="none" rotWithShape="0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9423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Unit testing (Component testing)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Tests that verify the functionality of a specific section of code (</a:t>
            </a:r>
            <a:r>
              <a:rPr lang="en-GB" dirty="0" err="1"/>
              <a:t>eg</a:t>
            </a:r>
            <a:r>
              <a:rPr lang="en-GB" dirty="0"/>
              <a:t> class and methods level).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4812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latin typeface="Arial Black" panose="020B0A04020102020204" pitchFamily="34" charset="0"/>
              </a:rPr>
              <a:t>This Lecture</a:t>
            </a:r>
            <a:endParaRPr lang="en-GB" altLang="en-US" b="1">
              <a:latin typeface="Arial Black" panose="020B0A04020102020204" pitchFamily="34" charset="0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208912" cy="453072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en-US" sz="2400" b="1" dirty="0">
                <a:latin typeface="Times Roman" charset="0"/>
              </a:rPr>
              <a:t>Aims</a:t>
            </a:r>
          </a:p>
          <a:p>
            <a:r>
              <a:rPr lang="en-GB" altLang="en-US" sz="2000" dirty="0">
                <a:latin typeface="Times Roman" charset="0"/>
              </a:rPr>
              <a:t>types of Testing</a:t>
            </a:r>
          </a:p>
          <a:p>
            <a:r>
              <a:rPr lang="en-GB" altLang="en-US" sz="2000" dirty="0" err="1">
                <a:latin typeface="Times Roman" charset="0"/>
              </a:rPr>
              <a:t>NUnit</a:t>
            </a:r>
            <a:r>
              <a:rPr lang="en-GB" altLang="en-US" sz="2000" dirty="0">
                <a:latin typeface="Times Roman" charset="0"/>
              </a:rPr>
              <a:t> testing framework</a:t>
            </a:r>
          </a:p>
          <a:p>
            <a:pPr>
              <a:buFont typeface="Wingdings" panose="05000000000000000000" pitchFamily="2" charset="2"/>
              <a:buNone/>
            </a:pPr>
            <a:endParaRPr lang="en-GB" altLang="en-US" sz="2000" dirty="0">
              <a:latin typeface="Times Roman" charset="0"/>
            </a:endParaRPr>
          </a:p>
          <a:p>
            <a:pPr lvl="1" algn="just" eaLnBrk="1" hangingPunct="1"/>
            <a:endParaRPr lang="en-GB" altLang="en-US" sz="1200" dirty="0">
              <a:latin typeface="Times Roman" charset="0"/>
            </a:endParaRPr>
          </a:p>
          <a:p>
            <a:pPr algn="just" eaLnBrk="1" hangingPunct="1"/>
            <a:endParaRPr lang="en-GB" altLang="en-US" sz="1400" dirty="0">
              <a:latin typeface="Times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128" y="2459136"/>
            <a:ext cx="3994200" cy="39942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Integration testing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Tests that the integration of the different components work correctly.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Always integrate components in an incremental way.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Done by an independent team.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523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System testing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Tests that the full integrated system works correctly (respects the requirements)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24114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Acceptance testing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Tests that the full integrated system works correctly and is ready to be distributed to the final users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Alpha and Beta testing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8675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Alpha testing</a:t>
            </a:r>
          </a:p>
          <a:p>
            <a:pPr marL="0" indent="0">
              <a:buNone/>
            </a:pPr>
            <a:r>
              <a:rPr lang="en-GB" dirty="0"/>
              <a:t>Testing by potential users at the developers’ site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Beta testing</a:t>
            </a:r>
          </a:p>
          <a:p>
            <a:pPr marL="0" indent="0">
              <a:buNone/>
            </a:pPr>
            <a:r>
              <a:rPr lang="en-GB" dirty="0"/>
              <a:t>Testing by a limited audience outside the programming team (sometimes beta versions are made public)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7224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68412"/>
            <a:ext cx="8229600" cy="4968899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GB" altLang="en-US" b="1" dirty="0"/>
              <a:t>Waterfall </a:t>
            </a:r>
          </a:p>
          <a:p>
            <a:pPr marL="0" indent="0">
              <a:buNone/>
            </a:pPr>
            <a:endParaRPr lang="en-GB" altLang="en-US" dirty="0"/>
          </a:p>
          <a:p>
            <a:pPr marL="0" indent="0">
              <a:buNone/>
            </a:pPr>
            <a:r>
              <a:rPr lang="en-GB" altLang="en-US" dirty="0"/>
              <a:t>Traditional: Testing is done by an independent group of testers after the functionality is developed</a:t>
            </a:r>
          </a:p>
          <a:p>
            <a:pPr marL="0" indent="0">
              <a:buNone/>
            </a:pPr>
            <a:endParaRPr lang="en-GB" altLang="en-US" dirty="0"/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dirty="0">
                <a:latin typeface="Arial Black" panose="020B0A04020102020204" pitchFamily="34" charset="0"/>
              </a:rPr>
              <a:t>Testing models</a:t>
            </a:r>
          </a:p>
        </p:txBody>
      </p:sp>
    </p:spTree>
    <p:extLst>
      <p:ext uri="{BB962C8B-B14F-4D97-AF65-F5344CB8AC3E}">
        <p14:creationId xmlns:p14="http://schemas.microsoft.com/office/powerpoint/2010/main" val="398600086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68412"/>
            <a:ext cx="8229600" cy="4968899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GB" altLang="en-US" b="1" dirty="0"/>
              <a:t>Agile / Extreme  </a:t>
            </a:r>
          </a:p>
          <a:p>
            <a:pPr marL="0" indent="0">
              <a:buNone/>
            </a:pPr>
            <a:endParaRPr lang="en-GB" altLang="en-US" dirty="0"/>
          </a:p>
          <a:p>
            <a:pPr marL="0" indent="0">
              <a:buNone/>
            </a:pPr>
            <a:endParaRPr lang="en-GB" altLang="en-US" dirty="0"/>
          </a:p>
          <a:p>
            <a:pPr marL="0" indent="0">
              <a:buNone/>
            </a:pPr>
            <a:r>
              <a:rPr lang="en-GB" altLang="en-US" dirty="0"/>
              <a:t>Test-driven development. </a:t>
            </a:r>
          </a:p>
          <a:p>
            <a:pPr marL="0" indent="0">
              <a:buNone/>
            </a:pPr>
            <a:endParaRPr lang="en-GB" altLang="en-US" dirty="0"/>
          </a:p>
          <a:p>
            <a:pPr marL="0" indent="0">
              <a:buNone/>
            </a:pPr>
            <a:r>
              <a:rPr lang="en-GB" altLang="en-US" dirty="0"/>
              <a:t>Tests are developed first and then the code is written (incrementally) until passes all tests.</a:t>
            </a:r>
          </a:p>
          <a:p>
            <a:pPr marL="0" indent="0">
              <a:buNone/>
            </a:pPr>
            <a:endParaRPr lang="en-GB" altLang="en-US" dirty="0"/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dirty="0">
                <a:latin typeface="Arial Black" panose="020B0A04020102020204" pitchFamily="34" charset="0"/>
              </a:rPr>
              <a:t>Testing models</a:t>
            </a:r>
          </a:p>
        </p:txBody>
      </p:sp>
    </p:spTree>
    <p:extLst>
      <p:ext uri="{BB962C8B-B14F-4D97-AF65-F5344CB8AC3E}">
        <p14:creationId xmlns:p14="http://schemas.microsoft.com/office/powerpoint/2010/main" val="119386400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539553" y="146050"/>
            <a:ext cx="8640960" cy="715963"/>
          </a:xfrm>
        </p:spPr>
        <p:txBody>
          <a:bodyPr/>
          <a:lstStyle/>
          <a:p>
            <a:r>
              <a:rPr lang="en-GB" altLang="en-US" b="1" dirty="0">
                <a:latin typeface="Arial Black" panose="020B0A04020102020204" pitchFamily="34" charset="0"/>
              </a:rPr>
              <a:t>Tools for Unit (Component) Testing</a:t>
            </a:r>
            <a:endParaRPr lang="en-GB" alt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613" y="947738"/>
            <a:ext cx="8229600" cy="528957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altLang="en-US" sz="2800" dirty="0" err="1"/>
              <a:t>xUnit</a:t>
            </a:r>
            <a:r>
              <a:rPr lang="en-GB" altLang="en-US" sz="2800" dirty="0"/>
              <a:t> family of tools (open source software).</a:t>
            </a:r>
          </a:p>
          <a:p>
            <a:pPr lvl="1">
              <a:lnSpc>
                <a:spcPct val="80000"/>
              </a:lnSpc>
            </a:pPr>
            <a:r>
              <a:rPr lang="en-GB" altLang="en-US" sz="2400" dirty="0"/>
              <a:t>Kent Beck developed </a:t>
            </a:r>
            <a:r>
              <a:rPr lang="en-GB" altLang="en-US" sz="2400" dirty="0" err="1"/>
              <a:t>SUnit</a:t>
            </a:r>
            <a:r>
              <a:rPr lang="en-GB" altLang="en-US" sz="2400" dirty="0"/>
              <a:t> in 1999.</a:t>
            </a:r>
          </a:p>
          <a:p>
            <a:pPr lvl="1">
              <a:lnSpc>
                <a:spcPct val="80000"/>
              </a:lnSpc>
            </a:pPr>
            <a:r>
              <a:rPr lang="en-GB" altLang="en-US" sz="2400" dirty="0"/>
              <a:t>Erich Gamma ported </a:t>
            </a:r>
            <a:r>
              <a:rPr lang="en-GB" altLang="en-US" sz="2400" dirty="0" err="1"/>
              <a:t>SUnit</a:t>
            </a:r>
            <a:r>
              <a:rPr lang="en-GB" altLang="en-US" sz="2400" dirty="0"/>
              <a:t> to Java, creating JUnit. </a:t>
            </a:r>
          </a:p>
          <a:p>
            <a:pPr lvl="1">
              <a:lnSpc>
                <a:spcPct val="80000"/>
              </a:lnSpc>
            </a:pPr>
            <a:r>
              <a:rPr lang="en-GB" altLang="en-US" sz="2400" dirty="0"/>
              <a:t>JUnit gave </a:t>
            </a:r>
            <a:r>
              <a:rPr lang="en-GB" altLang="en-US" sz="2400" dirty="0" err="1"/>
              <a:t>CppUnit</a:t>
            </a:r>
            <a:r>
              <a:rPr lang="en-GB" altLang="en-US" sz="2400" dirty="0"/>
              <a:t>, </a:t>
            </a:r>
            <a:r>
              <a:rPr lang="en-GB" altLang="en-US" sz="2400" dirty="0" err="1"/>
              <a:t>NUnit</a:t>
            </a:r>
            <a:r>
              <a:rPr lang="en-GB" altLang="en-US" sz="2400" dirty="0"/>
              <a:t>, </a:t>
            </a:r>
            <a:r>
              <a:rPr lang="en-GB" altLang="en-US" sz="2400" dirty="0" err="1"/>
              <a:t>PyUnit</a:t>
            </a:r>
            <a:r>
              <a:rPr lang="en-GB" altLang="en-US" sz="2400" dirty="0"/>
              <a:t>, </a:t>
            </a:r>
            <a:r>
              <a:rPr lang="en-GB" altLang="en-US" sz="2400" dirty="0" err="1"/>
              <a:t>XMLUnit</a:t>
            </a:r>
            <a:r>
              <a:rPr lang="en-GB" altLang="en-US" sz="2400" dirty="0"/>
              <a:t>, and ports to other languages.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800" dirty="0"/>
              <a:t> 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sz="12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800" b="1" dirty="0" err="1"/>
              <a:t>NUnit</a:t>
            </a:r>
            <a:endParaRPr lang="en-GB" altLang="en-US" sz="2800" dirty="0"/>
          </a:p>
          <a:p>
            <a:pPr lvl="1">
              <a:lnSpc>
                <a:spcPct val="80000"/>
              </a:lnSpc>
            </a:pPr>
            <a:r>
              <a:rPr lang="en-GB" altLang="en-US" sz="2400" dirty="0"/>
              <a:t>Unit test framework for the Microsoft .NET architecture. </a:t>
            </a:r>
          </a:p>
          <a:p>
            <a:pPr lvl="1">
              <a:lnSpc>
                <a:spcPct val="80000"/>
              </a:lnSpc>
            </a:pPr>
            <a:r>
              <a:rPr lang="en-GB" altLang="en-US" sz="2400" dirty="0"/>
              <a:t>follows the </a:t>
            </a:r>
            <a:r>
              <a:rPr lang="en-GB" altLang="en-US" sz="2400" dirty="0" err="1"/>
              <a:t>xUnit</a:t>
            </a:r>
            <a:r>
              <a:rPr lang="en-GB" altLang="en-US" sz="2400" dirty="0"/>
              <a:t> model, serving as a foundation for building unit test classes and  methods.</a:t>
            </a:r>
          </a:p>
          <a:p>
            <a:pPr lvl="1">
              <a:lnSpc>
                <a:spcPct val="80000"/>
              </a:lnSpc>
            </a:pPr>
            <a:r>
              <a:rPr lang="en-GB" altLang="en-US" sz="2400" dirty="0"/>
              <a:t>implemented in C#, but supports writing unit tests in any .NET language.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GB" altLang="en-US" sz="2400" dirty="0"/>
          </a:p>
          <a:p>
            <a:pPr lvl="1">
              <a:lnSpc>
                <a:spcPct val="80000"/>
              </a:lnSpc>
            </a:pPr>
            <a:endParaRPr lang="en-GB" altLang="en-US" sz="2400" dirty="0"/>
          </a:p>
          <a:p>
            <a:pPr lvl="1">
              <a:lnSpc>
                <a:spcPct val="80000"/>
              </a:lnSpc>
            </a:pPr>
            <a:endParaRPr lang="en-GB" altLang="en-US" sz="1400" dirty="0"/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en-GB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NUnit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95400"/>
            <a:ext cx="8676456" cy="4525963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GB" sz="2800" dirty="0" err="1">
                <a:ea typeface="ＭＳ Ｐゴシック" charset="-128"/>
              </a:rPr>
              <a:t>NUnit</a:t>
            </a:r>
            <a:r>
              <a:rPr lang="en-GB" sz="2800" dirty="0">
                <a:ea typeface="ＭＳ Ｐゴシック" charset="-128"/>
              </a:rPr>
              <a:t>: relies on </a:t>
            </a:r>
            <a:r>
              <a:rPr lang="en-GB" sz="2800" b="1" dirty="0">
                <a:ea typeface="ＭＳ Ｐゴシック" charset="-128"/>
              </a:rPr>
              <a:t>C# attributes</a:t>
            </a:r>
            <a:r>
              <a:rPr lang="en-GB" sz="2800" dirty="0">
                <a:ea typeface="ＭＳ Ｐゴシック" charset="-128"/>
              </a:rPr>
              <a:t> to structure test code. </a:t>
            </a:r>
          </a:p>
          <a:p>
            <a:pPr lvl="1">
              <a:lnSpc>
                <a:spcPct val="80000"/>
              </a:lnSpc>
              <a:defRPr/>
            </a:pPr>
            <a:endParaRPr lang="en-GB" sz="2400" dirty="0">
              <a:ea typeface="ＭＳ Ｐゴシック" charset="-128"/>
            </a:endParaRPr>
          </a:p>
          <a:p>
            <a:pPr lvl="1">
              <a:lnSpc>
                <a:spcPct val="80000"/>
              </a:lnSpc>
              <a:defRPr/>
            </a:pPr>
            <a:r>
              <a:rPr lang="en-GB" sz="2400" dirty="0">
                <a:ea typeface="ＭＳ Ｐゴシック" charset="-128"/>
              </a:rPr>
              <a:t>An attribute is </a:t>
            </a:r>
            <a:r>
              <a:rPr lang="en-GB" sz="2400" b="1" dirty="0">
                <a:ea typeface="ＭＳ Ｐゴシック" charset="-128"/>
              </a:rPr>
              <a:t>metadata attached to a code element</a:t>
            </a:r>
            <a:r>
              <a:rPr lang="en-GB" sz="2400" dirty="0">
                <a:ea typeface="ＭＳ Ｐゴシック" charset="-128"/>
              </a:rPr>
              <a:t> such as a class or method. 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endParaRPr lang="en-US" sz="2400" dirty="0">
              <a:ea typeface="ＭＳ Ｐゴシック" charset="-128"/>
            </a:endParaRPr>
          </a:p>
          <a:p>
            <a:pPr lvl="1">
              <a:lnSpc>
                <a:spcPct val="80000"/>
              </a:lnSpc>
              <a:defRPr/>
            </a:pPr>
            <a:endParaRPr lang="en-US" sz="2400" dirty="0">
              <a:ea typeface="ＭＳ Ｐゴシック" charset="-128"/>
            </a:endParaRPr>
          </a:p>
          <a:p>
            <a:pPr marL="457200" lvl="1" indent="0">
              <a:lnSpc>
                <a:spcPct val="80000"/>
              </a:lnSpc>
              <a:buNone/>
              <a:defRPr/>
            </a:pPr>
            <a:endParaRPr lang="en-GB" sz="2400" dirty="0">
              <a:ea typeface="ＭＳ Ｐゴシック" charset="-128"/>
            </a:endParaRP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995936" y="5590530"/>
            <a:ext cx="3352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See Tutorial on Moodle</a:t>
            </a:r>
          </a:p>
        </p:txBody>
      </p:sp>
    </p:spTree>
    <p:extLst>
      <p:ext uri="{BB962C8B-B14F-4D97-AF65-F5344CB8AC3E}">
        <p14:creationId xmlns:p14="http://schemas.microsoft.com/office/powerpoint/2010/main" val="1068448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6050"/>
            <a:ext cx="8134672" cy="715963"/>
          </a:xfrm>
        </p:spPr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NUnit</a:t>
            </a:r>
            <a:r>
              <a:rPr lang="en-US" dirty="0"/>
              <a:t> in Visual Studio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979712" y="5767322"/>
            <a:ext cx="5012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&gt; Test Explorer &gt; Run All Tests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20" y="1700808"/>
            <a:ext cx="7698590" cy="368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6193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>
                <a:latin typeface="Arial Black" panose="020B0A04020102020204" pitchFamily="34" charset="0"/>
              </a:rPr>
              <a:t>NUnit</a:t>
            </a:r>
            <a:r>
              <a:rPr lang="en-GB" altLang="en-US" dirty="0">
                <a:latin typeface="Arial Black" panose="020B0A04020102020204" pitchFamily="34" charset="0"/>
              </a:rPr>
              <a:t> Attributes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836712"/>
            <a:ext cx="7269939" cy="710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TestFixture</a:t>
            </a:r>
            <a:endParaRPr lang="en-GB" b="1" dirty="0"/>
          </a:p>
          <a:p>
            <a:r>
              <a:rPr lang="en-GB" dirty="0"/>
              <a:t>Marks a class that contains tests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Test</a:t>
            </a:r>
          </a:p>
          <a:p>
            <a:r>
              <a:rPr lang="en-GB" dirty="0"/>
              <a:t>Marks a method (</a:t>
            </a:r>
            <a:r>
              <a:rPr lang="en-GB" dirty="0" err="1"/>
              <a:t>testcase</a:t>
            </a:r>
            <a:r>
              <a:rPr lang="en-GB" dirty="0"/>
              <a:t>) in a test class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dirty="0" err="1"/>
              <a:t>SetUp</a:t>
            </a:r>
            <a:endParaRPr lang="en-GB" b="1" dirty="0"/>
          </a:p>
          <a:p>
            <a:r>
              <a:rPr lang="en-GB" dirty="0"/>
              <a:t>Marks a method which is executed just before each </a:t>
            </a:r>
          </a:p>
          <a:p>
            <a:r>
              <a:rPr lang="en-GB" dirty="0"/>
              <a:t>test method</a:t>
            </a:r>
          </a:p>
          <a:p>
            <a:endParaRPr lang="en-GB" dirty="0"/>
          </a:p>
          <a:p>
            <a:pPr lvl="0">
              <a:defRPr/>
            </a:pPr>
            <a:r>
              <a:rPr lang="en-GB" b="1" dirty="0" err="1"/>
              <a:t>OneTimeSetUp</a:t>
            </a:r>
            <a:endParaRPr lang="en-GB" b="1" dirty="0"/>
          </a:p>
          <a:p>
            <a:pPr lvl="0">
              <a:defRPr/>
            </a:pPr>
            <a:r>
              <a:rPr lang="en-GB" dirty="0"/>
              <a:t>Marks a method that is executed once before any </a:t>
            </a:r>
          </a:p>
          <a:p>
            <a:pPr lvl="0">
              <a:defRPr/>
            </a:pPr>
            <a:r>
              <a:rPr lang="en-GB" dirty="0"/>
              <a:t>test</a:t>
            </a:r>
          </a:p>
          <a:p>
            <a:pPr lvl="0">
              <a:defRPr/>
            </a:pPr>
            <a:endParaRPr lang="en-GB" b="1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315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dirty="0">
                <a:latin typeface="Arial Black" panose="020B0A04020102020204" pitchFamily="34" charset="0"/>
              </a:rPr>
              <a:t>Aim of Testing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350696" cy="4525963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GB" altLang="en-US" dirty="0"/>
              <a:t>The goal of testing is </a:t>
            </a:r>
            <a:r>
              <a:rPr lang="en-GB" altLang="en-US" dirty="0">
                <a:solidFill>
                  <a:srgbClr val="FF0000"/>
                </a:solidFill>
              </a:rPr>
              <a:t>to discover defects (bugs) in programs</a:t>
            </a:r>
          </a:p>
          <a:p>
            <a:endParaRPr lang="en-GB" altLang="en-US" b="1" dirty="0">
              <a:solidFill>
                <a:srgbClr val="FF0000"/>
              </a:solidFill>
            </a:endParaRPr>
          </a:p>
          <a:p>
            <a:endParaRPr lang="en-GB" altLang="en-US" b="1" dirty="0">
              <a:solidFill>
                <a:srgbClr val="FF0000"/>
              </a:solidFill>
            </a:endParaRPr>
          </a:p>
          <a:p>
            <a:endParaRPr lang="en-GB" altLang="en-US" b="1" dirty="0">
              <a:solidFill>
                <a:srgbClr val="FF0000"/>
              </a:solidFill>
            </a:endParaRPr>
          </a:p>
          <a:p>
            <a:endParaRPr lang="en-GB" alt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>
                <a:latin typeface="Arial Black" panose="020B0A04020102020204" pitchFamily="34" charset="0"/>
              </a:rPr>
              <a:t>NUnit</a:t>
            </a:r>
            <a:r>
              <a:rPr lang="en-GB" altLang="en-US" dirty="0">
                <a:latin typeface="Arial Black" panose="020B0A04020102020204" pitchFamily="34" charset="0"/>
              </a:rPr>
              <a:t> Attributes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124744"/>
            <a:ext cx="873989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endParaRPr lang="en-GB" b="1" dirty="0"/>
          </a:p>
          <a:p>
            <a:pPr lvl="0">
              <a:defRPr/>
            </a:pPr>
            <a:r>
              <a:rPr lang="en-GB" b="1" dirty="0" err="1"/>
              <a:t>OneTimeTearDown</a:t>
            </a:r>
            <a:endParaRPr lang="en-GB" b="1" dirty="0"/>
          </a:p>
          <a:p>
            <a:pPr lvl="0">
              <a:defRPr/>
            </a:pPr>
            <a:r>
              <a:rPr lang="en-GB" dirty="0"/>
              <a:t>Marks a method that is executed once after all tests have been</a:t>
            </a:r>
          </a:p>
          <a:p>
            <a:pPr lvl="0">
              <a:defRPr/>
            </a:pPr>
            <a:r>
              <a:rPr lang="en-GB" dirty="0"/>
              <a:t>executed</a:t>
            </a:r>
          </a:p>
          <a:p>
            <a:pPr lvl="0">
              <a:defRPr/>
            </a:pPr>
            <a:endParaRPr lang="en-GB" dirty="0"/>
          </a:p>
          <a:p>
            <a:pPr>
              <a:defRPr/>
            </a:pPr>
            <a:r>
              <a:rPr lang="en-GB" b="1" dirty="0" err="1"/>
              <a:t>TearDown</a:t>
            </a:r>
            <a:endParaRPr lang="en-GB" b="1" dirty="0"/>
          </a:p>
          <a:p>
            <a:pPr>
              <a:defRPr/>
            </a:pPr>
            <a:r>
              <a:rPr lang="en-GB" dirty="0"/>
              <a:t>Marks a method executed after each test</a:t>
            </a:r>
          </a:p>
          <a:p>
            <a:pPr lvl="0">
              <a:defRPr/>
            </a:pPr>
            <a:endParaRPr lang="en-GB" dirty="0"/>
          </a:p>
          <a:p>
            <a:pPr lvl="0">
              <a:defRPr/>
            </a:pPr>
            <a:r>
              <a:rPr lang="en-GB" b="1" dirty="0"/>
              <a:t>Ignore</a:t>
            </a:r>
          </a:p>
          <a:p>
            <a:pPr lvl="0">
              <a:defRPr/>
            </a:pPr>
            <a:r>
              <a:rPr lang="en-GB" dirty="0"/>
              <a:t>Marks a test case which (temporarily) should not be executed</a:t>
            </a:r>
          </a:p>
          <a:p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539552" y="5373216"/>
            <a:ext cx="87398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Full list of </a:t>
            </a:r>
            <a:r>
              <a:rPr lang="en-GB" dirty="0" err="1"/>
              <a:t>NUnit</a:t>
            </a:r>
            <a:r>
              <a:rPr lang="en-GB" dirty="0"/>
              <a:t> attributes:</a:t>
            </a:r>
          </a:p>
          <a:p>
            <a:endParaRPr lang="en-GB" dirty="0"/>
          </a:p>
          <a:p>
            <a:r>
              <a:rPr lang="en-GB" dirty="0"/>
              <a:t>https://docs.nunit.org/articles/nunit/writing-tests/attributes.html</a:t>
            </a:r>
          </a:p>
        </p:txBody>
      </p:sp>
    </p:spTree>
    <p:extLst>
      <p:ext uri="{BB962C8B-B14F-4D97-AF65-F5344CB8AC3E}">
        <p14:creationId xmlns:p14="http://schemas.microsoft.com/office/powerpoint/2010/main" val="22196657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41438"/>
            <a:ext cx="2800350" cy="4530725"/>
          </a:xfrm>
        </p:spPr>
        <p:txBody>
          <a:bodyPr/>
          <a:lstStyle/>
          <a:p>
            <a:r>
              <a:rPr lang="en-GB" altLang="en-US" sz="1800" dirty="0"/>
              <a:t>Develop Application and Tests at same time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GB" altLang="en-US" sz="1800" dirty="0"/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4552950" y="920750"/>
            <a:ext cx="396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using System; </a:t>
            </a:r>
          </a:p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namespace 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Library</a:t>
            </a:r>
          </a:p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{</a:t>
            </a:r>
          </a:p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    public class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Book</a:t>
            </a:r>
          </a:p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    {</a:t>
            </a:r>
          </a:p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        private string title;</a:t>
            </a:r>
          </a:p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        private string author;</a:t>
            </a:r>
          </a:p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        public string Title</a:t>
            </a:r>
          </a:p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        {   get{ return title; }</a:t>
            </a:r>
          </a:p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            set{ title = value; }</a:t>
            </a:r>
          </a:p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        }</a:t>
            </a:r>
          </a:p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 </a:t>
            </a:r>
          </a:p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        public string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Author</a:t>
            </a:r>
          </a:p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        {</a:t>
            </a:r>
          </a:p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            get{  return author; }</a:t>
            </a:r>
          </a:p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            set{  author = value;}</a:t>
            </a:r>
          </a:p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        }</a:t>
            </a:r>
          </a:p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 </a:t>
            </a:r>
          </a:p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        public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Book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(string title, string author)</a:t>
            </a:r>
          </a:p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        {</a:t>
            </a:r>
          </a:p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           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this.title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 = title;</a:t>
            </a:r>
          </a:p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            </a:t>
            </a:r>
            <a:r>
              <a:rPr kumimoji="0" lang="en-GB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this.author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 = author;</a:t>
            </a:r>
          </a:p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        }</a:t>
            </a:r>
          </a:p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    }</a:t>
            </a:r>
          </a:p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}</a:t>
            </a:r>
          </a:p>
          <a:p>
            <a:pPr marL="0" marR="0" lvl="0" indent="0" algn="l" defTabSz="4572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GB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0" lang="en-GB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43063" y="3500438"/>
            <a:ext cx="1406525" cy="1344612"/>
            <a:chOff x="11061" y="2164"/>
            <a:chExt cx="1800" cy="1800"/>
          </a:xfrm>
        </p:grpSpPr>
        <p:sp>
          <p:nvSpPr>
            <p:cNvPr id="54277" name="Text Box 6"/>
            <p:cNvSpPr txBox="1">
              <a:spLocks noChangeArrowheads="1"/>
            </p:cNvSpPr>
            <p:nvPr/>
          </p:nvSpPr>
          <p:spPr bwMode="auto">
            <a:xfrm>
              <a:off x="11061" y="2164"/>
              <a:ext cx="1797" cy="18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rPr>
                <a:t>Book</a:t>
              </a:r>
            </a:p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title</a:t>
              </a:r>
            </a:p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author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4278" name="Line 7"/>
            <p:cNvSpPr>
              <a:spLocks noChangeShapeType="1"/>
            </p:cNvSpPr>
            <p:nvPr/>
          </p:nvSpPr>
          <p:spPr bwMode="auto">
            <a:xfrm>
              <a:off x="11061" y="2704"/>
              <a:ext cx="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6858000" cy="715963"/>
          </a:xfrm>
        </p:spPr>
        <p:txBody>
          <a:bodyPr/>
          <a:lstStyle/>
          <a:p>
            <a:r>
              <a:rPr lang="en-GB" altLang="en-US" dirty="0">
                <a:latin typeface="Arial Black" panose="020B0A04020102020204" pitchFamily="34" charset="0"/>
              </a:rPr>
              <a:t>Example  : Using </a:t>
            </a:r>
            <a:r>
              <a:rPr lang="en-GB" altLang="en-US" dirty="0" err="1">
                <a:latin typeface="Arial Black" panose="020B0A04020102020204" pitchFamily="34" charset="0"/>
              </a:rPr>
              <a:t>NUnit</a:t>
            </a:r>
            <a:r>
              <a:rPr lang="en-GB" altLang="en-US" dirty="0"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676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41438"/>
            <a:ext cx="2800350" cy="4530725"/>
          </a:xfrm>
        </p:spPr>
        <p:txBody>
          <a:bodyPr/>
          <a:lstStyle/>
          <a:p>
            <a:r>
              <a:rPr lang="en-GB" altLang="en-US" sz="1800" dirty="0"/>
              <a:t>Develop tests for the Library Class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GB" altLang="en-US" sz="18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6858000" cy="715963"/>
          </a:xfrm>
        </p:spPr>
        <p:txBody>
          <a:bodyPr/>
          <a:lstStyle/>
          <a:p>
            <a:r>
              <a:rPr lang="en-GB" altLang="en-US" dirty="0">
                <a:latin typeface="Arial Black" panose="020B0A04020102020204" pitchFamily="34" charset="0"/>
              </a:rPr>
              <a:t>Example  : Using </a:t>
            </a:r>
            <a:r>
              <a:rPr lang="en-GB" altLang="en-US" dirty="0" err="1">
                <a:latin typeface="Arial Black" panose="020B0A04020102020204" pitchFamily="34" charset="0"/>
              </a:rPr>
              <a:t>NUnit</a:t>
            </a:r>
            <a:r>
              <a:rPr lang="en-GB" altLang="en-US" dirty="0"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4094312" y="630774"/>
            <a:ext cx="646246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600" dirty="0">
                <a:solidFill>
                  <a:srgbClr val="2B91A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Library</a:t>
            </a:r>
            <a:endParaRPr lang="en-GB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{</a:t>
            </a:r>
            <a:endParaRPr lang="en-GB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Hashtable</a:t>
            </a: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books;</a:t>
            </a:r>
            <a:endParaRPr lang="en-GB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Library()</a:t>
            </a:r>
            <a:endParaRPr lang="en-GB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{</a:t>
            </a:r>
            <a:endParaRPr lang="en-GB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books = </a:t>
            </a:r>
            <a:r>
              <a:rPr lang="en-GB" sz="16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Hashtable</a:t>
            </a: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endParaRPr lang="en-GB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}</a:t>
            </a:r>
            <a:endParaRPr lang="en-GB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GB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addBook</a:t>
            </a: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(Book book)</a:t>
            </a:r>
            <a:endParaRPr lang="en-GB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{</a:t>
            </a:r>
            <a:endParaRPr lang="en-GB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GB" sz="16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books.Add</a:t>
            </a: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book.Title</a:t>
            </a: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, book);</a:t>
            </a:r>
            <a:endParaRPr lang="en-GB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}</a:t>
            </a:r>
            <a:endParaRPr lang="en-GB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GB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Book </a:t>
            </a:r>
            <a:r>
              <a:rPr lang="en-GB" sz="16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getBook</a:t>
            </a: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title, </a:t>
            </a:r>
            <a:r>
              <a:rPr lang="en-GB" sz="16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author)</a:t>
            </a:r>
            <a:endParaRPr lang="en-GB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{</a:t>
            </a:r>
            <a:endParaRPr lang="en-GB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GB" sz="16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(Book)books[title];</a:t>
            </a:r>
            <a:endParaRPr lang="en-GB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}</a:t>
            </a:r>
            <a:endParaRPr lang="en-GB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GB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removeBook</a:t>
            </a: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title)</a:t>
            </a:r>
            <a:endParaRPr lang="en-GB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{</a:t>
            </a:r>
            <a:endParaRPr lang="en-GB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GB" sz="16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(books[title] == </a:t>
            </a:r>
            <a:r>
              <a:rPr lang="en-GB" sz="16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null</a:t>
            </a: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GB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    </a:t>
            </a:r>
            <a:r>
              <a:rPr lang="en-GB" sz="16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throw</a:t>
            </a: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Exception(</a:t>
            </a:r>
            <a:r>
              <a:rPr lang="en-GB" sz="1600" dirty="0">
                <a:solidFill>
                  <a:srgbClr val="A31515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"book not found"</a:t>
            </a: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GB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GB" sz="16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books.Remove</a:t>
            </a: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(title);</a:t>
            </a:r>
            <a:endParaRPr lang="en-GB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}</a:t>
            </a:r>
            <a:endParaRPr lang="en-GB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}</a:t>
            </a:r>
            <a:endParaRPr lang="en-GB" sz="16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7780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6858000" cy="715963"/>
          </a:xfrm>
        </p:spPr>
        <p:txBody>
          <a:bodyPr/>
          <a:lstStyle/>
          <a:p>
            <a:r>
              <a:rPr lang="en-GB" altLang="en-US" dirty="0">
                <a:latin typeface="Arial Black" panose="020B0A04020102020204" pitchFamily="34" charset="0"/>
              </a:rPr>
              <a:t>Example  : Using </a:t>
            </a:r>
            <a:r>
              <a:rPr lang="en-GB" altLang="en-US" dirty="0" err="1">
                <a:latin typeface="Arial Black" panose="020B0A04020102020204" pitchFamily="34" charset="0"/>
              </a:rPr>
              <a:t>NUnit</a:t>
            </a:r>
            <a:endParaRPr lang="en-GB" altLang="en-US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81336" y="980728"/>
            <a:ext cx="603041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using</a:t>
            </a: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System;</a:t>
            </a:r>
            <a:endParaRPr lang="en-GB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using</a:t>
            </a: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System.Collections.Generic</a:t>
            </a: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GB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using</a:t>
            </a: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System.Linq</a:t>
            </a: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GB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using</a:t>
            </a: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System.Text</a:t>
            </a: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GB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using</a:t>
            </a: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System.Threading.Tasks</a:t>
            </a: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GB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GB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namespace</a:t>
            </a: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librarytest</a:t>
            </a:r>
            <a:endParaRPr lang="en-GB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en-GB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using</a:t>
            </a: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library;  </a:t>
            </a:r>
            <a:r>
              <a:rPr lang="en-GB" sz="1400" dirty="0">
                <a:solidFill>
                  <a:srgbClr val="008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 this allows to use Library and Book class</a:t>
            </a: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using</a:t>
            </a: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NUnit.Framework</a:t>
            </a: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GB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GB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[</a:t>
            </a:r>
            <a:r>
              <a:rPr lang="en-GB" sz="16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TestFixture</a:t>
            </a: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] </a:t>
            </a:r>
            <a:r>
              <a:rPr lang="en-GB" sz="1400" dirty="0">
                <a:solidFill>
                  <a:srgbClr val="008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// denotes the class that contains tests</a:t>
            </a: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LibraryTest</a:t>
            </a:r>
            <a:endParaRPr lang="en-GB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{</a:t>
            </a:r>
            <a:endParaRPr lang="en-GB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}</a:t>
            </a:r>
            <a:endParaRPr lang="en-GB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GB" sz="16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5796486"/>
            <a:ext cx="5705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a </a:t>
            </a:r>
            <a:r>
              <a:rPr lang="en-GB" b="1" dirty="0"/>
              <a:t>test class</a:t>
            </a:r>
            <a:r>
              <a:rPr lang="en-GB" dirty="0"/>
              <a:t>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275856" y="2564904"/>
            <a:ext cx="3456384" cy="288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020272" y="2636912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namespace</a:t>
            </a:r>
          </a:p>
          <a:p>
            <a:r>
              <a:rPr lang="en-GB" sz="1200" dirty="0"/>
              <a:t>different from </a:t>
            </a:r>
          </a:p>
          <a:p>
            <a:r>
              <a:rPr lang="en-GB" sz="1200" dirty="0"/>
              <a:t>the application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F6989D-4A1A-42F9-8C64-14E3FA2267D6}"/>
              </a:ext>
            </a:extLst>
          </p:cNvPr>
          <p:cNvCxnSpPr/>
          <p:nvPr/>
        </p:nvCxnSpPr>
        <p:spPr>
          <a:xfrm flipH="1" flipV="1">
            <a:off x="2195736" y="4581128"/>
            <a:ext cx="2088232" cy="864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1027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6858000" cy="715963"/>
          </a:xfrm>
        </p:spPr>
        <p:txBody>
          <a:bodyPr/>
          <a:lstStyle/>
          <a:p>
            <a:r>
              <a:rPr lang="en-GB" altLang="en-US" dirty="0">
                <a:latin typeface="Arial Black" panose="020B0A04020102020204" pitchFamily="34" charset="0"/>
              </a:rPr>
              <a:t>Example  : Using </a:t>
            </a:r>
            <a:r>
              <a:rPr lang="en-GB" altLang="en-US" dirty="0" err="1">
                <a:latin typeface="Arial Black" panose="020B0A04020102020204" pitchFamily="34" charset="0"/>
              </a:rPr>
              <a:t>NUnit</a:t>
            </a:r>
            <a:endParaRPr lang="en-GB" altLang="en-US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32040" y="4221088"/>
            <a:ext cx="5705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add tests in the test class</a:t>
            </a:r>
          </a:p>
          <a:p>
            <a:endParaRPr lang="en-GB" dirty="0"/>
          </a:p>
          <a:p>
            <a:r>
              <a:rPr lang="en-GB" dirty="0"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467544" y="620688"/>
            <a:ext cx="6624736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</a:t>
            </a:r>
            <a:r>
              <a:rPr lang="en-GB" sz="14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Library </a:t>
            </a:r>
            <a:r>
              <a:rPr lang="en-GB" sz="14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library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GB" sz="1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Book book1, book2;</a:t>
            </a:r>
            <a:endParaRPr lang="en-GB" sz="1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GB" sz="1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[</a:t>
            </a:r>
            <a:r>
              <a:rPr lang="en-GB" sz="14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OneTimeSetUp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GB" sz="1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GB" sz="1400" dirty="0">
                <a:solidFill>
                  <a:srgbClr val="008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//executed once before any test</a:t>
            </a:r>
            <a:endParaRPr lang="en-GB" sz="1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TestFixtureSetUp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GB" sz="1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{</a:t>
            </a:r>
            <a:endParaRPr lang="en-GB" sz="1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book1 = </a:t>
            </a:r>
            <a:r>
              <a:rPr lang="en-GB" sz="14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Book(</a:t>
            </a:r>
            <a:r>
              <a:rPr lang="en-GB" sz="1400" dirty="0">
                <a:solidFill>
                  <a:srgbClr val="A31515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"Java Sucks"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GB" sz="1400" dirty="0">
                <a:solidFill>
                  <a:srgbClr val="A31515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"Microsoft"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GB" sz="1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book2 = </a:t>
            </a:r>
            <a:r>
              <a:rPr lang="en-GB" sz="14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Book(</a:t>
            </a:r>
            <a:r>
              <a:rPr lang="en-GB" sz="1400" dirty="0">
                <a:solidFill>
                  <a:srgbClr val="A31515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"C# Rules"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GB" sz="1400" dirty="0">
                <a:solidFill>
                  <a:srgbClr val="A31515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"Microsoft"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GB" sz="1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}</a:t>
            </a:r>
            <a:endParaRPr lang="en-GB" sz="1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GB" sz="1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[</a:t>
            </a:r>
            <a:r>
              <a:rPr lang="en-GB" sz="14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OneTimeTearDown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GB" sz="1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GB" sz="1400" dirty="0">
                <a:solidFill>
                  <a:srgbClr val="008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//executed once after all tests</a:t>
            </a:r>
            <a:endParaRPr lang="en-GB" sz="1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TestFixtureTearDown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() { }</a:t>
            </a:r>
            <a:endParaRPr lang="en-GB" sz="1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GB" sz="1400" dirty="0"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  <a:p>
            <a:pPr indent="457200"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[</a:t>
            </a:r>
            <a:r>
              <a:rPr lang="en-GB" sz="14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SetUp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]  </a:t>
            </a:r>
            <a:r>
              <a:rPr lang="en-GB" sz="1400" dirty="0">
                <a:solidFill>
                  <a:srgbClr val="008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//executed just before each test</a:t>
            </a:r>
            <a:endParaRPr lang="en-GB" sz="1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SetUp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GB" sz="1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{</a:t>
            </a:r>
            <a:endParaRPr lang="en-GB" sz="1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library = </a:t>
            </a:r>
            <a:r>
              <a:rPr lang="en-GB" sz="14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Library();</a:t>
            </a:r>
            <a:endParaRPr lang="en-GB" sz="1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GB" sz="14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library.addBook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(book1);</a:t>
            </a:r>
            <a:endParaRPr lang="en-GB" sz="1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GB" sz="14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library.addBook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(book2);</a:t>
            </a:r>
            <a:endParaRPr lang="en-GB" sz="1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}</a:t>
            </a:r>
          </a:p>
          <a:p>
            <a:pPr>
              <a:spcAft>
                <a:spcPts val="0"/>
              </a:spcAft>
            </a:pPr>
            <a:endParaRPr lang="en-GB" sz="1400" dirty="0">
              <a:solidFill>
                <a:srgbClr val="000000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[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TearDown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 </a:t>
            </a:r>
            <a:r>
              <a:rPr lang="en-GB" sz="14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executed just after each test</a:t>
            </a:r>
            <a:endParaRPr lang="en-GB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TearDown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 { }</a:t>
            </a:r>
            <a:endParaRPr lang="en-GB" sz="14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endParaRPr lang="en-GB" sz="14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8665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6858000" cy="715963"/>
          </a:xfrm>
        </p:spPr>
        <p:txBody>
          <a:bodyPr/>
          <a:lstStyle/>
          <a:p>
            <a:r>
              <a:rPr lang="en-GB" altLang="en-US" dirty="0">
                <a:latin typeface="Arial Black" panose="020B0A04020102020204" pitchFamily="34" charset="0"/>
              </a:rPr>
              <a:t>Example  : Using </a:t>
            </a:r>
            <a:r>
              <a:rPr lang="en-GB" altLang="en-US" dirty="0" err="1">
                <a:latin typeface="Arial Black" panose="020B0A04020102020204" pitchFamily="34" charset="0"/>
              </a:rPr>
              <a:t>NUnit</a:t>
            </a:r>
            <a:endParaRPr lang="en-GB" altLang="en-US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1052736"/>
            <a:ext cx="831641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[Test] </a:t>
            </a:r>
            <a:r>
              <a:rPr lang="en-GB" sz="1400" dirty="0">
                <a:solidFill>
                  <a:srgbClr val="008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 denotes a test case; this test case checks that the </a:t>
            </a:r>
            <a:r>
              <a:rPr lang="en-GB" sz="1400" dirty="0" err="1">
                <a:solidFill>
                  <a:srgbClr val="008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getBook</a:t>
            </a:r>
            <a:r>
              <a:rPr lang="en-GB" sz="1400" dirty="0">
                <a:solidFill>
                  <a:srgbClr val="008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method works as expected: </a:t>
            </a:r>
            <a:endParaRPr lang="en-GB" sz="1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GB" sz="1400" dirty="0">
                <a:solidFill>
                  <a:srgbClr val="008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 recovers the correct Title and Author of a Book</a:t>
            </a:r>
            <a:endParaRPr lang="en-GB" sz="1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TestGetBookByTitleAndAuthor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GB" sz="1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{</a:t>
            </a:r>
            <a:endParaRPr lang="en-GB" sz="1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Book </a:t>
            </a:r>
            <a:r>
              <a:rPr lang="en-GB" sz="14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book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GB" sz="14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library.getBook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"Java Sucks"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GB" sz="1400" dirty="0">
                <a:solidFill>
                  <a:srgbClr val="A31515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"Microsoft"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GB" sz="1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GB" sz="14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Assert.AreEqual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"Java Sucks"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book.Title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GB" sz="1400" dirty="0">
                <a:solidFill>
                  <a:srgbClr val="A31515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"wrong title"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GB" sz="1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GB" sz="14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Assert.AreEqual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"Microsoft"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book.Author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GB" sz="1400" dirty="0">
                <a:solidFill>
                  <a:srgbClr val="A31515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"wrong author"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GB" sz="1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}</a:t>
            </a:r>
            <a:endParaRPr lang="en-GB" sz="1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GB" sz="1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[Test] </a:t>
            </a:r>
            <a:r>
              <a:rPr lang="en-GB" sz="1400" dirty="0">
                <a:solidFill>
                  <a:srgbClr val="008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//denotes a  test case</a:t>
            </a:r>
            <a:endParaRPr lang="en-GB" sz="1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TestRemoveBook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GB" sz="1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{</a:t>
            </a:r>
            <a:endParaRPr lang="en-GB" sz="1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GB" sz="14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library.removeBook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"Java Sucks"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GB" sz="1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Book </a:t>
            </a:r>
            <a:r>
              <a:rPr lang="en-GB" sz="14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book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GB" sz="14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library.getBook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"Java Sucks"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GB" sz="1400" dirty="0">
                <a:solidFill>
                  <a:srgbClr val="A31515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"Microsoft"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GB" sz="1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         }</a:t>
            </a:r>
            <a:endParaRPr lang="en-GB" sz="1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GB" sz="1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GB" sz="1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  [Test, Ignore(</a:t>
            </a:r>
            <a:r>
              <a:rPr lang="en-GB" sz="1400" dirty="0">
                <a:solidFill>
                  <a:srgbClr val="A31515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"bad test"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)] </a:t>
            </a:r>
            <a:r>
              <a:rPr lang="en-GB" sz="1400" dirty="0">
                <a:solidFill>
                  <a:srgbClr val="008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 this test case that will be ignored</a:t>
            </a:r>
            <a:endParaRPr lang="en-GB" sz="1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TestRemoveBook2()</a:t>
            </a:r>
            <a:endParaRPr lang="en-GB" sz="1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{</a:t>
            </a:r>
            <a:endParaRPr lang="en-GB" sz="1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GB" sz="14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library.removeBook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"Java Sucks"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GB" sz="1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Book </a:t>
            </a:r>
            <a:r>
              <a:rPr lang="en-GB" sz="14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book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GB" sz="14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library.getBook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"Java Sucks"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GB" sz="1400" dirty="0">
                <a:solidFill>
                  <a:srgbClr val="A31515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"Microsoft"</a:t>
            </a: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GB" sz="1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        }</a:t>
            </a:r>
            <a:endParaRPr lang="en-GB" sz="1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GB" sz="14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7162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6858000" cy="715963"/>
          </a:xfrm>
        </p:spPr>
        <p:txBody>
          <a:bodyPr/>
          <a:lstStyle/>
          <a:p>
            <a:r>
              <a:rPr lang="en-GB" altLang="en-US" dirty="0">
                <a:latin typeface="Arial Black" panose="020B0A04020102020204" pitchFamily="34" charset="0"/>
              </a:rPr>
              <a:t>Example  : Using </a:t>
            </a:r>
            <a:r>
              <a:rPr lang="en-GB" altLang="en-US" dirty="0" err="1">
                <a:latin typeface="Arial Black" panose="020B0A04020102020204" pitchFamily="34" charset="0"/>
              </a:rPr>
              <a:t>NUnit</a:t>
            </a:r>
            <a:endParaRPr lang="en-GB" altLang="en-US" dirty="0"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43608" y="1844824"/>
            <a:ext cx="675049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[Test] </a:t>
            </a:r>
            <a:r>
              <a:rPr lang="en-GB" sz="1600" dirty="0">
                <a:solidFill>
                  <a:srgbClr val="008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 denotes a test case. This checks if an exception is thrown when </a:t>
            </a:r>
            <a:r>
              <a:rPr lang="en-GB" sz="1600" dirty="0" err="1">
                <a:solidFill>
                  <a:srgbClr val="008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removebook</a:t>
            </a:r>
            <a:r>
              <a:rPr lang="en-GB" sz="1600" dirty="0">
                <a:solidFill>
                  <a:srgbClr val="008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is called</a:t>
            </a:r>
            <a:endParaRPr lang="en-GB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GB" sz="1600" dirty="0">
                <a:solidFill>
                  <a:srgbClr val="008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//on a book that is not in the library</a:t>
            </a:r>
            <a:endParaRPr lang="en-GB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TestRemoveBookExp</a:t>
            </a: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GB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{</a:t>
            </a:r>
            <a:endParaRPr lang="en-GB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GB" sz="16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Assert.Throws</a:t>
            </a: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&lt;Exception&gt;(() =&gt;</a:t>
            </a:r>
            <a:endParaRPr lang="en-GB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{</a:t>
            </a:r>
            <a:endParaRPr lang="en-GB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    </a:t>
            </a:r>
            <a:r>
              <a:rPr lang="en-GB" sz="16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library.removeBook</a:t>
            </a: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"Not There"</a:t>
            </a: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GB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});</a:t>
            </a:r>
            <a:endParaRPr lang="en-GB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GB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GB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}</a:t>
            </a:r>
            <a:endParaRPr lang="en-GB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GB" sz="1600" dirty="0"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GB" sz="16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4421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6858000" cy="715963"/>
          </a:xfrm>
        </p:spPr>
        <p:txBody>
          <a:bodyPr/>
          <a:lstStyle/>
          <a:p>
            <a:r>
              <a:rPr lang="en-GB" altLang="en-US" dirty="0">
                <a:latin typeface="Arial Black" panose="020B0A04020102020204" pitchFamily="34" charset="0"/>
              </a:rPr>
              <a:t>Example  : Using </a:t>
            </a:r>
            <a:r>
              <a:rPr lang="en-GB" altLang="en-US" dirty="0" err="1">
                <a:latin typeface="Arial Black" panose="020B0A04020102020204" pitchFamily="34" charset="0"/>
              </a:rPr>
              <a:t>NUnit</a:t>
            </a:r>
            <a:endParaRPr lang="en-GB" altLang="en-US" dirty="0">
              <a:latin typeface="Arial Black" panose="020B0A040201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6576431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10845" y="1844824"/>
            <a:ext cx="6246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Test -&gt; Test Explorer -&gt; Run All Tests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46418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6858000" cy="715963"/>
          </a:xfrm>
        </p:spPr>
        <p:txBody>
          <a:bodyPr/>
          <a:lstStyle/>
          <a:p>
            <a:r>
              <a:rPr lang="en-GB" altLang="en-US" dirty="0">
                <a:latin typeface="Arial Black" panose="020B0A04020102020204" pitchFamily="34" charset="0"/>
              </a:rPr>
              <a:t>Example  : Using </a:t>
            </a:r>
            <a:r>
              <a:rPr lang="en-GB" altLang="en-US" dirty="0" err="1">
                <a:latin typeface="Arial Black" panose="020B0A04020102020204" pitchFamily="34" charset="0"/>
              </a:rPr>
              <a:t>NUnit</a:t>
            </a:r>
            <a:endParaRPr lang="en-GB" altLang="en-US" dirty="0"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4101" y="764704"/>
            <a:ext cx="7488832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15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5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500" dirty="0">
                <a:solidFill>
                  <a:srgbClr val="2B91A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Library</a:t>
            </a:r>
            <a:endParaRPr lang="en-GB" sz="15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{</a:t>
            </a:r>
            <a:endParaRPr lang="en-GB" sz="15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GB" sz="15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Hashtable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books;</a:t>
            </a:r>
            <a:endParaRPr lang="en-GB" sz="15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GB" sz="15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Library()</a:t>
            </a:r>
            <a:endParaRPr lang="en-GB" sz="15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{</a:t>
            </a:r>
            <a:endParaRPr lang="en-GB" sz="15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books = </a:t>
            </a:r>
            <a:r>
              <a:rPr lang="en-GB" sz="15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Hashtable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endParaRPr lang="en-GB" sz="15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}</a:t>
            </a:r>
            <a:endParaRPr lang="en-GB" sz="15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GB" sz="15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GB" sz="15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5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addBook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(Book book)</a:t>
            </a:r>
            <a:endParaRPr lang="en-GB" sz="15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{</a:t>
            </a:r>
            <a:endParaRPr lang="en-GB" sz="15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GB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books.Add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GB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book.Title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, book);</a:t>
            </a:r>
            <a:endParaRPr lang="en-GB" sz="15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}</a:t>
            </a:r>
            <a:endParaRPr lang="en-GB" sz="15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GB" sz="15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GB" sz="15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Book </a:t>
            </a:r>
            <a:r>
              <a:rPr lang="en-GB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getBook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GB" sz="15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title, </a:t>
            </a:r>
            <a:r>
              <a:rPr lang="en-GB" sz="15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author)</a:t>
            </a:r>
            <a:endParaRPr lang="en-GB" sz="15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{</a:t>
            </a:r>
            <a:endParaRPr lang="en-GB" sz="15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GB" sz="15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(Book)books[title];</a:t>
            </a:r>
            <a:endParaRPr lang="en-GB" sz="15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}</a:t>
            </a:r>
            <a:endParaRPr lang="en-GB" sz="15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GB" sz="15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GB" sz="15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5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removeBook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GB" sz="15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title)</a:t>
            </a:r>
            <a:endParaRPr lang="en-GB" sz="15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{</a:t>
            </a:r>
            <a:endParaRPr lang="en-GB" sz="15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//   </a:t>
            </a:r>
            <a:r>
              <a:rPr lang="en-GB" sz="15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(books[title] == </a:t>
            </a:r>
            <a:r>
              <a:rPr lang="en-GB" sz="15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null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GB" sz="15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//        </a:t>
            </a:r>
            <a:r>
              <a:rPr lang="en-GB" sz="15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throw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5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Exception(</a:t>
            </a:r>
            <a:r>
              <a:rPr lang="en-GB" sz="1500" dirty="0">
                <a:solidFill>
                  <a:srgbClr val="A31515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"book not found"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GB" sz="15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//    </a:t>
            </a:r>
            <a:r>
              <a:rPr lang="en-GB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books.Remove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(title);</a:t>
            </a:r>
            <a:endParaRPr lang="en-GB" sz="15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}</a:t>
            </a:r>
            <a:endParaRPr lang="en-GB" sz="15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}</a:t>
            </a:r>
            <a:endParaRPr lang="en-GB" sz="15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1EF50A-CF96-47DC-A07B-9B76D24A49DE}"/>
              </a:ext>
            </a:extLst>
          </p:cNvPr>
          <p:cNvSpPr txBox="1"/>
          <p:nvPr/>
        </p:nvSpPr>
        <p:spPr>
          <a:xfrm>
            <a:off x="6504642" y="4369432"/>
            <a:ext cx="2179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Comment out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7F1EB7-CDCB-4E18-B105-FA0CA834B6BD}"/>
              </a:ext>
            </a:extLst>
          </p:cNvPr>
          <p:cNvCxnSpPr/>
          <p:nvPr/>
        </p:nvCxnSpPr>
        <p:spPr>
          <a:xfrm flipH="1">
            <a:off x="5364088" y="4869160"/>
            <a:ext cx="1656184" cy="50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4822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6858000" cy="715963"/>
          </a:xfrm>
        </p:spPr>
        <p:txBody>
          <a:bodyPr/>
          <a:lstStyle/>
          <a:p>
            <a:r>
              <a:rPr lang="en-GB" altLang="en-US" dirty="0">
                <a:latin typeface="Arial Black" panose="020B0A04020102020204" pitchFamily="34" charset="0"/>
              </a:rPr>
              <a:t>Example  : Using </a:t>
            </a:r>
            <a:r>
              <a:rPr lang="en-GB" altLang="en-US" dirty="0" err="1">
                <a:latin typeface="Arial Black" panose="020B0A04020102020204" pitchFamily="34" charset="0"/>
              </a:rPr>
              <a:t>NUnit</a:t>
            </a:r>
            <a:endParaRPr lang="en-GB" altLang="en-US" dirty="0"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4101" y="764704"/>
            <a:ext cx="7488832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15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5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500" dirty="0">
                <a:solidFill>
                  <a:srgbClr val="2B91A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Library</a:t>
            </a:r>
            <a:endParaRPr lang="en-GB" sz="15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{</a:t>
            </a:r>
            <a:endParaRPr lang="en-GB" sz="15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GB" sz="15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Hashtable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books;</a:t>
            </a:r>
            <a:endParaRPr lang="en-GB" sz="15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GB" sz="15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Library()</a:t>
            </a:r>
            <a:endParaRPr lang="en-GB" sz="15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{</a:t>
            </a:r>
            <a:endParaRPr lang="en-GB" sz="15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books = </a:t>
            </a:r>
            <a:r>
              <a:rPr lang="en-GB" sz="15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Hashtable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endParaRPr lang="en-GB" sz="15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}</a:t>
            </a:r>
            <a:endParaRPr lang="en-GB" sz="15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GB" sz="15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GB" sz="15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5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addBook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(Book book)</a:t>
            </a:r>
            <a:endParaRPr lang="en-GB" sz="15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{</a:t>
            </a:r>
            <a:endParaRPr lang="en-GB" sz="15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GB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books.Add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GB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book.Title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, book);</a:t>
            </a:r>
            <a:endParaRPr lang="en-GB" sz="15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}</a:t>
            </a:r>
            <a:endParaRPr lang="en-GB" sz="15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GB" sz="15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GB" sz="15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Book </a:t>
            </a:r>
            <a:r>
              <a:rPr lang="en-GB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getBook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GB" sz="15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title, </a:t>
            </a:r>
            <a:r>
              <a:rPr lang="en-GB" sz="15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author)</a:t>
            </a:r>
            <a:endParaRPr lang="en-GB" sz="15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{</a:t>
            </a:r>
            <a:endParaRPr lang="en-GB" sz="15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GB" sz="15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(Book)books[title];</a:t>
            </a:r>
            <a:endParaRPr lang="en-GB" sz="15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}</a:t>
            </a:r>
            <a:endParaRPr lang="en-GB" sz="15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GB" sz="15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GB" sz="15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5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removeBook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GB" sz="15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title)</a:t>
            </a:r>
            <a:endParaRPr lang="en-GB" sz="15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{</a:t>
            </a:r>
            <a:endParaRPr lang="en-GB" sz="15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//   </a:t>
            </a:r>
            <a:r>
              <a:rPr lang="en-GB" sz="15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(books[title] == </a:t>
            </a:r>
            <a:r>
              <a:rPr lang="en-GB" sz="15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null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GB" sz="15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//        </a:t>
            </a:r>
            <a:r>
              <a:rPr lang="en-GB" sz="15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throw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500" dirty="0">
                <a:solidFill>
                  <a:srgbClr val="0000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Exception(</a:t>
            </a:r>
            <a:r>
              <a:rPr lang="en-GB" sz="1500" dirty="0">
                <a:solidFill>
                  <a:srgbClr val="A31515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"book not found"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GB" sz="15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//    </a:t>
            </a:r>
            <a:r>
              <a:rPr lang="en-GB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books.Remove</a:t>
            </a: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(title);</a:t>
            </a:r>
            <a:endParaRPr lang="en-GB" sz="15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}</a:t>
            </a:r>
            <a:endParaRPr lang="en-GB" sz="15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}</a:t>
            </a:r>
            <a:endParaRPr lang="en-GB" sz="15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87" y="1772816"/>
            <a:ext cx="7673883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475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dirty="0">
                <a:latin typeface="Arial Black" panose="020B0A04020102020204" pitchFamily="34" charset="0"/>
              </a:rPr>
              <a:t>Aim of Testing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350696" cy="4525963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GB" altLang="en-US" dirty="0"/>
              <a:t>The goal of testing is </a:t>
            </a:r>
            <a:r>
              <a:rPr lang="en-GB" altLang="en-US" dirty="0">
                <a:solidFill>
                  <a:srgbClr val="FF0000"/>
                </a:solidFill>
              </a:rPr>
              <a:t>to discover defects (bugs) in programs</a:t>
            </a:r>
          </a:p>
          <a:p>
            <a:pPr marL="0" indent="0">
              <a:buNone/>
            </a:pPr>
            <a:endParaRPr lang="en-GB" alt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17432" y="2063745"/>
            <a:ext cx="32868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Defect </a:t>
            </a:r>
          </a:p>
          <a:p>
            <a:endParaRPr lang="en-GB" dirty="0"/>
          </a:p>
          <a:p>
            <a:r>
              <a:rPr lang="en-GB" dirty="0"/>
              <a:t>Problem </a:t>
            </a:r>
          </a:p>
          <a:p>
            <a:endParaRPr lang="en-GB" dirty="0"/>
          </a:p>
          <a:p>
            <a:r>
              <a:rPr lang="en-GB" dirty="0"/>
              <a:t>Error</a:t>
            </a:r>
          </a:p>
          <a:p>
            <a:endParaRPr lang="en-GB" dirty="0"/>
          </a:p>
          <a:p>
            <a:r>
              <a:rPr lang="en-GB" dirty="0"/>
              <a:t>Incidence</a:t>
            </a:r>
          </a:p>
          <a:p>
            <a:endParaRPr lang="en-GB" dirty="0"/>
          </a:p>
          <a:p>
            <a:r>
              <a:rPr lang="en-GB" dirty="0"/>
              <a:t>Anomaly</a:t>
            </a:r>
          </a:p>
          <a:p>
            <a:endParaRPr lang="en-GB" dirty="0"/>
          </a:p>
          <a:p>
            <a:r>
              <a:rPr lang="en-GB" dirty="0"/>
              <a:t>Inconsistency</a:t>
            </a:r>
          </a:p>
          <a:p>
            <a:endParaRPr lang="en-GB" dirty="0"/>
          </a:p>
          <a:p>
            <a:r>
              <a:rPr lang="en-GB" dirty="0"/>
              <a:t>…….Feature ?</a:t>
            </a:r>
          </a:p>
        </p:txBody>
      </p:sp>
    </p:spTree>
    <p:extLst>
      <p:ext uri="{BB962C8B-B14F-4D97-AF65-F5344CB8AC3E}">
        <p14:creationId xmlns:p14="http://schemas.microsoft.com/office/powerpoint/2010/main" val="451961636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 err="1">
                <a:latin typeface="Arial Black" panose="020B0A04020102020204" pitchFamily="34" charset="0"/>
              </a:rPr>
              <a:t>Nunit</a:t>
            </a:r>
            <a:r>
              <a:rPr lang="en-GB" altLang="en-US" b="1" dirty="0">
                <a:latin typeface="Arial Black" panose="020B0A04020102020204" pitchFamily="34" charset="0"/>
              </a:rPr>
              <a:t> Assertions</a:t>
            </a:r>
            <a:endParaRPr lang="en-GB" altLang="en-US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46" y="404664"/>
            <a:ext cx="8597854" cy="580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   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        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[Test] 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// test case</a:t>
            </a:r>
            <a:endParaRPr kumimoji="0" lang="en-GB" sz="1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        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public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void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TestGetBookByTitleAndAuthor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()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        {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            Book 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book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 = 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library.getBook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(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"Java Sucks"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, 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"Microsoft"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);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            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Assert.AreEqual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(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"Java Sucks"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, 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book.Title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, 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"wrong title"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);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            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Assert.AreEqual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(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"Microsoft"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, 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book.Author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, 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"wrong author"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);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        }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        [Test] 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// test case</a:t>
            </a:r>
            <a:endParaRPr kumimoji="0" lang="en-GB" sz="1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        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public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void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TestRemoveBook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()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        {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            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library.removeBook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(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"Java Sucks"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);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            Book 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book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 = 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library.getBook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(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"Java Sucks"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, 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"Microsoft"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);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        }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    }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}</a:t>
            </a:r>
            <a:endParaRPr kumimoji="0" lang="en-GB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MS PGothic" panose="020B0600070205080204" pitchFamily="34" charset="-128"/>
              <a:cs typeface="+mn-cs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4283968" y="2780928"/>
            <a:ext cx="2736304" cy="3240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11760" y="5747763"/>
            <a:ext cx="58496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Assert: </a:t>
            </a:r>
          </a:p>
          <a:p>
            <a:r>
              <a:rPr lang="en-GB" dirty="0"/>
              <a:t>Is the output obtained the one expected ?</a:t>
            </a:r>
          </a:p>
        </p:txBody>
      </p:sp>
    </p:spTree>
    <p:extLst>
      <p:ext uri="{BB962C8B-B14F-4D97-AF65-F5344CB8AC3E}">
        <p14:creationId xmlns:p14="http://schemas.microsoft.com/office/powerpoint/2010/main" val="38694250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 err="1">
                <a:latin typeface="Arial Black" panose="020B0A04020102020204" pitchFamily="34" charset="0"/>
              </a:rPr>
              <a:t>Nunit</a:t>
            </a:r>
            <a:r>
              <a:rPr lang="en-GB" altLang="en-US" b="1" dirty="0">
                <a:latin typeface="Arial Black" panose="020B0A04020102020204" pitchFamily="34" charset="0"/>
              </a:rPr>
              <a:t> Assertions</a:t>
            </a:r>
            <a:endParaRPr lang="en-GB" altLang="en-US" dirty="0">
              <a:latin typeface="Arial Black" panose="020B0A04020102020204" pitchFamily="34" charset="0"/>
            </a:endParaRP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>
          <a:xfrm>
            <a:off x="827584" y="908035"/>
            <a:ext cx="80010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altLang="en-US" sz="2000" dirty="0" err="1"/>
              <a:t>NUnit</a:t>
            </a:r>
            <a:r>
              <a:rPr lang="en-GB" altLang="en-US" sz="2000" dirty="0"/>
              <a:t> provides a variety of test assert methods.</a:t>
            </a:r>
          </a:p>
          <a:p>
            <a:pPr>
              <a:lnSpc>
                <a:spcPct val="80000"/>
              </a:lnSpc>
            </a:pPr>
            <a:endParaRPr lang="en-GB" altLang="en-US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sz="2000" dirty="0"/>
          </a:p>
          <a:p>
            <a:pPr>
              <a:lnSpc>
                <a:spcPct val="80000"/>
              </a:lnSpc>
            </a:pPr>
            <a:r>
              <a:rPr lang="en-GB" altLang="en-US" sz="2000" dirty="0" err="1"/>
              <a:t>IsTrue</a:t>
            </a:r>
            <a:r>
              <a:rPr lang="en-GB" altLang="en-US" sz="2000" dirty="0"/>
              <a:t>(bool condition)</a:t>
            </a:r>
          </a:p>
          <a:p>
            <a:pPr>
              <a:lnSpc>
                <a:spcPct val="80000"/>
              </a:lnSpc>
            </a:pPr>
            <a:r>
              <a:rPr lang="en-GB" altLang="en-US" sz="2000" dirty="0" err="1"/>
              <a:t>IsFalse</a:t>
            </a:r>
            <a:r>
              <a:rPr lang="en-GB" altLang="en-US" sz="2000" dirty="0"/>
              <a:t>(bool condition)</a:t>
            </a:r>
          </a:p>
          <a:p>
            <a:pPr>
              <a:lnSpc>
                <a:spcPct val="80000"/>
              </a:lnSpc>
            </a:pPr>
            <a:r>
              <a:rPr lang="en-GB" altLang="en-US" sz="2000" dirty="0" err="1"/>
              <a:t>AreEqual</a:t>
            </a:r>
            <a:r>
              <a:rPr lang="en-GB" altLang="en-US" sz="2000" dirty="0"/>
              <a:t>(decimal expected, decimal actual)</a:t>
            </a:r>
          </a:p>
          <a:p>
            <a:pPr>
              <a:lnSpc>
                <a:spcPct val="80000"/>
              </a:lnSpc>
            </a:pPr>
            <a:r>
              <a:rPr lang="en-GB" altLang="en-US" sz="2000" dirty="0" err="1"/>
              <a:t>AreEqual</a:t>
            </a:r>
            <a:r>
              <a:rPr lang="en-GB" altLang="en-US" sz="2000" dirty="0"/>
              <a:t>(</a:t>
            </a:r>
            <a:r>
              <a:rPr lang="en-GB" altLang="en-US" sz="2000" dirty="0" err="1"/>
              <a:t>int</a:t>
            </a:r>
            <a:r>
              <a:rPr lang="en-GB" altLang="en-US" sz="2000" dirty="0"/>
              <a:t> expected, </a:t>
            </a:r>
            <a:r>
              <a:rPr lang="en-GB" altLang="en-US" sz="2000" dirty="0" err="1"/>
              <a:t>int</a:t>
            </a:r>
            <a:r>
              <a:rPr lang="en-GB" altLang="en-US" sz="2000" dirty="0"/>
              <a:t> actual)</a:t>
            </a:r>
          </a:p>
          <a:p>
            <a:pPr>
              <a:lnSpc>
                <a:spcPct val="80000"/>
              </a:lnSpc>
            </a:pPr>
            <a:r>
              <a:rPr lang="en-GB" altLang="en-US" sz="2000" dirty="0" err="1"/>
              <a:t>AreEqual</a:t>
            </a:r>
            <a:r>
              <a:rPr lang="en-GB" altLang="en-US" sz="2000" dirty="0"/>
              <a:t>(double expected, double actual, double delta)</a:t>
            </a:r>
          </a:p>
          <a:p>
            <a:pPr>
              <a:lnSpc>
                <a:spcPct val="80000"/>
              </a:lnSpc>
            </a:pPr>
            <a:r>
              <a:rPr lang="en-GB" altLang="en-US" sz="2000" dirty="0" err="1"/>
              <a:t>AreEqual</a:t>
            </a:r>
            <a:r>
              <a:rPr lang="en-GB" altLang="en-US" sz="2000" dirty="0"/>
              <a:t>(float expected, float actual, float delta)</a:t>
            </a:r>
          </a:p>
          <a:p>
            <a:pPr>
              <a:lnSpc>
                <a:spcPct val="80000"/>
              </a:lnSpc>
            </a:pPr>
            <a:r>
              <a:rPr lang="en-GB" altLang="en-US" sz="2000" dirty="0" err="1"/>
              <a:t>AreEqual</a:t>
            </a:r>
            <a:r>
              <a:rPr lang="en-GB" altLang="en-US" sz="2000" dirty="0"/>
              <a:t>(Object expected, Object actual)</a:t>
            </a:r>
          </a:p>
          <a:p>
            <a:pPr>
              <a:lnSpc>
                <a:spcPct val="80000"/>
              </a:lnSpc>
            </a:pPr>
            <a:r>
              <a:rPr lang="en-GB" altLang="en-US" sz="2000" dirty="0" err="1"/>
              <a:t>AreSame</a:t>
            </a:r>
            <a:r>
              <a:rPr lang="en-GB" altLang="en-US" sz="2000" dirty="0"/>
              <a:t>(Object expected, Object actual)</a:t>
            </a:r>
          </a:p>
          <a:p>
            <a:pPr>
              <a:lnSpc>
                <a:spcPct val="80000"/>
              </a:lnSpc>
            </a:pPr>
            <a:r>
              <a:rPr lang="en-GB" altLang="en-US" sz="2000" dirty="0" err="1"/>
              <a:t>IsNotNull</a:t>
            </a:r>
            <a:r>
              <a:rPr lang="en-GB" altLang="en-US" sz="2000" dirty="0"/>
              <a:t>(Object </a:t>
            </a:r>
            <a:r>
              <a:rPr lang="en-GB" altLang="en-US" sz="2000" dirty="0" err="1"/>
              <a:t>anObject</a:t>
            </a:r>
            <a:r>
              <a:rPr lang="en-GB" altLang="en-US" sz="2000" dirty="0"/>
              <a:t>)</a:t>
            </a:r>
          </a:p>
          <a:p>
            <a:pPr>
              <a:lnSpc>
                <a:spcPct val="80000"/>
              </a:lnSpc>
            </a:pPr>
            <a:r>
              <a:rPr lang="en-GB" altLang="en-US" sz="2000" dirty="0" err="1"/>
              <a:t>IsNull</a:t>
            </a:r>
            <a:r>
              <a:rPr lang="en-GB" altLang="en-US" sz="2000" dirty="0"/>
              <a:t>(Object </a:t>
            </a:r>
            <a:r>
              <a:rPr lang="en-GB" altLang="en-US" sz="2000" dirty="0" err="1"/>
              <a:t>anObject</a:t>
            </a:r>
            <a:r>
              <a:rPr lang="en-GB" altLang="en-US" sz="2000" dirty="0"/>
              <a:t>)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Fail()</a:t>
            </a:r>
          </a:p>
          <a:p>
            <a:pPr>
              <a:lnSpc>
                <a:spcPct val="80000"/>
              </a:lnSpc>
            </a:pPr>
            <a:endParaRPr lang="en-GB" alt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827584" y="5768466"/>
            <a:ext cx="8892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https://docs.nunit.org/articles/nunit/writing-tests/assertions/assertions.html</a:t>
            </a:r>
          </a:p>
        </p:txBody>
      </p:sp>
    </p:spTree>
    <p:extLst>
      <p:ext uri="{BB962C8B-B14F-4D97-AF65-F5344CB8AC3E}">
        <p14:creationId xmlns:p14="http://schemas.microsoft.com/office/powerpoint/2010/main" val="31168067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 Black" panose="020B0A04020102020204" pitchFamily="34" charset="0"/>
              </a:rPr>
              <a:t>Recap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Testing</a:t>
            </a:r>
          </a:p>
          <a:p>
            <a:r>
              <a:rPr lang="en-GB" altLang="en-US" dirty="0"/>
              <a:t>Unit Testing</a:t>
            </a:r>
          </a:p>
          <a:p>
            <a:r>
              <a:rPr lang="en-GB" altLang="en-US" dirty="0"/>
              <a:t>Unit Testing Tools</a:t>
            </a:r>
          </a:p>
          <a:p>
            <a:pPr marL="0" indent="0">
              <a:buNone/>
            </a:pPr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On Moodle: Tutorial on </a:t>
            </a:r>
            <a:r>
              <a:rPr lang="en-GB" altLang="en-US" dirty="0" err="1"/>
              <a:t>NUnit</a:t>
            </a:r>
            <a:endParaRPr lang="en-GB" altLang="en-US" dirty="0"/>
          </a:p>
          <a:p>
            <a:endParaRPr lang="en-GB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dirty="0">
                <a:latin typeface="Arial Black" panose="020B0A04020102020204" pitchFamily="34" charset="0"/>
              </a:rPr>
              <a:t>Where do bugs come from ?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350696" cy="5157936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GB" altLang="en-US" dirty="0"/>
              <a:t>Wrong Requirements</a:t>
            </a:r>
          </a:p>
          <a:p>
            <a:pPr marL="0" indent="0">
              <a:buNone/>
            </a:pPr>
            <a:endParaRPr lang="en-GB" altLang="en-US" dirty="0"/>
          </a:p>
          <a:p>
            <a:pPr marL="0" indent="0">
              <a:buNone/>
            </a:pPr>
            <a:r>
              <a:rPr lang="en-GB" altLang="en-US" dirty="0"/>
              <a:t>Design </a:t>
            </a:r>
          </a:p>
          <a:p>
            <a:pPr marL="0" indent="0">
              <a:buNone/>
            </a:pPr>
            <a:endParaRPr lang="en-GB" altLang="en-US" dirty="0"/>
          </a:p>
          <a:p>
            <a:pPr marL="0" indent="0">
              <a:buNone/>
            </a:pPr>
            <a:r>
              <a:rPr lang="en-GB" altLang="en-US" dirty="0"/>
              <a:t>Implementation</a:t>
            </a:r>
          </a:p>
          <a:p>
            <a:pPr marL="0" indent="0">
              <a:buNone/>
            </a:pPr>
            <a:endParaRPr lang="en-GB" altLang="en-US" dirty="0"/>
          </a:p>
          <a:p>
            <a:pPr marL="0" indent="0">
              <a:buNone/>
            </a:pPr>
            <a:r>
              <a:rPr lang="en-GB" altLang="en-US" dirty="0"/>
              <a:t>Development Tools</a:t>
            </a:r>
          </a:p>
          <a:p>
            <a:pPr marL="0" indent="0">
              <a:buNone/>
            </a:pPr>
            <a:endParaRPr lang="en-GB" altLang="en-US" dirty="0"/>
          </a:p>
          <a:p>
            <a:pPr marL="0" indent="0">
              <a:buNone/>
            </a:pPr>
            <a:r>
              <a:rPr lang="en-GB" altLang="en-US" dirty="0"/>
              <a:t>Incorrect Testing</a:t>
            </a:r>
          </a:p>
          <a:p>
            <a:pPr marL="0" indent="0">
              <a:buNone/>
            </a:pPr>
            <a:endParaRPr lang="en-GB" altLang="en-US" dirty="0"/>
          </a:p>
        </p:txBody>
      </p:sp>
      <p:sp>
        <p:nvSpPr>
          <p:cNvPr id="2" name="Down Arrow 1"/>
          <p:cNvSpPr/>
          <p:nvPr/>
        </p:nvSpPr>
        <p:spPr>
          <a:xfrm>
            <a:off x="6372200" y="1484784"/>
            <a:ext cx="792088" cy="49685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14002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dirty="0">
                <a:latin typeface="Arial Black" panose="020B0A04020102020204" pitchFamily="34" charset="0"/>
              </a:rPr>
              <a:t>Costs of SW bugs 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350696" cy="5157936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GB" altLang="en-US" sz="2400" dirty="0"/>
              <a:t>Cost to fix a bug increases exponentially at each stage</a:t>
            </a:r>
          </a:p>
          <a:p>
            <a:pPr marL="0" indent="0">
              <a:buNone/>
            </a:pPr>
            <a:endParaRPr lang="en-GB" altLang="en-US" sz="2400" dirty="0"/>
          </a:p>
          <a:p>
            <a:pPr marL="0" indent="0">
              <a:buNone/>
            </a:pPr>
            <a:endParaRPr lang="en-GB" altLang="en-US" sz="2400" dirty="0"/>
          </a:p>
          <a:p>
            <a:pPr marL="0" indent="0">
              <a:buNone/>
            </a:pPr>
            <a:r>
              <a:rPr lang="en-GB" altLang="en-US" sz="2400" dirty="0"/>
              <a:t>    - specification 1 £</a:t>
            </a:r>
          </a:p>
          <a:p>
            <a:pPr marL="0" indent="0">
              <a:buNone/>
            </a:pPr>
            <a:r>
              <a:rPr lang="en-GB" altLang="en-US" sz="2400" dirty="0"/>
              <a:t>    - design  10£</a:t>
            </a:r>
          </a:p>
          <a:p>
            <a:pPr marL="0" indent="0">
              <a:buNone/>
            </a:pPr>
            <a:r>
              <a:rPr lang="en-GB" altLang="en-US" sz="2400" dirty="0"/>
              <a:t>    - coding  100£</a:t>
            </a:r>
          </a:p>
          <a:p>
            <a:pPr marL="0" indent="0">
              <a:buNone/>
            </a:pPr>
            <a:r>
              <a:rPr lang="en-GB" altLang="en-US" sz="2400" dirty="0"/>
              <a:t>   -  released software 1000£ </a:t>
            </a:r>
          </a:p>
        </p:txBody>
      </p:sp>
    </p:spTree>
    <p:extLst>
      <p:ext uri="{BB962C8B-B14F-4D97-AF65-F5344CB8AC3E}">
        <p14:creationId xmlns:p14="http://schemas.microsoft.com/office/powerpoint/2010/main" val="282801317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6050"/>
            <a:ext cx="6858000" cy="715963"/>
          </a:xfrm>
          <a:noFill/>
        </p:spPr>
        <p:txBody>
          <a:bodyPr/>
          <a:lstStyle/>
          <a:p>
            <a:r>
              <a:rPr lang="en-GB" altLang="en-US" dirty="0">
                <a:latin typeface="Arial Black" panose="020B0A04020102020204" pitchFamily="34" charset="0"/>
              </a:rPr>
              <a:t>Costs of SW bugs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11560" y="620688"/>
            <a:ext cx="8350696" cy="5157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alt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400" dirty="0"/>
              <a:t>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600" dirty="0"/>
              <a:t>           Software bugs can be </a:t>
            </a:r>
            <a:r>
              <a:rPr lang="en-GB" altLang="en-US" sz="2600" b="1" dirty="0"/>
              <a:t>expensive and dangerous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35896" y="5171708"/>
            <a:ext cx="540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To err is human but to</a:t>
            </a:r>
          </a:p>
          <a:p>
            <a:r>
              <a:rPr lang="en-GB" i="1" dirty="0"/>
              <a:t>really foul things up you need a computer</a:t>
            </a:r>
          </a:p>
          <a:p>
            <a:r>
              <a:rPr lang="en-GB" i="1" dirty="0"/>
              <a:t>                         Paul </a:t>
            </a:r>
            <a:r>
              <a:rPr lang="en-GB" i="1" dirty="0" err="1"/>
              <a:t>Elrich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94829960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53cb1989-4d87-40cd-bab5-8f717564fc5e"/>
</p:tagLst>
</file>

<file path=ppt/theme/theme1.xml><?xml version="1.0" encoding="utf-8"?>
<a:theme xmlns:a="http://schemas.openxmlformats.org/drawingml/2006/main" name="SoftwareDev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7740</TotalTime>
  <Words>3067</Words>
  <Application>Microsoft Office PowerPoint</Application>
  <PresentationFormat>On-screen Show (4:3)</PresentationFormat>
  <Paragraphs>637</Paragraphs>
  <Slides>62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Arial</vt:lpstr>
      <vt:lpstr>Arial Black</vt:lpstr>
      <vt:lpstr>Calibri</vt:lpstr>
      <vt:lpstr>Consolas</vt:lpstr>
      <vt:lpstr>OCRB</vt:lpstr>
      <vt:lpstr>Times New Roman</vt:lpstr>
      <vt:lpstr>Times Roman</vt:lpstr>
      <vt:lpstr>Wingdings</vt:lpstr>
      <vt:lpstr>SoftwareDev</vt:lpstr>
      <vt:lpstr>PowerPoint Presentation</vt:lpstr>
      <vt:lpstr>PowerPoint Presentation</vt:lpstr>
      <vt:lpstr> Testing</vt:lpstr>
      <vt:lpstr>This Lecture</vt:lpstr>
      <vt:lpstr>Aim of Testing</vt:lpstr>
      <vt:lpstr>Aim of Testing</vt:lpstr>
      <vt:lpstr>Where do bugs come from ?</vt:lpstr>
      <vt:lpstr>Costs of SW bugs </vt:lpstr>
      <vt:lpstr>Costs of SW bugs </vt:lpstr>
      <vt:lpstr>Case Study: Millennium Bug (Y2K)</vt:lpstr>
      <vt:lpstr>Case Study: NASA - Mariner 1 (1962) </vt:lpstr>
      <vt:lpstr>SW bugs</vt:lpstr>
      <vt:lpstr>SW bugs</vt:lpstr>
      <vt:lpstr>SW bugs</vt:lpstr>
      <vt:lpstr>SW bugs</vt:lpstr>
      <vt:lpstr>SW bugs</vt:lpstr>
      <vt:lpstr>SW bugs</vt:lpstr>
      <vt:lpstr>SW bugs</vt:lpstr>
      <vt:lpstr>SW bugs</vt:lpstr>
      <vt:lpstr>PowerPoint Presentation</vt:lpstr>
      <vt:lpstr>PowerPoint Presentation</vt:lpstr>
      <vt:lpstr>PowerPoint Presentation</vt:lpstr>
      <vt:lpstr>Functional vs Non-Functional Testing </vt:lpstr>
      <vt:lpstr>Static vs Dynamic Testing</vt:lpstr>
      <vt:lpstr>Testing Methods</vt:lpstr>
      <vt:lpstr>Testing Methods: Black Box</vt:lpstr>
      <vt:lpstr>Testing Methods: Black Box</vt:lpstr>
      <vt:lpstr>Testing Methods: Black Box</vt:lpstr>
      <vt:lpstr>Testing Methods: Black Box</vt:lpstr>
      <vt:lpstr>Testing Methods: White Box</vt:lpstr>
      <vt:lpstr>Black Box vs White Box Testing</vt:lpstr>
      <vt:lpstr>Testing Methods: Grey Box</vt:lpstr>
      <vt:lpstr>Define the Test Cases</vt:lpstr>
      <vt:lpstr>Define the Test Cases</vt:lpstr>
      <vt:lpstr>Define the Test Cases</vt:lpstr>
      <vt:lpstr>Define the Test Cases</vt:lpstr>
      <vt:lpstr>Define the Test Cases</vt:lpstr>
      <vt:lpstr>Testing Levels</vt:lpstr>
      <vt:lpstr>Testing Levels</vt:lpstr>
      <vt:lpstr>Testing Levels</vt:lpstr>
      <vt:lpstr>Testing Levels</vt:lpstr>
      <vt:lpstr>Testing Levels</vt:lpstr>
      <vt:lpstr>Testing Levels</vt:lpstr>
      <vt:lpstr>Testing models</vt:lpstr>
      <vt:lpstr>Testing models</vt:lpstr>
      <vt:lpstr>Tools for Unit (Component) Testing</vt:lpstr>
      <vt:lpstr>NUnit</vt:lpstr>
      <vt:lpstr>Run NUnit in Visual Studio</vt:lpstr>
      <vt:lpstr>NUnit Attributes </vt:lpstr>
      <vt:lpstr>NUnit Attributes  </vt:lpstr>
      <vt:lpstr>Example  : Using NUnit </vt:lpstr>
      <vt:lpstr>Example  : Using NUnit </vt:lpstr>
      <vt:lpstr>Example  : Using NUnit</vt:lpstr>
      <vt:lpstr>Example  : Using NUnit</vt:lpstr>
      <vt:lpstr>Example  : Using NUnit</vt:lpstr>
      <vt:lpstr>Example  : Using NUnit</vt:lpstr>
      <vt:lpstr>Example  : Using NUnit</vt:lpstr>
      <vt:lpstr>Example  : Using NUnit</vt:lpstr>
      <vt:lpstr>Example  : Using NUnit</vt:lpstr>
      <vt:lpstr>Nunit Assertions</vt:lpstr>
      <vt:lpstr>Nunit Assertions</vt:lpstr>
      <vt:lpstr>Recap</vt:lpstr>
    </vt:vector>
  </TitlesOfParts>
  <Company>Manchester Metropolitain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 Strings and Pointers</dc:title>
  <dc:creator>darren dancey</dc:creator>
  <cp:lastModifiedBy>Adam Miles</cp:lastModifiedBy>
  <cp:revision>400</cp:revision>
  <cp:lastPrinted>2019-03-11T13:12:35Z</cp:lastPrinted>
  <dcterms:created xsi:type="dcterms:W3CDTF">2010-03-11T11:54:31Z</dcterms:created>
  <dcterms:modified xsi:type="dcterms:W3CDTF">2023-10-26T13:03:57Z</dcterms:modified>
</cp:coreProperties>
</file>