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08" r:id="rId3"/>
    <p:sldId id="415" r:id="rId4"/>
    <p:sldId id="257" r:id="rId5"/>
    <p:sldId id="395" r:id="rId6"/>
    <p:sldId id="258" r:id="rId7"/>
    <p:sldId id="259" r:id="rId8"/>
    <p:sldId id="261" r:id="rId9"/>
    <p:sldId id="421" r:id="rId10"/>
    <p:sldId id="263" r:id="rId11"/>
    <p:sldId id="264" r:id="rId12"/>
    <p:sldId id="265" r:id="rId13"/>
    <p:sldId id="266" r:id="rId14"/>
    <p:sldId id="337" r:id="rId15"/>
    <p:sldId id="338" r:id="rId16"/>
    <p:sldId id="267" r:id="rId17"/>
    <p:sldId id="268" r:id="rId18"/>
    <p:sldId id="271" r:id="rId19"/>
    <p:sldId id="269" r:id="rId20"/>
    <p:sldId id="272" r:id="rId21"/>
    <p:sldId id="273" r:id="rId22"/>
    <p:sldId id="275" r:id="rId23"/>
    <p:sldId id="276" r:id="rId24"/>
    <p:sldId id="270" r:id="rId25"/>
    <p:sldId id="417" r:id="rId26"/>
    <p:sldId id="418" r:id="rId27"/>
    <p:sldId id="419" r:id="rId28"/>
    <p:sldId id="420" r:id="rId29"/>
    <p:sldId id="422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77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5ADC-BA34-4F87-A44C-7851CBBE5D32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00D16-F662-4BD8-94D1-4B964A8A1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2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00D16-F662-4BD8-94D1-4B964A8A14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7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00D16-F662-4BD8-94D1-4B964A8A14C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5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9F6CE0-EF7F-4FE6-B435-2FC57AF2168F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7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025D09E-1A22-49BF-BCFD-6991C2B2E57E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15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025D09E-1A22-49BF-BCFD-6991C2B2E57E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82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F8DDE31-9104-4446-BAD2-8A25DC5A8B88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68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78E5F7C-3791-410D-8D4F-4B98C012E7DC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baseline="0" dirty="0">
              <a:ea typeface="ＭＳ Ｐゴシック" charset="-128"/>
            </a:endParaRPr>
          </a:p>
          <a:p>
            <a:pPr eaLnBrk="1" hangingPunct="1"/>
            <a:endParaRPr lang="en-US" altLang="en-US" baseline="0" dirty="0">
              <a:ea typeface="ＭＳ Ｐゴシック" charset="-128"/>
            </a:endParaRPr>
          </a:p>
          <a:p>
            <a:pPr eaLnBrk="1" hangingPunct="1"/>
            <a:r>
              <a:rPr lang="en-US" altLang="en-US" baseline="0" dirty="0">
                <a:ea typeface="ＭＳ Ｐゴシック" charset="-128"/>
              </a:rPr>
              <a:t>Think of Node ID as the label (name) of the node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49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10D6EB9-03F0-42C3-B1D8-881B2432FEF8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43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78E5F7C-3791-410D-8D4F-4B98C012E7DC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charset="-128"/>
              </a:rPr>
              <a:t>GraphNode</a:t>
            </a:r>
            <a:r>
              <a:rPr lang="en-US" altLang="en-US" dirty="0">
                <a:ea typeface="ＭＳ Ｐゴシック" charset="-128"/>
              </a:rPr>
              <a:t> represents</a:t>
            </a:r>
            <a:r>
              <a:rPr lang="en-US" altLang="en-US" baseline="0" dirty="0">
                <a:ea typeface="ＭＳ Ｐゴシック" charset="-128"/>
              </a:rPr>
              <a:t> the node of the Graph. Graph represents the entire Graph</a:t>
            </a:r>
          </a:p>
          <a:p>
            <a:pPr eaLnBrk="1" hangingPunct="1"/>
            <a:endParaRPr lang="en-US" altLang="en-US" baseline="0" dirty="0">
              <a:ea typeface="ＭＳ Ｐゴシック" charset="-128"/>
            </a:endParaRPr>
          </a:p>
          <a:p>
            <a:pPr eaLnBrk="1" hangingPunct="1"/>
            <a:r>
              <a:rPr lang="en-US" altLang="en-US" baseline="0" dirty="0">
                <a:ea typeface="ＭＳ Ｐゴシック" charset="-128"/>
              </a:rPr>
              <a:t>Think of Node ID as the label (name) of the node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98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10D6EB9-03F0-42C3-B1D8-881B2432FEF8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90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7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7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1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6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4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8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2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C6BB-F129-4409-AFB2-5223A990DE44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F429-97D2-4585-97F1-2E5F4ACF8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>
                <a:latin typeface="+mn-lt"/>
                <a:cs typeface="Arial Black" pitchFamily="34" charset="0"/>
              </a:rPr>
              <a:t>Graphs (implementation) 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>
          <a:xfrm>
            <a:off x="2640014" y="3886200"/>
            <a:ext cx="6656387" cy="1752600"/>
          </a:xfrm>
        </p:spPr>
        <p:txBody>
          <a:bodyPr/>
          <a:lstStyle/>
          <a:p>
            <a:r>
              <a:rPr lang="en-US" altLang="en-US">
                <a:solidFill>
                  <a:srgbClr val="898989"/>
                </a:solidFill>
                <a:ea typeface="ＭＳ Ｐゴシック" charset="-128"/>
              </a:rPr>
              <a:t> </a:t>
            </a:r>
            <a:br>
              <a:rPr lang="en-US" altLang="en-US">
                <a:solidFill>
                  <a:srgbClr val="898989"/>
                </a:solidFill>
                <a:ea typeface="ＭＳ Ｐゴシック" charset="-128"/>
              </a:rPr>
            </a:br>
            <a:endParaRPr lang="en-US" altLang="en-US">
              <a:solidFill>
                <a:srgbClr val="898989"/>
              </a:solidFill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3F120-1BCE-4F7E-99BC-4A49F45B672D}" type="datetime10">
              <a:rPr lang="en-US" smtClean="0"/>
              <a:t>08:37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F3335-67C5-42D8-B8D3-F28E9388E04A}"/>
              </a:ext>
            </a:extLst>
          </p:cNvPr>
          <p:cNvSpPr txBox="1"/>
          <p:nvPr/>
        </p:nvSpPr>
        <p:spPr>
          <a:xfrm>
            <a:off x="940904" y="4517658"/>
            <a:ext cx="107721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/>
              <a:t>These slides will help you to implement the classes Graph and </a:t>
            </a:r>
            <a:r>
              <a:rPr lang="en-GB" sz="2100" dirty="0" err="1"/>
              <a:t>GraphNode</a:t>
            </a:r>
            <a:r>
              <a:rPr lang="en-GB" sz="2100" dirty="0"/>
              <a:t> as seen in the Lecture.</a:t>
            </a:r>
          </a:p>
          <a:p>
            <a:endParaRPr lang="en-GB" sz="2100" dirty="0"/>
          </a:p>
          <a:p>
            <a:r>
              <a:rPr lang="en-GB" sz="2100" dirty="0"/>
              <a:t>They also contain </a:t>
            </a:r>
            <a:r>
              <a:rPr lang="en-GB" sz="2100" b="1" dirty="0"/>
              <a:t>exercises</a:t>
            </a:r>
            <a:r>
              <a:rPr lang="en-GB" sz="2100" dirty="0"/>
              <a:t> which will be very helpful for the assessed tasks. </a:t>
            </a:r>
          </a:p>
        </p:txBody>
      </p:sp>
    </p:spTree>
    <p:extLst>
      <p:ext uri="{BB962C8B-B14F-4D97-AF65-F5344CB8AC3E}">
        <p14:creationId xmlns:p14="http://schemas.microsoft.com/office/powerpoint/2010/main" val="333571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 Class </a:t>
            </a:r>
            <a:r>
              <a:rPr lang="en-GB" b="1" dirty="0" err="1"/>
              <a:t>GraphNode</a:t>
            </a:r>
            <a:r>
              <a:rPr lang="en-GB" b="1" dirty="0"/>
              <a:t> to your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261" y="2348880"/>
            <a:ext cx="11235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GraphNode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 id;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data stored in the node. can think like the (unique) "label" of the node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LinkedList&lt;T&gt;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adjList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adjacent list of the node</a:t>
            </a:r>
          </a:p>
          <a:p>
            <a:endParaRPr lang="en-GB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GB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  }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1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</a:t>
            </a:r>
            <a:r>
              <a:rPr lang="en-GB" dirty="0" err="1"/>
              <a:t>GraphNode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7164" y="1690688"/>
            <a:ext cx="68042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GraphNode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(T id)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.id = id;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 and get the data stored in the node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 ID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 id = value;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id;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7872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</a:t>
            </a:r>
            <a:r>
              <a:rPr lang="en-GB" dirty="0" err="1"/>
              <a:t>GraphNode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4748" y="2403993"/>
            <a:ext cx="96713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//add edge from this node to the node "to"; it is an unweighted and *directed* graph. 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to)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adjList.AddLast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(to.ID);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7676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</a:t>
            </a:r>
            <a:r>
              <a:rPr lang="en-GB" dirty="0" err="1"/>
              <a:t>GraphNode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599" y="2115688"/>
            <a:ext cx="9128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adjacent list of the node (needed for the visit of the graph)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GetAdjList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adjList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5124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charset="-128"/>
              </a:rPr>
              <a:t>Implementation Class Graph </a:t>
            </a:r>
          </a:p>
        </p:txBody>
      </p:sp>
      <p:grpSp>
        <p:nvGrpSpPr>
          <p:cNvPr id="60420" name="Group 1"/>
          <p:cNvGrpSpPr>
            <a:grpSpLocks/>
          </p:cNvGrpSpPr>
          <p:nvPr/>
        </p:nvGrpSpPr>
        <p:grpSpPr bwMode="auto">
          <a:xfrm>
            <a:off x="6237121" y="2131658"/>
            <a:ext cx="3667738" cy="1662962"/>
            <a:chOff x="5412374" y="2645247"/>
            <a:chExt cx="3399839" cy="1590323"/>
          </a:xfrm>
        </p:grpSpPr>
        <p:sp>
          <p:nvSpPr>
            <p:cNvPr id="60421" name="Text Box 32"/>
            <p:cNvSpPr txBox="1">
              <a:spLocks noChangeArrowheads="1"/>
            </p:cNvSpPr>
            <p:nvPr/>
          </p:nvSpPr>
          <p:spPr bwMode="auto">
            <a:xfrm>
              <a:off x="7215188" y="3929063"/>
              <a:ext cx="651129" cy="294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solidFill>
                    <a:srgbClr val="0033CC"/>
                  </a:solidFill>
                  <a:latin typeface="Arial" panose="020B0604020202020204" pitchFamily="34" charset="0"/>
                </a:rPr>
                <a:t>adjList</a:t>
              </a:r>
            </a:p>
          </p:txBody>
        </p:sp>
        <p:grpSp>
          <p:nvGrpSpPr>
            <p:cNvPr id="60422" name="Group 34"/>
            <p:cNvGrpSpPr>
              <a:grpSpLocks/>
            </p:cNvGrpSpPr>
            <p:nvPr/>
          </p:nvGrpSpPr>
          <p:grpSpPr bwMode="auto">
            <a:xfrm>
              <a:off x="5412374" y="2645247"/>
              <a:ext cx="3399839" cy="1590323"/>
              <a:chOff x="5501827" y="2195429"/>
              <a:chExt cx="3138936" cy="1514562"/>
            </a:xfrm>
          </p:grpSpPr>
          <p:grpSp>
            <p:nvGrpSpPr>
              <p:cNvPr id="60423" name="Group 5"/>
              <p:cNvGrpSpPr>
                <a:grpSpLocks/>
              </p:cNvGrpSpPr>
              <p:nvPr/>
            </p:nvGrpSpPr>
            <p:grpSpPr bwMode="auto">
              <a:xfrm>
                <a:off x="6324600" y="2457338"/>
                <a:ext cx="2316163" cy="1252653"/>
                <a:chOff x="4123" y="12049"/>
                <a:chExt cx="3646" cy="1974"/>
              </a:xfrm>
            </p:grpSpPr>
            <p:grpSp>
              <p:nvGrpSpPr>
                <p:cNvPr id="60426" name="Group 6"/>
                <p:cNvGrpSpPr>
                  <a:grpSpLocks/>
                </p:cNvGrpSpPr>
                <p:nvPr/>
              </p:nvGrpSpPr>
              <p:grpSpPr bwMode="auto">
                <a:xfrm>
                  <a:off x="5492" y="12061"/>
                  <a:ext cx="770" cy="469"/>
                  <a:chOff x="3918" y="3014"/>
                  <a:chExt cx="887" cy="603"/>
                </a:xfrm>
              </p:grpSpPr>
              <p:sp>
                <p:nvSpPr>
                  <p:cNvPr id="6044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887" cy="6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5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469" cy="60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60427" name="Group 9"/>
                <p:cNvGrpSpPr>
                  <a:grpSpLocks/>
                </p:cNvGrpSpPr>
                <p:nvPr/>
              </p:nvGrpSpPr>
              <p:grpSpPr bwMode="auto">
                <a:xfrm>
                  <a:off x="6815" y="12078"/>
                  <a:ext cx="770" cy="469"/>
                  <a:chOff x="3918" y="3014"/>
                  <a:chExt cx="887" cy="603"/>
                </a:xfrm>
              </p:grpSpPr>
              <p:sp>
                <p:nvSpPr>
                  <p:cNvPr id="604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887" cy="6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469" cy="60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60428" name="Group 12"/>
                <p:cNvGrpSpPr>
                  <a:grpSpLocks/>
                </p:cNvGrpSpPr>
                <p:nvPr/>
              </p:nvGrpSpPr>
              <p:grpSpPr bwMode="auto">
                <a:xfrm>
                  <a:off x="5508" y="13050"/>
                  <a:ext cx="770" cy="469"/>
                  <a:chOff x="3918" y="3014"/>
                  <a:chExt cx="887" cy="603"/>
                </a:xfrm>
              </p:grpSpPr>
              <p:sp>
                <p:nvSpPr>
                  <p:cNvPr id="6044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887" cy="6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469" cy="60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60429" name="Group 15"/>
                <p:cNvGrpSpPr>
                  <a:grpSpLocks/>
                </p:cNvGrpSpPr>
                <p:nvPr/>
              </p:nvGrpSpPr>
              <p:grpSpPr bwMode="auto">
                <a:xfrm>
                  <a:off x="4151" y="13065"/>
                  <a:ext cx="821" cy="687"/>
                  <a:chOff x="4218" y="11215"/>
                  <a:chExt cx="821" cy="687"/>
                </a:xfrm>
              </p:grpSpPr>
              <p:sp>
                <p:nvSpPr>
                  <p:cNvPr id="6044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11216"/>
                    <a:ext cx="821" cy="6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0" y="11215"/>
                    <a:ext cx="424" cy="4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6044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621" y="11704"/>
                    <a:ext cx="4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30" name="Group 19"/>
                <p:cNvGrpSpPr>
                  <a:grpSpLocks/>
                </p:cNvGrpSpPr>
                <p:nvPr/>
              </p:nvGrpSpPr>
              <p:grpSpPr bwMode="auto">
                <a:xfrm>
                  <a:off x="4123" y="12049"/>
                  <a:ext cx="821" cy="687"/>
                  <a:chOff x="4218" y="11215"/>
                  <a:chExt cx="821" cy="687"/>
                </a:xfrm>
              </p:grpSpPr>
              <p:sp>
                <p:nvSpPr>
                  <p:cNvPr id="6043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11216"/>
                    <a:ext cx="821" cy="6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0" y="11215"/>
                    <a:ext cx="424" cy="4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 dirty="0"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604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621" y="11704"/>
                    <a:ext cx="4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431" name="Line 23"/>
                <p:cNvSpPr>
                  <a:spLocks noChangeShapeType="1"/>
                </p:cNvSpPr>
                <p:nvPr/>
              </p:nvSpPr>
              <p:spPr bwMode="auto">
                <a:xfrm>
                  <a:off x="4873" y="12282"/>
                  <a:ext cx="4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2" name="Line 24"/>
                <p:cNvSpPr>
                  <a:spLocks noChangeShapeType="1"/>
                </p:cNvSpPr>
                <p:nvPr/>
              </p:nvSpPr>
              <p:spPr bwMode="auto">
                <a:xfrm>
                  <a:off x="6179" y="12265"/>
                  <a:ext cx="519" cy="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3" name="Line 25"/>
                <p:cNvSpPr>
                  <a:spLocks noChangeShapeType="1"/>
                </p:cNvSpPr>
                <p:nvPr/>
              </p:nvSpPr>
              <p:spPr bwMode="auto">
                <a:xfrm>
                  <a:off x="7468" y="12298"/>
                  <a:ext cx="30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839" y="13236"/>
                  <a:ext cx="586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5" name="Line 27"/>
                <p:cNvSpPr>
                  <a:spLocks noChangeShapeType="1"/>
                </p:cNvSpPr>
                <p:nvPr/>
              </p:nvSpPr>
              <p:spPr bwMode="auto">
                <a:xfrm>
                  <a:off x="6179" y="13286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521" y="12600"/>
                  <a:ext cx="100" cy="3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7" name="Line 29"/>
                <p:cNvSpPr>
                  <a:spLocks noChangeShapeType="1"/>
                </p:cNvSpPr>
                <p:nvPr/>
              </p:nvSpPr>
              <p:spPr bwMode="auto">
                <a:xfrm>
                  <a:off x="4487" y="13671"/>
                  <a:ext cx="0" cy="3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424" name="Text Box 31"/>
              <p:cNvSpPr txBox="1">
                <a:spLocks noChangeArrowheads="1"/>
              </p:cNvSpPr>
              <p:nvPr/>
            </p:nvSpPr>
            <p:spPr bwMode="auto">
              <a:xfrm>
                <a:off x="5501827" y="2195429"/>
                <a:ext cx="609392" cy="280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400" b="1" dirty="0">
                    <a:solidFill>
                      <a:srgbClr val="0033CC"/>
                    </a:solidFill>
                    <a:latin typeface="Arial" panose="020B0604020202020204" pitchFamily="34" charset="0"/>
                  </a:rPr>
                  <a:t>Graph</a:t>
                </a:r>
              </a:p>
            </p:txBody>
          </p:sp>
        </p:grpSp>
      </p:grpSp>
      <p:sp>
        <p:nvSpPr>
          <p:cNvPr id="10" name="Oval 9"/>
          <p:cNvSpPr/>
          <p:nvPr/>
        </p:nvSpPr>
        <p:spPr>
          <a:xfrm>
            <a:off x="2783632" y="2420888"/>
            <a:ext cx="504056" cy="47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4" name="Oval 43"/>
          <p:cNvSpPr/>
          <p:nvPr/>
        </p:nvSpPr>
        <p:spPr>
          <a:xfrm>
            <a:off x="3631605" y="2984628"/>
            <a:ext cx="504056" cy="47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Freeform 12"/>
          <p:cNvSpPr/>
          <p:nvPr/>
        </p:nvSpPr>
        <p:spPr>
          <a:xfrm>
            <a:off x="3108356" y="2152251"/>
            <a:ext cx="269008" cy="301239"/>
          </a:xfrm>
          <a:custGeom>
            <a:avLst/>
            <a:gdLst>
              <a:gd name="connsiteX0" fmla="*/ 162963 w 269008"/>
              <a:gd name="connsiteY0" fmla="*/ 301239 h 301239"/>
              <a:gd name="connsiteX1" fmla="*/ 262551 w 269008"/>
              <a:gd name="connsiteY1" fmla="*/ 2475 h 301239"/>
              <a:gd name="connsiteX2" fmla="*/ 0 w 269008"/>
              <a:gd name="connsiteY2" fmla="*/ 183544 h 30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08" h="301239">
                <a:moveTo>
                  <a:pt x="162963" y="301239"/>
                </a:moveTo>
                <a:cubicBezTo>
                  <a:pt x="226337" y="161665"/>
                  <a:pt x="289711" y="22091"/>
                  <a:pt x="262551" y="2475"/>
                </a:cubicBezTo>
                <a:cubicBezTo>
                  <a:pt x="235391" y="-17141"/>
                  <a:pt x="117695" y="83201"/>
                  <a:pt x="0" y="18354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17259" y="2725992"/>
            <a:ext cx="375394" cy="293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08356" y="2897901"/>
            <a:ext cx="461640" cy="326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032104" y="2152250"/>
            <a:ext cx="0" cy="1817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32104" y="2132856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40216" y="2132856"/>
            <a:ext cx="0" cy="1817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32104" y="4005064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6960096" y="3219910"/>
            <a:ext cx="32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4668958" y="3700720"/>
            <a:ext cx="23631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list of all nodes in the graph</a:t>
            </a:r>
          </a:p>
        </p:txBody>
      </p:sp>
      <p:sp>
        <p:nvSpPr>
          <p:cNvPr id="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579296" cy="5213176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ts val="1200"/>
              </a:spcBef>
              <a:buNone/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80000"/>
              </a:lnSpc>
              <a:spcBef>
                <a:spcPts val="1200"/>
              </a:spcBef>
              <a:buNone/>
            </a:pPr>
            <a:endParaRPr lang="en-GB" altLang="en-US" sz="19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endParaRPr lang="en-GB" altLang="en-US" sz="1800" b="1" dirty="0">
              <a:solidFill>
                <a:srgbClr val="FF0000"/>
              </a:solidFill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endParaRPr lang="en-GB" altLang="en-US" sz="1800" b="1" dirty="0">
              <a:solidFill>
                <a:srgbClr val="FF0000"/>
              </a:solidFill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GB" altLang="en-US" sz="1800" b="1" dirty="0">
                <a:solidFill>
                  <a:srgbClr val="FF0000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 // it is the entire graph</a:t>
            </a:r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en-GB" altLang="en-US" sz="16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List of all nodes in graph</a:t>
            </a:r>
            <a:r>
              <a:rPr lang="en-GB" altLang="en-US" sz="16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, methods for add/delete nodes, edges, graph traversal etc.</a:t>
            </a:r>
          </a:p>
          <a:p>
            <a:pPr lvl="2" algn="just" eaLnBrk="1" hangingPunct="1">
              <a:lnSpc>
                <a:spcPct val="80000"/>
              </a:lnSpc>
            </a:pP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6AC48-5381-45E9-89E3-9183B045A809}" type="datetime10">
              <a:rPr lang="en-US" smtClean="0"/>
              <a:t>08:37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0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>
                <a:ea typeface="+mj-ea"/>
              </a:rPr>
              <a:t>Implementation Class Graph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135188" y="1427163"/>
            <a:ext cx="8229600" cy="5097462"/>
          </a:xfrm>
        </p:spPr>
        <p:txBody>
          <a:bodyPr/>
          <a:lstStyle/>
          <a:p>
            <a:pPr lvl="1" algn="just" eaLnBrk="1" hangingPunct="1"/>
            <a:endParaRPr lang="en-GB" altLang="en-US" sz="12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sz="16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  // the entire graph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Members: </a:t>
            </a:r>
            <a:r>
              <a:rPr lang="en-GB" altLang="en-US" sz="14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</a:t>
            </a:r>
            <a:r>
              <a:rPr lang="en-GB" altLang="en-US" sz="14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&gt;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GB" altLang="en-US" sz="14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nodes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Constructor – graph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AddEdge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from, T to)</a:t>
            </a:r>
          </a:p>
          <a:p>
            <a:pPr lvl="1" algn="just" eaLnBrk="1" hangingPunct="1"/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GetNodeByID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IsEmptyGraph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ContainsGraph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node)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bool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IsAdjacent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from,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to)</a:t>
            </a: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7508359" y="2579325"/>
            <a:ext cx="2597667" cy="1280901"/>
            <a:chOff x="4123" y="12049"/>
            <a:chExt cx="3646" cy="1974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5492" y="12061"/>
              <a:ext cx="770" cy="469"/>
              <a:chOff x="3918" y="3014"/>
              <a:chExt cx="887" cy="603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3" name="Group 8"/>
            <p:cNvGrpSpPr>
              <a:grpSpLocks/>
            </p:cNvGrpSpPr>
            <p:nvPr/>
          </p:nvGrpSpPr>
          <p:grpSpPr bwMode="auto">
            <a:xfrm>
              <a:off x="6815" y="12078"/>
              <a:ext cx="770" cy="469"/>
              <a:chOff x="3918" y="3014"/>
              <a:chExt cx="887" cy="603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Text Box 10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4" name="Group 11"/>
            <p:cNvGrpSpPr>
              <a:grpSpLocks/>
            </p:cNvGrpSpPr>
            <p:nvPr/>
          </p:nvGrpSpPr>
          <p:grpSpPr bwMode="auto">
            <a:xfrm>
              <a:off x="5508" y="13050"/>
              <a:ext cx="770" cy="469"/>
              <a:chOff x="3918" y="3014"/>
              <a:chExt cx="887" cy="603"/>
            </a:xfrm>
          </p:grpSpPr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13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5" name="Group 14"/>
            <p:cNvGrpSpPr>
              <a:grpSpLocks/>
            </p:cNvGrpSpPr>
            <p:nvPr/>
          </p:nvGrpSpPr>
          <p:grpSpPr bwMode="auto">
            <a:xfrm>
              <a:off x="4151" y="13065"/>
              <a:ext cx="821" cy="687"/>
              <a:chOff x="4218" y="11215"/>
              <a:chExt cx="821" cy="687"/>
            </a:xfrm>
          </p:grpSpPr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Text Box 16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4123" y="12049"/>
              <a:ext cx="821" cy="687"/>
              <a:chOff x="4218" y="11215"/>
              <a:chExt cx="821" cy="687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Text Box 20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4873" y="12282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6179" y="12265"/>
              <a:ext cx="519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7468" y="12298"/>
              <a:ext cx="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flipV="1">
              <a:off x="4839" y="13236"/>
              <a:ext cx="586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6179" y="13286"/>
              <a:ext cx="55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 flipH="1">
              <a:off x="4521" y="12600"/>
              <a:ext cx="100" cy="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4487" y="13671"/>
              <a:ext cx="0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9448751" y="3268689"/>
            <a:ext cx="548602" cy="3038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9448752" y="3268688"/>
            <a:ext cx="290073" cy="304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9913994" y="3411443"/>
            <a:ext cx="21445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7248128" y="1785627"/>
            <a:ext cx="996074" cy="98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256240" y="1785626"/>
            <a:ext cx="0" cy="2276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260166" y="4077073"/>
            <a:ext cx="996074" cy="98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7248128" y="1795516"/>
            <a:ext cx="12038" cy="2281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332" y="4638628"/>
            <a:ext cx="1481456" cy="1365622"/>
          </a:xfrm>
          <a:prstGeom prst="rect">
            <a:avLst/>
          </a:prstGeom>
        </p:spPr>
      </p:pic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6494678" y="3908428"/>
            <a:ext cx="671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nodes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8249898" y="1624924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>
                <a:solidFill>
                  <a:srgbClr val="0033CC"/>
                </a:solidFill>
                <a:latin typeface="Arial" panose="020B0604020202020204" pitchFamily="34" charset="0"/>
              </a:rPr>
              <a:t>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33579-161C-4FBC-9606-ABC2776252F6}" type="datetime10">
              <a:rPr lang="en-US" smtClean="0"/>
              <a:t>08:37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 Class Graph to your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1145" y="1891680"/>
            <a:ext cx="78297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Graph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list of </a:t>
            </a:r>
            <a:r>
              <a:rPr lang="en-GB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graphnodes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in the graph (nodes in the graph)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&lt;T&gt;&gt; nodes;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268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315" y="1471892"/>
            <a:ext cx="90588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constructor. set the list of nodes in the graph to be the empty list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 panose="020B0609020204030204" pitchFamily="49" charset="0"/>
              </a:rPr>
              <a:t>Graph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nodes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&lt;T&gt;&gt;();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graph is empty (no node is present)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IsEmptyGraph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//if the number of the elements within nodes is equal to 0, return true;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//otherwise, return false; 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nodes.Count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==0;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09903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2164" y="2277053"/>
            <a:ext cx="8890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 add a new node in the graph. use constructor of </a:t>
            </a:r>
            <a:r>
              <a:rPr lang="en-GB" dirty="0" err="1">
                <a:solidFill>
                  <a:srgbClr val="008000"/>
                </a:solidFill>
                <a:latin typeface="Consolas" panose="020B0609020204030204" pitchFamily="49" charset="0"/>
              </a:rPr>
              <a:t>graphnode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AddNode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(T id)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nodes.AddLast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&lt;T&gt;(id));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9075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721"/>
            <a:ext cx="10515600" cy="1325563"/>
          </a:xfrm>
        </p:spPr>
        <p:txBody>
          <a:bodyPr/>
          <a:lstStyle/>
          <a:p>
            <a:r>
              <a:rPr lang="en-GB" dirty="0"/>
              <a:t>Add in class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3651" y="1588088"/>
            <a:ext cx="820270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ContainsGraph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node)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// validation to be completed: add a check that node is not null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n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n.ID.CompareTo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(node.ID) == 0)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9DE2-60FC-46CE-BB33-2AC9AF934AE4}"/>
              </a:ext>
            </a:extLst>
          </p:cNvPr>
          <p:cNvSpPr txBox="1"/>
          <p:nvPr/>
        </p:nvSpPr>
        <p:spPr>
          <a:xfrm>
            <a:off x="3073651" y="1405697"/>
            <a:ext cx="7645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only returns true if node is present in the graph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9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4824"/>
            <a:ext cx="10515600" cy="1325563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LinkedList</a:t>
            </a:r>
            <a:r>
              <a:rPr lang="en-GB" dirty="0"/>
              <a:t> 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1" y="1836293"/>
            <a:ext cx="8426824" cy="34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9714" y="2638524"/>
            <a:ext cx="9910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GetNodeByID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(T id)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&lt;T&gt; n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id.CompareTo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(n.ID)==0)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6406-4768-4304-9FEE-B28A6DE670E4}"/>
              </a:ext>
            </a:extLst>
          </p:cNvPr>
          <p:cNvSpPr txBox="1"/>
          <p:nvPr/>
        </p:nvSpPr>
        <p:spPr>
          <a:xfrm>
            <a:off x="2313709" y="2310095"/>
            <a:ext cx="621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//returns the node with this id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2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5158" y="2241327"/>
            <a:ext cx="1037216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AddEdge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(T from, T to)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&lt;T&gt; n1 =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GetNodeByID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(from);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&lt;T&gt; n2 =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GetNodeByID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(to);</a:t>
            </a:r>
          </a:p>
          <a:p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(n1 !=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&amp; n2 !=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n1.AddEdge(n2);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A31515"/>
                </a:solidFill>
                <a:latin typeface="Consolas" panose="020B0609020204030204" pitchFamily="49" charset="0"/>
              </a:rPr>
              <a:t>"Node/s not found in the graph. Cannot add the edge"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50546-87B1-4DD1-9EC5-56DDCF5D36A8}"/>
              </a:ext>
            </a:extLst>
          </p:cNvPr>
          <p:cNvSpPr txBox="1"/>
          <p:nvPr/>
        </p:nvSpPr>
        <p:spPr>
          <a:xfrm>
            <a:off x="838200" y="1809132"/>
            <a:ext cx="1123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GB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//Add a directed edge between the node with id "from" and the node with id “to”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3" y="0"/>
            <a:ext cx="8229600" cy="1143000"/>
          </a:xfrm>
        </p:spPr>
        <p:txBody>
          <a:bodyPr/>
          <a:lstStyle/>
          <a:p>
            <a:r>
              <a:rPr lang="en-GB" dirty="0"/>
              <a:t>Test the Graph in Main()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42ECF-CB01-481E-8D49-0FD3FFBDFDE0}"/>
              </a:ext>
            </a:extLst>
          </p:cNvPr>
          <p:cNvSpPr txBox="1"/>
          <p:nvPr/>
        </p:nvSpPr>
        <p:spPr>
          <a:xfrm>
            <a:off x="289711" y="1688284"/>
            <a:ext cx="106378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// define a graph with ID of nodes as 'char'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Graph&lt;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Graph&lt;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add nodes in the graph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myGraph.AddNode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add connections between the nodes. these are direct edges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myGraph.AddEdge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011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Test the Graph in Main()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B2545-B771-4198-A6E8-95D7D48D8CD2}"/>
              </a:ext>
            </a:extLst>
          </p:cNvPr>
          <p:cNvSpPr txBox="1"/>
          <p:nvPr/>
        </p:nvSpPr>
        <p:spPr>
          <a:xfrm>
            <a:off x="286693" y="2286829"/>
            <a:ext cx="1190530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myGraph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 empty? Answer: {0}"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myGraph.IsEmptyGraph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is there an edge from 'A' to 'B' ?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there an edge from {0} to {1}? {2}"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).ID,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).ID,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GetAdjList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is there an edge from 'B' to 'A' ?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"Is there an edge from {0} to {1}? {2}"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).ID,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).ID,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GetAdjList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().Contains(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8011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Add in class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9172" y="1555036"/>
            <a:ext cx="9986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IsAdjacent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&lt;T&gt; from,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&lt;T&gt; to)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GraphNode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&lt;T&gt; n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nodes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to be completed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hint: see pseudocode on lecture slides</a:t>
            </a:r>
            <a:endParaRPr lang="en-GB" dirty="0"/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BF2BA-0C1E-4805-8FDA-973B972040C6}"/>
              </a:ext>
            </a:extLst>
          </p:cNvPr>
          <p:cNvSpPr txBox="1"/>
          <p:nvPr/>
        </p:nvSpPr>
        <p:spPr>
          <a:xfrm>
            <a:off x="1931269" y="1417896"/>
            <a:ext cx="621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return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true if “to” is adjacent to “from”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0690B-1E31-4066-BC77-02FDE0B3EBB4}"/>
              </a:ext>
            </a:extLst>
          </p:cNvPr>
          <p:cNvSpPr txBox="1"/>
          <p:nvPr/>
        </p:nvSpPr>
        <p:spPr>
          <a:xfrm>
            <a:off x="10855158" y="201116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504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097A4-6C0C-4D93-B186-CFD71A455016}" type="datetime10">
              <a:rPr lang="en-US" smtClean="0"/>
              <a:t>08:37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8642" y="927692"/>
            <a:ext cx="119505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"Is node {0} adjacent to node {1} ? Answer: {2}"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).ID,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).ID,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myGraph.IsAdjacent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"Is node {0} adjacent to node {1} ? Answer: {2}"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).ID,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).ID,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myGraph.IsAdjacent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myGraph.GetNodeByID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45FB14-7232-46DA-8D88-65CCA97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3" y="0"/>
            <a:ext cx="8229600" cy="1143000"/>
          </a:xfrm>
        </p:spPr>
        <p:txBody>
          <a:bodyPr/>
          <a:lstStyle/>
          <a:p>
            <a:r>
              <a:rPr lang="en-GB" dirty="0"/>
              <a:t>Test </a:t>
            </a:r>
            <a:r>
              <a:rPr lang="en-GB" dirty="0" err="1"/>
              <a:t>IsAdjacent</a:t>
            </a:r>
            <a:r>
              <a:rPr lang="en-GB" dirty="0"/>
              <a:t>  in Main()</a:t>
            </a:r>
          </a:p>
        </p:txBody>
      </p:sp>
    </p:spTree>
    <p:extLst>
      <p:ext uri="{BB962C8B-B14F-4D97-AF65-F5344CB8AC3E}">
        <p14:creationId xmlns:p14="http://schemas.microsoft.com/office/powerpoint/2010/main" val="348370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6CE6-3147-431D-A079-680E1659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Graph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993CB-6311-410F-8C63-6260026D252F}"/>
              </a:ext>
            </a:extLst>
          </p:cNvPr>
          <p:cNvSpPr txBox="1"/>
          <p:nvPr/>
        </p:nvSpPr>
        <p:spPr>
          <a:xfrm>
            <a:off x="1364974" y="2093842"/>
            <a:ext cx="99888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returns the total number of nodes present in the graph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	</a:t>
            </a:r>
            <a:r>
              <a:rPr lang="en-GB" sz="15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NumNodesGraph</a:t>
            </a:r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	{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 be completed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// hint: how can you get the list of all nodes in the graph ?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/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once you have that list, you can count (and return) how many elements are in the list            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	}</a:t>
            </a:r>
            <a:endParaRPr lang="en-GB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01688-5739-4BD5-8671-7DF4A4A7C488}"/>
              </a:ext>
            </a:extLst>
          </p:cNvPr>
          <p:cNvSpPr txBox="1"/>
          <p:nvPr/>
        </p:nvSpPr>
        <p:spPr>
          <a:xfrm>
            <a:off x="10855158" y="227620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18464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6CE6-3147-431D-A079-680E1659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in class Graph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E7E77-DF38-4874-8C67-5210665F0AB9}"/>
              </a:ext>
            </a:extLst>
          </p:cNvPr>
          <p:cNvSpPr txBox="1"/>
          <p:nvPr/>
        </p:nvSpPr>
        <p:spPr>
          <a:xfrm>
            <a:off x="463826" y="1406867"/>
            <a:ext cx="11728174" cy="416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returns the total number of edges present in the graph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	</a:t>
            </a:r>
            <a:r>
              <a:rPr lang="en-GB" sz="15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NumEdgesGraph</a:t>
            </a:r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	{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 be completed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latin typeface="Consolas" panose="020B0609020204030204" pitchFamily="49" charset="0"/>
              </a:rPr>
              <a:t>           // easier way: add an int variable (i.e. </a:t>
            </a:r>
            <a:r>
              <a:rPr lang="en-GB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counteredges</a:t>
            </a:r>
            <a:r>
              <a:rPr lang="en-GB" sz="1500" dirty="0">
                <a:solidFill>
                  <a:srgbClr val="008000"/>
                </a:solidFill>
                <a:latin typeface="Consolas" panose="020B0609020204030204" pitchFamily="49" charset="0"/>
              </a:rPr>
              <a:t>) in class Graph which is increased every time an edge is added</a:t>
            </a:r>
          </a:p>
          <a:p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/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en-GB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harder way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 get the total number of edges in the graph 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you need to count how many outgoing edges each node has and then return the sum obtained considering all nodes in the graph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r>
              <a:rPr lang="en-GB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ow can you get the number of outgoing edges for each node ? (i.e.,     use the adjacency list of the node)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indent="149860"/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	}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GB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A4F9B-5CD3-4E33-B1CB-C652A1DECB11}"/>
              </a:ext>
            </a:extLst>
          </p:cNvPr>
          <p:cNvSpPr txBox="1"/>
          <p:nvPr/>
        </p:nvSpPr>
        <p:spPr>
          <a:xfrm>
            <a:off x="10855158" y="201116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3655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B71F0-DE3B-43AF-BE05-42062A58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Test </a:t>
            </a:r>
            <a:r>
              <a:rPr lang="en-GB" sz="4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NumNodesGraph</a:t>
            </a:r>
            <a:r>
              <a:rPr lang="en-GB" sz="4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GB" sz="4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NumEdgesGraph</a:t>
            </a:r>
            <a:r>
              <a:rPr lang="en-GB" sz="4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br>
              <a:rPr lang="en-GB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dirty="0"/>
              <a:t>   in Main()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C1A5F-B0B1-4BDF-BF99-FD8F38BE5F5E}"/>
              </a:ext>
            </a:extLst>
          </p:cNvPr>
          <p:cNvSpPr txBox="1"/>
          <p:nvPr/>
        </p:nvSpPr>
        <p:spPr>
          <a:xfrm>
            <a:off x="2160105" y="3737113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myGraph.NumNodesGraph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D08A8-0A06-4984-973F-65853D5549E2}"/>
              </a:ext>
            </a:extLst>
          </p:cNvPr>
          <p:cNvSpPr txBox="1"/>
          <p:nvPr/>
        </p:nvSpPr>
        <p:spPr>
          <a:xfrm>
            <a:off x="2160105" y="3114261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40946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3B55-E367-4B6F-BE13-0BFA90DA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1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In Main()</a:t>
            </a:r>
          </a:p>
          <a:p>
            <a:pPr marL="0" indent="0">
              <a:buNone/>
            </a:pPr>
            <a:r>
              <a:rPr lang="en-GB" dirty="0"/>
              <a:t>Display every node of </a:t>
            </a:r>
            <a:r>
              <a:rPr lang="en-GB" dirty="0" err="1"/>
              <a:t>myGraph</a:t>
            </a:r>
            <a:r>
              <a:rPr lang="en-GB" dirty="0"/>
              <a:t> together the corresponding adjacent nodes</a:t>
            </a:r>
          </a:p>
          <a:p>
            <a:endParaRPr lang="en-GB" dirty="0"/>
          </a:p>
          <a:p>
            <a:r>
              <a:rPr lang="en-GB" i="1" dirty="0"/>
              <a:t>For example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   node: A</a:t>
            </a:r>
          </a:p>
          <a:p>
            <a:pPr marL="0" indent="0">
              <a:buNone/>
            </a:pPr>
            <a:r>
              <a:rPr lang="en-GB" i="1" dirty="0"/>
              <a:t>   adjacent nodes:  B, C, 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……….(repeat for all nodes of </a:t>
            </a:r>
            <a:r>
              <a:rPr lang="en-GB" i="1" dirty="0" err="1"/>
              <a:t>myGraph</a:t>
            </a:r>
            <a:r>
              <a:rPr lang="en-GB" i="1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A0E56-B489-48A2-B647-B29B03158A6B}"/>
              </a:ext>
            </a:extLst>
          </p:cNvPr>
          <p:cNvSpPr txBox="1"/>
          <p:nvPr/>
        </p:nvSpPr>
        <p:spPr>
          <a:xfrm>
            <a:off x="10855158" y="201116"/>
            <a:ext cx="3273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3391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341439"/>
            <a:ext cx="7169150" cy="120808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digraphs </a:t>
            </a:r>
          </a:p>
          <a:p>
            <a:pPr marL="876300" lvl="1" indent="-419100" algn="just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G1=&lt;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a,b,c,d,e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, 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a,b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a,c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c,d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c,e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)&gt;</a:t>
            </a:r>
          </a:p>
          <a:p>
            <a:pPr marL="876300" lvl="1" indent="-419100" algn="just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G2=&lt;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a,b,c,d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, 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a,a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a,b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b,c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c,a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),(</a:t>
            </a:r>
            <a:r>
              <a:rPr lang="en-GB" altLang="en-US" sz="20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c,d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)&gt;</a:t>
            </a:r>
          </a:p>
          <a:p>
            <a:pPr marL="1314450" lvl="2" indent="-400050" algn="just">
              <a:lnSpc>
                <a:spcPct val="80000"/>
              </a:lnSpc>
              <a:buNone/>
            </a:pPr>
            <a:endParaRPr lang="en-GB" altLang="en-US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</a:pPr>
            <a:endParaRPr lang="en-GB" altLang="en-US" sz="2000" dirty="0">
              <a:ea typeface="ＭＳ Ｐゴシック" charset="-128"/>
            </a:endParaRPr>
          </a:p>
        </p:txBody>
      </p:sp>
      <p:sp>
        <p:nvSpPr>
          <p:cNvPr id="9220" name="Text Box 26"/>
          <p:cNvSpPr txBox="1">
            <a:spLocks noChangeArrowheads="1"/>
          </p:cNvSpPr>
          <p:nvPr/>
        </p:nvSpPr>
        <p:spPr bwMode="auto">
          <a:xfrm>
            <a:off x="2289799" y="5173644"/>
            <a:ext cx="27927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>
                <a:latin typeface="Arial" panose="020B0604020202020204" pitchFamily="34" charset="0"/>
              </a:rPr>
              <a:t>Unconnected - no directed path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Arial" panose="020B0604020202020204" pitchFamily="34" charset="0"/>
              </a:rPr>
              <a:t>between </a:t>
            </a:r>
            <a:r>
              <a:rPr lang="en-GB" altLang="en-US" sz="1400" dirty="0" err="1">
                <a:latin typeface="Arial" panose="020B0604020202020204" pitchFamily="34" charset="0"/>
              </a:rPr>
              <a:t>e,d</a:t>
            </a:r>
            <a:endParaRPr lang="en-GB" altLang="en-US" sz="1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>
                <a:latin typeface="Arial" panose="020B0604020202020204" pitchFamily="34" charset="0"/>
              </a:rPr>
              <a:t>Acyclic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>
                <a:latin typeface="Arial" panose="020B0604020202020204" pitchFamily="34" charset="0"/>
              </a:rPr>
              <a:t>Longest path = 3 nodes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381375" y="2868614"/>
            <a:ext cx="1600200" cy="1716087"/>
            <a:chOff x="4080" y="960"/>
            <a:chExt cx="1008" cy="1081"/>
          </a:xfrm>
        </p:grpSpPr>
        <p:grpSp>
          <p:nvGrpSpPr>
            <p:cNvPr id="49177" name="Group 6"/>
            <p:cNvGrpSpPr>
              <a:grpSpLocks/>
            </p:cNvGrpSpPr>
            <p:nvPr/>
          </p:nvGrpSpPr>
          <p:grpSpPr bwMode="auto">
            <a:xfrm>
              <a:off x="4080" y="1031"/>
              <a:ext cx="240" cy="265"/>
              <a:chOff x="4080" y="1319"/>
              <a:chExt cx="240" cy="265"/>
            </a:xfrm>
          </p:grpSpPr>
          <p:sp>
            <p:nvSpPr>
              <p:cNvPr id="49194" name="Oval 7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95" name="Text Box 8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49178" name="Group 9"/>
            <p:cNvGrpSpPr>
              <a:grpSpLocks/>
            </p:cNvGrpSpPr>
            <p:nvPr/>
          </p:nvGrpSpPr>
          <p:grpSpPr bwMode="auto">
            <a:xfrm>
              <a:off x="4608" y="960"/>
              <a:ext cx="240" cy="265"/>
              <a:chOff x="4080" y="1319"/>
              <a:chExt cx="240" cy="265"/>
            </a:xfrm>
          </p:grpSpPr>
          <p:sp>
            <p:nvSpPr>
              <p:cNvPr id="49192" name="Oval 10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93" name="Text Box 11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49179" name="Group 12"/>
            <p:cNvGrpSpPr>
              <a:grpSpLocks/>
            </p:cNvGrpSpPr>
            <p:nvPr/>
          </p:nvGrpSpPr>
          <p:grpSpPr bwMode="auto">
            <a:xfrm>
              <a:off x="4080" y="1776"/>
              <a:ext cx="240" cy="265"/>
              <a:chOff x="4080" y="1319"/>
              <a:chExt cx="240" cy="265"/>
            </a:xfrm>
          </p:grpSpPr>
          <p:sp>
            <p:nvSpPr>
              <p:cNvPr id="49190" name="Oval 13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91" name="Text Box 14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49180" name="Group 15"/>
            <p:cNvGrpSpPr>
              <a:grpSpLocks/>
            </p:cNvGrpSpPr>
            <p:nvPr/>
          </p:nvGrpSpPr>
          <p:grpSpPr bwMode="auto">
            <a:xfrm>
              <a:off x="4848" y="1344"/>
              <a:ext cx="240" cy="265"/>
              <a:chOff x="4080" y="1319"/>
              <a:chExt cx="240" cy="265"/>
            </a:xfrm>
          </p:grpSpPr>
          <p:sp>
            <p:nvSpPr>
              <p:cNvPr id="49188" name="Oval 16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89" name="Text Box 17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49181" name="Group 18"/>
            <p:cNvGrpSpPr>
              <a:grpSpLocks/>
            </p:cNvGrpSpPr>
            <p:nvPr/>
          </p:nvGrpSpPr>
          <p:grpSpPr bwMode="auto">
            <a:xfrm>
              <a:off x="4512" y="1584"/>
              <a:ext cx="240" cy="265"/>
              <a:chOff x="4080" y="1319"/>
              <a:chExt cx="240" cy="265"/>
            </a:xfrm>
          </p:grpSpPr>
          <p:sp>
            <p:nvSpPr>
              <p:cNvPr id="49186" name="Oval 1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87" name="Text Box 2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49182" name="Line 27"/>
            <p:cNvSpPr>
              <a:spLocks noChangeShapeType="1"/>
            </p:cNvSpPr>
            <p:nvPr/>
          </p:nvSpPr>
          <p:spPr bwMode="auto">
            <a:xfrm flipV="1">
              <a:off x="4320" y="110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28"/>
            <p:cNvSpPr>
              <a:spLocks noChangeShapeType="1"/>
            </p:cNvSpPr>
            <p:nvPr/>
          </p:nvSpPr>
          <p:spPr bwMode="auto">
            <a:xfrm>
              <a:off x="4272" y="12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29"/>
            <p:cNvSpPr>
              <a:spLocks noChangeShapeType="1"/>
            </p:cNvSpPr>
            <p:nvPr/>
          </p:nvSpPr>
          <p:spPr bwMode="auto">
            <a:xfrm flipH="1">
              <a:off x="4272" y="177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30"/>
            <p:cNvSpPr>
              <a:spLocks noChangeShapeType="1"/>
            </p:cNvSpPr>
            <p:nvPr/>
          </p:nvSpPr>
          <p:spPr bwMode="auto">
            <a:xfrm flipV="1">
              <a:off x="4752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7106957" y="504031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z="1400" dirty="0">
                <a:latin typeface="Arial" panose="020B0604020202020204" pitchFamily="34" charset="0"/>
              </a:rPr>
              <a:t>Cyclic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7064375" y="3421064"/>
            <a:ext cx="1143000" cy="1182687"/>
            <a:chOff x="5410200" y="4114800"/>
            <a:chExt cx="1143000" cy="1182688"/>
          </a:xfrm>
        </p:grpSpPr>
        <p:grpSp>
          <p:nvGrpSpPr>
            <p:cNvPr id="49160" name="Group 31"/>
            <p:cNvGrpSpPr>
              <a:grpSpLocks/>
            </p:cNvGrpSpPr>
            <p:nvPr/>
          </p:nvGrpSpPr>
          <p:grpSpPr bwMode="auto">
            <a:xfrm>
              <a:off x="5410200" y="4191000"/>
              <a:ext cx="381000" cy="420688"/>
              <a:chOff x="4080" y="1319"/>
              <a:chExt cx="240" cy="265"/>
            </a:xfrm>
          </p:grpSpPr>
          <p:sp>
            <p:nvSpPr>
              <p:cNvPr id="49175" name="Oval 3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76" name="Text Box 3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49161" name="Group 34"/>
            <p:cNvGrpSpPr>
              <a:grpSpLocks/>
            </p:cNvGrpSpPr>
            <p:nvPr/>
          </p:nvGrpSpPr>
          <p:grpSpPr bwMode="auto">
            <a:xfrm>
              <a:off x="6096000" y="4114800"/>
              <a:ext cx="381000" cy="420688"/>
              <a:chOff x="4080" y="1319"/>
              <a:chExt cx="240" cy="265"/>
            </a:xfrm>
          </p:grpSpPr>
          <p:sp>
            <p:nvSpPr>
              <p:cNvPr id="49173" name="Oval 3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74" name="Text Box 3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49162" name="Group 37"/>
            <p:cNvGrpSpPr>
              <a:grpSpLocks/>
            </p:cNvGrpSpPr>
            <p:nvPr/>
          </p:nvGrpSpPr>
          <p:grpSpPr bwMode="auto">
            <a:xfrm>
              <a:off x="5638800" y="4876800"/>
              <a:ext cx="381000" cy="420688"/>
              <a:chOff x="4080" y="1319"/>
              <a:chExt cx="240" cy="265"/>
            </a:xfrm>
          </p:grpSpPr>
          <p:sp>
            <p:nvSpPr>
              <p:cNvPr id="49171" name="Oval 3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72" name="Text Box 3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49163" name="Group 43"/>
            <p:cNvGrpSpPr>
              <a:grpSpLocks/>
            </p:cNvGrpSpPr>
            <p:nvPr/>
          </p:nvGrpSpPr>
          <p:grpSpPr bwMode="auto">
            <a:xfrm>
              <a:off x="6172200" y="4800600"/>
              <a:ext cx="381000" cy="420688"/>
              <a:chOff x="4080" y="1319"/>
              <a:chExt cx="240" cy="265"/>
            </a:xfrm>
          </p:grpSpPr>
          <p:sp>
            <p:nvSpPr>
              <p:cNvPr id="49169" name="Oval 44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9170" name="Text Box 45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49164" name="Line 53"/>
            <p:cNvSpPr>
              <a:spLocks noChangeShapeType="1"/>
            </p:cNvSpPr>
            <p:nvPr/>
          </p:nvSpPr>
          <p:spPr bwMode="auto">
            <a:xfrm flipV="1">
              <a:off x="5791200" y="4419600"/>
              <a:ext cx="3048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Line 54"/>
            <p:cNvSpPr>
              <a:spLocks noChangeShapeType="1"/>
            </p:cNvSpPr>
            <p:nvPr/>
          </p:nvSpPr>
          <p:spPr bwMode="auto">
            <a:xfrm>
              <a:off x="63246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55"/>
            <p:cNvSpPr>
              <a:spLocks noChangeShapeType="1"/>
            </p:cNvSpPr>
            <p:nvPr/>
          </p:nvSpPr>
          <p:spPr bwMode="auto">
            <a:xfrm flipH="1" flipV="1">
              <a:off x="5715000" y="45720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56"/>
            <p:cNvSpPr>
              <a:spLocks noChangeShapeType="1"/>
            </p:cNvSpPr>
            <p:nvPr/>
          </p:nvSpPr>
          <p:spPr bwMode="auto">
            <a:xfrm flipH="1">
              <a:off x="601980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168" name="AutoShape 57"/>
            <p:cNvCxnSpPr>
              <a:cxnSpLocks noChangeShapeType="1"/>
              <a:stCxn id="49176" idx="3"/>
              <a:endCxn id="49176" idx="0"/>
            </p:cNvCxnSpPr>
            <p:nvPr/>
          </p:nvCxnSpPr>
          <p:spPr bwMode="auto">
            <a:xfrm flipH="1" flipV="1">
              <a:off x="5626100" y="4191000"/>
              <a:ext cx="155575" cy="184150"/>
            </a:xfrm>
            <a:prstGeom prst="curvedConnector4">
              <a:avLst>
                <a:gd name="adj1" fmla="val -146940"/>
                <a:gd name="adj2" fmla="val 224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Directed graph (digraph)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FE641D-B9B8-433D-9E43-C3B711262528}" type="datetime10">
              <a:rPr lang="en-US" smtClean="0"/>
              <a:t>08:37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8882" y="6350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Graph Data Structures</a:t>
            </a:r>
          </a:p>
        </p:txBody>
      </p: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6630453" y="3717406"/>
            <a:ext cx="1600200" cy="1716088"/>
            <a:chOff x="4416" y="2640"/>
            <a:chExt cx="1008" cy="1081"/>
          </a:xfrm>
        </p:grpSpPr>
        <p:grpSp>
          <p:nvGrpSpPr>
            <p:cNvPr id="27" name="Group 68"/>
            <p:cNvGrpSpPr>
              <a:grpSpLocks/>
            </p:cNvGrpSpPr>
            <p:nvPr/>
          </p:nvGrpSpPr>
          <p:grpSpPr bwMode="auto">
            <a:xfrm>
              <a:off x="4416" y="2711"/>
              <a:ext cx="240" cy="265"/>
              <a:chOff x="4080" y="1319"/>
              <a:chExt cx="240" cy="265"/>
            </a:xfrm>
          </p:grpSpPr>
          <p:sp>
            <p:nvSpPr>
              <p:cNvPr id="46" name="Oval 6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 Box 7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8" name="Group 71"/>
            <p:cNvGrpSpPr>
              <a:grpSpLocks/>
            </p:cNvGrpSpPr>
            <p:nvPr/>
          </p:nvGrpSpPr>
          <p:grpSpPr bwMode="auto">
            <a:xfrm>
              <a:off x="4944" y="2640"/>
              <a:ext cx="240" cy="265"/>
              <a:chOff x="4080" y="1319"/>
              <a:chExt cx="240" cy="265"/>
            </a:xfrm>
          </p:grpSpPr>
          <p:sp>
            <p:nvSpPr>
              <p:cNvPr id="44" name="Oval 7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Text Box 7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9" name="Group 74"/>
            <p:cNvGrpSpPr>
              <a:grpSpLocks/>
            </p:cNvGrpSpPr>
            <p:nvPr/>
          </p:nvGrpSpPr>
          <p:grpSpPr bwMode="auto">
            <a:xfrm>
              <a:off x="4416" y="3456"/>
              <a:ext cx="240" cy="265"/>
              <a:chOff x="4080" y="1319"/>
              <a:chExt cx="240" cy="265"/>
            </a:xfrm>
          </p:grpSpPr>
          <p:sp>
            <p:nvSpPr>
              <p:cNvPr id="42" name="Oval 7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30" name="Group 77"/>
            <p:cNvGrpSpPr>
              <a:grpSpLocks/>
            </p:cNvGrpSpPr>
            <p:nvPr/>
          </p:nvGrpSpPr>
          <p:grpSpPr bwMode="auto">
            <a:xfrm>
              <a:off x="5184" y="3024"/>
              <a:ext cx="240" cy="265"/>
              <a:chOff x="4080" y="1319"/>
              <a:chExt cx="240" cy="265"/>
            </a:xfrm>
          </p:grpSpPr>
          <p:sp>
            <p:nvSpPr>
              <p:cNvPr id="40" name="Oval 7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Text Box 7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31" name="Group 80"/>
            <p:cNvGrpSpPr>
              <a:grpSpLocks/>
            </p:cNvGrpSpPr>
            <p:nvPr/>
          </p:nvGrpSpPr>
          <p:grpSpPr bwMode="auto">
            <a:xfrm>
              <a:off x="4848" y="3264"/>
              <a:ext cx="240" cy="265"/>
              <a:chOff x="4080" y="1319"/>
              <a:chExt cx="240" cy="265"/>
            </a:xfrm>
          </p:grpSpPr>
          <p:sp>
            <p:nvSpPr>
              <p:cNvPr id="38" name="Oval 81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 Box 82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 flipV="1">
              <a:off x="465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4608" y="297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4560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6"/>
            <p:cNvSpPr>
              <a:spLocks noChangeShapeType="1"/>
            </p:cNvSpPr>
            <p:nvPr/>
          </p:nvSpPr>
          <p:spPr bwMode="auto">
            <a:xfrm>
              <a:off x="5136" y="28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87"/>
            <p:cNvSpPr>
              <a:spLocks noChangeShapeType="1"/>
            </p:cNvSpPr>
            <p:nvPr/>
          </p:nvSpPr>
          <p:spPr bwMode="auto">
            <a:xfrm flipV="1">
              <a:off x="4656" y="340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8"/>
            <p:cNvSpPr>
              <a:spLocks noChangeShapeType="1"/>
            </p:cNvSpPr>
            <p:nvPr/>
          </p:nvSpPr>
          <p:spPr bwMode="auto">
            <a:xfrm flipV="1">
              <a:off x="5040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85A29-36D5-44AB-A5D3-1D37C86F02EC}" type="datetime10">
              <a:rPr lang="en-US" smtClean="0"/>
              <a:t>08:37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3886" y="1424506"/>
            <a:ext cx="8298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Directed edges (arrows)</a:t>
            </a:r>
          </a:p>
          <a:p>
            <a:r>
              <a:rPr lang="en-GB" dirty="0"/>
              <a:t>Di-graph (directed graph)</a:t>
            </a:r>
          </a:p>
          <a:p>
            <a:endParaRPr lang="en-GB" dirty="0"/>
          </a:p>
          <a:p>
            <a:r>
              <a:rPr lang="en-GB" dirty="0"/>
              <a:t>Outgoing edges of a node: directed edges where the node is the origin </a:t>
            </a:r>
          </a:p>
          <a:p>
            <a:endParaRPr lang="en-GB" dirty="0"/>
          </a:p>
          <a:p>
            <a:r>
              <a:rPr lang="en-GB" dirty="0"/>
              <a:t>Incoming edges of a node: directed edges where the node is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3647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Graph Data Structures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614968" y="1320863"/>
            <a:ext cx="5943600" cy="4530725"/>
          </a:xfrm>
        </p:spPr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endParaRPr lang="en-GB" altLang="en-US" sz="1800" b="1" dirty="0">
              <a:latin typeface="Times Roman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b="1" dirty="0">
                <a:ea typeface="ＭＳ Ｐゴシック" charset="-128"/>
              </a:rPr>
              <a:t>Adjacency List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create a list for each vertex </a:t>
            </a:r>
            <a:r>
              <a:rPr lang="en-GB" altLang="en-US" sz="20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</a:t>
            </a:r>
            <a:endParaRPr lang="en-GB" altLang="en-US" sz="2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insert into list all vertices which are adjacent to vertex </a:t>
            </a:r>
            <a:r>
              <a:rPr lang="en-GB" altLang="en-US" sz="20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(order not important)</a:t>
            </a:r>
          </a:p>
          <a:p>
            <a:pPr algn="just" eaLnBrk="1" hangingPunct="1">
              <a:lnSpc>
                <a:spcPct val="80000"/>
              </a:lnSpc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if there are no adjacent vertices {degree </a:t>
            </a:r>
            <a:r>
              <a:rPr lang="en-GB" altLang="en-US" sz="20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</a:t>
            </a: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= 0},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	the list is empty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dirty="0">
              <a:solidFill>
                <a:srgbClr val="0033CC"/>
              </a:solidFill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dirty="0">
              <a:solidFill>
                <a:srgbClr val="0033CC"/>
              </a:solidFill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5404326" y="3704952"/>
            <a:ext cx="1600200" cy="1716088"/>
            <a:chOff x="4416" y="2640"/>
            <a:chExt cx="1008" cy="1081"/>
          </a:xfrm>
        </p:grpSpPr>
        <p:grpSp>
          <p:nvGrpSpPr>
            <p:cNvPr id="27" name="Group 68"/>
            <p:cNvGrpSpPr>
              <a:grpSpLocks/>
            </p:cNvGrpSpPr>
            <p:nvPr/>
          </p:nvGrpSpPr>
          <p:grpSpPr bwMode="auto">
            <a:xfrm>
              <a:off x="4416" y="2711"/>
              <a:ext cx="240" cy="265"/>
              <a:chOff x="4080" y="1319"/>
              <a:chExt cx="240" cy="265"/>
            </a:xfrm>
          </p:grpSpPr>
          <p:sp>
            <p:nvSpPr>
              <p:cNvPr id="46" name="Oval 69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 Box 70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28" name="Group 71"/>
            <p:cNvGrpSpPr>
              <a:grpSpLocks/>
            </p:cNvGrpSpPr>
            <p:nvPr/>
          </p:nvGrpSpPr>
          <p:grpSpPr bwMode="auto">
            <a:xfrm>
              <a:off x="4944" y="2640"/>
              <a:ext cx="240" cy="265"/>
              <a:chOff x="4080" y="1319"/>
              <a:chExt cx="240" cy="265"/>
            </a:xfrm>
          </p:grpSpPr>
          <p:sp>
            <p:nvSpPr>
              <p:cNvPr id="44" name="Oval 72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Text Box 73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9" name="Group 74"/>
            <p:cNvGrpSpPr>
              <a:grpSpLocks/>
            </p:cNvGrpSpPr>
            <p:nvPr/>
          </p:nvGrpSpPr>
          <p:grpSpPr bwMode="auto">
            <a:xfrm>
              <a:off x="4416" y="3456"/>
              <a:ext cx="240" cy="265"/>
              <a:chOff x="4080" y="1319"/>
              <a:chExt cx="240" cy="265"/>
            </a:xfrm>
          </p:grpSpPr>
          <p:sp>
            <p:nvSpPr>
              <p:cNvPr id="42" name="Oval 7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30" name="Group 77"/>
            <p:cNvGrpSpPr>
              <a:grpSpLocks/>
            </p:cNvGrpSpPr>
            <p:nvPr/>
          </p:nvGrpSpPr>
          <p:grpSpPr bwMode="auto">
            <a:xfrm>
              <a:off x="5184" y="3024"/>
              <a:ext cx="240" cy="265"/>
              <a:chOff x="4080" y="1319"/>
              <a:chExt cx="240" cy="265"/>
            </a:xfrm>
          </p:grpSpPr>
          <p:sp>
            <p:nvSpPr>
              <p:cNvPr id="40" name="Oval 78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Text Box 79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31" name="Group 80"/>
            <p:cNvGrpSpPr>
              <a:grpSpLocks/>
            </p:cNvGrpSpPr>
            <p:nvPr/>
          </p:nvGrpSpPr>
          <p:grpSpPr bwMode="auto">
            <a:xfrm>
              <a:off x="4848" y="3264"/>
              <a:ext cx="240" cy="265"/>
              <a:chOff x="4080" y="1319"/>
              <a:chExt cx="240" cy="265"/>
            </a:xfrm>
          </p:grpSpPr>
          <p:sp>
            <p:nvSpPr>
              <p:cNvPr id="38" name="Oval 81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 Box 82"/>
              <p:cNvSpPr txBox="1">
                <a:spLocks noChangeArrowheads="1"/>
              </p:cNvSpPr>
              <p:nvPr/>
            </p:nvSpPr>
            <p:spPr bwMode="auto">
              <a:xfrm>
                <a:off x="4118" y="131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 flipV="1">
              <a:off x="465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4608" y="297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4560" y="29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6"/>
            <p:cNvSpPr>
              <a:spLocks noChangeShapeType="1"/>
            </p:cNvSpPr>
            <p:nvPr/>
          </p:nvSpPr>
          <p:spPr bwMode="auto">
            <a:xfrm>
              <a:off x="5136" y="288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87"/>
            <p:cNvSpPr>
              <a:spLocks noChangeShapeType="1"/>
            </p:cNvSpPr>
            <p:nvPr/>
          </p:nvSpPr>
          <p:spPr bwMode="auto">
            <a:xfrm flipV="1">
              <a:off x="4656" y="340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8"/>
            <p:cNvSpPr>
              <a:spLocks noChangeShapeType="1"/>
            </p:cNvSpPr>
            <p:nvPr/>
          </p:nvSpPr>
          <p:spPr bwMode="auto">
            <a:xfrm flipV="1">
              <a:off x="5040" y="321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866190" y="3962128"/>
            <a:ext cx="4572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b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d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b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c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d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a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d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e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85A29-36D5-44AB-A5D3-1D37C86F02EC}" type="datetime10">
              <a:rPr lang="en-US" smtClean="0"/>
              <a:t>08:37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Graph Data Structures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093623" y="3683666"/>
            <a:ext cx="1994796" cy="411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ea typeface="ＭＳ Ｐゴシック" charset="-128"/>
              </a:rPr>
              <a:t>Adjacency list </a:t>
            </a:r>
            <a:endParaRPr lang="en-GB" altLang="en-US" sz="2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grpSp>
        <p:nvGrpSpPr>
          <p:cNvPr id="57348" name="Group 68"/>
          <p:cNvGrpSpPr>
            <a:grpSpLocks/>
          </p:cNvGrpSpPr>
          <p:nvPr/>
        </p:nvGrpSpPr>
        <p:grpSpPr bwMode="auto">
          <a:xfrm>
            <a:off x="3059113" y="2101850"/>
            <a:ext cx="381000" cy="420688"/>
            <a:chOff x="4080" y="1319"/>
            <a:chExt cx="240" cy="265"/>
          </a:xfrm>
        </p:grpSpPr>
        <p:sp>
          <p:nvSpPr>
            <p:cNvPr id="57376" name="Oval 6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77" name="Text Box 70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7349" name="Group 71"/>
          <p:cNvGrpSpPr>
            <a:grpSpLocks/>
          </p:cNvGrpSpPr>
          <p:nvPr/>
        </p:nvGrpSpPr>
        <p:grpSpPr bwMode="auto">
          <a:xfrm>
            <a:off x="4278313" y="2598739"/>
            <a:ext cx="381000" cy="420687"/>
            <a:chOff x="4080" y="1319"/>
            <a:chExt cx="240" cy="265"/>
          </a:xfrm>
        </p:grpSpPr>
        <p:sp>
          <p:nvSpPr>
            <p:cNvPr id="57374" name="Oval 72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75" name="Text Box 73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7350" name="Group 74"/>
          <p:cNvGrpSpPr>
            <a:grpSpLocks/>
          </p:cNvGrpSpPr>
          <p:nvPr/>
        </p:nvGrpSpPr>
        <p:grpSpPr bwMode="auto">
          <a:xfrm>
            <a:off x="3881438" y="1949450"/>
            <a:ext cx="381000" cy="420688"/>
            <a:chOff x="4080" y="1319"/>
            <a:chExt cx="240" cy="265"/>
          </a:xfrm>
        </p:grpSpPr>
        <p:sp>
          <p:nvSpPr>
            <p:cNvPr id="57372" name="Oval 75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73" name="Text Box 76"/>
            <p:cNvSpPr txBox="1">
              <a:spLocks noChangeArrowheads="1"/>
            </p:cNvSpPr>
            <p:nvPr/>
          </p:nvSpPr>
          <p:spPr bwMode="auto">
            <a:xfrm>
              <a:off x="4118" y="13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7351" name="Group 77"/>
          <p:cNvGrpSpPr>
            <a:grpSpLocks/>
          </p:cNvGrpSpPr>
          <p:nvPr/>
        </p:nvGrpSpPr>
        <p:grpSpPr bwMode="auto">
          <a:xfrm>
            <a:off x="3084513" y="2860675"/>
            <a:ext cx="381000" cy="420688"/>
            <a:chOff x="4080" y="1319"/>
            <a:chExt cx="240" cy="265"/>
          </a:xfrm>
        </p:grpSpPr>
        <p:sp>
          <p:nvSpPr>
            <p:cNvPr id="57370" name="Oval 78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71" name="Text Box 79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7352" name="Group 80"/>
          <p:cNvGrpSpPr>
            <a:grpSpLocks/>
          </p:cNvGrpSpPr>
          <p:nvPr/>
        </p:nvGrpSpPr>
        <p:grpSpPr bwMode="auto">
          <a:xfrm>
            <a:off x="3744913" y="2979739"/>
            <a:ext cx="381000" cy="420687"/>
            <a:chOff x="4080" y="1319"/>
            <a:chExt cx="240" cy="265"/>
          </a:xfrm>
        </p:grpSpPr>
        <p:sp>
          <p:nvSpPr>
            <p:cNvPr id="57368" name="Oval 81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69" name="Text Box 82"/>
            <p:cNvSpPr txBox="1">
              <a:spLocks noChangeArrowheads="1"/>
            </p:cNvSpPr>
            <p:nvPr/>
          </p:nvSpPr>
          <p:spPr bwMode="auto">
            <a:xfrm>
              <a:off x="4118" y="13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7353" name="Line 83"/>
          <p:cNvSpPr>
            <a:spLocks noChangeShapeType="1"/>
          </p:cNvSpPr>
          <p:nvPr/>
        </p:nvSpPr>
        <p:spPr bwMode="auto">
          <a:xfrm flipV="1">
            <a:off x="3440113" y="2217738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84"/>
          <p:cNvSpPr>
            <a:spLocks noChangeShapeType="1"/>
          </p:cNvSpPr>
          <p:nvPr/>
        </p:nvSpPr>
        <p:spPr bwMode="auto">
          <a:xfrm>
            <a:off x="3430589" y="2468564"/>
            <a:ext cx="8096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85"/>
          <p:cNvSpPr>
            <a:spLocks noChangeShapeType="1"/>
          </p:cNvSpPr>
          <p:nvPr/>
        </p:nvSpPr>
        <p:spPr bwMode="auto">
          <a:xfrm flipV="1">
            <a:off x="3430588" y="2343151"/>
            <a:ext cx="565150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86"/>
          <p:cNvSpPr>
            <a:spLocks noChangeShapeType="1"/>
          </p:cNvSpPr>
          <p:nvPr/>
        </p:nvSpPr>
        <p:spPr bwMode="auto">
          <a:xfrm>
            <a:off x="4202113" y="2370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87"/>
          <p:cNvSpPr>
            <a:spLocks noChangeShapeType="1"/>
          </p:cNvSpPr>
          <p:nvPr/>
        </p:nvSpPr>
        <p:spPr bwMode="auto">
          <a:xfrm>
            <a:off x="3455988" y="3125788"/>
            <a:ext cx="252412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88"/>
          <p:cNvSpPr>
            <a:spLocks noChangeShapeType="1"/>
          </p:cNvSpPr>
          <p:nvPr/>
        </p:nvSpPr>
        <p:spPr bwMode="auto">
          <a:xfrm flipV="1">
            <a:off x="4071938" y="290671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12232" y="2128037"/>
            <a:ext cx="4572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a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c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e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b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a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d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c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b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d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null</a:t>
            </a:r>
          </a:p>
          <a:p>
            <a:pPr lvl="3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e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 c </a:t>
            </a:r>
            <a:r>
              <a:rPr lang="en-GB" altLang="en-US" sz="1800" dirty="0">
                <a:solidFill>
                  <a:srgbClr val="0033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® </a:t>
            </a:r>
            <a:r>
              <a:rPr lang="en-GB" altLang="en-US" sz="1800" dirty="0">
                <a:solidFill>
                  <a:srgbClr val="0033CC"/>
                </a:solidFill>
                <a:latin typeface="Times Roman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57362" name="Line 86"/>
          <p:cNvSpPr>
            <a:spLocks noChangeShapeType="1"/>
          </p:cNvSpPr>
          <p:nvPr/>
        </p:nvSpPr>
        <p:spPr bwMode="auto">
          <a:xfrm>
            <a:off x="3198813" y="2538413"/>
            <a:ext cx="5080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2281D-28EC-4771-82E7-298A92DD1B8F}" type="datetime10">
              <a:rPr lang="en-US" smtClean="0"/>
              <a:t>08:37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579296" cy="5213176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ts val="1200"/>
              </a:spcBef>
              <a:buNone/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80000"/>
              </a:lnSpc>
              <a:spcBef>
                <a:spcPts val="1200"/>
              </a:spcBef>
              <a:buNone/>
            </a:pPr>
            <a:endParaRPr lang="en-GB" altLang="en-US" sz="19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spcBef>
                <a:spcPts val="1200"/>
              </a:spcBef>
              <a:buNone/>
            </a:pPr>
            <a:endParaRPr lang="en-GB" altLang="en-US" sz="30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GB" altLang="en-US" sz="1800" b="1" dirty="0" err="1">
                <a:solidFill>
                  <a:srgbClr val="FF0000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800" b="1" dirty="0">
                <a:solidFill>
                  <a:srgbClr val="FF0000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//  it is the single node</a:t>
            </a:r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en-GB" altLang="en-US" sz="16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Node id (data stored in the node), adjacency list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GB" altLang="en-US" sz="18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 //it is the entire graph</a:t>
            </a:r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en-GB" altLang="en-US" sz="1600" dirty="0">
                <a:solidFill>
                  <a:schemeClr val="bg1"/>
                </a:solidFill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List of all nodes in graph, methods for add/delete nodes, edges, graph traversal etc.</a:t>
            </a:r>
          </a:p>
          <a:p>
            <a:pPr lvl="2" algn="just" eaLnBrk="1" hangingPunct="1">
              <a:lnSpc>
                <a:spcPct val="80000"/>
              </a:lnSpc>
            </a:pP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grpSp>
        <p:nvGrpSpPr>
          <p:cNvPr id="60420" name="Group 1"/>
          <p:cNvGrpSpPr>
            <a:grpSpLocks/>
          </p:cNvGrpSpPr>
          <p:nvPr/>
        </p:nvGrpSpPr>
        <p:grpSpPr bwMode="auto">
          <a:xfrm>
            <a:off x="6272616" y="2419231"/>
            <a:ext cx="3632243" cy="1858444"/>
            <a:chOff x="5445276" y="2920258"/>
            <a:chExt cx="3366937" cy="1777266"/>
          </a:xfrm>
        </p:grpSpPr>
        <p:sp>
          <p:nvSpPr>
            <p:cNvPr id="60421" name="Text Box 32"/>
            <p:cNvSpPr txBox="1">
              <a:spLocks noChangeArrowheads="1"/>
            </p:cNvSpPr>
            <p:nvPr/>
          </p:nvSpPr>
          <p:spPr bwMode="auto">
            <a:xfrm>
              <a:off x="7215188" y="3929063"/>
              <a:ext cx="651129" cy="294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 dirty="0" err="1">
                  <a:solidFill>
                    <a:srgbClr val="0033CC"/>
                  </a:solidFill>
                  <a:latin typeface="Arial" panose="020B0604020202020204" pitchFamily="34" charset="0"/>
                </a:rPr>
                <a:t>adjList</a:t>
              </a:r>
              <a:endPara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0422" name="Group 34"/>
            <p:cNvGrpSpPr>
              <a:grpSpLocks/>
            </p:cNvGrpSpPr>
            <p:nvPr/>
          </p:nvGrpSpPr>
          <p:grpSpPr bwMode="auto">
            <a:xfrm>
              <a:off x="5445276" y="2920258"/>
              <a:ext cx="3366937" cy="1777266"/>
              <a:chOff x="5532204" y="2457339"/>
              <a:chExt cx="3108559" cy="1692599"/>
            </a:xfrm>
          </p:grpSpPr>
          <p:grpSp>
            <p:nvGrpSpPr>
              <p:cNvPr id="60423" name="Group 5"/>
              <p:cNvGrpSpPr>
                <a:grpSpLocks/>
              </p:cNvGrpSpPr>
              <p:nvPr/>
            </p:nvGrpSpPr>
            <p:grpSpPr bwMode="auto">
              <a:xfrm>
                <a:off x="6324600" y="2457339"/>
                <a:ext cx="2316163" cy="1080683"/>
                <a:chOff x="4123" y="12049"/>
                <a:chExt cx="3646" cy="1703"/>
              </a:xfrm>
            </p:grpSpPr>
            <p:grpSp>
              <p:nvGrpSpPr>
                <p:cNvPr id="60426" name="Group 6"/>
                <p:cNvGrpSpPr>
                  <a:grpSpLocks/>
                </p:cNvGrpSpPr>
                <p:nvPr/>
              </p:nvGrpSpPr>
              <p:grpSpPr bwMode="auto">
                <a:xfrm>
                  <a:off x="5492" y="12061"/>
                  <a:ext cx="770" cy="469"/>
                  <a:chOff x="3918" y="3014"/>
                  <a:chExt cx="887" cy="603"/>
                </a:xfrm>
              </p:grpSpPr>
              <p:sp>
                <p:nvSpPr>
                  <p:cNvPr id="6044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887" cy="6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5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469" cy="60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60427" name="Group 9"/>
                <p:cNvGrpSpPr>
                  <a:grpSpLocks/>
                </p:cNvGrpSpPr>
                <p:nvPr/>
              </p:nvGrpSpPr>
              <p:grpSpPr bwMode="auto">
                <a:xfrm>
                  <a:off x="6815" y="12078"/>
                  <a:ext cx="770" cy="469"/>
                  <a:chOff x="3918" y="3014"/>
                  <a:chExt cx="887" cy="603"/>
                </a:xfrm>
              </p:grpSpPr>
              <p:sp>
                <p:nvSpPr>
                  <p:cNvPr id="6044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887" cy="6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469" cy="60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60428" name="Group 12"/>
                <p:cNvGrpSpPr>
                  <a:grpSpLocks/>
                </p:cNvGrpSpPr>
                <p:nvPr/>
              </p:nvGrpSpPr>
              <p:grpSpPr bwMode="auto">
                <a:xfrm>
                  <a:off x="5508" y="13050"/>
                  <a:ext cx="770" cy="469"/>
                  <a:chOff x="3918" y="3014"/>
                  <a:chExt cx="887" cy="603"/>
                </a:xfrm>
              </p:grpSpPr>
              <p:sp>
                <p:nvSpPr>
                  <p:cNvPr id="6044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887" cy="6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8" y="3014"/>
                    <a:ext cx="469" cy="60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60429" name="Group 15"/>
                <p:cNvGrpSpPr>
                  <a:grpSpLocks/>
                </p:cNvGrpSpPr>
                <p:nvPr/>
              </p:nvGrpSpPr>
              <p:grpSpPr bwMode="auto">
                <a:xfrm>
                  <a:off x="4151" y="13065"/>
                  <a:ext cx="821" cy="687"/>
                  <a:chOff x="4218" y="11215"/>
                  <a:chExt cx="821" cy="687"/>
                </a:xfrm>
              </p:grpSpPr>
              <p:sp>
                <p:nvSpPr>
                  <p:cNvPr id="6044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11216"/>
                    <a:ext cx="821" cy="6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0" y="11215"/>
                    <a:ext cx="424" cy="4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 dirty="0"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6044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621" y="11704"/>
                    <a:ext cx="4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430" name="Group 19"/>
                <p:cNvGrpSpPr>
                  <a:grpSpLocks/>
                </p:cNvGrpSpPr>
                <p:nvPr/>
              </p:nvGrpSpPr>
              <p:grpSpPr bwMode="auto">
                <a:xfrm>
                  <a:off x="4123" y="12049"/>
                  <a:ext cx="821" cy="687"/>
                  <a:chOff x="4218" y="11215"/>
                  <a:chExt cx="821" cy="687"/>
                </a:xfrm>
              </p:grpSpPr>
              <p:sp>
                <p:nvSpPr>
                  <p:cNvPr id="6043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11216"/>
                    <a:ext cx="821" cy="6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044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0" y="11215"/>
                    <a:ext cx="424" cy="48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 dirty="0"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604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621" y="11704"/>
                    <a:ext cx="4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431" name="Line 23"/>
                <p:cNvSpPr>
                  <a:spLocks noChangeShapeType="1"/>
                </p:cNvSpPr>
                <p:nvPr/>
              </p:nvSpPr>
              <p:spPr bwMode="auto">
                <a:xfrm>
                  <a:off x="4873" y="12282"/>
                  <a:ext cx="4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2" name="Line 24"/>
                <p:cNvSpPr>
                  <a:spLocks noChangeShapeType="1"/>
                </p:cNvSpPr>
                <p:nvPr/>
              </p:nvSpPr>
              <p:spPr bwMode="auto">
                <a:xfrm>
                  <a:off x="6179" y="12265"/>
                  <a:ext cx="519" cy="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3" name="Line 25"/>
                <p:cNvSpPr>
                  <a:spLocks noChangeShapeType="1"/>
                </p:cNvSpPr>
                <p:nvPr/>
              </p:nvSpPr>
              <p:spPr bwMode="auto">
                <a:xfrm>
                  <a:off x="7468" y="12298"/>
                  <a:ext cx="30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839" y="13236"/>
                  <a:ext cx="586" cy="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35" name="Line 27"/>
                <p:cNvSpPr>
                  <a:spLocks noChangeShapeType="1"/>
                </p:cNvSpPr>
                <p:nvPr/>
              </p:nvSpPr>
              <p:spPr bwMode="auto">
                <a:xfrm>
                  <a:off x="6179" y="13286"/>
                  <a:ext cx="2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424" name="Text Box 31"/>
              <p:cNvSpPr txBox="1">
                <a:spLocks noChangeArrowheads="1"/>
              </p:cNvSpPr>
              <p:nvPr/>
            </p:nvSpPr>
            <p:spPr bwMode="auto">
              <a:xfrm>
                <a:off x="5532204" y="3869627"/>
                <a:ext cx="992149" cy="280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400" b="1" dirty="0" err="1">
                    <a:solidFill>
                      <a:srgbClr val="0033CC"/>
                    </a:solidFill>
                    <a:latin typeface="Arial" panose="020B0604020202020204" pitchFamily="34" charset="0"/>
                  </a:rPr>
                  <a:t>GraphNode</a:t>
                </a:r>
                <a:endParaRPr lang="en-GB" altLang="en-US" sz="1400" b="1" dirty="0">
                  <a:solidFill>
                    <a:srgbClr val="0033CC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Oval 9"/>
          <p:cNvSpPr/>
          <p:nvPr/>
        </p:nvSpPr>
        <p:spPr>
          <a:xfrm>
            <a:off x="2783632" y="2420888"/>
            <a:ext cx="504056" cy="47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4" name="Oval 43"/>
          <p:cNvSpPr/>
          <p:nvPr/>
        </p:nvSpPr>
        <p:spPr>
          <a:xfrm>
            <a:off x="3631605" y="2984628"/>
            <a:ext cx="504056" cy="478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Freeform 12"/>
          <p:cNvSpPr/>
          <p:nvPr/>
        </p:nvSpPr>
        <p:spPr>
          <a:xfrm>
            <a:off x="3108356" y="2152251"/>
            <a:ext cx="269008" cy="301239"/>
          </a:xfrm>
          <a:custGeom>
            <a:avLst/>
            <a:gdLst>
              <a:gd name="connsiteX0" fmla="*/ 162963 w 269008"/>
              <a:gd name="connsiteY0" fmla="*/ 301239 h 301239"/>
              <a:gd name="connsiteX1" fmla="*/ 262551 w 269008"/>
              <a:gd name="connsiteY1" fmla="*/ 2475 h 301239"/>
              <a:gd name="connsiteX2" fmla="*/ 0 w 269008"/>
              <a:gd name="connsiteY2" fmla="*/ 183544 h 30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08" h="301239">
                <a:moveTo>
                  <a:pt x="162963" y="301239"/>
                </a:moveTo>
                <a:cubicBezTo>
                  <a:pt x="226337" y="161665"/>
                  <a:pt x="289711" y="22091"/>
                  <a:pt x="262551" y="2475"/>
                </a:cubicBezTo>
                <a:cubicBezTo>
                  <a:pt x="235391" y="-17141"/>
                  <a:pt x="117695" y="83201"/>
                  <a:pt x="0" y="18354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17259" y="2725992"/>
            <a:ext cx="375394" cy="293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108356" y="2897901"/>
            <a:ext cx="461640" cy="326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627" y="2997778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629627" y="3861873"/>
            <a:ext cx="3528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600056" y="2995783"/>
            <a:ext cx="3528392" cy="1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128448" y="3008943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960096" y="3219910"/>
            <a:ext cx="32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id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600056" y="2070554"/>
            <a:ext cx="3528392" cy="1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00056" y="2924944"/>
            <a:ext cx="3528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00056" y="2060849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128448" y="2060849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FA51F-A3F3-42F9-96A0-03623E2918BB}" type="datetime10">
              <a:rPr lang="en-US" smtClean="0"/>
              <a:t>08:37</a:t>
            </a:fld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721659" y="78254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charset="-128"/>
              </a:rPr>
              <a:t>Implementation Class </a:t>
            </a:r>
            <a:r>
              <a:rPr lang="en-GB" altLang="en-US" dirty="0" err="1">
                <a:ea typeface="ＭＳ Ｐゴシック" charset="-128"/>
              </a:rPr>
              <a:t>GraphNode</a:t>
            </a:r>
            <a:r>
              <a:rPr lang="en-GB" altLang="en-US" dirty="0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4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7508359" y="2579326"/>
            <a:ext cx="2597667" cy="1105053"/>
            <a:chOff x="4123" y="12049"/>
            <a:chExt cx="3646" cy="1703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5492" y="12061"/>
              <a:ext cx="770" cy="469"/>
              <a:chOff x="3918" y="3014"/>
              <a:chExt cx="887" cy="603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73" name="Group 8"/>
            <p:cNvGrpSpPr>
              <a:grpSpLocks/>
            </p:cNvGrpSpPr>
            <p:nvPr/>
          </p:nvGrpSpPr>
          <p:grpSpPr bwMode="auto">
            <a:xfrm>
              <a:off x="6815" y="12078"/>
              <a:ext cx="770" cy="469"/>
              <a:chOff x="3918" y="3014"/>
              <a:chExt cx="887" cy="603"/>
            </a:xfrm>
          </p:grpSpPr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Text Box 10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4" name="Group 11"/>
            <p:cNvGrpSpPr>
              <a:grpSpLocks/>
            </p:cNvGrpSpPr>
            <p:nvPr/>
          </p:nvGrpSpPr>
          <p:grpSpPr bwMode="auto">
            <a:xfrm>
              <a:off x="5508" y="13050"/>
              <a:ext cx="770" cy="469"/>
              <a:chOff x="3918" y="3014"/>
              <a:chExt cx="887" cy="603"/>
            </a:xfrm>
          </p:grpSpPr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3918" y="3014"/>
                <a:ext cx="887" cy="60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Text Box 13"/>
              <p:cNvSpPr txBox="1">
                <a:spLocks noChangeArrowheads="1"/>
              </p:cNvSpPr>
              <p:nvPr/>
            </p:nvSpPr>
            <p:spPr bwMode="auto">
              <a:xfrm>
                <a:off x="3918" y="3014"/>
                <a:ext cx="469" cy="6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75" name="Group 14"/>
            <p:cNvGrpSpPr>
              <a:grpSpLocks/>
            </p:cNvGrpSpPr>
            <p:nvPr/>
          </p:nvGrpSpPr>
          <p:grpSpPr bwMode="auto">
            <a:xfrm>
              <a:off x="4151" y="13065"/>
              <a:ext cx="821" cy="687"/>
              <a:chOff x="4218" y="11215"/>
              <a:chExt cx="821" cy="687"/>
            </a:xfrm>
          </p:grpSpPr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Text Box 16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4123" y="12049"/>
              <a:ext cx="821" cy="687"/>
              <a:chOff x="4218" y="11215"/>
              <a:chExt cx="821" cy="687"/>
            </a:xfrm>
          </p:grpSpPr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4218" y="11216"/>
                <a:ext cx="821" cy="6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Text Box 20"/>
              <p:cNvSpPr txBox="1">
                <a:spLocks noChangeArrowheads="1"/>
              </p:cNvSpPr>
              <p:nvPr/>
            </p:nvSpPr>
            <p:spPr bwMode="auto">
              <a:xfrm>
                <a:off x="4220" y="11215"/>
                <a:ext cx="424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4621" y="11704"/>
                <a:ext cx="4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>
              <a:off x="4873" y="12282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6179" y="12265"/>
              <a:ext cx="519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7468" y="12298"/>
              <a:ext cx="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flipV="1">
              <a:off x="4839" y="13236"/>
              <a:ext cx="586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6179" y="13286"/>
              <a:ext cx="555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9448751" y="3268689"/>
            <a:ext cx="548602" cy="3038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9448752" y="3268688"/>
            <a:ext cx="290073" cy="304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9913994" y="3411443"/>
            <a:ext cx="21445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332" y="4638628"/>
            <a:ext cx="1481456" cy="136562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6989667" y="2207840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89667" y="3071935"/>
            <a:ext cx="3528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960096" y="2205845"/>
            <a:ext cx="3528392" cy="1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488488" y="2219005"/>
            <a:ext cx="0" cy="852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248128" y="2545160"/>
            <a:ext cx="324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rgbClr val="0033CC"/>
                </a:solidFill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8883332" y="2241483"/>
            <a:ext cx="7024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 err="1">
                <a:solidFill>
                  <a:srgbClr val="0033CC"/>
                </a:solidFill>
                <a:latin typeface="Arial" panose="020B0604020202020204" pitchFamily="34" charset="0"/>
              </a:rPr>
              <a:t>adjList</a:t>
            </a:r>
            <a:endParaRPr lang="en-GB" altLang="en-US" sz="14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6250900" y="1815542"/>
            <a:ext cx="11592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 dirty="0" err="1">
                <a:solidFill>
                  <a:srgbClr val="0033CC"/>
                </a:solidFill>
                <a:latin typeface="Arial" panose="020B0604020202020204" pitchFamily="34" charset="0"/>
              </a:rPr>
              <a:t>GraphNode</a:t>
            </a:r>
            <a:endParaRPr lang="en-GB" altLang="en-US" sz="14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51C26-9B18-4685-938E-A63A0A47A179}" type="datetime10">
              <a:rPr lang="en-US" smtClean="0"/>
              <a:t>08:37</a:t>
            </a:fld>
            <a:endParaRPr lang="en-US"/>
          </a:p>
        </p:txBody>
      </p: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2135188" y="1427163"/>
            <a:ext cx="8229600" cy="5097462"/>
          </a:xfrm>
        </p:spPr>
        <p:txBody>
          <a:bodyPr/>
          <a:lstStyle/>
          <a:p>
            <a:pPr algn="just" eaLnBrk="1" hangingPunct="1"/>
            <a:r>
              <a:rPr lang="en-GB" altLang="en-US" sz="1600" b="1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600" b="1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// the single node  (id of node is generic)                           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Members </a:t>
            </a:r>
          </a:p>
          <a:p>
            <a:pPr marL="457200" lvl="1" indent="0" algn="just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T id </a:t>
            </a:r>
          </a:p>
          <a:p>
            <a:pPr marL="457200" lvl="1" indent="0" algn="just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&lt;T&gt;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adjList</a:t>
            </a: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Constructor –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(T id)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Property (set/get) ID</a:t>
            </a:r>
          </a:p>
          <a:p>
            <a:pPr lvl="1" algn="just" eaLnBrk="1" hangingPunct="1"/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void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AddEdge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GraphNode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to)</a:t>
            </a:r>
          </a:p>
          <a:p>
            <a:pPr marL="457200" lvl="1" indent="0" algn="just">
              <a:buNone/>
            </a:pP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               Add to.ID to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adjList</a:t>
            </a:r>
            <a:endParaRPr lang="en-GB" altLang="en-US" sz="14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LinkedList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&lt;T&gt; </a:t>
            </a:r>
            <a:r>
              <a:rPr lang="en-GB" altLang="en-US" sz="1400" dirty="0" err="1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GetAdjList</a:t>
            </a:r>
            <a:r>
              <a:rPr lang="en-GB" altLang="en-US" sz="1400" dirty="0">
                <a:latin typeface="Times Roman" charset="0"/>
                <a:ea typeface="ＭＳ Ｐゴシック" charset="-128"/>
                <a:cs typeface="Times New Roman" panose="02020603050405020304" pitchFamily="18" charset="0"/>
              </a:rPr>
              <a:t>()</a:t>
            </a:r>
          </a:p>
          <a:p>
            <a:pPr lvl="1" algn="just" eaLnBrk="1" hangingPunct="1"/>
            <a:endParaRPr lang="en-GB" altLang="en-US" sz="1200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altLang="en-US" sz="1600" b="1" dirty="0">
              <a:latin typeface="Times Roman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1659" y="78254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charset="-128"/>
              </a:rPr>
              <a:t>Implementation Class </a:t>
            </a:r>
            <a:r>
              <a:rPr lang="en-GB" altLang="en-US" dirty="0" err="1">
                <a:ea typeface="ＭＳ Ｐゴシック" charset="-128"/>
              </a:rPr>
              <a:t>GraphNode</a:t>
            </a:r>
            <a:r>
              <a:rPr lang="en-GB" altLang="en-US" dirty="0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3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1DF7-6B49-40FD-BFE0-FEBBC0FB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 a new project (Console App.) called </a:t>
            </a:r>
            <a:r>
              <a:rPr lang="en-GB" sz="24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GraphLab</a:t>
            </a:r>
            <a:endParaRPr lang="en-GB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2389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f941dde-8463-4c1a-8e56-0c8da5af503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2028</Words>
  <Application>Microsoft Office PowerPoint</Application>
  <PresentationFormat>Widescreen</PresentationFormat>
  <Paragraphs>420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Cascadia Mono</vt:lpstr>
      <vt:lpstr>Consolas</vt:lpstr>
      <vt:lpstr>Symbol</vt:lpstr>
      <vt:lpstr>Times New Roman</vt:lpstr>
      <vt:lpstr>Times Roman</vt:lpstr>
      <vt:lpstr>Wingdings</vt:lpstr>
      <vt:lpstr>Office Theme</vt:lpstr>
      <vt:lpstr>Graphs (implementation) </vt:lpstr>
      <vt:lpstr>Using LinkedList C#</vt:lpstr>
      <vt:lpstr>Directed graph (digraph)</vt:lpstr>
      <vt:lpstr>Graph Data Structures</vt:lpstr>
      <vt:lpstr>Graph Data Structures</vt:lpstr>
      <vt:lpstr>Graph Data Structures</vt:lpstr>
      <vt:lpstr>Implementation Class GraphNode </vt:lpstr>
      <vt:lpstr>Implementation Class GraphNode </vt:lpstr>
      <vt:lpstr>PowerPoint Presentation</vt:lpstr>
      <vt:lpstr>Add Class GraphNode to your Project</vt:lpstr>
      <vt:lpstr>Add in class GraphNode</vt:lpstr>
      <vt:lpstr>Add in class GraphNode</vt:lpstr>
      <vt:lpstr>Add in class GraphNode</vt:lpstr>
      <vt:lpstr>Implementation Class Graph </vt:lpstr>
      <vt:lpstr>Implementation Class Graph</vt:lpstr>
      <vt:lpstr>Add Class Graph to your Project</vt:lpstr>
      <vt:lpstr>Add in class Graph</vt:lpstr>
      <vt:lpstr>Add in class Graph</vt:lpstr>
      <vt:lpstr>Add in class Graph</vt:lpstr>
      <vt:lpstr>Add in class Graph</vt:lpstr>
      <vt:lpstr>Add in class Graph</vt:lpstr>
      <vt:lpstr>Test the Graph in Main()</vt:lpstr>
      <vt:lpstr>Test the Graph in Main()</vt:lpstr>
      <vt:lpstr>Add in class Graph</vt:lpstr>
      <vt:lpstr>Test IsAdjacent  in Main()</vt:lpstr>
      <vt:lpstr>Add in class Graph </vt:lpstr>
      <vt:lpstr>Add in class Graph </vt:lpstr>
      <vt:lpstr>Test NumNodesGraph(), NumEdgesGraph()    in Main()</vt:lpstr>
      <vt:lpstr>PowerPoint Presentation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Matteo Cavaliere</dc:creator>
  <cp:lastModifiedBy>Matteo Cavaliere</cp:lastModifiedBy>
  <cp:revision>157</cp:revision>
  <dcterms:created xsi:type="dcterms:W3CDTF">2020-10-12T15:05:28Z</dcterms:created>
  <dcterms:modified xsi:type="dcterms:W3CDTF">2022-11-29T08:43:21Z</dcterms:modified>
</cp:coreProperties>
</file>