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66" r:id="rId5"/>
    <p:sldId id="267" r:id="rId6"/>
    <p:sldId id="268" r:id="rId7"/>
    <p:sldId id="269" r:id="rId8"/>
    <p:sldId id="279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64" r:id="rId18"/>
  </p:sldIdLst>
  <p:sldSz cx="24384000" cy="13716000"/>
  <p:notesSz cx="6858000" cy="9144000"/>
  <p:embeddedFontLst>
    <p:embeddedFont>
      <p:font typeface="Pretendard Bold" panose="02000803000000020004" pitchFamily="2" charset="-127"/>
      <p:bold r:id="rId20"/>
    </p:embeddedFont>
    <p:embeddedFont>
      <p:font typeface="맑은 고딕" panose="020B0503020000020004" pitchFamily="50" charset="-127"/>
      <p:regular r:id="rId21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B7DE3"/>
    <a:srgbClr val="33428E"/>
    <a:srgbClr val="FFFFFF"/>
    <a:srgbClr val="4B5994"/>
    <a:srgbClr val="EBEBEB"/>
    <a:srgbClr val="505D96"/>
    <a:srgbClr val="435193"/>
    <a:srgbClr val="4F5C96"/>
    <a:srgbClr val="435092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36" autoAdjust="0"/>
    <p:restoredTop sz="91106" autoAdjust="0"/>
  </p:normalViewPr>
  <p:slideViewPr>
    <p:cSldViewPr>
      <p:cViewPr varScale="1">
        <p:scale>
          <a:sx n="51" d="100"/>
          <a:sy n="51" d="100"/>
        </p:scale>
        <p:origin x="106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EF734A-DEFB-49C6-ADA3-3F53FEDAA6D8}" type="datetimeFigureOut">
              <a:rPr lang="ko-KR" altLang="en-US" smtClean="0"/>
              <a:t>2025-10-14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5A2EA6-44F1-48A3-BBCF-D09926B1DF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0053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71799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EC366-72E5-C585-1123-03AFBE796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F53F46D-DE11-2760-95D7-9210A676A9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90BC9AE-3D56-B840-1FAB-6B0A4B0A0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51DEF1-D230-4882-7478-9FFA0FA712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20680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3C4D2-4F1F-3752-EA1A-510296E45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3AFBE3-3852-FA9A-D152-05044F121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CBE8488-DB28-8204-C8FC-0AD61268F8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C3435BD-EDCE-9418-3586-134609E83A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3287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51B6B-F2B9-5918-B133-74CAEE701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2F1355-5E7F-80EC-06C6-C6B8F3566A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5626972-DFF1-8720-CA69-0917DDDD0B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408B37-E3C7-BEB3-7E99-6E856C0177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6754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49E58-AE74-7690-CBDA-CABB88172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C81844-4769-4F43-941B-83B9E97391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AE9B392-8D58-2148-EAA9-5D417A006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1B6743-E4BD-5E19-49B4-C6DC9A601F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1613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85755-BAD9-5514-BD41-CF8A0EBC5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C8CAEB-C50C-1293-C375-D423121D1B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0BFFC26-DF8D-3FCD-686A-5238A20DB4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B02759-4494-5B78-0CAF-67145C7225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17924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1980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4591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0EE7A-DC52-79FB-F214-3362EFAE7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4CF43A1-6BC0-2CD2-B8C5-DE7AF57569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92EE49C-3347-6A28-C0F4-361A228F18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A0B76E-D792-55CC-31C4-8CD5754753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4077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645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A57CE-2F58-C32A-5C0B-C1009EAC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6967773-D721-7B94-BFDD-3035DA3BC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B13DC57-5479-9DAA-3EC3-5D6F7EB795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FC8E88-806D-7CE2-2619-6AA13E30DB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571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B54C0-85F0-AF87-824B-3EB5E01F8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C31CFD4-2A7C-F708-D323-0315DDDF0C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BC2834A-1FC6-F623-FF3D-D9E0A099A0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A0CFBA-A241-1189-3A88-B3E22E1C0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3701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DB6738-D3E5-6FA9-26C7-D66CBE042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5C5D0E-5D32-E280-7120-039495D5E0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77AF807-B159-8424-CA29-64E0CC6B05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1F7B8A-8060-8895-EE31-4084DE4F71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87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5A2EA6-44F1-48A3-BBCF-D09926B1DF8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8239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1.png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0" Type="http://schemas.openxmlformats.org/officeDocument/2006/relationships/image" Target="../media/image55.png"/><Relationship Id="rId4" Type="http://schemas.openxmlformats.org/officeDocument/2006/relationships/image" Target="../media/image24.png"/><Relationship Id="rId9" Type="http://schemas.openxmlformats.org/officeDocument/2006/relationships/image" Target="../media/image5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6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23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63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1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24.png"/><Relationship Id="rId7" Type="http://schemas.openxmlformats.org/officeDocument/2006/relationships/image" Target="../media/image68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5.png"/><Relationship Id="rId10" Type="http://schemas.openxmlformats.org/officeDocument/2006/relationships/image" Target="../media/image71.png"/><Relationship Id="rId4" Type="http://schemas.openxmlformats.org/officeDocument/2006/relationships/image" Target="../media/image41.png"/><Relationship Id="rId9" Type="http://schemas.openxmlformats.org/officeDocument/2006/relationships/image" Target="../media/image7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7" Type="http://schemas.openxmlformats.org/officeDocument/2006/relationships/hyperlink" Target="github:%20https://github.com/Green2ndProject/MockerView" TargetMode="External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.png"/><Relationship Id="rId5" Type="http://schemas.openxmlformats.org/officeDocument/2006/relationships/image" Target="../media/image75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19" Type="http://schemas.openxmlformats.org/officeDocument/2006/relationships/image" Target="../media/image39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png"/><Relationship Id="rId3" Type="http://schemas.openxmlformats.org/officeDocument/2006/relationships/image" Target="../media/image24.png"/><Relationship Id="rId7" Type="http://schemas.openxmlformats.org/officeDocument/2006/relationships/image" Target="../media/image43.png"/><Relationship Id="rId12" Type="http://schemas.openxmlformats.org/officeDocument/2006/relationships/image" Target="../media/image48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image" Target="../media/image47.png"/><Relationship Id="rId5" Type="http://schemas.openxmlformats.org/officeDocument/2006/relationships/image" Target="../media/image5.png"/><Relationship Id="rId15" Type="http://schemas.openxmlformats.org/officeDocument/2006/relationships/image" Target="../media/image51.png"/><Relationship Id="rId10" Type="http://schemas.openxmlformats.org/officeDocument/2006/relationships/image" Target="../media/image46.png"/><Relationship Id="rId4" Type="http://schemas.openxmlformats.org/officeDocument/2006/relationships/image" Target="../media/image41.png"/><Relationship Id="rId9" Type="http://schemas.openxmlformats.org/officeDocument/2006/relationships/image" Target="../media/image45.png"/><Relationship Id="rId14" Type="http://schemas.openxmlformats.org/officeDocument/2006/relationships/image" Target="../media/image5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0" Type="http://schemas.openxmlformats.org/officeDocument/2006/relationships/image" Target="../media/image55.png"/><Relationship Id="rId4" Type="http://schemas.openxmlformats.org/officeDocument/2006/relationships/image" Target="../media/image24.png"/><Relationship Id="rId9" Type="http://schemas.openxmlformats.org/officeDocument/2006/relationships/image" Target="../media/image5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23.png"/><Relationship Id="rId7" Type="http://schemas.openxmlformats.org/officeDocument/2006/relationships/image" Target="../media/image5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23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6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1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56.png"/><Relationship Id="rId5" Type="http://schemas.openxmlformats.org/officeDocument/2006/relationships/image" Target="../media/image41.png"/><Relationship Id="rId10" Type="http://schemas.openxmlformats.org/officeDocument/2006/relationships/image" Target="../media/image55.png"/><Relationship Id="rId4" Type="http://schemas.openxmlformats.org/officeDocument/2006/relationships/image" Target="../media/image24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0" y="10134600"/>
            <a:ext cx="9855200" cy="1066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5697200" y="10426700"/>
            <a:ext cx="68453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32800"/>
              </a:lnSpc>
            </a:pPr>
            <a:r>
              <a:rPr lang="ko-KR" altLang="en-US" sz="2400" b="0" i="0" u="none" strike="noStrike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악귀멸살</a:t>
            </a:r>
            <a:endParaRPr lang="en" sz="24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0" y="11430000"/>
            <a:ext cx="9855200" cy="10668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16230600" y="11734800"/>
            <a:ext cx="6642100" cy="469900"/>
          </a:xfrm>
          <a:prstGeom prst="rect">
            <a:avLst/>
          </a:prstGeom>
        </p:spPr>
        <p:txBody>
          <a:bodyPr rtlCol="0" anchor="ctr"/>
          <a:lstStyle/>
          <a:p>
            <a:pPr lvl="0" algn="r">
              <a:lnSpc>
                <a:spcPct val="132800"/>
              </a:lnSpc>
            </a:pPr>
            <a:r>
              <a:rPr lang="ko-KR" altLang="en-US" sz="2400" b="0" i="0" u="none" strike="noStrike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이다겸</a:t>
            </a:r>
            <a:r>
              <a:rPr lang="en-US" altLang="ko-KR" sz="24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</a:t>
            </a:r>
            <a:r>
              <a:rPr lang="ko-KR" altLang="en-US" sz="24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팀장</a:t>
            </a:r>
            <a:r>
              <a:rPr lang="en-US" altLang="ko-KR" sz="24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), </a:t>
            </a:r>
            <a:r>
              <a:rPr lang="ko-KR" altLang="en-US" sz="2400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윤호준</a:t>
            </a:r>
            <a:r>
              <a:rPr lang="en-US" altLang="ko-KR" sz="24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김은채</a:t>
            </a:r>
            <a:r>
              <a:rPr lang="en-US" altLang="ko-KR" sz="24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, </a:t>
            </a:r>
            <a:r>
              <a:rPr lang="ko-KR" altLang="en-US" sz="2400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서원준</a:t>
            </a:r>
            <a:r>
              <a:rPr lang="en-US" altLang="ko-KR" sz="24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최수인</a:t>
            </a:r>
            <a:r>
              <a:rPr lang="en-US" altLang="ko-KR" sz="24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, </a:t>
            </a:r>
            <a:r>
              <a:rPr lang="ko-KR" altLang="en-US" sz="24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이수정</a:t>
            </a:r>
            <a:r>
              <a:rPr lang="en-US" altLang="ko-KR" sz="24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endParaRPr lang="en" sz="24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401800" y="10426700"/>
            <a:ext cx="1993900" cy="4699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32800"/>
              </a:lnSpc>
            </a:pPr>
            <a:r>
              <a:rPr lang="en-US" sz="2666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T</a:t>
            </a:r>
            <a:r>
              <a:rPr lang="en" sz="2666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eam.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478000" y="11734800"/>
            <a:ext cx="1701800" cy="4699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32800"/>
              </a:lnSpc>
            </a:pPr>
            <a:r>
              <a:rPr lang="en" sz="2666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Member</a:t>
            </a:r>
            <a:r>
              <a:rPr lang="en" sz="2666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.</a:t>
            </a:r>
          </a:p>
        </p:txBody>
      </p:sp>
      <p:pic>
        <p:nvPicPr>
          <p:cNvPr id="9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65100" y="-228600"/>
            <a:ext cx="24726900" cy="9321800"/>
          </a:xfrm>
          <a:prstGeom prst="rect">
            <a:avLst/>
          </a:prstGeom>
        </p:spPr>
      </p:pic>
      <p:sp>
        <p:nvSpPr>
          <p:cNvPr id="10" name="TextBox 10"/>
          <p:cNvSpPr txBox="1"/>
          <p:nvPr/>
        </p:nvSpPr>
        <p:spPr>
          <a:xfrm>
            <a:off x="1117600" y="11620500"/>
            <a:ext cx="9347200" cy="8890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4000" b="0" i="0" u="none" strike="noStrike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 </a:t>
            </a:r>
            <a:r>
              <a:rPr lang="ko-KR" altLang="en-US" sz="4000" b="0" i="0" u="none" strike="noStrike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기반 실시간 모의면접 플랫폼</a:t>
            </a:r>
            <a:r>
              <a:rPr lang="en-US" altLang="ko-KR" sz="4000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4000" dirty="0" err="1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-US" sz="4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17600" y="571500"/>
            <a:ext cx="2603500" cy="3556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en" sz="1999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</a:p>
        </p:txBody>
      </p:sp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13" name="TextBox 13"/>
          <p:cNvSpPr txBox="1"/>
          <p:nvPr/>
        </p:nvSpPr>
        <p:spPr>
          <a:xfrm>
            <a:off x="1117600" y="2819400"/>
            <a:ext cx="16179800" cy="5511800"/>
          </a:xfrm>
          <a:prstGeom prst="rect">
            <a:avLst/>
          </a:prstGeom>
        </p:spPr>
        <p:txBody>
          <a:bodyPr lIns="0" tIns="459222" rIns="0" bIns="459222" rtlCol="0" anchor="ctr"/>
          <a:lstStyle/>
          <a:p>
            <a:pPr lvl="0" algn="l">
              <a:lnSpc>
                <a:spcPct val="83000"/>
              </a:lnSpc>
            </a:pPr>
            <a:r>
              <a:rPr lang="en" sz="18079" b="0" i="0" u="none" strike="noStrike" spc="-181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E51E7A-C38B-63E7-CEFF-F544C9491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D64F258E-2145-595B-12AA-FB82B8697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9592B1B5-9C23-1E20-A904-8FCA194A2F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71E1123-9192-F144-61DE-F06D23C429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E11904CD-87F7-76CD-C45B-6C70A58F1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F9F42C95-4FC2-E6DA-771C-2B6EE3D20F9A}"/>
              </a:ext>
            </a:extLst>
          </p:cNvPr>
          <p:cNvSpPr txBox="1"/>
          <p:nvPr/>
        </p:nvSpPr>
        <p:spPr>
          <a:xfrm>
            <a:off x="7620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3000" b="0" i="0" u="none" strike="noStrike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EB6E2A43-857E-2002-69CF-1AD58E4FFE4E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5771216-9087-CF96-4BC7-003B8ABDF123}"/>
              </a:ext>
            </a:extLst>
          </p:cNvPr>
          <p:cNvSpPr/>
          <p:nvPr/>
        </p:nvSpPr>
        <p:spPr>
          <a:xfrm>
            <a:off x="8331200" y="5638800"/>
            <a:ext cx="8483600" cy="1447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5DA7A124-8DB2-B226-283D-573F2FE62CB6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</a:t>
            </a:r>
            <a:r>
              <a:rPr lang="en" sz="1333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4</a:t>
            </a:r>
            <a:endParaRPr lang="en" sz="13333" b="0" i="0" u="none" strike="noStrike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D4BEC335-80E3-3C0F-B200-05A936DC3C9E}"/>
              </a:ext>
            </a:extLst>
          </p:cNvPr>
          <p:cNvSpPr txBox="1"/>
          <p:nvPr/>
        </p:nvSpPr>
        <p:spPr>
          <a:xfrm>
            <a:off x="6070600" y="3035300"/>
            <a:ext cx="115570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8666" b="0" i="0" u="none" strike="noStrike" spc="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 </a:t>
            </a:r>
            <a:r>
              <a:rPr lang="ko-KR" altLang="en-US" sz="8666" b="0" i="0" u="none" strike="noStrike" spc="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평가 시스템</a:t>
            </a:r>
            <a:endParaRPr lang="ko-KR" sz="8666" b="0" i="0" u="none" strike="noStrike" spc="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1E8AD139-172E-4384-A083-364D7D77D968}"/>
              </a:ext>
            </a:extLst>
          </p:cNvPr>
          <p:cNvSpPr/>
          <p:nvPr/>
        </p:nvSpPr>
        <p:spPr>
          <a:xfrm>
            <a:off x="5835650" y="5638800"/>
            <a:ext cx="4527550" cy="1447800"/>
          </a:xfrm>
          <a:prstGeom prst="roundRect">
            <a:avLst>
              <a:gd name="adj" fmla="val 50000"/>
            </a:avLst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281C682B-AC9F-C1E6-D2CA-BB29DE433CB7}"/>
              </a:ext>
            </a:extLst>
          </p:cNvPr>
          <p:cNvSpPr txBox="1"/>
          <p:nvPr/>
        </p:nvSpPr>
        <p:spPr>
          <a:xfrm>
            <a:off x="6178550" y="5638800"/>
            <a:ext cx="3879850" cy="14478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ctr">
              <a:lnSpc>
                <a:spcPct val="107899"/>
              </a:lnSpc>
            </a:pPr>
            <a:r>
              <a:rPr lang="en-US" sz="3600" b="0" i="0" u="none" strike="noStrike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STAR </a:t>
            </a:r>
            <a:r>
              <a:rPr lang="ko-KR" altLang="en-US" sz="3600" b="0" i="0" u="none" strike="noStrike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구조 </a:t>
            </a:r>
            <a:r>
              <a:rPr lang="en-US" altLang="ko-KR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</a:t>
            </a:r>
            <a:r>
              <a:rPr lang="en-US" altLang="ko-KR" sz="3600" b="0" i="0" u="none" strike="noStrike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30</a:t>
            </a:r>
            <a:r>
              <a:rPr lang="ko-KR" altLang="en-US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</a:t>
            </a:r>
            <a:endParaRPr lang="en-US" altLang="ko-KR" sz="3600" b="0" i="0" u="none" strike="noStrike" dirty="0">
              <a:solidFill>
                <a:schemeClr val="bg1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B7B7584-7CBF-974D-59E7-47F4AD2699AB}"/>
              </a:ext>
            </a:extLst>
          </p:cNvPr>
          <p:cNvSpPr txBox="1"/>
          <p:nvPr/>
        </p:nvSpPr>
        <p:spPr>
          <a:xfrm>
            <a:off x="10756900" y="6134100"/>
            <a:ext cx="5930900" cy="4953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상황</a:t>
            </a:r>
            <a:r>
              <a:rPr lang="en-US" altLang="ko-KR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과제</a:t>
            </a:r>
            <a:r>
              <a:rPr lang="en-US" altLang="ko-KR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행동</a:t>
            </a:r>
            <a:r>
              <a:rPr lang="en-US" altLang="ko-KR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-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결과 명확성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46004A7C-5C55-8AA6-0BFF-A1275F30A62A}"/>
              </a:ext>
            </a:extLst>
          </p:cNvPr>
          <p:cNvSpPr/>
          <p:nvPr/>
        </p:nvSpPr>
        <p:spPr>
          <a:xfrm>
            <a:off x="8356600" y="7391400"/>
            <a:ext cx="8483600" cy="1447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4FFD1DD2-B692-2415-FE9B-8BE0D8CB4151}"/>
              </a:ext>
            </a:extLst>
          </p:cNvPr>
          <p:cNvSpPr/>
          <p:nvPr/>
        </p:nvSpPr>
        <p:spPr>
          <a:xfrm>
            <a:off x="5861050" y="7391400"/>
            <a:ext cx="4527550" cy="1447800"/>
          </a:xfrm>
          <a:prstGeom prst="roundRect">
            <a:avLst>
              <a:gd name="adj" fmla="val 50000"/>
            </a:avLst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9" name="TextBox 14">
            <a:extLst>
              <a:ext uri="{FF2B5EF4-FFF2-40B4-BE49-F238E27FC236}">
                <a16:creationId xmlns:a16="http://schemas.microsoft.com/office/drawing/2014/main" id="{A1DE9657-A419-9364-47E3-1EB3CB24E820}"/>
              </a:ext>
            </a:extLst>
          </p:cNvPr>
          <p:cNvSpPr txBox="1"/>
          <p:nvPr/>
        </p:nvSpPr>
        <p:spPr>
          <a:xfrm>
            <a:off x="6203950" y="7391400"/>
            <a:ext cx="3879850" cy="14478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내용 완성도 </a:t>
            </a:r>
            <a:r>
              <a:rPr lang="en-US" altLang="ko-KR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 25</a:t>
            </a:r>
            <a:r>
              <a:rPr lang="ko-KR" altLang="en-US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</a:t>
            </a:r>
            <a:endParaRPr lang="en-US" altLang="ko-KR" sz="3600" b="0" i="0" u="none" strike="noStrike" dirty="0">
              <a:solidFill>
                <a:schemeClr val="bg1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0" name="TextBox 14">
            <a:extLst>
              <a:ext uri="{FF2B5EF4-FFF2-40B4-BE49-F238E27FC236}">
                <a16:creationId xmlns:a16="http://schemas.microsoft.com/office/drawing/2014/main" id="{CEEFE996-29EF-96A5-2F7B-0B7619D70D32}"/>
              </a:ext>
            </a:extLst>
          </p:cNvPr>
          <p:cNvSpPr txBox="1"/>
          <p:nvPr/>
        </p:nvSpPr>
        <p:spPr>
          <a:xfrm>
            <a:off x="10833100" y="7886700"/>
            <a:ext cx="5930900" cy="4953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질문에 완전히 답했는가</a:t>
            </a:r>
            <a:r>
              <a:rPr lang="en-US" altLang="ko-KR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?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4B37B17-E32B-B7E3-006C-280EA6E73251}"/>
              </a:ext>
            </a:extLst>
          </p:cNvPr>
          <p:cNvSpPr/>
          <p:nvPr/>
        </p:nvSpPr>
        <p:spPr>
          <a:xfrm>
            <a:off x="8362950" y="9144000"/>
            <a:ext cx="8483600" cy="1447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80674D48-8047-6CE6-316E-1048B5097553}"/>
              </a:ext>
            </a:extLst>
          </p:cNvPr>
          <p:cNvSpPr/>
          <p:nvPr/>
        </p:nvSpPr>
        <p:spPr>
          <a:xfrm>
            <a:off x="5867400" y="9144000"/>
            <a:ext cx="4527550" cy="1447800"/>
          </a:xfrm>
          <a:prstGeom prst="roundRect">
            <a:avLst>
              <a:gd name="adj" fmla="val 50000"/>
            </a:avLst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BABD0AAB-9360-95F1-D83A-BCEAD78CF830}"/>
              </a:ext>
            </a:extLst>
          </p:cNvPr>
          <p:cNvSpPr txBox="1"/>
          <p:nvPr/>
        </p:nvSpPr>
        <p:spPr>
          <a:xfrm>
            <a:off x="6210300" y="9144000"/>
            <a:ext cx="3879850" cy="14478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구체성</a:t>
            </a:r>
            <a:r>
              <a:rPr lang="en-US" altLang="ko-KR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/ 25</a:t>
            </a:r>
            <a:r>
              <a:rPr lang="ko-KR" altLang="en-US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</a:t>
            </a:r>
            <a:endParaRPr lang="en-US" altLang="ko-KR" sz="3600" b="0" i="0" u="none" strike="noStrike" dirty="0">
              <a:solidFill>
                <a:schemeClr val="bg1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4" name="TextBox 14">
            <a:extLst>
              <a:ext uri="{FF2B5EF4-FFF2-40B4-BE49-F238E27FC236}">
                <a16:creationId xmlns:a16="http://schemas.microsoft.com/office/drawing/2014/main" id="{FCA48B30-0410-7FB1-0365-F7F4C4CDADB2}"/>
              </a:ext>
            </a:extLst>
          </p:cNvPr>
          <p:cNvSpPr txBox="1"/>
          <p:nvPr/>
        </p:nvSpPr>
        <p:spPr>
          <a:xfrm>
            <a:off x="10833100" y="9639300"/>
            <a:ext cx="5930900" cy="4953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수치</a:t>
            </a:r>
            <a:r>
              <a:rPr lang="en-US" altLang="ko-KR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, 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사례 등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구체성 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포함 여부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50992D-1CFC-DBFB-F458-410BC2536994}"/>
              </a:ext>
            </a:extLst>
          </p:cNvPr>
          <p:cNvSpPr/>
          <p:nvPr/>
        </p:nvSpPr>
        <p:spPr>
          <a:xfrm>
            <a:off x="8362950" y="10972800"/>
            <a:ext cx="8483600" cy="144780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527A8A6C-6B94-5262-DFDE-370775FF7297}"/>
              </a:ext>
            </a:extLst>
          </p:cNvPr>
          <p:cNvSpPr/>
          <p:nvPr/>
        </p:nvSpPr>
        <p:spPr>
          <a:xfrm>
            <a:off x="5867400" y="10972800"/>
            <a:ext cx="4527550" cy="1447800"/>
          </a:xfrm>
          <a:prstGeom prst="roundRect">
            <a:avLst>
              <a:gd name="adj" fmla="val 50000"/>
            </a:avLst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7" name="TextBox 14">
            <a:extLst>
              <a:ext uri="{FF2B5EF4-FFF2-40B4-BE49-F238E27FC236}">
                <a16:creationId xmlns:a16="http://schemas.microsoft.com/office/drawing/2014/main" id="{989D9A5F-0770-2D21-7861-D33B50F5A833}"/>
              </a:ext>
            </a:extLst>
          </p:cNvPr>
          <p:cNvSpPr txBox="1"/>
          <p:nvPr/>
        </p:nvSpPr>
        <p:spPr>
          <a:xfrm>
            <a:off x="6210300" y="10972800"/>
            <a:ext cx="3879850" cy="14478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3600" b="0" i="0" u="none" strike="noStrike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전문성 </a:t>
            </a:r>
            <a:r>
              <a:rPr lang="en-US" altLang="ko-KR" sz="3600" b="0" i="0" u="none" strike="noStrike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 20</a:t>
            </a:r>
            <a:r>
              <a:rPr lang="ko-KR" altLang="en-US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</a:t>
            </a:r>
            <a:endParaRPr lang="en-US" altLang="ko-KR" sz="3600" b="0" i="0" u="none" strike="noStrike" dirty="0">
              <a:solidFill>
                <a:schemeClr val="bg1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8" name="TextBox 14">
            <a:extLst>
              <a:ext uri="{FF2B5EF4-FFF2-40B4-BE49-F238E27FC236}">
                <a16:creationId xmlns:a16="http://schemas.microsoft.com/office/drawing/2014/main" id="{D3D1CC34-F0A9-A806-51FE-7E62D0AFBFB8}"/>
              </a:ext>
            </a:extLst>
          </p:cNvPr>
          <p:cNvSpPr txBox="1"/>
          <p:nvPr/>
        </p:nvSpPr>
        <p:spPr>
          <a:xfrm>
            <a:off x="10833100" y="11468100"/>
            <a:ext cx="5930900" cy="4953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전문 용어 적절성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0136A0BD-FA94-6917-7F3B-ED679162D7A2}"/>
              </a:ext>
            </a:extLst>
          </p:cNvPr>
          <p:cNvSpPr/>
          <p:nvPr/>
        </p:nvSpPr>
        <p:spPr>
          <a:xfrm>
            <a:off x="17221200" y="8839200"/>
            <a:ext cx="768350" cy="420577"/>
          </a:xfrm>
          <a:prstGeom prst="rightArrow">
            <a:avLst/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51" name="Picture 22">
            <a:extLst>
              <a:ext uri="{FF2B5EF4-FFF2-40B4-BE49-F238E27FC236}">
                <a16:creationId xmlns:a16="http://schemas.microsoft.com/office/drawing/2014/main" id="{E8597404-F83A-CD3D-0AAC-1600DE4D19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066741" y="7208727"/>
            <a:ext cx="1617023" cy="1447800"/>
          </a:xfrm>
          <a:prstGeom prst="rect">
            <a:avLst/>
          </a:prstGeom>
        </p:spPr>
      </p:pic>
      <p:sp>
        <p:nvSpPr>
          <p:cNvPr id="52" name="TextBox 14">
            <a:extLst>
              <a:ext uri="{FF2B5EF4-FFF2-40B4-BE49-F238E27FC236}">
                <a16:creationId xmlns:a16="http://schemas.microsoft.com/office/drawing/2014/main" id="{A2387629-D35A-91C8-6C26-8F762D9B9E9B}"/>
              </a:ext>
            </a:extLst>
          </p:cNvPr>
          <p:cNvSpPr txBox="1"/>
          <p:nvPr/>
        </p:nvSpPr>
        <p:spPr>
          <a:xfrm>
            <a:off x="17913349" y="8732727"/>
            <a:ext cx="5930900" cy="1713023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출력</a:t>
            </a:r>
            <a:endParaRPr lang="en-US" altLang="ko-KR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ctr">
              <a:lnSpc>
                <a:spcPct val="10789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점수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+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강점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+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약점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+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개선점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55" name="TextBox 12">
            <a:extLst>
              <a:ext uri="{FF2B5EF4-FFF2-40B4-BE49-F238E27FC236}">
                <a16:creationId xmlns:a16="http://schemas.microsoft.com/office/drawing/2014/main" id="{EE9A2023-B0E4-FB60-5B3B-1D95E558EAE8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b="0" i="0" u="sng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면접 플로우 및 </a:t>
            </a:r>
            <a:r>
              <a:rPr lang="en-US" altLang="ko-KR" sz="2666" b="0" i="0" u="sng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9277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AA0265-496B-D27C-50E4-E94E7EE84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B2FE9764-7399-DA22-75E8-9956DB1ACB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61326CEF-513E-A187-21A3-CB4A1943B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B1EA97A-16C3-3CC5-F773-302167897F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E66C981-2C61-242E-79EB-E67822A8667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7F976E2D-C9C2-F98C-D9CD-7C4946DC0FF8}"/>
              </a:ext>
            </a:extLst>
          </p:cNvPr>
          <p:cNvSpPr txBox="1"/>
          <p:nvPr/>
        </p:nvSpPr>
        <p:spPr>
          <a:xfrm>
            <a:off x="7620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3000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" sz="3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8F435090-41E1-7F26-CFB7-3B540E30F014}"/>
              </a:ext>
            </a:extLst>
          </p:cNvPr>
          <p:cNvSpPr txBox="1"/>
          <p:nvPr/>
        </p:nvSpPr>
        <p:spPr>
          <a:xfrm>
            <a:off x="5395929" y="8272572"/>
            <a:ext cx="3671871" cy="639989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난이도</a:t>
            </a:r>
            <a:r>
              <a:rPr lang="en-US" altLang="ko-KR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</a:t>
            </a: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카테고리 선택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1C54B613-F983-ADD7-72E6-65F874A9EFC0}"/>
              </a:ext>
            </a:extLst>
          </p:cNvPr>
          <p:cNvSpPr txBox="1"/>
          <p:nvPr/>
        </p:nvSpPr>
        <p:spPr>
          <a:xfrm>
            <a:off x="9144000" y="8272573"/>
            <a:ext cx="5638800" cy="536354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</a:t>
            </a: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 맞춤형 질문 자동 생성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C95195E-5125-22A1-201F-DE877982D6BA}"/>
              </a:ext>
            </a:extLst>
          </p:cNvPr>
          <p:cNvSpPr txBox="1"/>
          <p:nvPr/>
        </p:nvSpPr>
        <p:spPr>
          <a:xfrm>
            <a:off x="14586044" y="8210771"/>
            <a:ext cx="4584700" cy="644304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모든 참가자 화면에 표시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76D159B1-0057-69FA-A5D5-2B183697164D}"/>
              </a:ext>
            </a:extLst>
          </p:cNvPr>
          <p:cNvSpPr txBox="1"/>
          <p:nvPr/>
        </p:nvSpPr>
        <p:spPr>
          <a:xfrm>
            <a:off x="19672300" y="8272573"/>
            <a:ext cx="3492500" cy="5207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타이머 시작</a:t>
            </a: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(60</a:t>
            </a: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초</a:t>
            </a: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1874B641-AAD0-0C99-1592-E86C743BC7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6800" y="6273800"/>
            <a:ext cx="1841500" cy="1841500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23A2462D-7261-6070-1DD1-21A4018B4D5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6159500" y="6286500"/>
            <a:ext cx="1816100" cy="18161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50669005-B681-3E41-7AD0-FCA1E5EA082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7400" y="6273800"/>
            <a:ext cx="1841500" cy="1841500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F0EC0A71-23C2-FD2E-7B0E-E978878AD9F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10960100" y="6286500"/>
            <a:ext cx="1816100" cy="18161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7E81491C-8F20-3CA4-83D5-41722CC13C8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35300" y="6273800"/>
            <a:ext cx="1841500" cy="18415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45AF6252-ED56-E77F-198E-56E3682B678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15748000" y="6286500"/>
            <a:ext cx="1816100" cy="1816100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A85D3012-44A7-E940-B06E-7B6C4299477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35900" y="6273800"/>
            <a:ext cx="1841500" cy="1841500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E6DE0EE5-709D-D39D-2B86-9D1F8DB710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20548600" y="6286500"/>
            <a:ext cx="1816100" cy="1816100"/>
          </a:xfrm>
          <a:prstGeom prst="rect">
            <a:avLst/>
          </a:prstGeom>
        </p:spPr>
      </p:pic>
      <p:sp>
        <p:nvSpPr>
          <p:cNvPr id="32" name="TextBox 32">
            <a:extLst>
              <a:ext uri="{FF2B5EF4-FFF2-40B4-BE49-F238E27FC236}">
                <a16:creationId xmlns:a16="http://schemas.microsoft.com/office/drawing/2014/main" id="{65E52901-8B36-B247-0242-34A609FB5D68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97D8DB7-2B3F-F6B3-5449-BC55F0FBAD39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04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CC685D72-0843-6FE2-4E10-9879137F55A5}"/>
              </a:ext>
            </a:extLst>
          </p:cNvPr>
          <p:cNvSpPr txBox="1"/>
          <p:nvPr/>
        </p:nvSpPr>
        <p:spPr>
          <a:xfrm>
            <a:off x="5194300" y="3035300"/>
            <a:ext cx="115570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66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셀프 면접 플로우</a:t>
            </a:r>
            <a:endParaRPr lang="ko-KR" sz="8666" b="0" i="0" u="none" strike="noStrike" spc="173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5C980B7-87D6-1BA3-D42A-B816123D3976}"/>
              </a:ext>
            </a:extLst>
          </p:cNvPr>
          <p:cNvSpPr txBox="1"/>
          <p:nvPr/>
        </p:nvSpPr>
        <p:spPr>
          <a:xfrm>
            <a:off x="6489700" y="6731037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🎯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AEE2AE6-2BF6-0456-1BF7-F05C3B335A6B}"/>
              </a:ext>
            </a:extLst>
          </p:cNvPr>
          <p:cNvSpPr txBox="1"/>
          <p:nvPr/>
        </p:nvSpPr>
        <p:spPr>
          <a:xfrm>
            <a:off x="11277600" y="6695842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🤖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B067E27-C497-7E30-0D4C-BB872DB7F938}"/>
              </a:ext>
            </a:extLst>
          </p:cNvPr>
          <p:cNvSpPr txBox="1"/>
          <p:nvPr/>
        </p:nvSpPr>
        <p:spPr>
          <a:xfrm>
            <a:off x="16215399" y="6708958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❓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AA41EA82-AF56-B7FC-290F-438796443D8D}"/>
              </a:ext>
            </a:extLst>
          </p:cNvPr>
          <p:cNvSpPr txBox="1"/>
          <p:nvPr/>
        </p:nvSpPr>
        <p:spPr>
          <a:xfrm>
            <a:off x="20806449" y="6574285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✍️</a:t>
            </a: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2433C20D-DFC7-6A1C-A937-AAFBC3C1E7D1}"/>
              </a:ext>
            </a:extLst>
          </p:cNvPr>
          <p:cNvSpPr/>
          <p:nvPr/>
        </p:nvSpPr>
        <p:spPr>
          <a:xfrm>
            <a:off x="8686800" y="7010400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5D0A1410-D4C0-4890-5616-943CD6BFA433}"/>
              </a:ext>
            </a:extLst>
          </p:cNvPr>
          <p:cNvSpPr/>
          <p:nvPr/>
        </p:nvSpPr>
        <p:spPr>
          <a:xfrm>
            <a:off x="13411200" y="7010400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222AFB37-4BD1-27BF-D0EA-6E270EE1C5B3}"/>
              </a:ext>
            </a:extLst>
          </p:cNvPr>
          <p:cNvSpPr/>
          <p:nvPr/>
        </p:nvSpPr>
        <p:spPr>
          <a:xfrm>
            <a:off x="18300700" y="7010400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C55D6593-6877-41A7-403C-1BD3F50B0ADD}"/>
              </a:ext>
            </a:extLst>
          </p:cNvPr>
          <p:cNvSpPr txBox="1"/>
          <p:nvPr/>
        </p:nvSpPr>
        <p:spPr>
          <a:xfrm>
            <a:off x="5181600" y="11838098"/>
            <a:ext cx="4095657" cy="582502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즉시 </a:t>
            </a:r>
            <a:r>
              <a:rPr lang="en-US" altLang="ko-KR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 </a:t>
            </a: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피드백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333E33B1-93B0-98ED-EB97-08D6C2935F5A}"/>
              </a:ext>
            </a:extLst>
          </p:cNvPr>
          <p:cNvSpPr txBox="1"/>
          <p:nvPr/>
        </p:nvSpPr>
        <p:spPr>
          <a:xfrm>
            <a:off x="9131300" y="11838098"/>
            <a:ext cx="5638800" cy="536354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1.5</a:t>
            </a: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초 후 자동으로 다음 질문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9E898432-2285-AEC1-1775-86A6D71992D2}"/>
              </a:ext>
            </a:extLst>
          </p:cNvPr>
          <p:cNvSpPr txBox="1"/>
          <p:nvPr/>
        </p:nvSpPr>
        <p:spPr>
          <a:xfrm>
            <a:off x="14573344" y="11776296"/>
            <a:ext cx="4584700" cy="644304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반복</a:t>
            </a:r>
            <a:r>
              <a:rPr lang="en-US" altLang="ko-KR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</a:t>
            </a: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설정한 개수만큼</a:t>
            </a:r>
            <a:r>
              <a:rPr lang="en-US" altLang="ko-KR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43798286-391D-C523-8161-4FC489AA04D4}"/>
              </a:ext>
            </a:extLst>
          </p:cNvPr>
          <p:cNvSpPr txBox="1"/>
          <p:nvPr/>
        </p:nvSpPr>
        <p:spPr>
          <a:xfrm>
            <a:off x="19659600" y="11838098"/>
            <a:ext cx="3492500" cy="5207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최종 점수 확인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3" name="Picture 20">
            <a:extLst>
              <a:ext uri="{FF2B5EF4-FFF2-40B4-BE49-F238E27FC236}">
                <a16:creationId xmlns:a16="http://schemas.microsoft.com/office/drawing/2014/main" id="{7544B797-0045-2F91-7513-B9F0738292A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100" y="9839325"/>
            <a:ext cx="1841500" cy="1841500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4A9DE752-3D9F-F031-987A-DF63F6A179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6146800" y="9852025"/>
            <a:ext cx="1816100" cy="1816100"/>
          </a:xfrm>
          <a:prstGeom prst="rect">
            <a:avLst/>
          </a:prstGeom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C8BE060A-0D6E-5833-9C66-A3FB8B45EC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34700" y="9839325"/>
            <a:ext cx="1841500" cy="1841500"/>
          </a:xfrm>
          <a:prstGeom prst="rect">
            <a:avLst/>
          </a:prstGeom>
        </p:spPr>
      </p:pic>
      <p:pic>
        <p:nvPicPr>
          <p:cNvPr id="17" name="Picture 24">
            <a:extLst>
              <a:ext uri="{FF2B5EF4-FFF2-40B4-BE49-F238E27FC236}">
                <a16:creationId xmlns:a16="http://schemas.microsoft.com/office/drawing/2014/main" id="{CB298D39-8A25-90DD-8B22-437C749DD6C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10947400" y="9852025"/>
            <a:ext cx="1816100" cy="1816100"/>
          </a:xfrm>
          <a:prstGeom prst="rect">
            <a:avLst/>
          </a:prstGeom>
        </p:spPr>
      </p:pic>
      <p:pic>
        <p:nvPicPr>
          <p:cNvPr id="19" name="Picture 25">
            <a:extLst>
              <a:ext uri="{FF2B5EF4-FFF2-40B4-BE49-F238E27FC236}">
                <a16:creationId xmlns:a16="http://schemas.microsoft.com/office/drawing/2014/main" id="{6EECDE4F-3D9D-2B8C-6772-E64717F5B0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22600" y="9839325"/>
            <a:ext cx="1841500" cy="1841500"/>
          </a:xfrm>
          <a:prstGeom prst="rect">
            <a:avLst/>
          </a:prstGeom>
        </p:spPr>
      </p:pic>
      <p:pic>
        <p:nvPicPr>
          <p:cNvPr id="22" name="Picture 26">
            <a:extLst>
              <a:ext uri="{FF2B5EF4-FFF2-40B4-BE49-F238E27FC236}">
                <a16:creationId xmlns:a16="http://schemas.microsoft.com/office/drawing/2014/main" id="{A0E054BC-FD45-D1B3-B18F-77213EFC042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15735300" y="9852025"/>
            <a:ext cx="1816100" cy="1816100"/>
          </a:xfrm>
          <a:prstGeom prst="rect">
            <a:avLst/>
          </a:prstGeom>
        </p:spPr>
      </p:pic>
      <p:pic>
        <p:nvPicPr>
          <p:cNvPr id="29" name="Picture 27">
            <a:extLst>
              <a:ext uri="{FF2B5EF4-FFF2-40B4-BE49-F238E27FC236}">
                <a16:creationId xmlns:a16="http://schemas.microsoft.com/office/drawing/2014/main" id="{BB9ECDD3-ADC0-19AF-BEA1-39DEA5F9C54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3200" y="9839325"/>
            <a:ext cx="1841500" cy="1841500"/>
          </a:xfrm>
          <a:prstGeom prst="rect">
            <a:avLst/>
          </a:prstGeom>
        </p:spPr>
      </p:pic>
      <p:pic>
        <p:nvPicPr>
          <p:cNvPr id="30" name="Picture 28">
            <a:extLst>
              <a:ext uri="{FF2B5EF4-FFF2-40B4-BE49-F238E27FC236}">
                <a16:creationId xmlns:a16="http://schemas.microsoft.com/office/drawing/2014/main" id="{81F8D3DC-95E9-7EFD-60E7-9C7F40A3A00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20535900" y="9852025"/>
            <a:ext cx="1816100" cy="18161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181CFB3-D841-EF5F-9B49-C229072C3BB7}"/>
              </a:ext>
            </a:extLst>
          </p:cNvPr>
          <p:cNvSpPr txBox="1"/>
          <p:nvPr/>
        </p:nvSpPr>
        <p:spPr>
          <a:xfrm>
            <a:off x="6477000" y="10338137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💬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FAFFD3-D81C-1764-F48E-E5399F14B8B4}"/>
              </a:ext>
            </a:extLst>
          </p:cNvPr>
          <p:cNvSpPr txBox="1"/>
          <p:nvPr/>
        </p:nvSpPr>
        <p:spPr>
          <a:xfrm>
            <a:off x="11361295" y="10252243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⏳</a:t>
            </a:r>
            <a:endParaRPr lang="ko-KR" altLang="en-US" sz="6000" dirty="0">
              <a:solidFill>
                <a:srgbClr val="EBEBEB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BA74478-C39E-4664-7599-A69521B5B396}"/>
              </a:ext>
            </a:extLst>
          </p:cNvPr>
          <p:cNvSpPr txBox="1"/>
          <p:nvPr/>
        </p:nvSpPr>
        <p:spPr>
          <a:xfrm>
            <a:off x="16059150" y="10252243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8D80B98-13BB-1802-D3A5-077AC6CF6B6D}"/>
              </a:ext>
            </a:extLst>
          </p:cNvPr>
          <p:cNvSpPr txBox="1"/>
          <p:nvPr/>
        </p:nvSpPr>
        <p:spPr>
          <a:xfrm>
            <a:off x="20878800" y="10287000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📊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C66E3493-F8FA-924F-5BEC-E6A4EF45F87F}"/>
              </a:ext>
            </a:extLst>
          </p:cNvPr>
          <p:cNvSpPr/>
          <p:nvPr/>
        </p:nvSpPr>
        <p:spPr>
          <a:xfrm>
            <a:off x="8674100" y="10575925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FF3E4BAD-C360-1580-8F48-3213AEC0B28E}"/>
              </a:ext>
            </a:extLst>
          </p:cNvPr>
          <p:cNvSpPr/>
          <p:nvPr/>
        </p:nvSpPr>
        <p:spPr>
          <a:xfrm>
            <a:off x="13398500" y="10575925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D4134394-6CA0-C36F-B262-DCCC0A08B26C}"/>
              </a:ext>
            </a:extLst>
          </p:cNvPr>
          <p:cNvSpPr/>
          <p:nvPr/>
        </p:nvSpPr>
        <p:spPr>
          <a:xfrm>
            <a:off x="18288000" y="10575925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1E55D9EE-DDC1-6B56-98BD-A45AF332FD25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b="0" i="0" u="sng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면접 플로우 및 </a:t>
            </a:r>
            <a:r>
              <a:rPr lang="en-US" altLang="ko-KR" sz="2666" b="0" i="0" u="sng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427037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C57643-13D4-644A-4E84-403DC2D5DF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540C763-D543-A88C-DF35-25BDDEB8C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BFD4DE5-1473-9B33-E24C-3812CAA118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0150657A-5278-53D9-8DA3-92C8A643A8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B5025CE9-9EDF-7E11-57BF-EC44AC844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A4DEAE1B-8D4C-F3CD-2D95-2652841DEA3F}"/>
              </a:ext>
            </a:extLst>
          </p:cNvPr>
          <p:cNvSpPr txBox="1"/>
          <p:nvPr/>
        </p:nvSpPr>
        <p:spPr>
          <a:xfrm>
            <a:off x="7493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000" dirty="0" err="1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" sz="3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7A7E6BA9-FCE5-0518-5EFA-40D98207DABB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1BEC8D1B-F251-60B6-9A07-C79F34ACCAA3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05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0BA58AC2-F6E6-40E9-36DA-134D1178536D}"/>
              </a:ext>
            </a:extLst>
          </p:cNvPr>
          <p:cNvSpPr txBox="1"/>
          <p:nvPr/>
        </p:nvSpPr>
        <p:spPr>
          <a:xfrm>
            <a:off x="5194300" y="3035300"/>
            <a:ext cx="151257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66" b="0" i="0" u="none" strike="noStrike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마이페이지</a:t>
            </a:r>
            <a:endParaRPr lang="ko-KR" sz="8666" b="0" i="0" u="none" strike="noStrike" spc="173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D01C2E96-956B-0BF9-8488-77067DED9305}"/>
              </a:ext>
            </a:extLst>
          </p:cNvPr>
          <p:cNvSpPr/>
          <p:nvPr/>
        </p:nvSpPr>
        <p:spPr>
          <a:xfrm>
            <a:off x="4597400" y="5524500"/>
            <a:ext cx="19558000" cy="7886700"/>
          </a:xfrm>
          <a:prstGeom prst="roundRect">
            <a:avLst>
              <a:gd name="adj" fmla="val 5372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A6799670-712D-1060-4DF7-277EF6F8962E}"/>
              </a:ext>
            </a:extLst>
          </p:cNvPr>
          <p:cNvSpPr txBox="1"/>
          <p:nvPr/>
        </p:nvSpPr>
        <p:spPr>
          <a:xfrm>
            <a:off x="14173200" y="6019800"/>
            <a:ext cx="8978900" cy="66802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📄 내가 참여한 모든 세션 기록</a:t>
            </a:r>
            <a:endParaRPr lang="en-US" altLang="ko-KR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24499"/>
              </a:lnSpc>
            </a:pPr>
            <a:endParaRPr lang="en-US" sz="36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244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📊 평균 점수 추이 그래프</a:t>
            </a:r>
            <a:endParaRPr lang="en-US" altLang="ko-KR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24499"/>
              </a:lnSpc>
            </a:pPr>
            <a:endParaRPr lang="en-US" sz="36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244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💬 답변</a:t>
            </a:r>
            <a:r>
              <a:rPr lang="en-US" altLang="ko-KR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피드백 히스토리</a:t>
            </a:r>
            <a:endParaRPr lang="en-US" altLang="ko-KR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24499"/>
              </a:lnSpc>
            </a:pPr>
            <a:endParaRPr lang="en-US" sz="36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24499"/>
              </a:lnSpc>
            </a:pPr>
            <a:r>
              <a:rPr 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⚙️ 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프로필 및 계정 관리</a:t>
            </a:r>
            <a:endParaRPr lang="en-US" altLang="ko-KR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24499"/>
              </a:lnSpc>
            </a:pPr>
            <a:endParaRPr lang="en-US" sz="36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244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💻 성장 과정이 한눈에 보이는 자기 피드백 공간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01E457A-229B-F921-E460-03B01AE019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10065" y="5943600"/>
            <a:ext cx="8506793" cy="7034463"/>
          </a:xfrm>
          <a:prstGeom prst="roundRect">
            <a:avLst>
              <a:gd name="adj" fmla="val 5648"/>
            </a:avLst>
          </a:prstGeom>
        </p:spPr>
      </p:pic>
      <p:sp>
        <p:nvSpPr>
          <p:cNvPr id="15" name="TextBox 12">
            <a:extLst>
              <a:ext uri="{FF2B5EF4-FFF2-40B4-BE49-F238E27FC236}">
                <a16:creationId xmlns:a16="http://schemas.microsoft.com/office/drawing/2014/main" id="{8F00CCE2-F481-9A35-DD0B-B20E92FE6671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u="sng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마이페이지＆</a:t>
            </a:r>
            <a:r>
              <a:rPr lang="en-US" altLang="ko-KR" sz="2666" u="sng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DB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0838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3B272-0E1C-70C5-86BA-6236BE818D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3920DEF-9F05-C241-0713-1D57DB4C13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8FF3A048-0679-7434-4C72-242783205F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C4A3E9A8-4736-F8F2-67F6-279BB6F7D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1CAFD664-C7B7-6F88-B318-CA25247666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F78D9C00-E7AF-85F2-A02E-9B6A0AC88B98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433FB038-8F96-8FA4-251F-A9DD842A152B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05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E5A97BA0-4EB8-9F7B-A5FE-113569DF5E82}"/>
              </a:ext>
            </a:extLst>
          </p:cNvPr>
          <p:cNvSpPr txBox="1"/>
          <p:nvPr/>
        </p:nvSpPr>
        <p:spPr>
          <a:xfrm>
            <a:off x="5194300" y="3035300"/>
            <a:ext cx="151257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8666" b="0" i="0" u="none" strike="noStrike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DB </a:t>
            </a:r>
            <a:r>
              <a:rPr lang="ko-KR" altLang="en-US" sz="8666" b="0" i="0" u="none" strike="noStrike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설계</a:t>
            </a:r>
            <a:endParaRPr lang="ko-KR" sz="8666" b="0" i="0" u="none" strike="noStrike" spc="173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3AB8A4CD-DB94-5A45-C7FF-D2EE51AAB384}"/>
              </a:ext>
            </a:extLst>
          </p:cNvPr>
          <p:cNvSpPr/>
          <p:nvPr/>
        </p:nvSpPr>
        <p:spPr>
          <a:xfrm>
            <a:off x="4597400" y="5524500"/>
            <a:ext cx="19558000" cy="7886700"/>
          </a:xfrm>
          <a:prstGeom prst="roundRect">
            <a:avLst>
              <a:gd name="adj" fmla="val 5372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2D49B561-449C-6938-949F-B41DEB16C83F}"/>
              </a:ext>
            </a:extLst>
          </p:cNvPr>
          <p:cNvSpPr txBox="1"/>
          <p:nvPr/>
        </p:nvSpPr>
        <p:spPr>
          <a:xfrm>
            <a:off x="5356860" y="6019800"/>
            <a:ext cx="10198100" cy="66802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📌 </a:t>
            </a:r>
            <a:r>
              <a:rPr lang="en-US" altLang="ko-KR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7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개의 테이블로 구성</a:t>
            </a:r>
            <a:endParaRPr lang="en-US" altLang="ko-KR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24499"/>
              </a:lnSpc>
            </a:pP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@Scheduled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스케줄러로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1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분마다 만료 세션 자동 정리</a:t>
            </a:r>
            <a:endParaRPr lang="en-US" altLang="ko-KR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24499"/>
              </a:lnSpc>
            </a:pPr>
            <a:endParaRPr lang="en-US" altLang="ko-KR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24499"/>
              </a:lnSpc>
            </a:pPr>
            <a:r>
              <a:rPr 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USERS</a:t>
            </a:r>
          </a:p>
          <a:p>
            <a:pPr lvl="0">
              <a:lnSpc>
                <a:spcPct val="124499"/>
              </a:lnSpc>
            </a:pPr>
            <a:r>
              <a:rPr 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SESSIONS</a:t>
            </a:r>
          </a:p>
          <a:p>
            <a:pPr lvl="0">
              <a:lnSpc>
                <a:spcPct val="124499"/>
              </a:lnSpc>
            </a:pPr>
            <a:r>
              <a:rPr 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QUESTIONS</a:t>
            </a:r>
          </a:p>
          <a:p>
            <a:pPr lvl="0">
              <a:lnSpc>
                <a:spcPct val="124499"/>
              </a:lnSpc>
            </a:pPr>
            <a:r>
              <a:rPr 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ANSWERS</a:t>
            </a:r>
          </a:p>
          <a:p>
            <a:pPr lvl="0">
              <a:lnSpc>
                <a:spcPct val="124499"/>
              </a:lnSpc>
            </a:pPr>
            <a:r>
              <a:rPr 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FEEDBACKS + REVIEWS</a:t>
            </a:r>
          </a:p>
          <a:p>
            <a:pPr lvl="0">
              <a:lnSpc>
                <a:spcPct val="124499"/>
              </a:lnSpc>
            </a:pPr>
            <a:r>
              <a:rPr 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QUESTION_POOL(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셀프 면접용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A96E4C-417D-035B-638E-DE97483AD051}"/>
              </a:ext>
            </a:extLst>
          </p:cNvPr>
          <p:cNvSpPr txBox="1"/>
          <p:nvPr/>
        </p:nvSpPr>
        <p:spPr>
          <a:xfrm>
            <a:off x="7493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000" dirty="0" err="1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" sz="3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6B5CD901-B163-FD38-7E26-8E7BB3B5807A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u="sng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마이페이지＆</a:t>
            </a:r>
            <a:r>
              <a:rPr lang="en-US" altLang="ko-KR" sz="2666" u="sng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DB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F06848CE-8409-7DFA-1037-63A05DE4DE6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833" t="3807" r="69514" b="15432"/>
          <a:stretch/>
        </p:blipFill>
        <p:spPr>
          <a:xfrm>
            <a:off x="14268161" y="8701177"/>
            <a:ext cx="2827598" cy="4331898"/>
          </a:xfrm>
          <a:prstGeom prst="roundRect">
            <a:avLst>
              <a:gd name="adj" fmla="val 6592"/>
            </a:avLst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F16F86E6-6745-5CF2-2588-FEA32B3A58D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49" r="47222" b="520"/>
          <a:stretch/>
        </p:blipFill>
        <p:spPr>
          <a:xfrm>
            <a:off x="17602200" y="5839313"/>
            <a:ext cx="6246390" cy="7267087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427CE12B-AE8D-A603-5F16-F03F56444AF0}"/>
              </a:ext>
            </a:extLst>
          </p:cNvPr>
          <p:cNvSpPr/>
          <p:nvPr/>
        </p:nvSpPr>
        <p:spPr>
          <a:xfrm>
            <a:off x="14293684" y="9607550"/>
            <a:ext cx="1938020" cy="1733550"/>
          </a:xfrm>
          <a:prstGeom prst="rect">
            <a:avLst/>
          </a:prstGeom>
          <a:noFill/>
          <a:ln w="57150">
            <a:solidFill>
              <a:srgbClr val="3342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4941F16-426E-FD5F-56F0-F84C30008815}"/>
              </a:ext>
            </a:extLst>
          </p:cNvPr>
          <p:cNvCxnSpPr>
            <a:cxnSpLocks/>
            <a:stCxn id="21" idx="0"/>
          </p:cNvCxnSpPr>
          <p:nvPr/>
        </p:nvCxnSpPr>
        <p:spPr>
          <a:xfrm flipV="1">
            <a:off x="15262694" y="5831646"/>
            <a:ext cx="2366465" cy="3775904"/>
          </a:xfrm>
          <a:prstGeom prst="line">
            <a:avLst/>
          </a:prstGeom>
          <a:ln w="57150">
            <a:solidFill>
              <a:srgbClr val="3342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AA90FCB2-6DD9-CE5C-A3B2-8D34A703C2F8}"/>
              </a:ext>
            </a:extLst>
          </p:cNvPr>
          <p:cNvCxnSpPr>
            <a:cxnSpLocks/>
            <a:stCxn id="21" idx="2"/>
          </p:cNvCxnSpPr>
          <p:nvPr/>
        </p:nvCxnSpPr>
        <p:spPr>
          <a:xfrm>
            <a:off x="15262694" y="11341100"/>
            <a:ext cx="2366465" cy="1772967"/>
          </a:xfrm>
          <a:prstGeom prst="line">
            <a:avLst/>
          </a:prstGeom>
          <a:ln w="57150">
            <a:solidFill>
              <a:srgbClr val="33428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1C8ECC-320F-1FF8-7EC1-7AC45C52F2C1}"/>
              </a:ext>
            </a:extLst>
          </p:cNvPr>
          <p:cNvSpPr/>
          <p:nvPr/>
        </p:nvSpPr>
        <p:spPr>
          <a:xfrm>
            <a:off x="17602200" y="5846981"/>
            <a:ext cx="6246389" cy="7267086"/>
          </a:xfrm>
          <a:prstGeom prst="rect">
            <a:avLst/>
          </a:prstGeom>
          <a:noFill/>
          <a:ln w="57150">
            <a:solidFill>
              <a:srgbClr val="33428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786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CD546E-2BB8-0A48-5925-86E009B7F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CF39D48-E0B5-4769-4732-ADE6B734E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0CEC1F82-8B55-11C6-BCDE-B44287A657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10E4C77-2277-37EC-B343-6A1CAAE452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47E7C82-DB64-2B1D-2A75-2FB0DC7C7E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31" name="TextBox 31">
            <a:extLst>
              <a:ext uri="{FF2B5EF4-FFF2-40B4-BE49-F238E27FC236}">
                <a16:creationId xmlns:a16="http://schemas.microsoft.com/office/drawing/2014/main" id="{4988D5A8-74AB-F0C0-60DE-4A8916CF4D2C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20C52799-F802-EBA9-2319-C3FC872908F1}"/>
              </a:ext>
            </a:extLst>
          </p:cNvPr>
          <p:cNvSpPr/>
          <p:nvPr/>
        </p:nvSpPr>
        <p:spPr>
          <a:xfrm>
            <a:off x="14547850" y="7156450"/>
            <a:ext cx="6832600" cy="97155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091E1BE7-87BD-848D-764F-16E2C29F756A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06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55108926-5776-0571-35A1-ABDB57F1B2AE}"/>
              </a:ext>
            </a:extLst>
          </p:cNvPr>
          <p:cNvSpPr txBox="1"/>
          <p:nvPr/>
        </p:nvSpPr>
        <p:spPr>
          <a:xfrm>
            <a:off x="6070600" y="3035300"/>
            <a:ext cx="115570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66" b="0" i="0" u="none" strike="noStrike" spc="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기술적으로 어려웠던 부분</a:t>
            </a:r>
            <a:endParaRPr lang="ko-KR" sz="8666" b="0" i="0" u="none" strike="noStrike" spc="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7DBBF404-519C-2C35-F871-EB25F1FEA5C0}"/>
              </a:ext>
            </a:extLst>
          </p:cNvPr>
          <p:cNvSpPr/>
          <p:nvPr/>
        </p:nvSpPr>
        <p:spPr>
          <a:xfrm>
            <a:off x="6677656" y="7156450"/>
            <a:ext cx="4527550" cy="971550"/>
          </a:xfrm>
          <a:prstGeom prst="roundRect">
            <a:avLst>
              <a:gd name="adj" fmla="val 50000"/>
            </a:avLst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5" name="TextBox 14">
            <a:extLst>
              <a:ext uri="{FF2B5EF4-FFF2-40B4-BE49-F238E27FC236}">
                <a16:creationId xmlns:a16="http://schemas.microsoft.com/office/drawing/2014/main" id="{1AA096EA-14AF-F073-9C2B-CCBBF2FB1A19}"/>
              </a:ext>
            </a:extLst>
          </p:cNvPr>
          <p:cNvSpPr txBox="1"/>
          <p:nvPr/>
        </p:nvSpPr>
        <p:spPr>
          <a:xfrm>
            <a:off x="7001506" y="6927850"/>
            <a:ext cx="3879850" cy="14478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algn="ctr">
              <a:lnSpc>
                <a:spcPct val="107899"/>
              </a:lnSpc>
            </a:pPr>
            <a:r>
              <a:rPr lang="ko-KR" altLang="en-US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실시간 통신</a:t>
            </a:r>
            <a:endParaRPr lang="ko-KR" altLang="en-US" sz="3600" dirty="0">
              <a:solidFill>
                <a:srgbClr val="EBEBEB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7985F446-0315-88DA-4B9B-FDE1111B6F5C}"/>
              </a:ext>
            </a:extLst>
          </p:cNvPr>
          <p:cNvSpPr txBox="1"/>
          <p:nvPr/>
        </p:nvSpPr>
        <p:spPr>
          <a:xfrm>
            <a:off x="15754350" y="7394575"/>
            <a:ext cx="4787900" cy="4953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STOMP + JWT 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인증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9" name="화살표: 오른쪽 48">
            <a:extLst>
              <a:ext uri="{FF2B5EF4-FFF2-40B4-BE49-F238E27FC236}">
                <a16:creationId xmlns:a16="http://schemas.microsoft.com/office/drawing/2014/main" id="{F3BF9454-ECE2-1940-F563-98F6958DD938}"/>
              </a:ext>
            </a:extLst>
          </p:cNvPr>
          <p:cNvSpPr/>
          <p:nvPr/>
        </p:nvSpPr>
        <p:spPr>
          <a:xfrm>
            <a:off x="11983284" y="7451355"/>
            <a:ext cx="1969131" cy="362689"/>
          </a:xfrm>
          <a:prstGeom prst="rightArrow">
            <a:avLst/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54302DD-1B3C-677C-517A-96AF9413D893}"/>
              </a:ext>
            </a:extLst>
          </p:cNvPr>
          <p:cNvSpPr/>
          <p:nvPr/>
        </p:nvSpPr>
        <p:spPr>
          <a:xfrm>
            <a:off x="14579600" y="8509000"/>
            <a:ext cx="6832600" cy="97155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9E164DD-C261-34C4-3CA3-E820B648C5A1}"/>
              </a:ext>
            </a:extLst>
          </p:cNvPr>
          <p:cNvSpPr/>
          <p:nvPr/>
        </p:nvSpPr>
        <p:spPr>
          <a:xfrm>
            <a:off x="6709406" y="8509000"/>
            <a:ext cx="4527550" cy="971550"/>
          </a:xfrm>
          <a:prstGeom prst="roundRect">
            <a:avLst>
              <a:gd name="adj" fmla="val 50000"/>
            </a:avLst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0" name="TextBox 14">
            <a:extLst>
              <a:ext uri="{FF2B5EF4-FFF2-40B4-BE49-F238E27FC236}">
                <a16:creationId xmlns:a16="http://schemas.microsoft.com/office/drawing/2014/main" id="{0E552044-4F5D-5D59-E85C-A34E85833AE1}"/>
              </a:ext>
            </a:extLst>
          </p:cNvPr>
          <p:cNvSpPr txBox="1"/>
          <p:nvPr/>
        </p:nvSpPr>
        <p:spPr>
          <a:xfrm>
            <a:off x="7033256" y="8280400"/>
            <a:ext cx="3879850" cy="14478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algn="ctr">
              <a:lnSpc>
                <a:spcPct val="107899"/>
              </a:lnSpc>
            </a:pPr>
            <a:r>
              <a:rPr lang="en-US" altLang="ko-KR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 </a:t>
            </a:r>
            <a:r>
              <a:rPr lang="ko-KR" altLang="en-US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응답 지연</a:t>
            </a:r>
            <a:endParaRPr lang="ko-KR" altLang="en-US" sz="3600" dirty="0">
              <a:solidFill>
                <a:srgbClr val="EBEBEB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BEFAF389-696D-24D9-79E3-A879FE6A9664}"/>
              </a:ext>
            </a:extLst>
          </p:cNvPr>
          <p:cNvSpPr/>
          <p:nvPr/>
        </p:nvSpPr>
        <p:spPr>
          <a:xfrm>
            <a:off x="12015034" y="8803905"/>
            <a:ext cx="1969131" cy="362689"/>
          </a:xfrm>
          <a:prstGeom prst="rightArrow">
            <a:avLst/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D4DCC6E3-80F5-16B7-7544-507922D29759}"/>
              </a:ext>
            </a:extLst>
          </p:cNvPr>
          <p:cNvSpPr/>
          <p:nvPr/>
        </p:nvSpPr>
        <p:spPr>
          <a:xfrm>
            <a:off x="14579600" y="9956800"/>
            <a:ext cx="6800850" cy="97155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08F9F7ED-D614-B115-9DAA-66699C95E01A}"/>
              </a:ext>
            </a:extLst>
          </p:cNvPr>
          <p:cNvSpPr/>
          <p:nvPr/>
        </p:nvSpPr>
        <p:spPr>
          <a:xfrm>
            <a:off x="6709406" y="9956800"/>
            <a:ext cx="4527550" cy="971550"/>
          </a:xfrm>
          <a:prstGeom prst="roundRect">
            <a:avLst>
              <a:gd name="adj" fmla="val 50000"/>
            </a:avLst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932D9A-458F-08B7-16F6-A6C3C613135F}"/>
              </a:ext>
            </a:extLst>
          </p:cNvPr>
          <p:cNvSpPr txBox="1"/>
          <p:nvPr/>
        </p:nvSpPr>
        <p:spPr>
          <a:xfrm>
            <a:off x="7033256" y="9728200"/>
            <a:ext cx="3879850" cy="14478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algn="ctr">
              <a:lnSpc>
                <a:spcPct val="107899"/>
              </a:lnSpc>
            </a:pPr>
            <a:r>
              <a:rPr lang="en-US" altLang="ko-KR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N+1 </a:t>
            </a:r>
            <a:r>
              <a:rPr lang="ko-KR" altLang="en-US" sz="3600" dirty="0">
                <a:solidFill>
                  <a:schemeClr val="bg1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쿼리</a:t>
            </a:r>
            <a:endParaRPr lang="ko-KR" altLang="en-US" sz="3600" dirty="0">
              <a:solidFill>
                <a:srgbClr val="EBEBEB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6" name="화살표: 오른쪽 15">
            <a:extLst>
              <a:ext uri="{FF2B5EF4-FFF2-40B4-BE49-F238E27FC236}">
                <a16:creationId xmlns:a16="http://schemas.microsoft.com/office/drawing/2014/main" id="{4433F2E0-1B33-3452-E745-ACF6B765F190}"/>
              </a:ext>
            </a:extLst>
          </p:cNvPr>
          <p:cNvSpPr/>
          <p:nvPr/>
        </p:nvSpPr>
        <p:spPr>
          <a:xfrm>
            <a:off x="12015034" y="10251705"/>
            <a:ext cx="1969131" cy="362689"/>
          </a:xfrm>
          <a:prstGeom prst="rightArrow">
            <a:avLst/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869547C-2AD2-706E-EB35-FB390E4107E6}"/>
              </a:ext>
            </a:extLst>
          </p:cNvPr>
          <p:cNvSpPr/>
          <p:nvPr/>
        </p:nvSpPr>
        <p:spPr>
          <a:xfrm>
            <a:off x="14579600" y="11252200"/>
            <a:ext cx="6800850" cy="971550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2F48AF64-880F-8AAD-BD4C-10703B75F139}"/>
              </a:ext>
            </a:extLst>
          </p:cNvPr>
          <p:cNvSpPr/>
          <p:nvPr/>
        </p:nvSpPr>
        <p:spPr>
          <a:xfrm>
            <a:off x="6709406" y="11252200"/>
            <a:ext cx="4527550" cy="971550"/>
          </a:xfrm>
          <a:prstGeom prst="roundRect">
            <a:avLst>
              <a:gd name="adj" fmla="val 50000"/>
            </a:avLst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9" name="TextBox 14">
            <a:extLst>
              <a:ext uri="{FF2B5EF4-FFF2-40B4-BE49-F238E27FC236}">
                <a16:creationId xmlns:a16="http://schemas.microsoft.com/office/drawing/2014/main" id="{853DC3E4-C5D4-9C98-AAA0-54932ADBDA4B}"/>
              </a:ext>
            </a:extLst>
          </p:cNvPr>
          <p:cNvSpPr txBox="1"/>
          <p:nvPr/>
        </p:nvSpPr>
        <p:spPr>
          <a:xfrm>
            <a:off x="7033256" y="11023600"/>
            <a:ext cx="3879850" cy="14478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algn="ctr">
              <a:lnSpc>
                <a:spcPct val="107899"/>
              </a:lnSpc>
            </a:pPr>
            <a:r>
              <a:rPr lang="ko-KR" altLang="en-US" sz="36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세션 자동 만료</a:t>
            </a: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69EF76DE-97B3-8BBE-6D35-E11042A7EA14}"/>
              </a:ext>
            </a:extLst>
          </p:cNvPr>
          <p:cNvSpPr/>
          <p:nvPr/>
        </p:nvSpPr>
        <p:spPr>
          <a:xfrm>
            <a:off x="12015034" y="11547105"/>
            <a:ext cx="1969131" cy="362689"/>
          </a:xfrm>
          <a:prstGeom prst="rightArrow">
            <a:avLst/>
          </a:prstGeom>
          <a:solidFill>
            <a:srgbClr val="505D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1" name="Picture 22">
            <a:extLst>
              <a:ext uri="{FF2B5EF4-FFF2-40B4-BE49-F238E27FC236}">
                <a16:creationId xmlns:a16="http://schemas.microsoft.com/office/drawing/2014/main" id="{B9CC4D3A-3186-FCA5-D117-F882D767A93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474444" y="6173290"/>
            <a:ext cx="715006" cy="640180"/>
          </a:xfrm>
          <a:prstGeom prst="rect">
            <a:avLst/>
          </a:prstGeom>
        </p:spPr>
      </p:pic>
      <p:sp>
        <p:nvSpPr>
          <p:cNvPr id="22" name="TextBox 14">
            <a:extLst>
              <a:ext uri="{FF2B5EF4-FFF2-40B4-BE49-F238E27FC236}">
                <a16:creationId xmlns:a16="http://schemas.microsoft.com/office/drawing/2014/main" id="{6D766C3B-9100-F23A-C19D-4B69B8E13DA7}"/>
              </a:ext>
            </a:extLst>
          </p:cNvPr>
          <p:cNvSpPr txBox="1"/>
          <p:nvPr/>
        </p:nvSpPr>
        <p:spPr>
          <a:xfrm>
            <a:off x="17373600" y="6247002"/>
            <a:ext cx="1784350" cy="618715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해결 방법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3" name="Picture 21">
            <a:extLst>
              <a:ext uri="{FF2B5EF4-FFF2-40B4-BE49-F238E27FC236}">
                <a16:creationId xmlns:a16="http://schemas.microsoft.com/office/drawing/2014/main" id="{C7061EDC-9C52-8B3E-AB2E-92C994F8D2F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6095" y="6111345"/>
            <a:ext cx="720355" cy="720355"/>
          </a:xfrm>
          <a:prstGeom prst="rect">
            <a:avLst/>
          </a:prstGeom>
        </p:spPr>
      </p:pic>
      <p:sp>
        <p:nvSpPr>
          <p:cNvPr id="24" name="TextBox 14">
            <a:extLst>
              <a:ext uri="{FF2B5EF4-FFF2-40B4-BE49-F238E27FC236}">
                <a16:creationId xmlns:a16="http://schemas.microsoft.com/office/drawing/2014/main" id="{220669B6-5364-F44E-55B1-782345DA2E8A}"/>
              </a:ext>
            </a:extLst>
          </p:cNvPr>
          <p:cNvSpPr txBox="1"/>
          <p:nvPr/>
        </p:nvSpPr>
        <p:spPr>
          <a:xfrm>
            <a:off x="8699500" y="6248400"/>
            <a:ext cx="1784350" cy="618715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문제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5" name="TextBox 14">
            <a:extLst>
              <a:ext uri="{FF2B5EF4-FFF2-40B4-BE49-F238E27FC236}">
                <a16:creationId xmlns:a16="http://schemas.microsoft.com/office/drawing/2014/main" id="{8398F5F1-E9B0-62A5-11A6-2D26DF28FA30}"/>
              </a:ext>
            </a:extLst>
          </p:cNvPr>
          <p:cNvSpPr txBox="1"/>
          <p:nvPr/>
        </p:nvSpPr>
        <p:spPr>
          <a:xfrm>
            <a:off x="15906750" y="8724900"/>
            <a:ext cx="4787900" cy="4953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en-US" sz="3600" b="0" i="0" u="none" strike="noStrike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@Async 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비동기 처리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6" name="TextBox 14">
            <a:extLst>
              <a:ext uri="{FF2B5EF4-FFF2-40B4-BE49-F238E27FC236}">
                <a16:creationId xmlns:a16="http://schemas.microsoft.com/office/drawing/2014/main" id="{A6546C01-13AA-89F7-256F-C8794CC6E98E}"/>
              </a:ext>
            </a:extLst>
          </p:cNvPr>
          <p:cNvSpPr txBox="1"/>
          <p:nvPr/>
        </p:nvSpPr>
        <p:spPr>
          <a:xfrm>
            <a:off x="16503650" y="10210800"/>
            <a:ext cx="3352800" cy="4699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en-US" sz="3600" b="0" i="0" u="none" strike="noStrike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Fetch Join 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적용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7" name="TextBox 14">
            <a:extLst>
              <a:ext uri="{FF2B5EF4-FFF2-40B4-BE49-F238E27FC236}">
                <a16:creationId xmlns:a16="http://schemas.microsoft.com/office/drawing/2014/main" id="{32B6EECB-C5B9-BAF9-E031-8D60DA04C4A6}"/>
              </a:ext>
            </a:extLst>
          </p:cNvPr>
          <p:cNvSpPr txBox="1"/>
          <p:nvPr/>
        </p:nvSpPr>
        <p:spPr>
          <a:xfrm>
            <a:off x="15754350" y="11468100"/>
            <a:ext cx="4787900" cy="4953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@Scheduled </a:t>
            </a: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스케줄러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8" name="TextBox 9">
            <a:extLst>
              <a:ext uri="{FF2B5EF4-FFF2-40B4-BE49-F238E27FC236}">
                <a16:creationId xmlns:a16="http://schemas.microsoft.com/office/drawing/2014/main" id="{12957CA4-1EED-EFC5-DCAB-F1C6D448186C}"/>
              </a:ext>
            </a:extLst>
          </p:cNvPr>
          <p:cNvSpPr txBox="1"/>
          <p:nvPr/>
        </p:nvSpPr>
        <p:spPr>
          <a:xfrm>
            <a:off x="7493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000" dirty="0" err="1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" sz="3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9" name="TextBox 12">
            <a:extLst>
              <a:ext uri="{FF2B5EF4-FFF2-40B4-BE49-F238E27FC236}">
                <a16:creationId xmlns:a16="http://schemas.microsoft.com/office/drawing/2014/main" id="{DF187981-1242-393D-1266-56AA1B038C9A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u="sng" spc="187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결론 및 향후 발전 방향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8934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B99C92A-F825-6889-4A35-BBEB2B83B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4E0C213-095D-E848-0F9B-075DE4CD79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E779C04-5664-F3D5-586B-B57BCCFDA0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9388EA6-756D-3579-D6DF-2955DD1999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47CA958A-B9CF-AC4A-BD89-BBE3133B250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8DBD0608-BF40-5F91-F64D-2993CE7C6D1C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81E39905-8123-768B-4BB7-5CDAC0EB3972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06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1CEF8951-062A-C355-0414-10A91959EF50}"/>
              </a:ext>
            </a:extLst>
          </p:cNvPr>
          <p:cNvSpPr txBox="1"/>
          <p:nvPr/>
        </p:nvSpPr>
        <p:spPr>
          <a:xfrm>
            <a:off x="5194300" y="3035300"/>
            <a:ext cx="151257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66" b="0" i="0" u="none" strike="noStrike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현재까지 완성된 기능</a:t>
            </a:r>
            <a:endParaRPr lang="ko-KR" sz="8666" b="0" i="0" u="none" strike="noStrike" spc="173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FEB774F9-6997-8343-1F85-4315BF269E04}"/>
              </a:ext>
            </a:extLst>
          </p:cNvPr>
          <p:cNvSpPr/>
          <p:nvPr/>
        </p:nvSpPr>
        <p:spPr>
          <a:xfrm>
            <a:off x="4597400" y="5524500"/>
            <a:ext cx="19558000" cy="7886700"/>
          </a:xfrm>
          <a:prstGeom prst="roundRect">
            <a:avLst>
              <a:gd name="adj" fmla="val 5372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684E3B21-30C7-A506-E217-E092B0FBF1C2}"/>
              </a:ext>
            </a:extLst>
          </p:cNvPr>
          <p:cNvSpPr txBox="1"/>
          <p:nvPr/>
        </p:nvSpPr>
        <p:spPr>
          <a:xfrm>
            <a:off x="5181600" y="5638800"/>
            <a:ext cx="8305800" cy="7391400"/>
          </a:xfrm>
          <a:prstGeom prst="rect">
            <a:avLst/>
          </a:prstGeom>
        </p:spPr>
        <p:txBody>
          <a:bodyPr tIns="46800" numCol="1" spcCol="360000" rtlCol="0" anchor="ctr"/>
          <a:lstStyle/>
          <a:p>
            <a:pPr lvl="0">
              <a:lnSpc>
                <a:spcPct val="180000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✅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회원가입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로그인</a:t>
            </a:r>
            <a:endParaRPr lang="en-US" altLang="ko-KR" sz="36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80000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✅ 그룹 면접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실시간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WebSocket)</a:t>
            </a:r>
          </a:p>
          <a:p>
            <a:pPr lvl="0">
              <a:lnSpc>
                <a:spcPct val="180000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✅ 셀프 면접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(AI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질문 생성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</a:p>
          <a:p>
            <a:pPr lvl="0">
              <a:lnSpc>
                <a:spcPct val="180000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✅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AI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피드백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</a:t>
            </a:r>
            <a:r>
              <a:rPr lang="ko-KR" altLang="en-US" sz="3600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루브릭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평가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</a:p>
          <a:p>
            <a:pPr lvl="0">
              <a:lnSpc>
                <a:spcPct val="180000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✅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3600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점수판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리뷰</a:t>
            </a:r>
            <a:endParaRPr lang="en-US" altLang="ko-KR" sz="36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80000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✅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마이페이지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대시보드</a:t>
            </a:r>
            <a:endParaRPr lang="en-US" altLang="ko-KR" sz="36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>
              <a:lnSpc>
                <a:spcPct val="180000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✅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회원 탈퇴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D26C84-D81F-2ED2-3028-39A79BC26FAE}"/>
              </a:ext>
            </a:extLst>
          </p:cNvPr>
          <p:cNvSpPr txBox="1"/>
          <p:nvPr/>
        </p:nvSpPr>
        <p:spPr>
          <a:xfrm>
            <a:off x="7493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000" dirty="0" err="1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" sz="3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0E9F3787-25F5-F2E0-3689-F87FED3AB598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u="sng" spc="187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결론 및 향후 발전 방향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390081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9A8C9E-D391-0EF9-F912-D25DB9571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8143EB6-5DBC-7789-E4A3-9C2BBBB82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405FE781-1A77-D8CE-5EBD-4A55449F2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3C45350-B211-F7D2-AFA6-08268654D4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52E48992-FC5C-D8A8-D832-4D161894F0B0}"/>
              </a:ext>
            </a:extLst>
          </p:cNvPr>
          <p:cNvSpPr/>
          <p:nvPr/>
        </p:nvSpPr>
        <p:spPr>
          <a:xfrm>
            <a:off x="6400800" y="5575300"/>
            <a:ext cx="16306800" cy="1986898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80783363-BEB7-228A-EAFF-F9CAD1E736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C3ACC304-1B92-F0C7-3663-D666A4D6C77C}"/>
              </a:ext>
            </a:extLst>
          </p:cNvPr>
          <p:cNvSpPr/>
          <p:nvPr/>
        </p:nvSpPr>
        <p:spPr>
          <a:xfrm>
            <a:off x="6400800" y="8071502"/>
            <a:ext cx="16306800" cy="1986898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2" name="Picture 22">
            <a:extLst>
              <a:ext uri="{FF2B5EF4-FFF2-40B4-BE49-F238E27FC236}">
                <a16:creationId xmlns:a16="http://schemas.microsoft.com/office/drawing/2014/main" id="{084F3C3B-D837-0FA1-7130-F79313F7545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2500" y="8026400"/>
            <a:ext cx="2082800" cy="20828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D8802EA9-66B7-CC17-DD1B-BE5F29F895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2700000">
            <a:off x="6045200" y="8039100"/>
            <a:ext cx="2057400" cy="2057400"/>
          </a:xfrm>
          <a:prstGeom prst="rect">
            <a:avLst/>
          </a:prstGeom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C2FA2161-8DFF-A93C-840A-DE466F7FBBFC}"/>
              </a:ext>
            </a:extLst>
          </p:cNvPr>
          <p:cNvSpPr/>
          <p:nvPr/>
        </p:nvSpPr>
        <p:spPr>
          <a:xfrm>
            <a:off x="6438739" y="10509902"/>
            <a:ext cx="16306800" cy="1986898"/>
          </a:xfrm>
          <a:prstGeom prst="roundRect">
            <a:avLst>
              <a:gd name="adj" fmla="val 50000"/>
            </a:avLst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4" name="Picture 24">
            <a:extLst>
              <a:ext uri="{FF2B5EF4-FFF2-40B4-BE49-F238E27FC236}">
                <a16:creationId xmlns:a16="http://schemas.microsoft.com/office/drawing/2014/main" id="{E924F0A3-C467-6528-4726-C5A1BB06794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2500" y="10477500"/>
            <a:ext cx="2082800" cy="20828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E0A01D82-8897-2B72-EAC4-54A49175383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700000">
            <a:off x="6045200" y="10490200"/>
            <a:ext cx="2057400" cy="2057400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30321F72-E42B-D9DC-22E6-DEA88E229A9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2500" y="5575300"/>
            <a:ext cx="2082800" cy="2082800"/>
          </a:xfrm>
          <a:prstGeom prst="rect">
            <a:avLst/>
          </a:prstGeom>
        </p:spPr>
      </p:pic>
      <p:sp>
        <p:nvSpPr>
          <p:cNvPr id="31" name="TextBox 31">
            <a:extLst>
              <a:ext uri="{FF2B5EF4-FFF2-40B4-BE49-F238E27FC236}">
                <a16:creationId xmlns:a16="http://schemas.microsoft.com/office/drawing/2014/main" id="{B426C815-40A1-7B68-E650-3899256C16C0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3C89C02A-30E5-9D67-B1D2-1D60E839715A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06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343848AE-B870-ACE4-69FD-F89849BF3418}"/>
              </a:ext>
            </a:extLst>
          </p:cNvPr>
          <p:cNvSpPr txBox="1"/>
          <p:nvPr/>
        </p:nvSpPr>
        <p:spPr>
          <a:xfrm>
            <a:off x="6070600" y="3035300"/>
            <a:ext cx="115570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66" b="0" i="0" u="none" strike="noStrike" spc="87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앞으로의 계획</a:t>
            </a:r>
            <a:endParaRPr lang="ko-KR" sz="8666" b="0" i="0" u="none" strike="noStrike" spc="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5E31099-E0F2-5040-4D48-84DA35569526}"/>
              </a:ext>
            </a:extLst>
          </p:cNvPr>
          <p:cNvSpPr txBox="1"/>
          <p:nvPr/>
        </p:nvSpPr>
        <p:spPr>
          <a:xfrm>
            <a:off x="7493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000" dirty="0" err="1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" sz="3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9" name="Picture 29">
            <a:extLst>
              <a:ext uri="{FF2B5EF4-FFF2-40B4-BE49-F238E27FC236}">
                <a16:creationId xmlns:a16="http://schemas.microsoft.com/office/drawing/2014/main" id="{06EE4AA7-8EFB-3B6E-83A9-F142887C77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700000">
            <a:off x="6045200" y="5600700"/>
            <a:ext cx="2057400" cy="2057400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3C99F28F-11B4-202C-6ED0-DA3A90C689BE}"/>
              </a:ext>
            </a:extLst>
          </p:cNvPr>
          <p:cNvSpPr txBox="1"/>
          <p:nvPr/>
        </p:nvSpPr>
        <p:spPr>
          <a:xfrm>
            <a:off x="6489700" y="6147137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🤝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012D1A2-F9B0-DE85-DCEA-7037F10495A0}"/>
              </a:ext>
            </a:extLst>
          </p:cNvPr>
          <p:cNvSpPr txBox="1"/>
          <p:nvPr/>
        </p:nvSpPr>
        <p:spPr>
          <a:xfrm>
            <a:off x="6454554" y="8534400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🏢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E308713-51BB-69C3-82E3-14DD12E97FB8}"/>
              </a:ext>
            </a:extLst>
          </p:cNvPr>
          <p:cNvSpPr txBox="1"/>
          <p:nvPr/>
        </p:nvSpPr>
        <p:spPr>
          <a:xfrm>
            <a:off x="6454554" y="11023937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📈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3927354D-8700-1C76-19AE-A119910A627A}"/>
              </a:ext>
            </a:extLst>
          </p:cNvPr>
          <p:cNvSpPr txBox="1"/>
          <p:nvPr/>
        </p:nvSpPr>
        <p:spPr>
          <a:xfrm>
            <a:off x="8439625" y="6019800"/>
            <a:ext cx="6457475" cy="4953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자동 팀 매칭 기능</a:t>
            </a:r>
            <a:endParaRPr lang="en-US" sz="32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2541584-8E58-9D60-9D89-59DCDBDE895F}"/>
              </a:ext>
            </a:extLst>
          </p:cNvPr>
          <p:cNvSpPr txBox="1"/>
          <p:nvPr/>
        </p:nvSpPr>
        <p:spPr>
          <a:xfrm>
            <a:off x="8405976" y="6642100"/>
            <a:ext cx="8739024" cy="4318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비슷한 레벨끼리 자동 연결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1" name="TextBox 14">
            <a:extLst>
              <a:ext uri="{FF2B5EF4-FFF2-40B4-BE49-F238E27FC236}">
                <a16:creationId xmlns:a16="http://schemas.microsoft.com/office/drawing/2014/main" id="{6CFFE913-8832-2CCE-8152-F2F2C0CF860C}"/>
              </a:ext>
            </a:extLst>
          </p:cNvPr>
          <p:cNvSpPr txBox="1"/>
          <p:nvPr/>
        </p:nvSpPr>
        <p:spPr>
          <a:xfrm>
            <a:off x="8491849" y="8534400"/>
            <a:ext cx="6457475" cy="4953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기업용 면접 평가 버전</a:t>
            </a:r>
            <a:endParaRPr lang="en-US" sz="32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2" name="TextBox 15">
            <a:extLst>
              <a:ext uri="{FF2B5EF4-FFF2-40B4-BE49-F238E27FC236}">
                <a16:creationId xmlns:a16="http://schemas.microsoft.com/office/drawing/2014/main" id="{3546045B-7B53-F88B-08F9-8F37963B16CA}"/>
              </a:ext>
            </a:extLst>
          </p:cNvPr>
          <p:cNvSpPr txBox="1"/>
          <p:nvPr/>
        </p:nvSpPr>
        <p:spPr>
          <a:xfrm>
            <a:off x="8405976" y="9156700"/>
            <a:ext cx="8739024" cy="4318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B2B </a:t>
            </a:r>
            <a:r>
              <a:rPr lang="ko-KR" alt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플랫폼으로 확장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3" name="TextBox 14">
            <a:extLst>
              <a:ext uri="{FF2B5EF4-FFF2-40B4-BE49-F238E27FC236}">
                <a16:creationId xmlns:a16="http://schemas.microsoft.com/office/drawing/2014/main" id="{71A31D8B-3AF3-95AD-3D45-4D912577680D}"/>
              </a:ext>
            </a:extLst>
          </p:cNvPr>
          <p:cNvSpPr txBox="1"/>
          <p:nvPr/>
        </p:nvSpPr>
        <p:spPr>
          <a:xfrm>
            <a:off x="8491849" y="10985500"/>
            <a:ext cx="6457475" cy="495300"/>
          </a:xfrm>
          <a:prstGeom prst="rect">
            <a:avLst/>
          </a:prstGeom>
        </p:spPr>
        <p:txBody>
          <a:bodyPr lIns="0" tIns="17779" rIns="0" bIns="17779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2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면접 데이터 기반 통계 리포트</a:t>
            </a:r>
            <a:endParaRPr lang="en-US" sz="32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4" name="TextBox 15">
            <a:extLst>
              <a:ext uri="{FF2B5EF4-FFF2-40B4-BE49-F238E27FC236}">
                <a16:creationId xmlns:a16="http://schemas.microsoft.com/office/drawing/2014/main" id="{1263DA63-1813-F70F-C7EC-B8A1779C2F78}"/>
              </a:ext>
            </a:extLst>
          </p:cNvPr>
          <p:cNvSpPr txBox="1"/>
          <p:nvPr/>
        </p:nvSpPr>
        <p:spPr>
          <a:xfrm>
            <a:off x="8405976" y="11607800"/>
            <a:ext cx="8739024" cy="4318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업계별</a:t>
            </a:r>
            <a:r>
              <a:rPr lang="en-US" altLang="ko-KR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</a:t>
            </a:r>
            <a:r>
              <a:rPr lang="ko-KR" alt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직무별 평균 비교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5" name="TextBox 12">
            <a:extLst>
              <a:ext uri="{FF2B5EF4-FFF2-40B4-BE49-F238E27FC236}">
                <a16:creationId xmlns:a16="http://schemas.microsoft.com/office/drawing/2014/main" id="{0026166D-75E1-62DE-B87A-BC947404D3C2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u="sng" spc="187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결론 및 향후 발전 방향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477797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41300" y="-190500"/>
            <a:ext cx="24841200" cy="81915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8394700" y="8978900"/>
            <a:ext cx="15265400" cy="3200400"/>
          </a:xfrm>
          <a:prstGeom prst="rect">
            <a:avLst/>
          </a:prstGeom>
        </p:spPr>
        <p:txBody>
          <a:bodyPr lIns="0" tIns="456517" rIns="0" bIns="456517" rtlCol="0" anchor="ctr"/>
          <a:lstStyle/>
          <a:p>
            <a:pPr lvl="0" algn="r">
              <a:lnSpc>
                <a:spcPct val="83000"/>
              </a:lnSpc>
            </a:pPr>
            <a:r>
              <a:rPr lang="en" sz="17973" b="0" i="0" u="none" strike="noStrike" spc="-719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THANK YOU!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104900" y="571500"/>
            <a:ext cx="2603500" cy="3556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en" sz="1999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</a:p>
        </p:txBody>
      </p:sp>
      <p:pic>
        <p:nvPicPr>
          <p:cNvPr id="11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55200" y="571500"/>
            <a:ext cx="723900" cy="1143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1104900" y="1690418"/>
            <a:ext cx="15240000" cy="40386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40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“</a:t>
            </a:r>
            <a:r>
              <a:rPr lang="ko-KR" altLang="en-US" sz="40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혼자 준비하는 면접은 이제 끝입니다</a:t>
            </a:r>
            <a:r>
              <a:rPr lang="en-US" altLang="ko-KR" sz="40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”</a:t>
            </a:r>
          </a:p>
          <a:p>
            <a:pPr lvl="0" algn="l">
              <a:lnSpc>
                <a:spcPct val="124499"/>
              </a:lnSpc>
            </a:pPr>
            <a:endParaRPr lang="en-US" sz="40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124499"/>
              </a:lnSpc>
            </a:pPr>
            <a:r>
              <a:rPr lang="en-US" sz="4000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r>
              <a:rPr lang="ko-KR" altLang="en-US" sz="40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는 </a:t>
            </a:r>
            <a:r>
              <a:rPr lang="en-US" altLang="ko-KR" sz="40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</a:t>
            </a:r>
            <a:r>
              <a:rPr lang="ko-KR" altLang="en-US" sz="40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와 함께 성장하는 새로운 면접 연습 플랫폼입니다</a:t>
            </a:r>
            <a:r>
              <a:rPr lang="en-US" altLang="ko-KR" sz="40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.</a:t>
            </a:r>
          </a:p>
          <a:p>
            <a:pPr lvl="0" algn="l">
              <a:lnSpc>
                <a:spcPct val="124499"/>
              </a:lnSpc>
            </a:pPr>
            <a:endParaRPr lang="en-US" sz="40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  <a:p>
            <a:pPr lvl="0" algn="l">
              <a:lnSpc>
                <a:spcPct val="124499"/>
              </a:lnSpc>
            </a:pPr>
            <a:r>
              <a:rPr lang="ko-KR" altLang="en-US" sz="40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모든 답변이 기록되고 성장이 추적됩니다</a:t>
            </a:r>
            <a:r>
              <a:rPr lang="en-US" altLang="ko-KR" sz="40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.</a:t>
            </a:r>
          </a:p>
        </p:txBody>
      </p:sp>
      <p:pic>
        <p:nvPicPr>
          <p:cNvPr id="17" name="Picture 7">
            <a:extLst>
              <a:ext uri="{FF2B5EF4-FFF2-40B4-BE49-F238E27FC236}">
                <a16:creationId xmlns:a16="http://schemas.microsoft.com/office/drawing/2014/main" id="{B5F6F7CA-10C7-CA50-3252-9B355A854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651" y="6278832"/>
            <a:ext cx="812800" cy="812800"/>
          </a:xfrm>
          <a:prstGeom prst="rect">
            <a:avLst/>
          </a:prstGeom>
        </p:spPr>
      </p:pic>
      <p:pic>
        <p:nvPicPr>
          <p:cNvPr id="18" name="Picture 14">
            <a:extLst>
              <a:ext uri="{FF2B5EF4-FFF2-40B4-BE49-F238E27FC236}">
                <a16:creationId xmlns:a16="http://schemas.microsoft.com/office/drawing/2014/main" id="{DD37608B-A3DB-4B26-83BD-46B47ECE8F3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12251" y="6380432"/>
            <a:ext cx="609600" cy="609600"/>
          </a:xfrm>
          <a:prstGeom prst="rect">
            <a:avLst/>
          </a:prstGeom>
        </p:spPr>
      </p:pic>
      <p:sp>
        <p:nvSpPr>
          <p:cNvPr id="19" name="TextBox 16">
            <a:hlinkClick r:id="rId7"/>
            <a:extLst>
              <a:ext uri="{FF2B5EF4-FFF2-40B4-BE49-F238E27FC236}">
                <a16:creationId xmlns:a16="http://schemas.microsoft.com/office/drawing/2014/main" id="{FD6A5E0A-64B0-0523-5C3B-279383B407E8}"/>
              </a:ext>
            </a:extLst>
          </p:cNvPr>
          <p:cNvSpPr txBox="1"/>
          <p:nvPr/>
        </p:nvSpPr>
        <p:spPr>
          <a:xfrm>
            <a:off x="2057400" y="6248400"/>
            <a:ext cx="15240000" cy="7747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en-US" altLang="ko-KR" sz="40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GitHub: https://github.com/Green2ndProject/MockerView </a:t>
            </a:r>
            <a:endParaRPr lang="en-US" altLang="ko-KR" sz="4000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019800"/>
            <a:ext cx="24384000" cy="76962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117600" y="571500"/>
            <a:ext cx="2603500" cy="3556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en" sz="1999" b="0" i="0" u="none" strike="noStrike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</a:p>
        </p:txBody>
      </p:sp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6" name="TextBox 6"/>
          <p:cNvSpPr txBox="1"/>
          <p:nvPr/>
        </p:nvSpPr>
        <p:spPr>
          <a:xfrm>
            <a:off x="4000500" y="6807200"/>
            <a:ext cx="16370300" cy="622300"/>
          </a:xfrm>
          <a:prstGeom prst="rect">
            <a:avLst/>
          </a:prstGeom>
        </p:spPr>
        <p:txBody>
          <a:bodyPr lIns="0" tIns="44026" rIns="0" bIns="44026" rtlCol="0" anchor="ctr"/>
          <a:lstStyle/>
          <a:p>
            <a:pPr lvl="0" algn="ctr">
              <a:lnSpc>
                <a:spcPct val="99600"/>
              </a:lnSpc>
            </a:pPr>
            <a:r>
              <a:rPr lang="en-US" altLang="ko-KR" sz="3466" b="0" i="0" u="none" strike="noStrike" spc="69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 </a:t>
            </a:r>
            <a:r>
              <a:rPr lang="ko-KR" altLang="en-US" sz="3466" b="0" i="0" u="none" strike="noStrike" spc="69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기반 실시간 모의면접 플랫폼 </a:t>
            </a:r>
            <a:r>
              <a:rPr lang="en-US" altLang="ko-KR" sz="3466" b="0" i="0" u="none" strike="noStrike" spc="69" dirty="0" err="1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-US" sz="3466" b="0" i="0" u="none" strike="noStrike" spc="69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70000"/>
          </a:blip>
          <a:stretch>
            <a:fillRect/>
          </a:stretch>
        </p:blipFill>
        <p:spPr>
          <a:xfrm>
            <a:off x="1231900" y="8483600"/>
            <a:ext cx="6985000" cy="35433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76400" y="10248900"/>
            <a:ext cx="6096000" cy="25400"/>
          </a:xfrm>
          <a:prstGeom prst="rect">
            <a:avLst/>
          </a:prstGeom>
        </p:spPr>
      </p:pic>
      <p:sp>
        <p:nvSpPr>
          <p:cNvPr id="9" name="TextBox 9"/>
          <p:cNvSpPr txBox="1"/>
          <p:nvPr/>
        </p:nvSpPr>
        <p:spPr>
          <a:xfrm>
            <a:off x="2946400" y="9194800"/>
            <a:ext cx="4864100" cy="5969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33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기존 면접 방식과 솔루션</a:t>
            </a:r>
            <a:endParaRPr lang="ko-KR" sz="33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17700" y="9105900"/>
            <a:ext cx="762000" cy="762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2700000">
            <a:off x="1930400" y="9118600"/>
            <a:ext cx="762000" cy="762000"/>
          </a:xfrm>
          <a:prstGeom prst="rect">
            <a:avLst/>
          </a:prstGeom>
        </p:spPr>
      </p:pic>
      <p:sp>
        <p:nvSpPr>
          <p:cNvPr id="12" name="TextBox 12"/>
          <p:cNvSpPr txBox="1"/>
          <p:nvPr/>
        </p:nvSpPr>
        <p:spPr>
          <a:xfrm>
            <a:off x="2019300" y="9232900"/>
            <a:ext cx="558800" cy="520700"/>
          </a:xfrm>
          <a:prstGeom prst="rect">
            <a:avLst/>
          </a:prstGeom>
        </p:spPr>
        <p:txBody>
          <a:bodyPr lIns="0" tIns="18626" rIns="0" bIns="18626" rtlCol="0" anchor="ctr"/>
          <a:lstStyle/>
          <a:p>
            <a:pPr lvl="0" algn="ctr">
              <a:lnSpc>
                <a:spcPct val="107899"/>
              </a:lnSpc>
            </a:pPr>
            <a:r>
              <a:rPr lang="en" sz="2933" b="0" i="0" u="none" strike="noStrike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946400" y="10731500"/>
            <a:ext cx="4864100" cy="5969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33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 흐름과 기술 스택</a:t>
            </a:r>
            <a:endParaRPr lang="ko-KR" sz="33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17700" y="10642600"/>
            <a:ext cx="762000" cy="7620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700000">
            <a:off x="1930400" y="10642600"/>
            <a:ext cx="762000" cy="762000"/>
          </a:xfrm>
          <a:prstGeom prst="rect">
            <a:avLst/>
          </a:prstGeom>
        </p:spPr>
      </p:pic>
      <p:sp>
        <p:nvSpPr>
          <p:cNvPr id="16" name="TextBox 16"/>
          <p:cNvSpPr txBox="1"/>
          <p:nvPr/>
        </p:nvSpPr>
        <p:spPr>
          <a:xfrm>
            <a:off x="2019300" y="10769600"/>
            <a:ext cx="558800" cy="520700"/>
          </a:xfrm>
          <a:prstGeom prst="rect">
            <a:avLst/>
          </a:prstGeom>
        </p:spPr>
        <p:txBody>
          <a:bodyPr lIns="0" tIns="18626" rIns="0" bIns="18626" rtlCol="0" anchor="ctr"/>
          <a:lstStyle/>
          <a:p>
            <a:pPr lvl="0" algn="ctr">
              <a:lnSpc>
                <a:spcPct val="107899"/>
              </a:lnSpc>
            </a:pPr>
            <a:r>
              <a:rPr lang="en" sz="2933" b="0" i="0" u="none" strike="noStrike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2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2">
            <a:alphaModFix amt="70000"/>
          </a:blip>
          <a:stretch>
            <a:fillRect/>
          </a:stretch>
        </p:blipFill>
        <p:spPr>
          <a:xfrm>
            <a:off x="8699500" y="8483600"/>
            <a:ext cx="6985000" cy="3543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0" y="10248900"/>
            <a:ext cx="6096000" cy="254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10414000" y="9194800"/>
            <a:ext cx="4864100" cy="5969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3333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접속</a:t>
            </a:r>
            <a:r>
              <a:rPr lang="en-US" altLang="ko-KR" sz="3333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33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QR</a:t>
            </a:r>
            <a:endParaRPr lang="ko-KR" sz="33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385300" y="9105900"/>
            <a:ext cx="762000" cy="7620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700000">
            <a:off x="9398000" y="9118600"/>
            <a:ext cx="762000" cy="762000"/>
          </a:xfrm>
          <a:prstGeom prst="rect">
            <a:avLst/>
          </a:prstGeom>
        </p:spPr>
      </p:pic>
      <p:sp>
        <p:nvSpPr>
          <p:cNvPr id="22" name="TextBox 22"/>
          <p:cNvSpPr txBox="1"/>
          <p:nvPr/>
        </p:nvSpPr>
        <p:spPr>
          <a:xfrm>
            <a:off x="9486900" y="9232900"/>
            <a:ext cx="558800" cy="520700"/>
          </a:xfrm>
          <a:prstGeom prst="rect">
            <a:avLst/>
          </a:prstGeom>
        </p:spPr>
        <p:txBody>
          <a:bodyPr lIns="0" tIns="18626" rIns="0" bIns="18626" rtlCol="0" anchor="ctr"/>
          <a:lstStyle/>
          <a:p>
            <a:pPr lvl="0" algn="ctr">
              <a:lnSpc>
                <a:spcPct val="107899"/>
              </a:lnSpc>
            </a:pPr>
            <a:r>
              <a:rPr lang="en" sz="2933" b="0" i="0" u="none" strike="noStrike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3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0414000" y="10731500"/>
            <a:ext cx="4864100" cy="5969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33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면접 플로우 및 </a:t>
            </a:r>
            <a:r>
              <a:rPr lang="en-US" altLang="ko-KR" sz="33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</a:t>
            </a:r>
            <a:endParaRPr lang="ko-KR" sz="33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4" name="Picture 24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85300" y="10642600"/>
            <a:ext cx="762000" cy="762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700000">
            <a:off x="9398000" y="10642600"/>
            <a:ext cx="762000" cy="7620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9486900" y="10769600"/>
            <a:ext cx="558800" cy="520700"/>
          </a:xfrm>
          <a:prstGeom prst="rect">
            <a:avLst/>
          </a:prstGeom>
        </p:spPr>
        <p:txBody>
          <a:bodyPr lIns="0" tIns="18626" rIns="0" bIns="18626" rtlCol="0" anchor="ctr"/>
          <a:lstStyle/>
          <a:p>
            <a:pPr lvl="0" algn="ctr">
              <a:lnSpc>
                <a:spcPct val="107899"/>
              </a:lnSpc>
            </a:pPr>
            <a:r>
              <a:rPr lang="en" sz="2933" b="0" i="0" u="none" strike="noStrike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4</a:t>
            </a:r>
          </a:p>
        </p:txBody>
      </p:sp>
      <p:pic>
        <p:nvPicPr>
          <p:cNvPr id="27" name="Picture 27"/>
          <p:cNvPicPr>
            <a:picLocks noChangeAspect="1"/>
          </p:cNvPicPr>
          <p:nvPr/>
        </p:nvPicPr>
        <p:blipFill>
          <a:blip r:embed="rId16">
            <a:alphaModFix amt="70000"/>
          </a:blip>
          <a:stretch>
            <a:fillRect/>
          </a:stretch>
        </p:blipFill>
        <p:spPr>
          <a:xfrm>
            <a:off x="16167100" y="8483600"/>
            <a:ext cx="6985000" cy="3543300"/>
          </a:xfrm>
          <a:prstGeom prst="rect">
            <a:avLst/>
          </a:prstGeom>
        </p:spPr>
      </p:pic>
      <p:pic>
        <p:nvPicPr>
          <p:cNvPr id="28" name="Picture 2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611600" y="10248900"/>
            <a:ext cx="6096000" cy="25400"/>
          </a:xfrm>
          <a:prstGeom prst="rect">
            <a:avLst/>
          </a:prstGeom>
        </p:spPr>
      </p:pic>
      <p:sp>
        <p:nvSpPr>
          <p:cNvPr id="29" name="TextBox 29"/>
          <p:cNvSpPr txBox="1"/>
          <p:nvPr/>
        </p:nvSpPr>
        <p:spPr>
          <a:xfrm>
            <a:off x="17881600" y="9194800"/>
            <a:ext cx="4864100" cy="5969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33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마이페이지 ＆ </a:t>
            </a:r>
            <a:r>
              <a:rPr lang="en-US" altLang="ko-KR" sz="33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DB</a:t>
            </a:r>
            <a:endParaRPr lang="ko-KR" sz="33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30" name="Picture 3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6852900" y="9105900"/>
            <a:ext cx="762000" cy="762000"/>
          </a:xfrm>
          <a:prstGeom prst="rect">
            <a:avLst/>
          </a:prstGeom>
        </p:spPr>
      </p:pic>
      <p:pic>
        <p:nvPicPr>
          <p:cNvPr id="31" name="Picture 3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700000">
            <a:off x="16865600" y="9118600"/>
            <a:ext cx="762000" cy="762000"/>
          </a:xfrm>
          <a:prstGeom prst="rect">
            <a:avLst/>
          </a:prstGeom>
        </p:spPr>
      </p:pic>
      <p:sp>
        <p:nvSpPr>
          <p:cNvPr id="32" name="TextBox 32"/>
          <p:cNvSpPr txBox="1"/>
          <p:nvPr/>
        </p:nvSpPr>
        <p:spPr>
          <a:xfrm>
            <a:off x="16954500" y="9232900"/>
            <a:ext cx="558800" cy="520700"/>
          </a:xfrm>
          <a:prstGeom prst="rect">
            <a:avLst/>
          </a:prstGeom>
        </p:spPr>
        <p:txBody>
          <a:bodyPr lIns="0" tIns="18626" rIns="0" bIns="18626" rtlCol="0" anchor="ctr"/>
          <a:lstStyle/>
          <a:p>
            <a:pPr lvl="0" algn="ctr">
              <a:lnSpc>
                <a:spcPct val="107899"/>
              </a:lnSpc>
            </a:pPr>
            <a:r>
              <a:rPr lang="en" sz="2933" b="0" i="0" u="none" strike="noStrike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7881600" y="10731500"/>
            <a:ext cx="4864100" cy="5969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33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결론 및 향후 발전 방향</a:t>
            </a:r>
            <a:endParaRPr lang="ko-KR" sz="33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34" name="Picture 34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6852900" y="10642600"/>
            <a:ext cx="762000" cy="762000"/>
          </a:xfrm>
          <a:prstGeom prst="rect">
            <a:avLst/>
          </a:prstGeom>
        </p:spPr>
      </p:pic>
      <p:pic>
        <p:nvPicPr>
          <p:cNvPr id="35" name="Picture 35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rot="2700000">
            <a:off x="16865600" y="10642600"/>
            <a:ext cx="762000" cy="762000"/>
          </a:xfrm>
          <a:prstGeom prst="rect">
            <a:avLst/>
          </a:prstGeom>
        </p:spPr>
      </p:pic>
      <p:sp>
        <p:nvSpPr>
          <p:cNvPr id="36" name="TextBox 36"/>
          <p:cNvSpPr txBox="1"/>
          <p:nvPr/>
        </p:nvSpPr>
        <p:spPr>
          <a:xfrm>
            <a:off x="16954500" y="10769600"/>
            <a:ext cx="558800" cy="520700"/>
          </a:xfrm>
          <a:prstGeom prst="rect">
            <a:avLst/>
          </a:prstGeom>
        </p:spPr>
        <p:txBody>
          <a:bodyPr lIns="0" tIns="18626" rIns="0" bIns="18626" rtlCol="0" anchor="ctr"/>
          <a:lstStyle/>
          <a:p>
            <a:pPr lvl="0" algn="ctr">
              <a:lnSpc>
                <a:spcPct val="107899"/>
              </a:lnSpc>
            </a:pPr>
            <a:r>
              <a:rPr lang="en" sz="2933" b="0" i="0" u="none" strike="noStrike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6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5969000" y="3048000"/>
            <a:ext cx="12433300" cy="2400300"/>
          </a:xfrm>
          <a:prstGeom prst="rect">
            <a:avLst/>
          </a:prstGeom>
        </p:spPr>
        <p:txBody>
          <a:bodyPr lIns="0" tIns="171355" rIns="0" bIns="171355" rtlCol="0" anchor="ctr"/>
          <a:lstStyle/>
          <a:p>
            <a:pPr lvl="0" algn="ctr">
              <a:lnSpc>
                <a:spcPct val="99600"/>
              </a:lnSpc>
            </a:pPr>
            <a:r>
              <a:rPr lang="en" sz="13492" b="0" i="0" u="none" strike="noStrike" spc="675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CONTETNS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5588000" y="6578600"/>
            <a:ext cx="6146800" cy="6604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😰 </a:t>
            </a:r>
            <a:r>
              <a:rPr lang="ko-KR" altLang="en-US" sz="36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“이 답변</a:t>
            </a:r>
            <a:r>
              <a:rPr lang="en-US" altLang="ko-KR" sz="36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… </a:t>
            </a:r>
            <a:r>
              <a:rPr lang="ko-KR" altLang="en-US" sz="36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괜찮은 건가</a:t>
            </a:r>
            <a:r>
              <a:rPr lang="en-US" altLang="ko-KR" sz="36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?”</a:t>
            </a:r>
          </a:p>
          <a:p>
            <a:pPr lvl="0" algn="l">
              <a:lnSpc>
                <a:spcPct val="1244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→ 혼자 연습하면 피드백이 없음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7620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000" dirty="0" err="1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" sz="3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01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5194300" y="3035300"/>
            <a:ext cx="151257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66" b="0" i="0" u="none" strike="noStrike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면접 준비</a:t>
            </a:r>
            <a:r>
              <a:rPr lang="en-US" altLang="ko-KR" sz="8666" b="0" i="0" u="none" strike="noStrike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, </a:t>
            </a:r>
            <a:r>
              <a:rPr lang="ko-KR" altLang="en-US" sz="8666" b="0" i="0" u="none" strike="noStrike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이런 경험 </a:t>
            </a:r>
            <a:r>
              <a:rPr lang="ko-KR" altLang="en-US" sz="8666" b="0" i="0" u="none" strike="noStrike" spc="173" dirty="0" err="1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있으신가요</a:t>
            </a:r>
            <a:r>
              <a:rPr lang="en-US" altLang="ko-KR" sz="8666" b="0" i="0" u="none" strike="noStrike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?</a:t>
            </a:r>
            <a:endParaRPr lang="ko-KR" sz="8666" b="0" i="0" u="none" strike="noStrike" spc="173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7F969B17-5D22-B68A-F98A-A54159A13F07}"/>
              </a:ext>
            </a:extLst>
          </p:cNvPr>
          <p:cNvSpPr txBox="1"/>
          <p:nvPr/>
        </p:nvSpPr>
        <p:spPr>
          <a:xfrm>
            <a:off x="5588000" y="8788400"/>
            <a:ext cx="6146800" cy="6604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😥 </a:t>
            </a:r>
            <a:r>
              <a:rPr lang="ko-KR" altLang="en-US" sz="36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“</a:t>
            </a:r>
            <a:r>
              <a:rPr lang="ko-KR" altLang="en-US" sz="3600" dirty="0" err="1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친구들이랑</a:t>
            </a:r>
            <a:r>
              <a:rPr lang="ko-KR" altLang="en-US" sz="36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연습했는데</a:t>
            </a:r>
            <a:r>
              <a:rPr lang="en-US" altLang="ko-KR" sz="36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…”</a:t>
            </a:r>
          </a:p>
          <a:p>
            <a:pPr lvl="0" algn="l">
              <a:lnSpc>
                <a:spcPct val="12449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→ 사람마다 평가 기준이 다 다름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6" name="TextBox 8">
            <a:extLst>
              <a:ext uri="{FF2B5EF4-FFF2-40B4-BE49-F238E27FC236}">
                <a16:creationId xmlns:a16="http://schemas.microsoft.com/office/drawing/2014/main" id="{B2FF8421-5DAE-97ED-F9B8-F6A015A73EC6}"/>
              </a:ext>
            </a:extLst>
          </p:cNvPr>
          <p:cNvSpPr txBox="1"/>
          <p:nvPr/>
        </p:nvSpPr>
        <p:spPr>
          <a:xfrm>
            <a:off x="5588000" y="11150600"/>
            <a:ext cx="6146800" cy="660400"/>
          </a:xfrm>
          <a:prstGeom prst="rect">
            <a:avLst/>
          </a:prstGeom>
        </p:spPr>
        <p:txBody>
          <a:bodyPr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😕 </a:t>
            </a:r>
            <a:r>
              <a:rPr lang="ko-KR" altLang="en-US" sz="36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“뭘 고쳐야 할지 모르겠어</a:t>
            </a:r>
            <a:r>
              <a:rPr lang="en-US" altLang="ko-KR" sz="36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”</a:t>
            </a:r>
          </a:p>
          <a:p>
            <a:pPr lvl="0" algn="l">
              <a:lnSpc>
                <a:spcPct val="12449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→ 기록도 안 남고 성장이 안 보임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C4906EA2-03E2-6697-B6E3-A5BCB9F3AE29}"/>
              </a:ext>
            </a:extLst>
          </p:cNvPr>
          <p:cNvSpPr/>
          <p:nvPr/>
        </p:nvSpPr>
        <p:spPr>
          <a:xfrm>
            <a:off x="13106401" y="5727700"/>
            <a:ext cx="10159999" cy="7175500"/>
          </a:xfrm>
          <a:prstGeom prst="roundRect">
            <a:avLst>
              <a:gd name="adj" fmla="val 7459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7CECECE1-FBDD-F079-053B-BE02A7DF39CF}"/>
              </a:ext>
            </a:extLst>
          </p:cNvPr>
          <p:cNvSpPr txBox="1"/>
          <p:nvPr/>
        </p:nvSpPr>
        <p:spPr>
          <a:xfrm>
            <a:off x="14122400" y="6151167"/>
            <a:ext cx="8051800" cy="1316433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💡 </a:t>
            </a:r>
            <a:r>
              <a:rPr lang="ko-KR" altLang="en-US" sz="36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그래서 만들었습니다</a:t>
            </a:r>
            <a:r>
              <a:rPr lang="en-US" altLang="ko-KR" sz="36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!</a:t>
            </a:r>
          </a:p>
          <a:p>
            <a:pPr lvl="0" algn="ctr">
              <a:lnSpc>
                <a:spcPct val="124499"/>
              </a:lnSpc>
            </a:pPr>
            <a:r>
              <a:rPr 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</a:t>
            </a:r>
            <a:r>
              <a:rPr 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I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와 함께하는 실시간 협업 면접 플랫폼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B87D1DE1-8C25-B1F5-19F5-23BDA687DF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716000" y="7851286"/>
            <a:ext cx="8991600" cy="4569314"/>
          </a:xfrm>
          <a:prstGeom prst="roundRect">
            <a:avLst>
              <a:gd name="adj" fmla="val 6956"/>
            </a:avLst>
          </a:prstGeom>
        </p:spPr>
      </p:pic>
      <p:sp>
        <p:nvSpPr>
          <p:cNvPr id="26" name="TextBox 12">
            <a:extLst>
              <a:ext uri="{FF2B5EF4-FFF2-40B4-BE49-F238E27FC236}">
                <a16:creationId xmlns:a16="http://schemas.microsoft.com/office/drawing/2014/main" id="{12BB2FE9-6B2C-2DC3-C094-09D2B19E20E3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b="0" i="0" u="sng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기존 면접 방식과 솔루션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EF61A1-8549-5800-10F0-2E120B4B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756EC55B-AE09-454D-8DC7-1DCB9541CB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0AD5D49-F784-5FE2-62CE-B43A05EEAF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44DB5F8-0CE7-F811-C847-EB1D4326CC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8E0AEC7-6C88-7633-9B86-89B6CB04C02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07B6AD9-FE8D-C0D2-02EF-E0F31703CA0A}"/>
              </a:ext>
            </a:extLst>
          </p:cNvPr>
          <p:cNvSpPr txBox="1"/>
          <p:nvPr/>
        </p:nvSpPr>
        <p:spPr>
          <a:xfrm>
            <a:off x="7620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3000" b="0" i="0" u="none" strike="noStrike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00453ACF-E62D-717A-AFB1-40CF7BC52628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920FC822-E273-9F8C-C642-E44A4375FA9B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01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B69ACC9C-5BF1-1F8F-647B-C7AE05F32E1F}"/>
              </a:ext>
            </a:extLst>
          </p:cNvPr>
          <p:cNvSpPr txBox="1"/>
          <p:nvPr/>
        </p:nvSpPr>
        <p:spPr>
          <a:xfrm>
            <a:off x="5194300" y="3035300"/>
            <a:ext cx="151257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66" b="0" i="0" u="none" strike="noStrike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기존 방식의 한계</a:t>
            </a:r>
            <a:endParaRPr lang="ko-KR" sz="8666" b="0" i="0" u="none" strike="noStrike" spc="173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37" name="Picture 7">
            <a:extLst>
              <a:ext uri="{FF2B5EF4-FFF2-40B4-BE49-F238E27FC236}">
                <a16:creationId xmlns:a16="http://schemas.microsoft.com/office/drawing/2014/main" id="{0F49D2FD-540F-BA0D-9494-804A73CCFA9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87000" y="11620500"/>
            <a:ext cx="8356600" cy="1219200"/>
          </a:xfrm>
          <a:prstGeom prst="rect">
            <a:avLst/>
          </a:prstGeom>
        </p:spPr>
      </p:pic>
      <p:pic>
        <p:nvPicPr>
          <p:cNvPr id="38" name="Picture 8">
            <a:extLst>
              <a:ext uri="{FF2B5EF4-FFF2-40B4-BE49-F238E27FC236}">
                <a16:creationId xmlns:a16="http://schemas.microsoft.com/office/drawing/2014/main" id="{392ACC1D-913F-6658-B8FA-2CB14BED7A7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8013700" y="6845300"/>
            <a:ext cx="2654300" cy="5308600"/>
          </a:xfrm>
          <a:prstGeom prst="rect">
            <a:avLst/>
          </a:prstGeom>
        </p:spPr>
      </p:pic>
      <p:pic>
        <p:nvPicPr>
          <p:cNvPr id="39" name="Picture 9">
            <a:extLst>
              <a:ext uri="{FF2B5EF4-FFF2-40B4-BE49-F238E27FC236}">
                <a16:creationId xmlns:a16="http://schemas.microsoft.com/office/drawing/2014/main" id="{681F180A-1972-A33C-7B87-13C8853B75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6200000">
            <a:off x="13093700" y="4191000"/>
            <a:ext cx="2654300" cy="5308600"/>
          </a:xfrm>
          <a:prstGeom prst="rect">
            <a:avLst/>
          </a:prstGeom>
        </p:spPr>
      </p:pic>
      <p:pic>
        <p:nvPicPr>
          <p:cNvPr id="40" name="Picture 10">
            <a:extLst>
              <a:ext uri="{FF2B5EF4-FFF2-40B4-BE49-F238E27FC236}">
                <a16:creationId xmlns:a16="http://schemas.microsoft.com/office/drawing/2014/main" id="{F1CAA2DD-B876-D9D9-40AB-69EBBCDD28F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18173700" y="6845300"/>
            <a:ext cx="2654300" cy="530860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E5EEABE0-BDD9-C89B-7561-34320B106DD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6200000">
            <a:off x="8013700" y="4191000"/>
            <a:ext cx="2654300" cy="5308600"/>
          </a:xfrm>
          <a:prstGeom prst="rect">
            <a:avLst/>
          </a:prstGeom>
        </p:spPr>
      </p:pic>
      <p:pic>
        <p:nvPicPr>
          <p:cNvPr id="42" name="Picture 12">
            <a:extLst>
              <a:ext uri="{FF2B5EF4-FFF2-40B4-BE49-F238E27FC236}">
                <a16:creationId xmlns:a16="http://schemas.microsoft.com/office/drawing/2014/main" id="{63678758-9016-E9E7-1EF3-4208247038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08800" y="5740400"/>
            <a:ext cx="4864100" cy="4864100"/>
          </a:xfrm>
          <a:prstGeom prst="rect">
            <a:avLst/>
          </a:prstGeom>
        </p:spPr>
      </p:pic>
      <p:pic>
        <p:nvPicPr>
          <p:cNvPr id="43" name="Picture 13">
            <a:extLst>
              <a:ext uri="{FF2B5EF4-FFF2-40B4-BE49-F238E27FC236}">
                <a16:creationId xmlns:a16="http://schemas.microsoft.com/office/drawing/2014/main" id="{4F36AA01-2115-F3C8-D12A-D8F36C9A4FD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3093700" y="6845300"/>
            <a:ext cx="2654300" cy="5308600"/>
          </a:xfrm>
          <a:prstGeom prst="rect">
            <a:avLst/>
          </a:prstGeom>
        </p:spPr>
      </p:pic>
      <p:pic>
        <p:nvPicPr>
          <p:cNvPr id="44" name="Picture 14">
            <a:extLst>
              <a:ext uri="{FF2B5EF4-FFF2-40B4-BE49-F238E27FC236}">
                <a16:creationId xmlns:a16="http://schemas.microsoft.com/office/drawing/2014/main" id="{38E8DB8F-4A57-DC66-F903-72458BF3DE1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88800" y="5740400"/>
            <a:ext cx="4864100" cy="4864100"/>
          </a:xfrm>
          <a:prstGeom prst="rect">
            <a:avLst/>
          </a:prstGeom>
        </p:spPr>
      </p:pic>
      <p:pic>
        <p:nvPicPr>
          <p:cNvPr id="45" name="Picture 15">
            <a:extLst>
              <a:ext uri="{FF2B5EF4-FFF2-40B4-BE49-F238E27FC236}">
                <a16:creationId xmlns:a16="http://schemas.microsoft.com/office/drawing/2014/main" id="{00FE1373-9ADA-C240-C212-215729027F16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6200000">
            <a:off x="18173700" y="4191000"/>
            <a:ext cx="2654300" cy="5308600"/>
          </a:xfrm>
          <a:prstGeom prst="rect">
            <a:avLst/>
          </a:prstGeom>
        </p:spPr>
      </p:pic>
      <p:pic>
        <p:nvPicPr>
          <p:cNvPr id="46" name="Picture 16">
            <a:extLst>
              <a:ext uri="{FF2B5EF4-FFF2-40B4-BE49-F238E27FC236}">
                <a16:creationId xmlns:a16="http://schemas.microsoft.com/office/drawing/2014/main" id="{411B7EFB-E8E5-8CAA-6D40-DFC2118F68AB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7068800" y="5740400"/>
            <a:ext cx="4864100" cy="4864100"/>
          </a:xfrm>
          <a:prstGeom prst="rect">
            <a:avLst/>
          </a:prstGeom>
        </p:spPr>
      </p:pic>
      <p:sp>
        <p:nvSpPr>
          <p:cNvPr id="47" name="TextBox 17">
            <a:extLst>
              <a:ext uri="{FF2B5EF4-FFF2-40B4-BE49-F238E27FC236}">
                <a16:creationId xmlns:a16="http://schemas.microsoft.com/office/drawing/2014/main" id="{3872612C-B427-8C4C-50BC-C99162716CC3}"/>
              </a:ext>
            </a:extLst>
          </p:cNvPr>
          <p:cNvSpPr txBox="1"/>
          <p:nvPr/>
        </p:nvSpPr>
        <p:spPr>
          <a:xfrm>
            <a:off x="7518400" y="8191500"/>
            <a:ext cx="3644900" cy="4953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32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Zoom</a:t>
            </a:r>
            <a:endParaRPr lang="ko-KR" sz="32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8" name="TextBox 18">
            <a:extLst>
              <a:ext uri="{FF2B5EF4-FFF2-40B4-BE49-F238E27FC236}">
                <a16:creationId xmlns:a16="http://schemas.microsoft.com/office/drawing/2014/main" id="{441FB991-BBF5-4AF5-0DDE-323E592E8594}"/>
              </a:ext>
            </a:extLst>
          </p:cNvPr>
          <p:cNvSpPr txBox="1"/>
          <p:nvPr/>
        </p:nvSpPr>
        <p:spPr>
          <a:xfrm>
            <a:off x="7315200" y="8953500"/>
            <a:ext cx="4051300" cy="850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399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기록 </a:t>
            </a:r>
            <a:r>
              <a:rPr lang="en-US" altLang="ko-KR" sz="2399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X </a:t>
            </a:r>
            <a:r>
              <a:rPr lang="ko-KR" altLang="en-US" sz="2399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피드백 </a:t>
            </a:r>
            <a:r>
              <a:rPr lang="en-US" altLang="ko-KR" sz="2399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X</a:t>
            </a:r>
            <a:endParaRPr lang="en-US" sz="2399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9" name="TextBox 19">
            <a:extLst>
              <a:ext uri="{FF2B5EF4-FFF2-40B4-BE49-F238E27FC236}">
                <a16:creationId xmlns:a16="http://schemas.microsoft.com/office/drawing/2014/main" id="{9ED77BA8-35D9-C8E6-807F-C3A3059A7ECA}"/>
              </a:ext>
            </a:extLst>
          </p:cNvPr>
          <p:cNvSpPr txBox="1"/>
          <p:nvPr/>
        </p:nvSpPr>
        <p:spPr>
          <a:xfrm>
            <a:off x="12598400" y="8191500"/>
            <a:ext cx="3644900" cy="4953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2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문제은행식 앱</a:t>
            </a:r>
            <a:endParaRPr lang="ko-KR" sz="32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50" name="TextBox 20">
            <a:extLst>
              <a:ext uri="{FF2B5EF4-FFF2-40B4-BE49-F238E27FC236}">
                <a16:creationId xmlns:a16="http://schemas.microsoft.com/office/drawing/2014/main" id="{2EC70F2A-AFCF-7663-4A7F-F26E14FDD351}"/>
              </a:ext>
            </a:extLst>
          </p:cNvPr>
          <p:cNvSpPr txBox="1"/>
          <p:nvPr/>
        </p:nvSpPr>
        <p:spPr>
          <a:xfrm>
            <a:off x="12484100" y="8953500"/>
            <a:ext cx="3886200" cy="850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399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혼자만 연습</a:t>
            </a:r>
            <a:endParaRPr lang="en-US" sz="2399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51" name="Picture 21">
            <a:extLst>
              <a:ext uri="{FF2B5EF4-FFF2-40B4-BE49-F238E27FC236}">
                <a16:creationId xmlns:a16="http://schemas.microsoft.com/office/drawing/2014/main" id="{EC830A41-84DA-9677-509F-658D2717B59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19011900" y="6731000"/>
            <a:ext cx="977900" cy="977900"/>
          </a:xfrm>
          <a:prstGeom prst="rect">
            <a:avLst/>
          </a:prstGeom>
        </p:spPr>
      </p:pic>
      <p:pic>
        <p:nvPicPr>
          <p:cNvPr id="52" name="Picture 22">
            <a:extLst>
              <a:ext uri="{FF2B5EF4-FFF2-40B4-BE49-F238E27FC236}">
                <a16:creationId xmlns:a16="http://schemas.microsoft.com/office/drawing/2014/main" id="{3EC786B9-2E0C-AB88-98AE-E18A626B4BD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3881100" y="6731000"/>
            <a:ext cx="1092200" cy="977900"/>
          </a:xfrm>
          <a:prstGeom prst="rect">
            <a:avLst/>
          </a:prstGeom>
        </p:spPr>
      </p:pic>
      <p:pic>
        <p:nvPicPr>
          <p:cNvPr id="53" name="Picture 23">
            <a:extLst>
              <a:ext uri="{FF2B5EF4-FFF2-40B4-BE49-F238E27FC236}">
                <a16:creationId xmlns:a16="http://schemas.microsoft.com/office/drawing/2014/main" id="{CDA692BB-B53B-ADA6-88A8-AE3FCEB6009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864600" y="6731000"/>
            <a:ext cx="939800" cy="977900"/>
          </a:xfrm>
          <a:prstGeom prst="rect">
            <a:avLst/>
          </a:prstGeom>
        </p:spPr>
      </p:pic>
      <p:sp>
        <p:nvSpPr>
          <p:cNvPr id="54" name="TextBox 24">
            <a:extLst>
              <a:ext uri="{FF2B5EF4-FFF2-40B4-BE49-F238E27FC236}">
                <a16:creationId xmlns:a16="http://schemas.microsoft.com/office/drawing/2014/main" id="{505B72AB-8E9D-4813-1224-CFCBC399F86B}"/>
              </a:ext>
            </a:extLst>
          </p:cNvPr>
          <p:cNvSpPr txBox="1"/>
          <p:nvPr/>
        </p:nvSpPr>
        <p:spPr>
          <a:xfrm>
            <a:off x="17678400" y="8178800"/>
            <a:ext cx="3644900" cy="4953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32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오프라인 스터디</a:t>
            </a:r>
            <a:endParaRPr lang="ko-KR" sz="32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55" name="TextBox 25">
            <a:extLst>
              <a:ext uri="{FF2B5EF4-FFF2-40B4-BE49-F238E27FC236}">
                <a16:creationId xmlns:a16="http://schemas.microsoft.com/office/drawing/2014/main" id="{89AED425-2AC1-7DAB-DD4A-095B4CE39FFC}"/>
              </a:ext>
            </a:extLst>
          </p:cNvPr>
          <p:cNvSpPr txBox="1"/>
          <p:nvPr/>
        </p:nvSpPr>
        <p:spPr>
          <a:xfrm>
            <a:off x="17703800" y="8953500"/>
            <a:ext cx="3606800" cy="850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399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평가 편차 심함</a:t>
            </a:r>
            <a:endParaRPr lang="en-US" sz="2399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56" name="TextBox 26">
            <a:extLst>
              <a:ext uri="{FF2B5EF4-FFF2-40B4-BE49-F238E27FC236}">
                <a16:creationId xmlns:a16="http://schemas.microsoft.com/office/drawing/2014/main" id="{CFF6FAD5-F2A7-FF62-4FDC-D4EC8737D268}"/>
              </a:ext>
            </a:extLst>
          </p:cNvPr>
          <p:cNvSpPr txBox="1"/>
          <p:nvPr/>
        </p:nvSpPr>
        <p:spPr>
          <a:xfrm>
            <a:off x="10922000" y="11950700"/>
            <a:ext cx="8851900" cy="546100"/>
          </a:xfrm>
          <a:prstGeom prst="rect">
            <a:avLst/>
          </a:prstGeom>
        </p:spPr>
        <p:txBody>
          <a:bodyPr lIns="0" tIns="19473" rIns="0" bIns="19473" rtlCol="0" anchor="ctr"/>
          <a:lstStyle/>
          <a:p>
            <a:pPr lvl="0" algn="l">
              <a:lnSpc>
                <a:spcPct val="107899"/>
              </a:lnSpc>
            </a:pPr>
            <a:r>
              <a:rPr lang="ko-KR" altLang="en-US" sz="3066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➡</a:t>
            </a:r>
            <a:r>
              <a:rPr lang="en-US" sz="3066" b="0" i="0" u="none" strike="noStrike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sz="3066" dirty="0" err="1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r>
              <a:rPr lang="ko-KR" altLang="en-US" sz="3066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는 이 세 가지를 합쳤습니다</a:t>
            </a:r>
            <a:r>
              <a:rPr lang="en-US" altLang="ko-KR" sz="3066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!</a:t>
            </a:r>
            <a:endParaRPr lang="en-US" sz="3066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60" name="TextBox 12">
            <a:extLst>
              <a:ext uri="{FF2B5EF4-FFF2-40B4-BE49-F238E27FC236}">
                <a16:creationId xmlns:a16="http://schemas.microsoft.com/office/drawing/2014/main" id="{F2038B04-877A-A5DA-2026-D68A8E326DB6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b="0" i="0" u="sng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기존 면접 방식과 솔루션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366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B13A0-E68E-EFAC-AA51-A3463D309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339A8D9-6A6D-CC69-5961-511F6ED5F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E402F56-50AB-6D9D-F6F3-A469B6C415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5450421-1CE2-3276-5EA2-DD808E19DD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46713A3-D883-49A0-9DF7-C234603A9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F5139412-BF4E-C2DC-A696-3C1A7C6865A4}"/>
              </a:ext>
            </a:extLst>
          </p:cNvPr>
          <p:cNvSpPr txBox="1"/>
          <p:nvPr/>
        </p:nvSpPr>
        <p:spPr>
          <a:xfrm>
            <a:off x="7620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3000" b="0" i="0" u="none" strike="noStrike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597C4518-778B-8991-F3BA-70346FF98A5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04000" y="5905500"/>
            <a:ext cx="6743700" cy="1168400"/>
          </a:xfrm>
          <a:prstGeom prst="rect">
            <a:avLst/>
          </a:prstGeom>
        </p:spPr>
      </p:pic>
      <p:sp>
        <p:nvSpPr>
          <p:cNvPr id="8" name="TextBox 8">
            <a:extLst>
              <a:ext uri="{FF2B5EF4-FFF2-40B4-BE49-F238E27FC236}">
                <a16:creationId xmlns:a16="http://schemas.microsoft.com/office/drawing/2014/main" id="{C2BD185C-B33C-D4C4-0FE1-F46130C6A473}"/>
              </a:ext>
            </a:extLst>
          </p:cNvPr>
          <p:cNvSpPr txBox="1"/>
          <p:nvPr/>
        </p:nvSpPr>
        <p:spPr>
          <a:xfrm>
            <a:off x="7010400" y="6223000"/>
            <a:ext cx="5930900" cy="520700"/>
          </a:xfrm>
          <a:prstGeom prst="rect">
            <a:avLst/>
          </a:prstGeom>
        </p:spPr>
        <p:txBody>
          <a:bodyPr lIns="0" tIns="18626" rIns="0" bIns="18626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3200" dirty="0"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👨‍👨‍👧‍👧 여러 명이 동시에 실시간 면접</a:t>
            </a:r>
            <a:endParaRPr lang="en-US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57164256-5BE7-C5F6-0A6E-DEF44BE7FA0F}"/>
              </a:ext>
            </a:extLst>
          </p:cNvPr>
          <p:cNvSpPr txBox="1"/>
          <p:nvPr/>
        </p:nvSpPr>
        <p:spPr>
          <a:xfrm>
            <a:off x="6705600" y="7010400"/>
            <a:ext cx="6121400" cy="9271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WebSocket</a:t>
            </a: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으로 즉시 연결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0" name="Picture 10">
            <a:extLst>
              <a:ext uri="{FF2B5EF4-FFF2-40B4-BE49-F238E27FC236}">
                <a16:creationId xmlns:a16="http://schemas.microsoft.com/office/drawing/2014/main" id="{B61DE448-B4C8-C2A4-F7B3-81917E6F19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48186" y="5892800"/>
            <a:ext cx="1193800" cy="1193800"/>
          </a:xfrm>
          <a:prstGeom prst="rect">
            <a:avLst/>
          </a:prstGeom>
        </p:spPr>
      </p:pic>
      <p:pic>
        <p:nvPicPr>
          <p:cNvPr id="11" name="Picture 11">
            <a:extLst>
              <a:ext uri="{FF2B5EF4-FFF2-40B4-BE49-F238E27FC236}">
                <a16:creationId xmlns:a16="http://schemas.microsoft.com/office/drawing/2014/main" id="{881B09DD-A475-EE3E-9613-1AF27C7B00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5660886" y="5905500"/>
            <a:ext cx="1181100" cy="1181100"/>
          </a:xfrm>
          <a:prstGeom prst="rect">
            <a:avLst/>
          </a:prstGeom>
        </p:spPr>
      </p:pic>
      <p:sp>
        <p:nvSpPr>
          <p:cNvPr id="12" name="TextBox 12">
            <a:extLst>
              <a:ext uri="{FF2B5EF4-FFF2-40B4-BE49-F238E27FC236}">
                <a16:creationId xmlns:a16="http://schemas.microsoft.com/office/drawing/2014/main" id="{7B60B093-1266-D510-C8BD-17D829CC3FF2}"/>
              </a:ext>
            </a:extLst>
          </p:cNvPr>
          <p:cNvSpPr txBox="1"/>
          <p:nvPr/>
        </p:nvSpPr>
        <p:spPr>
          <a:xfrm>
            <a:off x="5952986" y="6235700"/>
            <a:ext cx="609600" cy="495300"/>
          </a:xfrm>
          <a:prstGeom prst="rect">
            <a:avLst/>
          </a:prstGeom>
        </p:spPr>
        <p:txBody>
          <a:bodyPr lIns="0" tIns="17878" rIns="0" bIns="17878" rtlCol="0" anchor="ctr"/>
          <a:lstStyle/>
          <a:p>
            <a:pPr lvl="0" algn="ctr">
              <a:lnSpc>
                <a:spcPct val="107899"/>
              </a:lnSpc>
            </a:pPr>
            <a:r>
              <a:rPr lang="en" sz="2815" b="0" i="0" u="none" strike="noStrike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1</a:t>
            </a:r>
          </a:p>
        </p:txBody>
      </p:sp>
      <p:pic>
        <p:nvPicPr>
          <p:cNvPr id="13" name="Picture 13">
            <a:extLst>
              <a:ext uri="{FF2B5EF4-FFF2-40B4-BE49-F238E27FC236}">
                <a16:creationId xmlns:a16="http://schemas.microsoft.com/office/drawing/2014/main" id="{B46B721A-9C04-727C-8B7B-B165201224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141700" y="5918200"/>
            <a:ext cx="6743700" cy="1168400"/>
          </a:xfrm>
          <a:prstGeom prst="rect">
            <a:avLst/>
          </a:prstGeom>
        </p:spPr>
      </p:pic>
      <p:sp>
        <p:nvSpPr>
          <p:cNvPr id="14" name="TextBox 14">
            <a:extLst>
              <a:ext uri="{FF2B5EF4-FFF2-40B4-BE49-F238E27FC236}">
                <a16:creationId xmlns:a16="http://schemas.microsoft.com/office/drawing/2014/main" id="{4FF97115-1FB3-AF98-BA41-6577704FC64B}"/>
              </a:ext>
            </a:extLst>
          </p:cNvPr>
          <p:cNvSpPr txBox="1"/>
          <p:nvPr/>
        </p:nvSpPr>
        <p:spPr>
          <a:xfrm>
            <a:off x="16548100" y="6235700"/>
            <a:ext cx="5930900" cy="520700"/>
          </a:xfrm>
          <a:prstGeom prst="rect">
            <a:avLst/>
          </a:prstGeom>
        </p:spPr>
        <p:txBody>
          <a:bodyPr lIns="0" tIns="18626" rIns="0" bIns="18626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🤖 </a:t>
            </a: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</a:t>
            </a: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가 객관적으로 즉시 평가</a:t>
            </a:r>
            <a:endParaRPr lang="en-US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2B82F7FF-079B-5D15-000F-F5AD1DA13972}"/>
              </a:ext>
            </a:extLst>
          </p:cNvPr>
          <p:cNvSpPr txBox="1"/>
          <p:nvPr/>
        </p:nvSpPr>
        <p:spPr>
          <a:xfrm>
            <a:off x="16230600" y="7023100"/>
            <a:ext cx="6121400" cy="9271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2800" b="0" i="0" u="none" strike="noStrike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루브릭</a:t>
            </a:r>
            <a:r>
              <a:rPr lang="ko-KR" alt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기준 </a:t>
            </a:r>
            <a:r>
              <a:rPr lang="en-US" altLang="ko-KR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100</a:t>
            </a:r>
            <a:r>
              <a:rPr lang="ko-KR" alt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 만점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C44767EC-625A-0ABF-AF61-9E8753D4FDC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5173186" y="5905500"/>
            <a:ext cx="1193800" cy="1193800"/>
          </a:xfrm>
          <a:prstGeom prst="rect">
            <a:avLst/>
          </a:prstGeom>
        </p:spPr>
      </p:pic>
      <p:pic>
        <p:nvPicPr>
          <p:cNvPr id="17" name="Picture 17">
            <a:extLst>
              <a:ext uri="{FF2B5EF4-FFF2-40B4-BE49-F238E27FC236}">
                <a16:creationId xmlns:a16="http://schemas.microsoft.com/office/drawing/2014/main" id="{CB320201-D24D-60EC-5C49-49904BCCC2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15185886" y="5918200"/>
            <a:ext cx="1181100" cy="1181100"/>
          </a:xfrm>
          <a:prstGeom prst="rect">
            <a:avLst/>
          </a:prstGeom>
        </p:spPr>
      </p:pic>
      <p:sp>
        <p:nvSpPr>
          <p:cNvPr id="18" name="TextBox 18">
            <a:extLst>
              <a:ext uri="{FF2B5EF4-FFF2-40B4-BE49-F238E27FC236}">
                <a16:creationId xmlns:a16="http://schemas.microsoft.com/office/drawing/2014/main" id="{F5E6EC5A-F89D-0812-B0B0-426D8DAD405C}"/>
              </a:ext>
            </a:extLst>
          </p:cNvPr>
          <p:cNvSpPr txBox="1"/>
          <p:nvPr/>
        </p:nvSpPr>
        <p:spPr>
          <a:xfrm>
            <a:off x="15465286" y="6248400"/>
            <a:ext cx="609600" cy="495300"/>
          </a:xfrm>
          <a:prstGeom prst="rect">
            <a:avLst/>
          </a:prstGeom>
        </p:spPr>
        <p:txBody>
          <a:bodyPr lIns="0" tIns="17878" rIns="0" bIns="17878" rtlCol="0" anchor="ctr"/>
          <a:lstStyle/>
          <a:p>
            <a:pPr lvl="0" algn="ctr">
              <a:lnSpc>
                <a:spcPct val="107899"/>
              </a:lnSpc>
            </a:pPr>
            <a:r>
              <a:rPr lang="en" sz="2815" b="0" i="0" u="none" strike="noStrike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2</a:t>
            </a:r>
          </a:p>
        </p:txBody>
      </p:sp>
      <p:pic>
        <p:nvPicPr>
          <p:cNvPr id="19" name="Picture 19">
            <a:extLst>
              <a:ext uri="{FF2B5EF4-FFF2-40B4-BE49-F238E27FC236}">
                <a16:creationId xmlns:a16="http://schemas.microsoft.com/office/drawing/2014/main" id="{BFE9C676-9A71-362D-7A07-10A8412AC52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04000" y="9664700"/>
            <a:ext cx="6743700" cy="1168400"/>
          </a:xfrm>
          <a:prstGeom prst="rect">
            <a:avLst/>
          </a:prstGeom>
        </p:spPr>
      </p:pic>
      <p:sp>
        <p:nvSpPr>
          <p:cNvPr id="20" name="TextBox 20">
            <a:extLst>
              <a:ext uri="{FF2B5EF4-FFF2-40B4-BE49-F238E27FC236}">
                <a16:creationId xmlns:a16="http://schemas.microsoft.com/office/drawing/2014/main" id="{875B9A5B-CB64-C7CB-4B70-83848765B43C}"/>
              </a:ext>
            </a:extLst>
          </p:cNvPr>
          <p:cNvSpPr txBox="1"/>
          <p:nvPr/>
        </p:nvSpPr>
        <p:spPr>
          <a:xfrm>
            <a:off x="7010400" y="9982200"/>
            <a:ext cx="5930900" cy="520700"/>
          </a:xfrm>
          <a:prstGeom prst="rect">
            <a:avLst/>
          </a:prstGeom>
        </p:spPr>
        <p:txBody>
          <a:bodyPr lIns="0" tIns="18626" rIns="0" bIns="18626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📊 모든 기록이 저장되어 성장 추적</a:t>
            </a:r>
            <a:endParaRPr lang="en-US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1" name="TextBox 21">
            <a:extLst>
              <a:ext uri="{FF2B5EF4-FFF2-40B4-BE49-F238E27FC236}">
                <a16:creationId xmlns:a16="http://schemas.microsoft.com/office/drawing/2014/main" id="{298F4FAD-5965-54F4-C082-2D2AA4603971}"/>
              </a:ext>
            </a:extLst>
          </p:cNvPr>
          <p:cNvSpPr txBox="1"/>
          <p:nvPr/>
        </p:nvSpPr>
        <p:spPr>
          <a:xfrm>
            <a:off x="6705600" y="10744200"/>
            <a:ext cx="6121400" cy="9271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답변</a:t>
            </a:r>
            <a:r>
              <a:rPr lang="en-US" altLang="ko-KR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점수</a:t>
            </a:r>
            <a:r>
              <a:rPr lang="en-US" altLang="ko-KR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, </a:t>
            </a: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피드백 히스토리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2" name="Picture 22">
            <a:extLst>
              <a:ext uri="{FF2B5EF4-FFF2-40B4-BE49-F238E27FC236}">
                <a16:creationId xmlns:a16="http://schemas.microsoft.com/office/drawing/2014/main" id="{01D3D18D-9026-B665-5720-BBF2A737F60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648186" y="9639300"/>
            <a:ext cx="1193800" cy="11938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BD9E4F66-3A5B-4EE6-7509-3BD7DC7DD8E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5660886" y="9652000"/>
            <a:ext cx="1181100" cy="1181100"/>
          </a:xfrm>
          <a:prstGeom prst="rect">
            <a:avLst/>
          </a:prstGeom>
        </p:spPr>
      </p:pic>
      <p:sp>
        <p:nvSpPr>
          <p:cNvPr id="24" name="TextBox 24">
            <a:extLst>
              <a:ext uri="{FF2B5EF4-FFF2-40B4-BE49-F238E27FC236}">
                <a16:creationId xmlns:a16="http://schemas.microsoft.com/office/drawing/2014/main" id="{EBE8A051-1DA7-E470-4A2B-96DB7BEFC7E9}"/>
              </a:ext>
            </a:extLst>
          </p:cNvPr>
          <p:cNvSpPr txBox="1"/>
          <p:nvPr/>
        </p:nvSpPr>
        <p:spPr>
          <a:xfrm>
            <a:off x="5952986" y="9994900"/>
            <a:ext cx="609600" cy="495300"/>
          </a:xfrm>
          <a:prstGeom prst="rect">
            <a:avLst/>
          </a:prstGeom>
        </p:spPr>
        <p:txBody>
          <a:bodyPr lIns="0" tIns="17878" rIns="0" bIns="17878" rtlCol="0" anchor="ctr"/>
          <a:lstStyle/>
          <a:p>
            <a:pPr lvl="0" algn="ctr">
              <a:lnSpc>
                <a:spcPct val="107899"/>
              </a:lnSpc>
            </a:pPr>
            <a:r>
              <a:rPr lang="en" sz="2815" b="0" i="0" u="none" strike="noStrike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3</a:t>
            </a:r>
          </a:p>
        </p:txBody>
      </p:sp>
      <p:pic>
        <p:nvPicPr>
          <p:cNvPr id="25" name="Picture 25">
            <a:extLst>
              <a:ext uri="{FF2B5EF4-FFF2-40B4-BE49-F238E27FC236}">
                <a16:creationId xmlns:a16="http://schemas.microsoft.com/office/drawing/2014/main" id="{63A9AFB7-004B-8612-DC48-9BF3C879513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6141700" y="9677400"/>
            <a:ext cx="6743700" cy="1168400"/>
          </a:xfrm>
          <a:prstGeom prst="rect">
            <a:avLst/>
          </a:prstGeom>
        </p:spPr>
      </p:pic>
      <p:sp>
        <p:nvSpPr>
          <p:cNvPr id="26" name="TextBox 26">
            <a:extLst>
              <a:ext uri="{FF2B5EF4-FFF2-40B4-BE49-F238E27FC236}">
                <a16:creationId xmlns:a16="http://schemas.microsoft.com/office/drawing/2014/main" id="{5FF9339C-7D90-39C6-9990-62EF36BC01D5}"/>
              </a:ext>
            </a:extLst>
          </p:cNvPr>
          <p:cNvSpPr txBox="1"/>
          <p:nvPr/>
        </p:nvSpPr>
        <p:spPr>
          <a:xfrm>
            <a:off x="16548100" y="9994900"/>
            <a:ext cx="5930900" cy="520700"/>
          </a:xfrm>
          <a:prstGeom prst="rect">
            <a:avLst/>
          </a:prstGeom>
        </p:spPr>
        <p:txBody>
          <a:bodyPr lIns="0" tIns="18626" rIns="0" bIns="18626" rtlCol="0" anchor="ctr"/>
          <a:lstStyle/>
          <a:p>
            <a:pPr lvl="0" algn="ctr">
              <a:lnSpc>
                <a:spcPct val="107899"/>
              </a:lnSpc>
            </a:pP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🎤 텍스트</a:t>
            </a: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</a:t>
            </a: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음성</a:t>
            </a: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</a:t>
            </a: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화상 면접 지원</a:t>
            </a:r>
            <a:endParaRPr lang="en-US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1E28E185-634A-44E4-4B91-BF91C0A5030B}"/>
              </a:ext>
            </a:extLst>
          </p:cNvPr>
          <p:cNvSpPr txBox="1"/>
          <p:nvPr/>
        </p:nvSpPr>
        <p:spPr>
          <a:xfrm>
            <a:off x="16230600" y="10756900"/>
            <a:ext cx="6121400" cy="9271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실제 면접처럼 연습 가능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8" name="Picture 28">
            <a:extLst>
              <a:ext uri="{FF2B5EF4-FFF2-40B4-BE49-F238E27FC236}">
                <a16:creationId xmlns:a16="http://schemas.microsoft.com/office/drawing/2014/main" id="{3E887B23-0F7F-5633-CD51-DDB0FE6BF19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5173186" y="9652000"/>
            <a:ext cx="1193800" cy="1193800"/>
          </a:xfrm>
          <a:prstGeom prst="rect">
            <a:avLst/>
          </a:prstGeom>
        </p:spPr>
      </p:pic>
      <p:pic>
        <p:nvPicPr>
          <p:cNvPr id="29" name="Picture 29">
            <a:extLst>
              <a:ext uri="{FF2B5EF4-FFF2-40B4-BE49-F238E27FC236}">
                <a16:creationId xmlns:a16="http://schemas.microsoft.com/office/drawing/2014/main" id="{9EF01A78-48B7-7547-1CC5-822F072399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15185886" y="9664700"/>
            <a:ext cx="1181100" cy="1181100"/>
          </a:xfrm>
          <a:prstGeom prst="rect">
            <a:avLst/>
          </a:prstGeom>
        </p:spPr>
      </p:pic>
      <p:pic>
        <p:nvPicPr>
          <p:cNvPr id="30" name="Picture 30">
            <a:extLst>
              <a:ext uri="{FF2B5EF4-FFF2-40B4-BE49-F238E27FC236}">
                <a16:creationId xmlns:a16="http://schemas.microsoft.com/office/drawing/2014/main" id="{3FA9E020-4424-FDE5-45F5-17F85D6B628A}"/>
              </a:ext>
            </a:extLst>
          </p:cNvPr>
          <p:cNvPicPr>
            <a:picLocks noChangeAspect="1"/>
          </p:cNvPicPr>
          <p:nvPr/>
        </p:nvPicPr>
        <p:blipFill>
          <a:blip r:embed="rId14">
            <a:alphaModFix amt="50000"/>
          </a:blip>
          <a:stretch>
            <a:fillRect/>
          </a:stretch>
        </p:blipFill>
        <p:spPr>
          <a:xfrm rot="5400000">
            <a:off x="10896600" y="8966200"/>
            <a:ext cx="6731000" cy="25400"/>
          </a:xfrm>
          <a:prstGeom prst="rect">
            <a:avLst/>
          </a:prstGeom>
        </p:spPr>
      </p:pic>
      <p:pic>
        <p:nvPicPr>
          <p:cNvPr id="31" name="Picture 31">
            <a:extLst>
              <a:ext uri="{FF2B5EF4-FFF2-40B4-BE49-F238E27FC236}">
                <a16:creationId xmlns:a16="http://schemas.microsoft.com/office/drawing/2014/main" id="{5399AF32-CE30-C57B-6DC2-E7A561951478}"/>
              </a:ext>
            </a:extLst>
          </p:cNvPr>
          <p:cNvPicPr>
            <a:picLocks noChangeAspect="1"/>
          </p:cNvPicPr>
          <p:nvPr/>
        </p:nvPicPr>
        <p:blipFill>
          <a:blip r:embed="rId15">
            <a:alphaModFix amt="50000"/>
          </a:blip>
          <a:stretch>
            <a:fillRect/>
          </a:stretch>
        </p:blipFill>
        <p:spPr>
          <a:xfrm>
            <a:off x="11226800" y="8978900"/>
            <a:ext cx="6350000" cy="12700"/>
          </a:xfrm>
          <a:prstGeom prst="rect">
            <a:avLst/>
          </a:prstGeom>
        </p:spPr>
      </p:pic>
      <p:sp>
        <p:nvSpPr>
          <p:cNvPr id="32" name="TextBox 32">
            <a:extLst>
              <a:ext uri="{FF2B5EF4-FFF2-40B4-BE49-F238E27FC236}">
                <a16:creationId xmlns:a16="http://schemas.microsoft.com/office/drawing/2014/main" id="{19C4B29B-1478-7E9E-7D0F-56C8121DFF2E}"/>
              </a:ext>
            </a:extLst>
          </p:cNvPr>
          <p:cNvSpPr txBox="1"/>
          <p:nvPr/>
        </p:nvSpPr>
        <p:spPr>
          <a:xfrm>
            <a:off x="15465286" y="10007600"/>
            <a:ext cx="609600" cy="495300"/>
          </a:xfrm>
          <a:prstGeom prst="rect">
            <a:avLst/>
          </a:prstGeom>
        </p:spPr>
        <p:txBody>
          <a:bodyPr lIns="0" tIns="17878" rIns="0" bIns="17878" rtlCol="0" anchor="ctr"/>
          <a:lstStyle/>
          <a:p>
            <a:pPr lvl="0" algn="ctr">
              <a:lnSpc>
                <a:spcPct val="107899"/>
              </a:lnSpc>
            </a:pPr>
            <a:r>
              <a:rPr lang="en" sz="2815" b="0" i="0" u="none" strike="noStrike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4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4044E592-48BB-F1C7-44E4-90F51384D98E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3C3BE6B1-27B6-3B41-10BC-1BE7CD92DA64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01</a:t>
            </a:r>
          </a:p>
        </p:txBody>
      </p:sp>
      <p:sp>
        <p:nvSpPr>
          <p:cNvPr id="35" name="TextBox 35">
            <a:extLst>
              <a:ext uri="{FF2B5EF4-FFF2-40B4-BE49-F238E27FC236}">
                <a16:creationId xmlns:a16="http://schemas.microsoft.com/office/drawing/2014/main" id="{D50A5442-73FD-FF15-5D33-B838D6B54E45}"/>
              </a:ext>
            </a:extLst>
          </p:cNvPr>
          <p:cNvSpPr txBox="1"/>
          <p:nvPr/>
        </p:nvSpPr>
        <p:spPr>
          <a:xfrm>
            <a:off x="5397500" y="3035300"/>
            <a:ext cx="115570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66" spc="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솔루션 한 줄 요약</a:t>
            </a:r>
            <a:endParaRPr lang="ko-KR" sz="8666" b="0" i="0" u="none" strike="noStrike" spc="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7" name="TextBox 12">
            <a:extLst>
              <a:ext uri="{FF2B5EF4-FFF2-40B4-BE49-F238E27FC236}">
                <a16:creationId xmlns:a16="http://schemas.microsoft.com/office/drawing/2014/main" id="{B9B6922F-027D-B54D-909E-EA2CBD6C8896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b="0" i="0" u="sng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기존 면접 방식과 솔루션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94616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E103C3-3F47-2F27-B9D5-2F639C5D3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060EEA10-576E-A782-0A37-36832B6D6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17F4CE54-B03C-2755-A773-237BA4904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54975C54-51E0-E687-A562-A165D9A731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F6A3F068-924F-9138-A888-E4ABFB8B42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6205DD19-CB1C-8843-9860-2B0F52FB90E5}"/>
              </a:ext>
            </a:extLst>
          </p:cNvPr>
          <p:cNvSpPr txBox="1"/>
          <p:nvPr/>
        </p:nvSpPr>
        <p:spPr>
          <a:xfrm>
            <a:off x="7620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3000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" sz="3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957EEC2A-B75D-8804-33AA-402F33B99DFE}"/>
              </a:ext>
            </a:extLst>
          </p:cNvPr>
          <p:cNvSpPr txBox="1"/>
          <p:nvPr/>
        </p:nvSpPr>
        <p:spPr>
          <a:xfrm>
            <a:off x="5727700" y="8272573"/>
            <a:ext cx="2667000" cy="5207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회원가입</a:t>
            </a:r>
            <a:r>
              <a:rPr lang="en-US" altLang="ko-KR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</a:t>
            </a: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로그인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EDCAC5F7-1F72-5E06-4187-998B6683E9A4}"/>
              </a:ext>
            </a:extLst>
          </p:cNvPr>
          <p:cNvSpPr txBox="1"/>
          <p:nvPr/>
        </p:nvSpPr>
        <p:spPr>
          <a:xfrm>
            <a:off x="10287000" y="8272573"/>
            <a:ext cx="3162300" cy="5207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세션 생성 또는 참가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84926552-5801-37C9-DE43-9D2688E6B691}"/>
              </a:ext>
            </a:extLst>
          </p:cNvPr>
          <p:cNvSpPr txBox="1"/>
          <p:nvPr/>
        </p:nvSpPr>
        <p:spPr>
          <a:xfrm>
            <a:off x="15163800" y="8272573"/>
            <a:ext cx="3200400" cy="5207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면접관이 질문 출제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EC2270D4-9D73-F1C3-F0DD-D20B0CB0B2EA}"/>
              </a:ext>
            </a:extLst>
          </p:cNvPr>
          <p:cNvSpPr txBox="1"/>
          <p:nvPr/>
        </p:nvSpPr>
        <p:spPr>
          <a:xfrm>
            <a:off x="19672300" y="8272573"/>
            <a:ext cx="3492500" cy="5207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참가자들 실시간 답변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300C37C2-3B36-4B77-768E-E6433258E7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6800" y="6273800"/>
            <a:ext cx="1841500" cy="1841500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B15A63AC-69D7-1E84-39ED-CDD6260994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6159500" y="6286500"/>
            <a:ext cx="1816100" cy="18161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2BB4A5B8-2A50-E33F-8835-37E17B46BC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7400" y="6273800"/>
            <a:ext cx="1841500" cy="1841500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D7F7DB22-4D56-2040-AA73-D3B9F8631C1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10960100" y="6286500"/>
            <a:ext cx="1816100" cy="18161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47560748-63E8-9572-0A36-599F37CA3D8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35300" y="6273800"/>
            <a:ext cx="1841500" cy="18415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E6FBC95D-8A0D-A55C-34B5-408030D268B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15748000" y="6286500"/>
            <a:ext cx="1816100" cy="1816100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9F297091-DA95-9FC9-17A5-1A78ED75833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35900" y="6273800"/>
            <a:ext cx="1841500" cy="1841500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7D42CFC7-C03D-5B41-D728-BBE3C83064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20548600" y="6286500"/>
            <a:ext cx="1816100" cy="1816100"/>
          </a:xfrm>
          <a:prstGeom prst="rect">
            <a:avLst/>
          </a:prstGeom>
        </p:spPr>
      </p:pic>
      <p:sp>
        <p:nvSpPr>
          <p:cNvPr id="32" name="TextBox 32">
            <a:extLst>
              <a:ext uri="{FF2B5EF4-FFF2-40B4-BE49-F238E27FC236}">
                <a16:creationId xmlns:a16="http://schemas.microsoft.com/office/drawing/2014/main" id="{6219A86D-5639-CD55-15D2-F86D09902A9F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C9D9F64B-7F39-D73D-1D83-C2703C2F056C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02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E4E4A7B6-32AB-9602-9C0D-F8066131F97F}"/>
              </a:ext>
            </a:extLst>
          </p:cNvPr>
          <p:cNvSpPr txBox="1"/>
          <p:nvPr/>
        </p:nvSpPr>
        <p:spPr>
          <a:xfrm>
            <a:off x="5194300" y="3035300"/>
            <a:ext cx="115570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8666" spc="173" dirty="0" err="1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r>
              <a:rPr lang="en-US" altLang="ko-KR" sz="8666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ko-KR" altLang="en-US" sz="8666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 흐름</a:t>
            </a:r>
            <a:endParaRPr lang="ko-KR" sz="8666" b="0" i="0" u="none" strike="noStrike" spc="173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7" name="TextBox 9">
            <a:extLst>
              <a:ext uri="{FF2B5EF4-FFF2-40B4-BE49-F238E27FC236}">
                <a16:creationId xmlns:a16="http://schemas.microsoft.com/office/drawing/2014/main" id="{7C6CFC6C-1AE3-50D7-52E4-AC6918DA00BC}"/>
              </a:ext>
            </a:extLst>
          </p:cNvPr>
          <p:cNvSpPr txBox="1"/>
          <p:nvPr/>
        </p:nvSpPr>
        <p:spPr>
          <a:xfrm>
            <a:off x="7620000" y="11777773"/>
            <a:ext cx="4753657" cy="566627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 </a:t>
            </a: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자동 피드백 생성</a:t>
            </a: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(3~5</a:t>
            </a: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초</a:t>
            </a: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39" name="TextBox 12">
            <a:extLst>
              <a:ext uri="{FF2B5EF4-FFF2-40B4-BE49-F238E27FC236}">
                <a16:creationId xmlns:a16="http://schemas.microsoft.com/office/drawing/2014/main" id="{FC922EDC-A8B3-B5D3-4BE1-DFB53D67A68C}"/>
              </a:ext>
            </a:extLst>
          </p:cNvPr>
          <p:cNvSpPr txBox="1"/>
          <p:nvPr/>
        </p:nvSpPr>
        <p:spPr>
          <a:xfrm>
            <a:off x="12954000" y="11777774"/>
            <a:ext cx="3729942" cy="426927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점수판에서 순위 확인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1" name="TextBox 15">
            <a:extLst>
              <a:ext uri="{FF2B5EF4-FFF2-40B4-BE49-F238E27FC236}">
                <a16:creationId xmlns:a16="http://schemas.microsoft.com/office/drawing/2014/main" id="{0D91EAC4-0FDE-B4B8-1644-D7CB90387C2D}"/>
              </a:ext>
            </a:extLst>
          </p:cNvPr>
          <p:cNvSpPr txBox="1"/>
          <p:nvPr/>
        </p:nvSpPr>
        <p:spPr>
          <a:xfrm>
            <a:off x="17378585" y="11777774"/>
            <a:ext cx="4033615" cy="566626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마이페이지에서 성장 추적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44" name="Picture 20">
            <a:extLst>
              <a:ext uri="{FF2B5EF4-FFF2-40B4-BE49-F238E27FC236}">
                <a16:creationId xmlns:a16="http://schemas.microsoft.com/office/drawing/2014/main" id="{20C21418-9572-1DE4-5C5F-F6411A251EC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31957" y="9829800"/>
            <a:ext cx="1841500" cy="1841500"/>
          </a:xfrm>
          <a:prstGeom prst="rect">
            <a:avLst/>
          </a:prstGeom>
        </p:spPr>
      </p:pic>
      <p:pic>
        <p:nvPicPr>
          <p:cNvPr id="45" name="Picture 21">
            <a:extLst>
              <a:ext uri="{FF2B5EF4-FFF2-40B4-BE49-F238E27FC236}">
                <a16:creationId xmlns:a16="http://schemas.microsoft.com/office/drawing/2014/main" id="{E5C3C482-1CD1-C09F-B520-3FE8E6CB121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8932973" y="9842500"/>
            <a:ext cx="1816100" cy="1816100"/>
          </a:xfrm>
          <a:prstGeom prst="rect">
            <a:avLst/>
          </a:prstGeom>
        </p:spPr>
      </p:pic>
      <p:pic>
        <p:nvPicPr>
          <p:cNvPr id="47" name="Picture 23">
            <a:extLst>
              <a:ext uri="{FF2B5EF4-FFF2-40B4-BE49-F238E27FC236}">
                <a16:creationId xmlns:a16="http://schemas.microsoft.com/office/drawing/2014/main" id="{3A872B90-DB2C-A6C4-B7AC-071F1CE716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732557" y="9829800"/>
            <a:ext cx="1841500" cy="1841500"/>
          </a:xfrm>
          <a:prstGeom prst="rect">
            <a:avLst/>
          </a:prstGeom>
        </p:spPr>
      </p:pic>
      <p:pic>
        <p:nvPicPr>
          <p:cNvPr id="48" name="Picture 24">
            <a:extLst>
              <a:ext uri="{FF2B5EF4-FFF2-40B4-BE49-F238E27FC236}">
                <a16:creationId xmlns:a16="http://schemas.microsoft.com/office/drawing/2014/main" id="{BAD34D11-FB01-E61A-6612-8C9C3E78DA0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13733573" y="9842500"/>
            <a:ext cx="1816100" cy="1816100"/>
          </a:xfrm>
          <a:prstGeom prst="rect">
            <a:avLst/>
          </a:prstGeom>
        </p:spPr>
      </p:pic>
      <p:pic>
        <p:nvPicPr>
          <p:cNvPr id="49" name="Picture 25">
            <a:extLst>
              <a:ext uri="{FF2B5EF4-FFF2-40B4-BE49-F238E27FC236}">
                <a16:creationId xmlns:a16="http://schemas.microsoft.com/office/drawing/2014/main" id="{FC5B964D-B14B-18FA-947A-C1F0FF06C6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8520457" y="9829800"/>
            <a:ext cx="1841500" cy="1841500"/>
          </a:xfrm>
          <a:prstGeom prst="rect">
            <a:avLst/>
          </a:prstGeom>
        </p:spPr>
      </p:pic>
      <p:pic>
        <p:nvPicPr>
          <p:cNvPr id="50" name="Picture 26">
            <a:extLst>
              <a:ext uri="{FF2B5EF4-FFF2-40B4-BE49-F238E27FC236}">
                <a16:creationId xmlns:a16="http://schemas.microsoft.com/office/drawing/2014/main" id="{6FA031F2-6294-3870-3B82-25900D8B52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18534173" y="9842500"/>
            <a:ext cx="1816100" cy="1816100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295F33F6-1364-9158-0405-87D6D203CFA6}"/>
              </a:ext>
            </a:extLst>
          </p:cNvPr>
          <p:cNvSpPr txBox="1"/>
          <p:nvPr/>
        </p:nvSpPr>
        <p:spPr>
          <a:xfrm>
            <a:off x="6560463" y="6642437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👤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C284761-59DE-F539-9543-C94F4EF18865}"/>
              </a:ext>
            </a:extLst>
          </p:cNvPr>
          <p:cNvSpPr txBox="1"/>
          <p:nvPr/>
        </p:nvSpPr>
        <p:spPr>
          <a:xfrm>
            <a:off x="11319557" y="6695842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📃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1CDF42C-6B65-4417-8866-4AD8DC13C729}"/>
              </a:ext>
            </a:extLst>
          </p:cNvPr>
          <p:cNvSpPr txBox="1"/>
          <p:nvPr/>
        </p:nvSpPr>
        <p:spPr>
          <a:xfrm>
            <a:off x="16207637" y="6712585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❓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C1B50C-6895-A402-7D38-D9F5441178F3}"/>
              </a:ext>
            </a:extLst>
          </p:cNvPr>
          <p:cNvSpPr txBox="1"/>
          <p:nvPr/>
        </p:nvSpPr>
        <p:spPr>
          <a:xfrm>
            <a:off x="18834100" y="10210800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📈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220F4B6-B92F-FCBC-75C1-014069A12EC5}"/>
              </a:ext>
            </a:extLst>
          </p:cNvPr>
          <p:cNvSpPr txBox="1"/>
          <p:nvPr/>
        </p:nvSpPr>
        <p:spPr>
          <a:xfrm>
            <a:off x="14076774" y="10261937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📊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B30ED36-1E22-DAD3-412D-45FE53279C50}"/>
              </a:ext>
            </a:extLst>
          </p:cNvPr>
          <p:cNvSpPr txBox="1"/>
          <p:nvPr/>
        </p:nvSpPr>
        <p:spPr>
          <a:xfrm>
            <a:off x="9232900" y="10261937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🤖 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5DC5B74-5C7E-2927-903F-5909DDA066A8}"/>
              </a:ext>
            </a:extLst>
          </p:cNvPr>
          <p:cNvSpPr txBox="1"/>
          <p:nvPr/>
        </p:nvSpPr>
        <p:spPr>
          <a:xfrm>
            <a:off x="20802600" y="6611742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✍️</a:t>
            </a: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AFD06C44-9307-DAF7-A853-7ED5E6B44DEE}"/>
              </a:ext>
            </a:extLst>
          </p:cNvPr>
          <p:cNvSpPr/>
          <p:nvPr/>
        </p:nvSpPr>
        <p:spPr>
          <a:xfrm>
            <a:off x="8686800" y="7010400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60C6C7F6-37A6-5B0A-58F8-DC4786823DDE}"/>
              </a:ext>
            </a:extLst>
          </p:cNvPr>
          <p:cNvSpPr/>
          <p:nvPr/>
        </p:nvSpPr>
        <p:spPr>
          <a:xfrm>
            <a:off x="13411200" y="7010400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FBC8FC02-8F72-8A09-4757-AF50D663DF18}"/>
              </a:ext>
            </a:extLst>
          </p:cNvPr>
          <p:cNvSpPr/>
          <p:nvPr/>
        </p:nvSpPr>
        <p:spPr>
          <a:xfrm>
            <a:off x="18300700" y="7010400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0" name="화살표: 오른쪽 79">
            <a:extLst>
              <a:ext uri="{FF2B5EF4-FFF2-40B4-BE49-F238E27FC236}">
                <a16:creationId xmlns:a16="http://schemas.microsoft.com/office/drawing/2014/main" id="{56A29178-757E-94E4-4241-5A33A7C8ABE9}"/>
              </a:ext>
            </a:extLst>
          </p:cNvPr>
          <p:cNvSpPr/>
          <p:nvPr/>
        </p:nvSpPr>
        <p:spPr>
          <a:xfrm>
            <a:off x="11442700" y="10552223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1" name="화살표: 오른쪽 80">
            <a:extLst>
              <a:ext uri="{FF2B5EF4-FFF2-40B4-BE49-F238E27FC236}">
                <a16:creationId xmlns:a16="http://schemas.microsoft.com/office/drawing/2014/main" id="{DADBE167-01B7-F78B-1A48-9D8EF35281D3}"/>
              </a:ext>
            </a:extLst>
          </p:cNvPr>
          <p:cNvSpPr/>
          <p:nvPr/>
        </p:nvSpPr>
        <p:spPr>
          <a:xfrm>
            <a:off x="16243300" y="10591800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3" name="TextBox 12">
            <a:extLst>
              <a:ext uri="{FF2B5EF4-FFF2-40B4-BE49-F238E27FC236}">
                <a16:creationId xmlns:a16="http://schemas.microsoft.com/office/drawing/2014/main" id="{5C59C9C5-0B4E-35CC-9A19-4F2A83A8C030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b="0" i="0" u="sng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 흐름 및 기술 스택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98974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2B5F741-637B-DA41-F613-9C470461F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F4CBADE3-6ABF-A609-FC8F-4B2AC4AB97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7E2E4B32-4737-A15D-42AB-DF926FC064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B323F465-A884-811E-879C-209D58245C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290DD70-6310-5EB0-DFD5-5993C4D7E1F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9866119D-C044-F107-AF82-017D6A676AD6}"/>
              </a:ext>
            </a:extLst>
          </p:cNvPr>
          <p:cNvSpPr txBox="1"/>
          <p:nvPr/>
        </p:nvSpPr>
        <p:spPr>
          <a:xfrm>
            <a:off x="7493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000" dirty="0" err="1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" sz="3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FC8000D3-7A58-8E97-DEAF-36201A897A4C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3243A688-478C-291B-ABB5-608BC4BD005F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02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45F04C15-581B-7663-F7DE-D6C3F93DD365}"/>
              </a:ext>
            </a:extLst>
          </p:cNvPr>
          <p:cNvSpPr txBox="1"/>
          <p:nvPr/>
        </p:nvSpPr>
        <p:spPr>
          <a:xfrm>
            <a:off x="5194300" y="3035300"/>
            <a:ext cx="151257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66" b="0" i="0" u="none" strike="noStrike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기술 스택</a:t>
            </a:r>
            <a:endParaRPr lang="ko-KR" sz="8666" b="0" i="0" u="none" strike="noStrike" spc="173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66A818FC-8A5A-BAD6-B5C1-1EA713614F05}"/>
              </a:ext>
            </a:extLst>
          </p:cNvPr>
          <p:cNvSpPr/>
          <p:nvPr/>
        </p:nvSpPr>
        <p:spPr>
          <a:xfrm>
            <a:off x="4597400" y="5524500"/>
            <a:ext cx="19558000" cy="7886700"/>
          </a:xfrm>
          <a:prstGeom prst="roundRect">
            <a:avLst>
              <a:gd name="adj" fmla="val 5372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7" name="TextBox 8">
            <a:extLst>
              <a:ext uri="{FF2B5EF4-FFF2-40B4-BE49-F238E27FC236}">
                <a16:creationId xmlns:a16="http://schemas.microsoft.com/office/drawing/2014/main" id="{EA670F15-9A57-BF44-D09A-1E1830B98A12}"/>
              </a:ext>
            </a:extLst>
          </p:cNvPr>
          <p:cNvSpPr txBox="1"/>
          <p:nvPr/>
        </p:nvSpPr>
        <p:spPr>
          <a:xfrm>
            <a:off x="5118100" y="6019800"/>
            <a:ext cx="2451100" cy="783033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📌 </a:t>
            </a:r>
            <a:r>
              <a:rPr lang="ko-KR" altLang="en-US" sz="3600" b="0" i="0" u="none" strike="noStrike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백엔드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4D232478-8A82-5130-8BC9-53432C3AB754}"/>
              </a:ext>
            </a:extLst>
          </p:cNvPr>
          <p:cNvSpPr txBox="1"/>
          <p:nvPr/>
        </p:nvSpPr>
        <p:spPr>
          <a:xfrm>
            <a:off x="5194300" y="6692900"/>
            <a:ext cx="8242300" cy="9271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Spring Boot / JPA / WebSocket(STOMP)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B113AD7E-5061-B6D7-8AC2-144A4BEC5C58}"/>
              </a:ext>
            </a:extLst>
          </p:cNvPr>
          <p:cNvSpPr txBox="1"/>
          <p:nvPr/>
        </p:nvSpPr>
        <p:spPr>
          <a:xfrm>
            <a:off x="5118100" y="7759700"/>
            <a:ext cx="3898900" cy="783033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📌 </a:t>
            </a:r>
            <a:r>
              <a:rPr 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＆외부 </a:t>
            </a:r>
            <a:r>
              <a:rPr lang="en-US" altLang="ko-KR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API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1" name="TextBox 9">
            <a:extLst>
              <a:ext uri="{FF2B5EF4-FFF2-40B4-BE49-F238E27FC236}">
                <a16:creationId xmlns:a16="http://schemas.microsoft.com/office/drawing/2014/main" id="{F3775C18-9D5F-7B42-FFA3-66A60B131FD3}"/>
              </a:ext>
            </a:extLst>
          </p:cNvPr>
          <p:cNvSpPr txBox="1"/>
          <p:nvPr/>
        </p:nvSpPr>
        <p:spPr>
          <a:xfrm>
            <a:off x="5194300" y="8445500"/>
            <a:ext cx="8242300" cy="9271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OpenAI GPT-4</a:t>
            </a:r>
            <a:r>
              <a:rPr 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o-mini</a:t>
            </a: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Whisper</a:t>
            </a: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/</a:t>
            </a: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Agora</a:t>
            </a: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 </a:t>
            </a:r>
            <a:r>
              <a:rPr lang="en-US" altLang="ko-KR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SDK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0" name="TextBox 8">
            <a:extLst>
              <a:ext uri="{FF2B5EF4-FFF2-40B4-BE49-F238E27FC236}">
                <a16:creationId xmlns:a16="http://schemas.microsoft.com/office/drawing/2014/main" id="{11167A81-9C0F-0BF9-E448-D2C2C4F4112D}"/>
              </a:ext>
            </a:extLst>
          </p:cNvPr>
          <p:cNvSpPr txBox="1"/>
          <p:nvPr/>
        </p:nvSpPr>
        <p:spPr>
          <a:xfrm>
            <a:off x="5118100" y="9580167"/>
            <a:ext cx="2451100" cy="783033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📌 </a:t>
            </a:r>
            <a:r>
              <a:rPr 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DB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95423835-0640-0D7C-F08A-28953585FE29}"/>
              </a:ext>
            </a:extLst>
          </p:cNvPr>
          <p:cNvSpPr txBox="1"/>
          <p:nvPr/>
        </p:nvSpPr>
        <p:spPr>
          <a:xfrm>
            <a:off x="5194300" y="10210800"/>
            <a:ext cx="8242300" cy="9271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Oracle(Dev) </a:t>
            </a: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→ </a:t>
            </a:r>
            <a:r>
              <a:rPr lang="en-US" altLang="ko-KR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PostgreSQL(Deploy)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2" name="TextBox 8">
            <a:extLst>
              <a:ext uri="{FF2B5EF4-FFF2-40B4-BE49-F238E27FC236}">
                <a16:creationId xmlns:a16="http://schemas.microsoft.com/office/drawing/2014/main" id="{15E63356-9120-487B-8D1E-EC459716805C}"/>
              </a:ext>
            </a:extLst>
          </p:cNvPr>
          <p:cNvSpPr txBox="1"/>
          <p:nvPr/>
        </p:nvSpPr>
        <p:spPr>
          <a:xfrm>
            <a:off x="5118100" y="11250017"/>
            <a:ext cx="2451100" cy="783033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36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📌 </a:t>
            </a:r>
            <a:r>
              <a:rPr lang="ko-KR" altLang="en-US" sz="36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보안</a:t>
            </a:r>
            <a:endParaRPr lang="en-US" sz="36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3" name="TextBox 9">
            <a:extLst>
              <a:ext uri="{FF2B5EF4-FFF2-40B4-BE49-F238E27FC236}">
                <a16:creationId xmlns:a16="http://schemas.microsoft.com/office/drawing/2014/main" id="{2FB8DF26-F664-DDEF-1E28-39571D8B7CD0}"/>
              </a:ext>
            </a:extLst>
          </p:cNvPr>
          <p:cNvSpPr txBox="1"/>
          <p:nvPr/>
        </p:nvSpPr>
        <p:spPr>
          <a:xfrm>
            <a:off x="5194300" y="11874500"/>
            <a:ext cx="8242300" cy="9271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JWT </a:t>
            </a:r>
            <a:r>
              <a:rPr lang="ko-KR" alt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인증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6" name="TextBox 12">
            <a:extLst>
              <a:ext uri="{FF2B5EF4-FFF2-40B4-BE49-F238E27FC236}">
                <a16:creationId xmlns:a16="http://schemas.microsoft.com/office/drawing/2014/main" id="{ABF0CC32-8F8E-521D-D71A-A4747639A193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b="0" i="0" u="sng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사용 흐름 및 기술 스택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029" name="그림 1028">
            <a:extLst>
              <a:ext uri="{FF2B5EF4-FFF2-40B4-BE49-F238E27FC236}">
                <a16:creationId xmlns:a16="http://schemas.microsoft.com/office/drawing/2014/main" id="{728189E3-E6DD-8C61-4E3C-A703752A80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63600" y="7597449"/>
            <a:ext cx="4722352" cy="4169967"/>
          </a:xfrm>
          <a:prstGeom prst="rect">
            <a:avLst/>
          </a:prstGeom>
        </p:spPr>
      </p:pic>
      <p:pic>
        <p:nvPicPr>
          <p:cNvPr id="1033" name="그림 1032">
            <a:extLst>
              <a:ext uri="{FF2B5EF4-FFF2-40B4-BE49-F238E27FC236}">
                <a16:creationId xmlns:a16="http://schemas.microsoft.com/office/drawing/2014/main" id="{E6523120-A7D2-B307-D484-AEB83559A5F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461182" y="7597448"/>
            <a:ext cx="4851705" cy="4169967"/>
          </a:xfrm>
          <a:prstGeom prst="rect">
            <a:avLst/>
          </a:prstGeom>
        </p:spPr>
      </p:pic>
      <p:sp>
        <p:nvSpPr>
          <p:cNvPr id="1035" name="TextBox 9">
            <a:extLst>
              <a:ext uri="{FF2B5EF4-FFF2-40B4-BE49-F238E27FC236}">
                <a16:creationId xmlns:a16="http://schemas.microsoft.com/office/drawing/2014/main" id="{551DDF97-AC8E-FAF8-28AA-8F599B2B6345}"/>
              </a:ext>
            </a:extLst>
          </p:cNvPr>
          <p:cNvSpPr txBox="1"/>
          <p:nvPr/>
        </p:nvSpPr>
        <p:spPr>
          <a:xfrm>
            <a:off x="16738240" y="11761491"/>
            <a:ext cx="1949450" cy="479751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4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시스템 구조</a:t>
            </a:r>
            <a:endParaRPr lang="en-US" sz="24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037" name="TextBox 9">
            <a:extLst>
              <a:ext uri="{FF2B5EF4-FFF2-40B4-BE49-F238E27FC236}">
                <a16:creationId xmlns:a16="http://schemas.microsoft.com/office/drawing/2014/main" id="{88182855-A078-5F10-1061-F41647568019}"/>
              </a:ext>
            </a:extLst>
          </p:cNvPr>
          <p:cNvSpPr txBox="1"/>
          <p:nvPr/>
        </p:nvSpPr>
        <p:spPr>
          <a:xfrm>
            <a:off x="20874487" y="11788449"/>
            <a:ext cx="2563483" cy="479751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4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데이터베이스 </a:t>
            </a:r>
            <a:r>
              <a:rPr lang="en-US" altLang="ko-KR" sz="24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ERD</a:t>
            </a:r>
            <a:endParaRPr lang="en-US" sz="24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039" name="TextBox 9">
            <a:extLst>
              <a:ext uri="{FF2B5EF4-FFF2-40B4-BE49-F238E27FC236}">
                <a16:creationId xmlns:a16="http://schemas.microsoft.com/office/drawing/2014/main" id="{7F14C473-AA31-3ECD-559B-E96D85841279}"/>
              </a:ext>
            </a:extLst>
          </p:cNvPr>
          <p:cNvSpPr txBox="1"/>
          <p:nvPr/>
        </p:nvSpPr>
        <p:spPr>
          <a:xfrm>
            <a:off x="17373600" y="6759249"/>
            <a:ext cx="2451099" cy="479751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🏗️ 아키텍처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739731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B9A3C1-384B-E8E4-DD99-85C6564912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D64C23C-8415-382A-5117-91432C6EB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A834979C-30A1-64FB-6A2B-5E168B0C58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8C078C05-F2C8-A2E9-9C48-34622F1AE7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6238EE47-BD5D-ACCB-7761-5D18630EB5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9" name="TextBox 9">
            <a:extLst>
              <a:ext uri="{FF2B5EF4-FFF2-40B4-BE49-F238E27FC236}">
                <a16:creationId xmlns:a16="http://schemas.microsoft.com/office/drawing/2014/main" id="{E61D3672-E2DC-E453-5746-AB4D1CACB155}"/>
              </a:ext>
            </a:extLst>
          </p:cNvPr>
          <p:cNvSpPr txBox="1"/>
          <p:nvPr/>
        </p:nvSpPr>
        <p:spPr>
          <a:xfrm>
            <a:off x="7493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3000" dirty="0" err="1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" sz="3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27EA434B-D23E-51F6-F36F-3247DE418B2F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13" name="TextBox 13">
            <a:extLst>
              <a:ext uri="{FF2B5EF4-FFF2-40B4-BE49-F238E27FC236}">
                <a16:creationId xmlns:a16="http://schemas.microsoft.com/office/drawing/2014/main" id="{5F9C94D8-0775-FBF1-0DAF-6997CB7EDB64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03</a:t>
            </a: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1B52AF6-7E05-5410-D709-E9993A413CE8}"/>
              </a:ext>
            </a:extLst>
          </p:cNvPr>
          <p:cNvSpPr/>
          <p:nvPr/>
        </p:nvSpPr>
        <p:spPr>
          <a:xfrm>
            <a:off x="5232400" y="2971801"/>
            <a:ext cx="18034000" cy="9931400"/>
          </a:xfrm>
          <a:prstGeom prst="roundRect">
            <a:avLst>
              <a:gd name="adj" fmla="val 5372"/>
            </a:avLst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24" name="TextBox 9">
            <a:extLst>
              <a:ext uri="{FF2B5EF4-FFF2-40B4-BE49-F238E27FC236}">
                <a16:creationId xmlns:a16="http://schemas.microsoft.com/office/drawing/2014/main" id="{CDB4EA8B-AAB9-CB9C-BE96-1467F1F134E6}"/>
              </a:ext>
            </a:extLst>
          </p:cNvPr>
          <p:cNvSpPr txBox="1"/>
          <p:nvPr/>
        </p:nvSpPr>
        <p:spPr>
          <a:xfrm>
            <a:off x="5638800" y="12115800"/>
            <a:ext cx="10896600" cy="6223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📷 스마트폰 카메라로 </a:t>
            </a:r>
            <a:r>
              <a:rPr lang="en-US" altLang="ko-KR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QR</a:t>
            </a: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을 인식해주세요</a:t>
            </a:r>
            <a:r>
              <a:rPr lang="en-US" altLang="ko-KR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. </a:t>
            </a:r>
            <a:r>
              <a:rPr lang="en-US" altLang="ko-KR" sz="2800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r>
              <a:rPr lang="ko-KR" altLang="en-US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로 이동합니다</a:t>
            </a:r>
            <a:r>
              <a:rPr lang="en-US" altLang="ko-KR" sz="2800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.</a:t>
            </a:r>
            <a:endParaRPr lang="en-US" sz="2800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8D1C03-E123-7A32-CFE5-82BD79A3F5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15000" y="3429000"/>
            <a:ext cx="8636000" cy="8636000"/>
          </a:xfrm>
          <a:prstGeom prst="roundRect">
            <a:avLst>
              <a:gd name="adj" fmla="val 6079"/>
            </a:avLst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A1611E3-2457-BC18-6DF0-564E991ECF0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180" y="3810000"/>
            <a:ext cx="8930820" cy="90932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0223329-97A3-A42A-40CB-90BA960B7E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21400" y="5282133"/>
            <a:ext cx="3200400" cy="5982615"/>
          </a:xfrm>
          <a:prstGeom prst="rect">
            <a:avLst/>
          </a:prstGeom>
        </p:spPr>
      </p:pic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016DB6A3-D0DF-1371-13B9-196DEEA96D0F}"/>
              </a:ext>
            </a:extLst>
          </p:cNvPr>
          <p:cNvSpPr/>
          <p:nvPr/>
        </p:nvSpPr>
        <p:spPr>
          <a:xfrm>
            <a:off x="15252700" y="7756156"/>
            <a:ext cx="1969131" cy="362689"/>
          </a:xfrm>
          <a:prstGeom prst="rightArrow">
            <a:avLst/>
          </a:prstGeom>
          <a:solidFill>
            <a:srgbClr val="6B7DE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F182C72B-B5CC-6C53-A5F8-05B170D18934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u="sng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접속 </a:t>
            </a:r>
            <a:r>
              <a:rPr lang="en-US" altLang="ko-KR" sz="2666" u="sng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QR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2137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05D9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D7C44E-4E81-86CC-49CA-F694E7B4B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435CE45-8933-65B9-5D48-9306374B97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3541AEE9-EC50-3F51-A838-103F2B0D85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27000" y="-139700"/>
            <a:ext cx="24663400" cy="56642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78183C02-D151-0865-8793-6E0EEB5446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4000" y="1016000"/>
            <a:ext cx="21018500" cy="132842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9F5A6A81-8287-5D9E-7306-E7151AF9FFA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542500" y="571500"/>
            <a:ext cx="723900" cy="114300"/>
          </a:xfrm>
          <a:prstGeom prst="rect">
            <a:avLst/>
          </a:prstGeom>
        </p:spPr>
      </p:pic>
      <p:sp>
        <p:nvSpPr>
          <p:cNvPr id="6" name="TextBox 6">
            <a:extLst>
              <a:ext uri="{FF2B5EF4-FFF2-40B4-BE49-F238E27FC236}">
                <a16:creationId xmlns:a16="http://schemas.microsoft.com/office/drawing/2014/main" id="{657CEEB2-3BC8-5C7F-4CAD-EE90198F3AA2}"/>
              </a:ext>
            </a:extLst>
          </p:cNvPr>
          <p:cNvSpPr txBox="1"/>
          <p:nvPr/>
        </p:nvSpPr>
        <p:spPr>
          <a:xfrm>
            <a:off x="762000" y="12166600"/>
            <a:ext cx="2603500" cy="7366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3000" dirty="0">
                <a:solidFill>
                  <a:srgbClr val="FFFFFF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MockerView</a:t>
            </a:r>
            <a:endParaRPr lang="en" sz="3000" b="0" i="0" u="none" strike="noStrike" dirty="0">
              <a:solidFill>
                <a:srgbClr val="FFFFFF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F219FC60-5505-2905-E761-966967FBC467}"/>
              </a:ext>
            </a:extLst>
          </p:cNvPr>
          <p:cNvSpPr txBox="1"/>
          <p:nvPr/>
        </p:nvSpPr>
        <p:spPr>
          <a:xfrm>
            <a:off x="5727700" y="8272573"/>
            <a:ext cx="2667000" cy="5207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면접관 질문 입력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2" name="TextBox 12">
            <a:extLst>
              <a:ext uri="{FF2B5EF4-FFF2-40B4-BE49-F238E27FC236}">
                <a16:creationId xmlns:a16="http://schemas.microsoft.com/office/drawing/2014/main" id="{3F739254-98CE-7AB3-F05F-96436CBD8248}"/>
              </a:ext>
            </a:extLst>
          </p:cNvPr>
          <p:cNvSpPr txBox="1"/>
          <p:nvPr/>
        </p:nvSpPr>
        <p:spPr>
          <a:xfrm>
            <a:off x="9144000" y="8272573"/>
            <a:ext cx="5638800" cy="536354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WebSocket </a:t>
            </a: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브로드 캐스트</a:t>
            </a: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</a:t>
            </a: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즉시</a:t>
            </a: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573BE97C-C46F-7A94-43AD-566CA6951227}"/>
              </a:ext>
            </a:extLst>
          </p:cNvPr>
          <p:cNvSpPr txBox="1"/>
          <p:nvPr/>
        </p:nvSpPr>
        <p:spPr>
          <a:xfrm>
            <a:off x="14586044" y="8210771"/>
            <a:ext cx="4584700" cy="644304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모든 참가자 화면에 표시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8" name="TextBox 18">
            <a:extLst>
              <a:ext uri="{FF2B5EF4-FFF2-40B4-BE49-F238E27FC236}">
                <a16:creationId xmlns:a16="http://schemas.microsoft.com/office/drawing/2014/main" id="{5B0BFC2A-7FAA-9E79-AAFB-3386C95BEF1E}"/>
              </a:ext>
            </a:extLst>
          </p:cNvPr>
          <p:cNvSpPr txBox="1"/>
          <p:nvPr/>
        </p:nvSpPr>
        <p:spPr>
          <a:xfrm>
            <a:off x="19672300" y="8272573"/>
            <a:ext cx="3492500" cy="5207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타이머 시작</a:t>
            </a: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(60</a:t>
            </a: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초</a:t>
            </a:r>
            <a:r>
              <a:rPr lang="en-US" altLang="ko-KR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20" name="Picture 20">
            <a:extLst>
              <a:ext uri="{FF2B5EF4-FFF2-40B4-BE49-F238E27FC236}">
                <a16:creationId xmlns:a16="http://schemas.microsoft.com/office/drawing/2014/main" id="{92C3C869-E92B-815D-80E7-92559604360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46800" y="6273800"/>
            <a:ext cx="1841500" cy="1841500"/>
          </a:xfrm>
          <a:prstGeom prst="rect">
            <a:avLst/>
          </a:prstGeom>
        </p:spPr>
      </p:pic>
      <p:pic>
        <p:nvPicPr>
          <p:cNvPr id="21" name="Picture 21">
            <a:extLst>
              <a:ext uri="{FF2B5EF4-FFF2-40B4-BE49-F238E27FC236}">
                <a16:creationId xmlns:a16="http://schemas.microsoft.com/office/drawing/2014/main" id="{4D8A2210-F7A8-87C3-7730-8D7F5B8ECF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6159500" y="6286500"/>
            <a:ext cx="1816100" cy="1816100"/>
          </a:xfrm>
          <a:prstGeom prst="rect">
            <a:avLst/>
          </a:prstGeom>
        </p:spPr>
      </p:pic>
      <p:pic>
        <p:nvPicPr>
          <p:cNvPr id="23" name="Picture 23">
            <a:extLst>
              <a:ext uri="{FF2B5EF4-FFF2-40B4-BE49-F238E27FC236}">
                <a16:creationId xmlns:a16="http://schemas.microsoft.com/office/drawing/2014/main" id="{4F62DCF5-1340-381A-35C6-BB525A56601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47400" y="6273800"/>
            <a:ext cx="1841500" cy="1841500"/>
          </a:xfrm>
          <a:prstGeom prst="rect">
            <a:avLst/>
          </a:prstGeom>
        </p:spPr>
      </p:pic>
      <p:pic>
        <p:nvPicPr>
          <p:cNvPr id="24" name="Picture 24">
            <a:extLst>
              <a:ext uri="{FF2B5EF4-FFF2-40B4-BE49-F238E27FC236}">
                <a16:creationId xmlns:a16="http://schemas.microsoft.com/office/drawing/2014/main" id="{BA2E291E-9581-32D3-AFEA-B2932F509F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10960100" y="6286500"/>
            <a:ext cx="1816100" cy="1816100"/>
          </a:xfrm>
          <a:prstGeom prst="rect">
            <a:avLst/>
          </a:prstGeom>
        </p:spPr>
      </p:pic>
      <p:pic>
        <p:nvPicPr>
          <p:cNvPr id="25" name="Picture 25">
            <a:extLst>
              <a:ext uri="{FF2B5EF4-FFF2-40B4-BE49-F238E27FC236}">
                <a16:creationId xmlns:a16="http://schemas.microsoft.com/office/drawing/2014/main" id="{AA725A4D-793B-0F28-DABD-FC25BB172DE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35300" y="6273800"/>
            <a:ext cx="1841500" cy="1841500"/>
          </a:xfrm>
          <a:prstGeom prst="rect">
            <a:avLst/>
          </a:prstGeom>
        </p:spPr>
      </p:pic>
      <p:pic>
        <p:nvPicPr>
          <p:cNvPr id="26" name="Picture 26">
            <a:extLst>
              <a:ext uri="{FF2B5EF4-FFF2-40B4-BE49-F238E27FC236}">
                <a16:creationId xmlns:a16="http://schemas.microsoft.com/office/drawing/2014/main" id="{DF0929C0-6836-8B2F-5AF3-DEE347C6BE9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15748000" y="6286500"/>
            <a:ext cx="1816100" cy="1816100"/>
          </a:xfrm>
          <a:prstGeom prst="rect">
            <a:avLst/>
          </a:prstGeom>
        </p:spPr>
      </p:pic>
      <p:pic>
        <p:nvPicPr>
          <p:cNvPr id="27" name="Picture 27">
            <a:extLst>
              <a:ext uri="{FF2B5EF4-FFF2-40B4-BE49-F238E27FC236}">
                <a16:creationId xmlns:a16="http://schemas.microsoft.com/office/drawing/2014/main" id="{935B7314-4187-2922-0A71-0012690F994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35900" y="6273800"/>
            <a:ext cx="1841500" cy="1841500"/>
          </a:xfrm>
          <a:prstGeom prst="rect">
            <a:avLst/>
          </a:prstGeom>
        </p:spPr>
      </p:pic>
      <p:pic>
        <p:nvPicPr>
          <p:cNvPr id="28" name="Picture 28">
            <a:extLst>
              <a:ext uri="{FF2B5EF4-FFF2-40B4-BE49-F238E27FC236}">
                <a16:creationId xmlns:a16="http://schemas.microsoft.com/office/drawing/2014/main" id="{174B6E63-F160-5E3A-C29D-234AD80A2B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20548600" y="6286500"/>
            <a:ext cx="1816100" cy="1816100"/>
          </a:xfrm>
          <a:prstGeom prst="rect">
            <a:avLst/>
          </a:prstGeom>
        </p:spPr>
      </p:pic>
      <p:sp>
        <p:nvSpPr>
          <p:cNvPr id="32" name="TextBox 32">
            <a:extLst>
              <a:ext uri="{FF2B5EF4-FFF2-40B4-BE49-F238E27FC236}">
                <a16:creationId xmlns:a16="http://schemas.microsoft.com/office/drawing/2014/main" id="{7CA5596E-2C2B-00AD-3D51-0B0BB65A08BF}"/>
              </a:ext>
            </a:extLst>
          </p:cNvPr>
          <p:cNvSpPr txBox="1"/>
          <p:nvPr/>
        </p:nvSpPr>
        <p:spPr>
          <a:xfrm>
            <a:off x="977900" y="2311400"/>
            <a:ext cx="2184400" cy="4699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24499"/>
              </a:lnSpc>
            </a:pPr>
            <a:r>
              <a:rPr lang="en" sz="2666" b="0" i="0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CHAPTER</a:t>
            </a:r>
          </a:p>
        </p:txBody>
      </p:sp>
      <p:sp>
        <p:nvSpPr>
          <p:cNvPr id="33" name="TextBox 33">
            <a:extLst>
              <a:ext uri="{FF2B5EF4-FFF2-40B4-BE49-F238E27FC236}">
                <a16:creationId xmlns:a16="http://schemas.microsoft.com/office/drawing/2014/main" id="{C9EDFE7A-2CA5-BD7A-DDEB-47B9585C31AE}"/>
              </a:ext>
            </a:extLst>
          </p:cNvPr>
          <p:cNvSpPr txBox="1"/>
          <p:nvPr/>
        </p:nvSpPr>
        <p:spPr>
          <a:xfrm>
            <a:off x="127000" y="2781300"/>
            <a:ext cx="3886200" cy="2374900"/>
          </a:xfrm>
          <a:prstGeom prst="rect">
            <a:avLst/>
          </a:prstGeom>
        </p:spPr>
        <p:txBody>
          <a:bodyPr lIns="0" tIns="84665" rIns="0" bIns="84665" rtlCol="0" anchor="ctr"/>
          <a:lstStyle/>
          <a:p>
            <a:pPr lvl="0" algn="ctr">
              <a:lnSpc>
                <a:spcPct val="107899"/>
              </a:lnSpc>
            </a:pPr>
            <a:r>
              <a:rPr lang="en" sz="13333" b="0" i="0" u="none" strike="noStrike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04</a:t>
            </a:r>
          </a:p>
        </p:txBody>
      </p:sp>
      <p:sp>
        <p:nvSpPr>
          <p:cNvPr id="34" name="TextBox 34">
            <a:extLst>
              <a:ext uri="{FF2B5EF4-FFF2-40B4-BE49-F238E27FC236}">
                <a16:creationId xmlns:a16="http://schemas.microsoft.com/office/drawing/2014/main" id="{84F377FB-D50E-1F0F-4A75-CB27C03A7EFC}"/>
              </a:ext>
            </a:extLst>
          </p:cNvPr>
          <p:cNvSpPr txBox="1"/>
          <p:nvPr/>
        </p:nvSpPr>
        <p:spPr>
          <a:xfrm>
            <a:off x="5194300" y="3035300"/>
            <a:ext cx="11557000" cy="1536700"/>
          </a:xfrm>
          <a:prstGeom prst="rect">
            <a:avLst/>
          </a:prstGeom>
        </p:spPr>
        <p:txBody>
          <a:bodyPr lIns="0" tIns="110063" rIns="0" bIns="110063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66" spc="173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실시간 면접 플로우</a:t>
            </a:r>
            <a:endParaRPr lang="ko-KR" sz="8666" b="0" i="0" u="none" strike="noStrike" spc="173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7739F83E-A73F-31CD-9EA8-717D07C03911}"/>
              </a:ext>
            </a:extLst>
          </p:cNvPr>
          <p:cNvSpPr txBox="1"/>
          <p:nvPr/>
        </p:nvSpPr>
        <p:spPr>
          <a:xfrm>
            <a:off x="6560463" y="6642437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📑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8ECA85D-14BE-2D4B-E8C0-AD604A7C1F5D}"/>
              </a:ext>
            </a:extLst>
          </p:cNvPr>
          <p:cNvSpPr txBox="1"/>
          <p:nvPr/>
        </p:nvSpPr>
        <p:spPr>
          <a:xfrm>
            <a:off x="11319557" y="6695842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⚡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0026E3B4-CBD3-B4A0-4DB5-AF301B7D3427}"/>
              </a:ext>
            </a:extLst>
          </p:cNvPr>
          <p:cNvSpPr txBox="1"/>
          <p:nvPr/>
        </p:nvSpPr>
        <p:spPr>
          <a:xfrm>
            <a:off x="16078200" y="6629400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👥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D1846396-3564-6C58-3F56-8EE5767E2A35}"/>
              </a:ext>
            </a:extLst>
          </p:cNvPr>
          <p:cNvSpPr txBox="1"/>
          <p:nvPr/>
        </p:nvSpPr>
        <p:spPr>
          <a:xfrm>
            <a:off x="20891500" y="6680537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⏰</a:t>
            </a:r>
          </a:p>
        </p:txBody>
      </p:sp>
      <p:sp>
        <p:nvSpPr>
          <p:cNvPr id="77" name="화살표: 오른쪽 76">
            <a:extLst>
              <a:ext uri="{FF2B5EF4-FFF2-40B4-BE49-F238E27FC236}">
                <a16:creationId xmlns:a16="http://schemas.microsoft.com/office/drawing/2014/main" id="{6964013F-6F21-F7EA-E562-F3B25D1D7A85}"/>
              </a:ext>
            </a:extLst>
          </p:cNvPr>
          <p:cNvSpPr/>
          <p:nvPr/>
        </p:nvSpPr>
        <p:spPr>
          <a:xfrm>
            <a:off x="8686800" y="7010400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8" name="화살표: 오른쪽 77">
            <a:extLst>
              <a:ext uri="{FF2B5EF4-FFF2-40B4-BE49-F238E27FC236}">
                <a16:creationId xmlns:a16="http://schemas.microsoft.com/office/drawing/2014/main" id="{35BC1156-22E9-DD4A-F508-572F860B8784}"/>
              </a:ext>
            </a:extLst>
          </p:cNvPr>
          <p:cNvSpPr/>
          <p:nvPr/>
        </p:nvSpPr>
        <p:spPr>
          <a:xfrm>
            <a:off x="13411200" y="7010400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9" name="화살표: 오른쪽 78">
            <a:extLst>
              <a:ext uri="{FF2B5EF4-FFF2-40B4-BE49-F238E27FC236}">
                <a16:creationId xmlns:a16="http://schemas.microsoft.com/office/drawing/2014/main" id="{0266341A-E0CC-88C2-F0F1-FC6F117607BF}"/>
              </a:ext>
            </a:extLst>
          </p:cNvPr>
          <p:cNvSpPr/>
          <p:nvPr/>
        </p:nvSpPr>
        <p:spPr>
          <a:xfrm>
            <a:off x="18300700" y="7010400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619A3EF0-061B-A77C-16A5-69C02A95C5D6}"/>
              </a:ext>
            </a:extLst>
          </p:cNvPr>
          <p:cNvSpPr txBox="1"/>
          <p:nvPr/>
        </p:nvSpPr>
        <p:spPr>
          <a:xfrm>
            <a:off x="5181600" y="11838098"/>
            <a:ext cx="4095657" cy="582502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참가자 답변 </a:t>
            </a:r>
            <a:r>
              <a:rPr lang="ko-KR" altLang="en-US" sz="2933" b="0" i="0" u="none" strike="noStrike" dirty="0" err="1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작성＆제출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4ADCDCC0-550A-DC39-D95B-ED15DF9EC151}"/>
              </a:ext>
            </a:extLst>
          </p:cNvPr>
          <p:cNvSpPr txBox="1"/>
          <p:nvPr/>
        </p:nvSpPr>
        <p:spPr>
          <a:xfrm>
            <a:off x="9131300" y="11838098"/>
            <a:ext cx="5638800" cy="536354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 </a:t>
            </a: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피드백 생성 시작</a:t>
            </a:r>
            <a:r>
              <a:rPr lang="en-US" altLang="ko-KR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(</a:t>
            </a: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비동기</a:t>
            </a:r>
            <a:r>
              <a:rPr lang="en-US" altLang="ko-KR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)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0" name="TextBox 15">
            <a:extLst>
              <a:ext uri="{FF2B5EF4-FFF2-40B4-BE49-F238E27FC236}">
                <a16:creationId xmlns:a16="http://schemas.microsoft.com/office/drawing/2014/main" id="{198C0B7B-7D7E-7E66-CC07-45D6CD037796}"/>
              </a:ext>
            </a:extLst>
          </p:cNvPr>
          <p:cNvSpPr txBox="1"/>
          <p:nvPr/>
        </p:nvSpPr>
        <p:spPr>
          <a:xfrm>
            <a:off x="14573344" y="11776296"/>
            <a:ext cx="4584700" cy="644304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en-US" altLang="ko-KR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3~5</a:t>
            </a:r>
            <a:r>
              <a:rPr lang="ko-KR" altLang="en-US" sz="2933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초 후 피드백 화면 표시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11" name="TextBox 18">
            <a:extLst>
              <a:ext uri="{FF2B5EF4-FFF2-40B4-BE49-F238E27FC236}">
                <a16:creationId xmlns:a16="http://schemas.microsoft.com/office/drawing/2014/main" id="{FF0F4BC7-8100-0430-F5B6-9B18835113E7}"/>
              </a:ext>
            </a:extLst>
          </p:cNvPr>
          <p:cNvSpPr txBox="1"/>
          <p:nvPr/>
        </p:nvSpPr>
        <p:spPr>
          <a:xfrm>
            <a:off x="19659600" y="11838098"/>
            <a:ext cx="3492500" cy="520700"/>
          </a:xfrm>
          <a:prstGeom prst="rect">
            <a:avLst/>
          </a:prstGeom>
        </p:spPr>
        <p:txBody>
          <a:bodyPr rtlCol="0" anchor="ctr"/>
          <a:lstStyle/>
          <a:p>
            <a:pPr lvl="0" algn="ctr">
              <a:lnSpc>
                <a:spcPct val="116199"/>
              </a:lnSpc>
            </a:pPr>
            <a:r>
              <a:rPr lang="ko-KR" altLang="en-US" sz="2933" b="0" i="0" u="none" strike="noStrike" dirty="0">
                <a:solidFill>
                  <a:srgbClr val="000000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면접관 추가 평가 가능</a:t>
            </a:r>
            <a:endParaRPr lang="ko-KR" sz="2933" b="0" i="0" u="none" strike="noStrike" dirty="0">
              <a:solidFill>
                <a:srgbClr val="000000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pic>
        <p:nvPicPr>
          <p:cNvPr id="13" name="Picture 20">
            <a:extLst>
              <a:ext uri="{FF2B5EF4-FFF2-40B4-BE49-F238E27FC236}">
                <a16:creationId xmlns:a16="http://schemas.microsoft.com/office/drawing/2014/main" id="{B65ED1D3-9B73-D730-DFF6-5290EEEEB61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34100" y="9839325"/>
            <a:ext cx="1841500" cy="1841500"/>
          </a:xfrm>
          <a:prstGeom prst="rect">
            <a:avLst/>
          </a:prstGeom>
        </p:spPr>
      </p:pic>
      <p:pic>
        <p:nvPicPr>
          <p:cNvPr id="14" name="Picture 21">
            <a:extLst>
              <a:ext uri="{FF2B5EF4-FFF2-40B4-BE49-F238E27FC236}">
                <a16:creationId xmlns:a16="http://schemas.microsoft.com/office/drawing/2014/main" id="{9B18AA04-9B60-5990-697C-DBAD9392110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6146800" y="9852025"/>
            <a:ext cx="1816100" cy="1816100"/>
          </a:xfrm>
          <a:prstGeom prst="rect">
            <a:avLst/>
          </a:prstGeom>
        </p:spPr>
      </p:pic>
      <p:pic>
        <p:nvPicPr>
          <p:cNvPr id="16" name="Picture 23">
            <a:extLst>
              <a:ext uri="{FF2B5EF4-FFF2-40B4-BE49-F238E27FC236}">
                <a16:creationId xmlns:a16="http://schemas.microsoft.com/office/drawing/2014/main" id="{6B124EED-2FEF-3854-53AC-49370D8D56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34700" y="9839325"/>
            <a:ext cx="1841500" cy="1841500"/>
          </a:xfrm>
          <a:prstGeom prst="rect">
            <a:avLst/>
          </a:prstGeom>
        </p:spPr>
      </p:pic>
      <p:pic>
        <p:nvPicPr>
          <p:cNvPr id="17" name="Picture 24">
            <a:extLst>
              <a:ext uri="{FF2B5EF4-FFF2-40B4-BE49-F238E27FC236}">
                <a16:creationId xmlns:a16="http://schemas.microsoft.com/office/drawing/2014/main" id="{71CDE3D5-16F4-8EE3-DAC8-BD9CF380DCA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2700000">
            <a:off x="10947400" y="9852025"/>
            <a:ext cx="1816100" cy="1816100"/>
          </a:xfrm>
          <a:prstGeom prst="rect">
            <a:avLst/>
          </a:prstGeom>
        </p:spPr>
      </p:pic>
      <p:pic>
        <p:nvPicPr>
          <p:cNvPr id="19" name="Picture 25">
            <a:extLst>
              <a:ext uri="{FF2B5EF4-FFF2-40B4-BE49-F238E27FC236}">
                <a16:creationId xmlns:a16="http://schemas.microsoft.com/office/drawing/2014/main" id="{D23D9153-9A24-7887-70EC-C6C1B535718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22600" y="9839325"/>
            <a:ext cx="1841500" cy="1841500"/>
          </a:xfrm>
          <a:prstGeom prst="rect">
            <a:avLst/>
          </a:prstGeom>
        </p:spPr>
      </p:pic>
      <p:pic>
        <p:nvPicPr>
          <p:cNvPr id="22" name="Picture 26">
            <a:extLst>
              <a:ext uri="{FF2B5EF4-FFF2-40B4-BE49-F238E27FC236}">
                <a16:creationId xmlns:a16="http://schemas.microsoft.com/office/drawing/2014/main" id="{054B923C-7828-30EA-9384-11B12C2620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15735300" y="9852025"/>
            <a:ext cx="1816100" cy="1816100"/>
          </a:xfrm>
          <a:prstGeom prst="rect">
            <a:avLst/>
          </a:prstGeom>
        </p:spPr>
      </p:pic>
      <p:pic>
        <p:nvPicPr>
          <p:cNvPr id="29" name="Picture 27">
            <a:extLst>
              <a:ext uri="{FF2B5EF4-FFF2-40B4-BE49-F238E27FC236}">
                <a16:creationId xmlns:a16="http://schemas.microsoft.com/office/drawing/2014/main" id="{770A3A65-C841-2EE3-4BEF-91169E05D0A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523200" y="9839325"/>
            <a:ext cx="1841500" cy="1841500"/>
          </a:xfrm>
          <a:prstGeom prst="rect">
            <a:avLst/>
          </a:prstGeom>
        </p:spPr>
      </p:pic>
      <p:pic>
        <p:nvPicPr>
          <p:cNvPr id="30" name="Picture 28">
            <a:extLst>
              <a:ext uri="{FF2B5EF4-FFF2-40B4-BE49-F238E27FC236}">
                <a16:creationId xmlns:a16="http://schemas.microsoft.com/office/drawing/2014/main" id="{17A8004E-9E98-A9DC-2A0A-E39374EFF0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2700000">
            <a:off x="20535900" y="9852025"/>
            <a:ext cx="1816100" cy="18161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DCF90180-3DB5-F133-20BE-CEB63E7BDD31}"/>
              </a:ext>
            </a:extLst>
          </p:cNvPr>
          <p:cNvSpPr txBox="1"/>
          <p:nvPr/>
        </p:nvSpPr>
        <p:spPr>
          <a:xfrm>
            <a:off x="6477000" y="10207962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✍️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67AD59-F1CE-9879-72D1-8FF32B645616}"/>
              </a:ext>
            </a:extLst>
          </p:cNvPr>
          <p:cNvSpPr txBox="1"/>
          <p:nvPr/>
        </p:nvSpPr>
        <p:spPr>
          <a:xfrm>
            <a:off x="11290300" y="10261367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🤖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46CC5E9-BB5C-1B03-75A7-A0B6B85AA6ED}"/>
              </a:ext>
            </a:extLst>
          </p:cNvPr>
          <p:cNvSpPr txBox="1"/>
          <p:nvPr/>
        </p:nvSpPr>
        <p:spPr>
          <a:xfrm>
            <a:off x="16059150" y="10252243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💬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555DB70-4F65-1CCD-B0CB-3C0FCF886DB3}"/>
              </a:ext>
            </a:extLst>
          </p:cNvPr>
          <p:cNvSpPr txBox="1"/>
          <p:nvPr/>
        </p:nvSpPr>
        <p:spPr>
          <a:xfrm>
            <a:off x="20916900" y="10233193"/>
            <a:ext cx="10541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000" dirty="0">
                <a:solidFill>
                  <a:srgbClr val="EBEBEB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🤵</a:t>
            </a:r>
          </a:p>
        </p:txBody>
      </p:sp>
      <p:sp>
        <p:nvSpPr>
          <p:cNvPr id="40" name="화살표: 오른쪽 39">
            <a:extLst>
              <a:ext uri="{FF2B5EF4-FFF2-40B4-BE49-F238E27FC236}">
                <a16:creationId xmlns:a16="http://schemas.microsoft.com/office/drawing/2014/main" id="{474AB91F-68AD-FA3B-DB95-929C08E8E758}"/>
              </a:ext>
            </a:extLst>
          </p:cNvPr>
          <p:cNvSpPr/>
          <p:nvPr/>
        </p:nvSpPr>
        <p:spPr>
          <a:xfrm>
            <a:off x="8674100" y="10575925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2" name="화살표: 오른쪽 41">
            <a:extLst>
              <a:ext uri="{FF2B5EF4-FFF2-40B4-BE49-F238E27FC236}">
                <a16:creationId xmlns:a16="http://schemas.microsoft.com/office/drawing/2014/main" id="{E17A8E5F-2A4D-FFA1-FB15-58D365FD71C5}"/>
              </a:ext>
            </a:extLst>
          </p:cNvPr>
          <p:cNvSpPr/>
          <p:nvPr/>
        </p:nvSpPr>
        <p:spPr>
          <a:xfrm>
            <a:off x="13398500" y="10575925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3" name="화살표: 오른쪽 42">
            <a:extLst>
              <a:ext uri="{FF2B5EF4-FFF2-40B4-BE49-F238E27FC236}">
                <a16:creationId xmlns:a16="http://schemas.microsoft.com/office/drawing/2014/main" id="{73812ECF-3B7D-04F2-CC09-81C67ACF3CDC}"/>
              </a:ext>
            </a:extLst>
          </p:cNvPr>
          <p:cNvSpPr/>
          <p:nvPr/>
        </p:nvSpPr>
        <p:spPr>
          <a:xfrm>
            <a:off x="18288000" y="10575925"/>
            <a:ext cx="1663700" cy="420577"/>
          </a:xfrm>
          <a:prstGeom prst="rightArrow">
            <a:avLst/>
          </a:prstGeom>
          <a:solidFill>
            <a:srgbClr val="EBEB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  <p:sp>
        <p:nvSpPr>
          <p:cNvPr id="46" name="TextBox 12">
            <a:extLst>
              <a:ext uri="{FF2B5EF4-FFF2-40B4-BE49-F238E27FC236}">
                <a16:creationId xmlns:a16="http://schemas.microsoft.com/office/drawing/2014/main" id="{9921737C-C085-7AA6-EF5F-9F2A0D09CBD7}"/>
              </a:ext>
            </a:extLst>
          </p:cNvPr>
          <p:cNvSpPr txBox="1"/>
          <p:nvPr/>
        </p:nvSpPr>
        <p:spPr>
          <a:xfrm>
            <a:off x="5232400" y="2260600"/>
            <a:ext cx="4064000" cy="571500"/>
          </a:xfrm>
          <a:prstGeom prst="rect">
            <a:avLst/>
          </a:prstGeom>
        </p:spPr>
        <p:txBody>
          <a:bodyPr rtlCol="0" anchor="ctr"/>
          <a:lstStyle/>
          <a:p>
            <a:pPr lvl="0">
              <a:lnSpc>
                <a:spcPct val="124499"/>
              </a:lnSpc>
            </a:pPr>
            <a:r>
              <a:rPr lang="ko-KR" altLang="en-US" sz="2666" b="0" i="0" u="sng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면접 플로우 및 </a:t>
            </a:r>
            <a:r>
              <a:rPr lang="en-US" altLang="ko-KR" sz="2666" b="0" i="0" u="sng" strike="noStrike" spc="187" dirty="0">
                <a:solidFill>
                  <a:srgbClr val="33428E"/>
                </a:solidFill>
                <a:latin typeface="Pretendard Bold" panose="02000803000000020004" pitchFamily="2" charset="-127"/>
                <a:ea typeface="Pretendard Bold" panose="02000803000000020004" pitchFamily="2" charset="-127"/>
                <a:cs typeface="Pretendard Bold" panose="02000803000000020004" pitchFamily="2" charset="-127"/>
              </a:rPr>
              <a:t>AI</a:t>
            </a:r>
            <a:endParaRPr lang="en" sz="2666" b="0" i="0" u="sng" strike="noStrike" spc="187" dirty="0">
              <a:solidFill>
                <a:srgbClr val="33428E"/>
              </a:solidFill>
              <a:latin typeface="Pretendard Bold" panose="02000803000000020004" pitchFamily="2" charset="-127"/>
              <a:ea typeface="Pretendard Bold" panose="02000803000000020004" pitchFamily="2" charset="-127"/>
              <a:cs typeface="Pretendard Bold" panose="020008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33319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641</TotalTime>
  <Words>756</Words>
  <Application>Microsoft Office PowerPoint</Application>
  <PresentationFormat>사용자 지정</PresentationFormat>
  <Paragraphs>252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Arial</vt:lpstr>
      <vt:lpstr>Calibri</vt:lpstr>
      <vt:lpstr>Pretendard Bold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GGG</dc:creator>
  <cp:lastModifiedBy>GGG</cp:lastModifiedBy>
  <cp:revision>14</cp:revision>
  <dcterms:created xsi:type="dcterms:W3CDTF">2006-08-16T00:00:00Z</dcterms:created>
  <dcterms:modified xsi:type="dcterms:W3CDTF">2025-10-14T06:03:46Z</dcterms:modified>
</cp:coreProperties>
</file>