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75" r:id="rId17"/>
    <p:sldId id="269" r:id="rId18"/>
    <p:sldId id="270" r:id="rId19"/>
    <p:sldId id="271" r:id="rId20"/>
    <p:sldId id="272" r:id="rId21"/>
    <p:sldId id="276" r:id="rId22"/>
    <p:sldId id="27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34808-94C2-4B63-AAB8-E22DAEA23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8B174B-E4EF-4D3B-A906-8ED10CFE2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139C53-D1E2-4DBA-9B79-E9DA06D2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1790-E3D4-499D-9760-894E3F9ABDD2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F14CF0-B36F-4C0F-9B54-46CF33F6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83D2D9-CDA8-4E1D-8753-F50CD091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AD3E-2C09-47A9-8293-34C997C4C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05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75689-F39F-4CE0-8D86-E49359C7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A737BC-65E7-4D71-8C12-D68DFC585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8A0CD4-34DA-42E5-A3A5-BF1B54E5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1790-E3D4-499D-9760-894E3F9ABDD2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04B17A-6E1B-427D-AAE1-90938452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408DAD-8521-40BE-941A-2A8E5C0D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AD3E-2C09-47A9-8293-34C997C4C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18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E8B60E1-9773-4032-B473-8EEECD14B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E623B6-A576-495F-B01F-690C60FDD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4D0784-4640-42BF-B353-BAF290BD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1790-E3D4-499D-9760-894E3F9ABDD2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3574A3-7736-4B91-88CE-7C7A36FB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093E68-1734-4EF5-ABE0-7436FFAF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AD3E-2C09-47A9-8293-34C997C4C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98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20DA0-CCF4-43C7-8EF1-8137F32F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CE56E1-AD7A-49F3-8020-2F7C09266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7D3DB1-9C6A-48B4-B001-796077B8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1790-E3D4-499D-9760-894E3F9ABDD2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84AED7-D6BF-474C-BDE0-0DDD1DF4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BB70C-4415-4646-AAE8-31A9E7CA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AD3E-2C09-47A9-8293-34C997C4C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28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BDC03-411C-45FD-805C-197B4EAE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D47A53-0D17-4E02-9872-919CA956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AD97CD-9A05-41BB-9363-3C8F5A3A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1790-E3D4-499D-9760-894E3F9ABDD2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4DC40C-CB48-4871-8BAF-EE1C6337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94DA7A-FB14-49D9-837C-6C007997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AD3E-2C09-47A9-8293-34C997C4C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24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46D3C-ADAE-4CB7-A56C-15F3E5F2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9D12B4-0BC0-435C-B4BB-BD116B679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C880D8-2C74-4470-8FAF-80083B726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F49B3D-C787-464E-BDCE-338F2C96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1790-E3D4-499D-9760-894E3F9ABDD2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FE0860-CDC4-4B5D-A326-8598E53C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EB62C2-18FD-4A1F-BC05-DF5B5DCE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AD3E-2C09-47A9-8293-34C997C4C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03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C29B3-B16C-4814-878B-D8DBBF3F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7A32B1-DABF-4F97-8019-0F347CAFE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A419D9-77A5-4136-9EA1-B620A4738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5CB6E8-AB8F-4EE8-9756-3E4403F6B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63C641-B0C7-4943-B3A6-6F7FED46E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CC6AF56-1921-45CB-854A-8C7125A3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1790-E3D4-499D-9760-894E3F9ABDD2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2F8C53-A537-42A2-ACD3-0F77354D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6D02E6C-2ABC-4AE7-B9CE-7BD05077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AD3E-2C09-47A9-8293-34C997C4C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3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F95B4-87DC-4F8E-9056-11D3419C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05FFB8A-0482-476D-B74D-5496D14A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1790-E3D4-499D-9760-894E3F9ABDD2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531521-BADA-4F18-BA20-F0335C41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6761A4-78F1-4B2D-9790-6C731F8B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AD3E-2C09-47A9-8293-34C997C4C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38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F2E0E6A-B699-4D0A-98F3-3147F8E3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1790-E3D4-499D-9760-894E3F9ABDD2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A4524E-3617-422E-BBCD-DB510A93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1A6E17-D283-46CD-BB53-28243407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AD3E-2C09-47A9-8293-34C997C4C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13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FCA8F-C548-46CD-B287-3012DEED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248D58-ED05-40E6-BE98-E2F0BCE0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35B8F8-D8D7-4EB8-9A48-95687F8E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9AC0F6-D341-4E1A-B763-A89CAC23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1790-E3D4-499D-9760-894E3F9ABDD2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5C3C6E-DEBF-465A-9EFC-D81833A3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9812F5-7B5D-44C1-89F6-DCF6BA6D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AD3E-2C09-47A9-8293-34C997C4C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35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6386D8-0AC7-43F4-846F-87972932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AE45DE-353F-4388-A4A0-F3B7429CD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63B19E-69EF-4AC9-AD7D-47E75B4A4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3B439B-EAA9-4A75-B00A-7A73F451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1790-E3D4-499D-9760-894E3F9ABDD2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29C42E-A286-4D8B-9633-EFEBBB03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E5567F-6E99-4EF1-AAD6-64EB67F3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AD3E-2C09-47A9-8293-34C997C4C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07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A84AD6-1DD4-4B13-B0A4-076BDA59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365477-0059-4DC5-8210-A3B062D53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DF9208-F13D-4850-8650-A28973322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F1790-E3D4-499D-9760-894E3F9ABDD2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E837F-4128-4FB1-9FCB-E0974DE9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06BA80-C994-4D82-B69C-FB6812E70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AD3E-2C09-47A9-8293-34C997C4C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99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F8766-3E10-40B9-BFF7-C75C563F9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Elagage structuré </a:t>
            </a:r>
            <a:br>
              <a:rPr lang="fr-FR" dirty="0"/>
            </a:br>
            <a:r>
              <a:rPr lang="fr-FR" dirty="0"/>
              <a:t>de réseaux de neurones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ACAED8-E172-4203-BAE2-1EB493D57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345" y="3509963"/>
            <a:ext cx="9781310" cy="526328"/>
          </a:xfrm>
        </p:spPr>
        <p:txBody>
          <a:bodyPr/>
          <a:lstStyle/>
          <a:p>
            <a:r>
              <a:rPr lang="fr-FR" dirty="0"/>
              <a:t>Comment réduire les coûts matériels d’un réseau de neurones par l’élagage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4544ABF7-D26E-432C-B453-A11CDABCB1CC}"/>
              </a:ext>
            </a:extLst>
          </p:cNvPr>
          <p:cNvSpPr txBox="1">
            <a:spLocks/>
          </p:cNvSpPr>
          <p:nvPr/>
        </p:nvSpPr>
        <p:spPr>
          <a:xfrm>
            <a:off x="1205345" y="4036291"/>
            <a:ext cx="9781310" cy="52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/>
              <a:t>Hugo Tessier</a:t>
            </a:r>
          </a:p>
        </p:txBody>
      </p:sp>
    </p:spTree>
    <p:extLst>
      <p:ext uri="{BB962C8B-B14F-4D97-AF65-F5344CB8AC3E}">
        <p14:creationId xmlns:p14="http://schemas.microsoft.com/office/powerpoint/2010/main" val="18780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3A7E1-4CA5-4B0C-9D7B-3B468F10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429" y="79218"/>
            <a:ext cx="3117574" cy="877266"/>
          </a:xfrm>
        </p:spPr>
        <p:txBody>
          <a:bodyPr/>
          <a:lstStyle/>
          <a:p>
            <a:r>
              <a:rPr lang="fr-FR" dirty="0" err="1"/>
              <a:t>Filter</a:t>
            </a:r>
            <a:r>
              <a:rPr lang="fr-FR" dirty="0"/>
              <a:t> </a:t>
            </a:r>
            <a:r>
              <a:rPr lang="fr-FR" dirty="0" err="1"/>
              <a:t>shapes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BC3CEA-C9D2-43A6-9E44-08D39803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0796"/>
            <a:ext cx="5270016" cy="246523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963CC2E-CE0A-4F45-9201-49E6DAC7B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016" y="1380796"/>
            <a:ext cx="4559449" cy="269538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B6BDA53-8062-4B23-A5C6-6F8DEEE8C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00497"/>
            <a:ext cx="4246286" cy="19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0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E1898-44E4-49E5-A2A1-688FA278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452" y="116647"/>
            <a:ext cx="2869096" cy="956779"/>
          </a:xfrm>
        </p:spPr>
        <p:txBody>
          <a:bodyPr/>
          <a:lstStyle/>
          <a:p>
            <a:r>
              <a:rPr lang="fr-FR" dirty="0"/>
              <a:t>Shift </a:t>
            </a:r>
            <a:r>
              <a:rPr lang="fr-FR" dirty="0" err="1"/>
              <a:t>layers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27B259D-24CE-443F-BCDC-22F238370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061" y="927594"/>
            <a:ext cx="7645877" cy="59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2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6CB0B-9F4E-4E1A-9069-235F7D5D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Filtres/Canaux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F603F9-1EF3-43D4-88B9-39C928387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316" y="1334792"/>
            <a:ext cx="7462683" cy="5523208"/>
          </a:xfrm>
        </p:spPr>
        <p:txBody>
          <a:bodyPr/>
          <a:lstStyle/>
          <a:p>
            <a:r>
              <a:rPr lang="fr-FR" dirty="0"/>
              <a:t>Elagage « structuré » standard dans la littérature</a:t>
            </a:r>
          </a:p>
          <a:p>
            <a:r>
              <a:rPr lang="fr-FR" dirty="0"/>
              <a:t>Réduit :</a:t>
            </a:r>
          </a:p>
          <a:p>
            <a:pPr lvl="1"/>
            <a:r>
              <a:rPr lang="fr-FR" dirty="0"/>
              <a:t>Le nombre de paramètres</a:t>
            </a:r>
          </a:p>
          <a:p>
            <a:pPr lvl="1"/>
            <a:r>
              <a:rPr lang="fr-FR" dirty="0"/>
              <a:t>La taille du tenseur de paramètres</a:t>
            </a:r>
          </a:p>
          <a:p>
            <a:pPr lvl="1"/>
            <a:r>
              <a:rPr lang="fr-FR" dirty="0"/>
              <a:t>Le nombre d’opérations</a:t>
            </a:r>
          </a:p>
          <a:p>
            <a:pPr lvl="1"/>
            <a:r>
              <a:rPr lang="fr-FR" dirty="0"/>
              <a:t>La taille des représentations intermédiaires</a:t>
            </a:r>
          </a:p>
          <a:p>
            <a:r>
              <a:rPr lang="fr-FR" dirty="0"/>
              <a:t>Exploitable par n’importe quelle implémentation</a:t>
            </a:r>
          </a:p>
          <a:p>
            <a:r>
              <a:rPr lang="fr-FR" dirty="0"/>
              <a:t>Granularité encore « raisonnable », malgré un impact punitif sur la performance</a:t>
            </a:r>
          </a:p>
          <a:p>
            <a:r>
              <a:rPr lang="fr-FR" dirty="0"/>
              <a:t>Se rapproche du NAS (comme l’élagage par couche)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EE11EA-B583-4C81-86CF-D4BF7F5C3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95" y="942975"/>
            <a:ext cx="43243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7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6E458-7779-4D82-93D2-15C0748D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Elagage de filtres : enjeux théoriques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7A952E-F2DD-406C-A8A8-CB3AEA986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136"/>
          </a:xfrm>
        </p:spPr>
        <p:txBody>
          <a:bodyPr/>
          <a:lstStyle/>
          <a:p>
            <a:r>
              <a:rPr lang="fr-FR" dirty="0"/>
              <a:t>Comment identifier les filtres à retirer</a:t>
            </a:r>
          </a:p>
          <a:p>
            <a:pPr lvl="1"/>
            <a:r>
              <a:rPr lang="fr-FR" dirty="0"/>
              <a:t>Norme sur les filtres de métriques faites pour les paramètres</a:t>
            </a:r>
          </a:p>
          <a:p>
            <a:pPr lvl="2"/>
            <a:r>
              <a:rPr lang="fr-FR" dirty="0"/>
              <a:t>Magnitude</a:t>
            </a:r>
          </a:p>
          <a:p>
            <a:pPr lvl="2"/>
            <a:r>
              <a:rPr lang="fr-FR" dirty="0"/>
              <a:t>Saillance (gradient)</a:t>
            </a:r>
          </a:p>
          <a:p>
            <a:pPr lvl="1"/>
            <a:r>
              <a:rPr lang="fr-FR" dirty="0"/>
              <a:t>Détourner le problème : « </a:t>
            </a:r>
            <a:r>
              <a:rPr lang="fr-FR" dirty="0" err="1"/>
              <a:t>gates</a:t>
            </a:r>
            <a:r>
              <a:rPr lang="fr-FR" dirty="0"/>
              <a:t> »</a:t>
            </a:r>
          </a:p>
          <a:p>
            <a:pPr lvl="2"/>
            <a:r>
              <a:rPr lang="fr-FR" dirty="0"/>
              <a:t>Introduction d’un paramètre multiplicatif pour le canal correspondant</a:t>
            </a:r>
          </a:p>
          <a:p>
            <a:pPr lvl="2"/>
            <a:r>
              <a:rPr lang="fr-FR" dirty="0"/>
              <a:t>Se trouve déjà dans les couches de batch-</a:t>
            </a:r>
            <a:r>
              <a:rPr lang="fr-FR" dirty="0" err="1"/>
              <a:t>normalization</a:t>
            </a:r>
            <a:endParaRPr lang="fr-FR" dirty="0"/>
          </a:p>
          <a:p>
            <a:r>
              <a:rPr lang="fr-FR" dirty="0"/>
              <a:t>Problème : déséquilibre des critères entre les couches</a:t>
            </a:r>
          </a:p>
          <a:p>
            <a:pPr lvl="1"/>
            <a:r>
              <a:rPr lang="fr-FR" dirty="0"/>
              <a:t>Taille variable des filtres</a:t>
            </a:r>
          </a:p>
          <a:p>
            <a:pPr lvl="1"/>
            <a:r>
              <a:rPr lang="fr-FR" dirty="0"/>
              <a:t>Lois de conservations</a:t>
            </a:r>
          </a:p>
          <a:p>
            <a:pPr lvl="1"/>
            <a:r>
              <a:rPr lang="fr-FR" dirty="0"/>
              <a:t>Elagage global ou local ?</a:t>
            </a:r>
          </a:p>
        </p:txBody>
      </p:sp>
    </p:spTree>
    <p:extLst>
      <p:ext uri="{BB962C8B-B14F-4D97-AF65-F5344CB8AC3E}">
        <p14:creationId xmlns:p14="http://schemas.microsoft.com/office/powerpoint/2010/main" val="71513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41B27B-3B32-406D-ABAE-AE401F0E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9" y="13998"/>
            <a:ext cx="11658600" cy="1325563"/>
          </a:xfrm>
        </p:spPr>
        <p:txBody>
          <a:bodyPr/>
          <a:lstStyle/>
          <a:p>
            <a:r>
              <a:rPr lang="fr-FR" dirty="0"/>
              <a:t>Efficacité des architectures produites : paramètres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DE7F01-B657-4003-99A9-B4BD0A085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02" y="924720"/>
            <a:ext cx="11313395" cy="59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34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ADC843C-4D58-43FB-ABEC-060E5C59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9" y="13998"/>
            <a:ext cx="11658600" cy="1325563"/>
          </a:xfrm>
        </p:spPr>
        <p:txBody>
          <a:bodyPr/>
          <a:lstStyle/>
          <a:p>
            <a:r>
              <a:rPr lang="fr-FR" dirty="0"/>
              <a:t>Efficacité des architectures produites : opérations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C906124-8CE8-44C1-A0A5-E1A28B69E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038225"/>
            <a:ext cx="120205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83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7A786FD-1601-49C9-A168-7D30AACC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700"/>
            <a:ext cx="11972925" cy="58293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F1EE494D-AB1E-4839-8ABC-D61EB113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9" y="13998"/>
            <a:ext cx="11658600" cy="1325563"/>
          </a:xfrm>
        </p:spPr>
        <p:txBody>
          <a:bodyPr/>
          <a:lstStyle/>
          <a:p>
            <a:r>
              <a:rPr lang="fr-FR" dirty="0"/>
              <a:t>Efficacité des architectures produites : énergie</a:t>
            </a:r>
          </a:p>
        </p:txBody>
      </p:sp>
    </p:spTree>
    <p:extLst>
      <p:ext uri="{BB962C8B-B14F-4D97-AF65-F5344CB8AC3E}">
        <p14:creationId xmlns:p14="http://schemas.microsoft.com/office/powerpoint/2010/main" val="939447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CB108-C3A2-42DE-8DA6-51631346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Elagage de filtres : enjeux pratiques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0754E-CEFD-47EB-8739-9E9A771A6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8677"/>
            <a:ext cx="12192000" cy="383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8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FED74-BF17-44B0-9A18-E0680C9D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31EA88-1B10-4CDF-AEC7-C37CA87AB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9490"/>
            <a:ext cx="12192000" cy="470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5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A54F2-2368-4281-9895-AA523AA8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B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37E3EAD-8B57-49A4-9504-AD050C815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38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2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1DEA1C-3A3A-4BC3-965E-64BA14A9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2" y="0"/>
            <a:ext cx="11951855" cy="1325563"/>
          </a:xfrm>
        </p:spPr>
        <p:txBody>
          <a:bodyPr/>
          <a:lstStyle/>
          <a:p>
            <a:r>
              <a:rPr lang="fr-FR" dirty="0"/>
              <a:t>Remise en contexte : coût des réseaux de neurones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7B0550-30C0-44B0-BD03-96DF2AF7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01" y="1325563"/>
            <a:ext cx="8314598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80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E143A-A982-4E40-8AAA-EA1C30D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BD3C9D-E0DE-4E61-8CFF-560A4B3AE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2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8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635D-D581-4A1D-91D3-8ADE2E50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F276F4-0614-4AA4-947A-53C217521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Différents types de structures pour différents types de gains et différentes complexités d’implémentation</a:t>
            </a:r>
          </a:p>
          <a:p>
            <a:r>
              <a:rPr lang="fr-FR" dirty="0"/>
              <a:t>Enjeux théoriques : différence entre les architectures efficaces en paramètres et efficaces en énergie</a:t>
            </a:r>
          </a:p>
          <a:p>
            <a:r>
              <a:rPr lang="fr-FR" dirty="0"/>
              <a:t>Interdépendance des couches : degrés de liberté et coût des opérateurs sur-mesure</a:t>
            </a:r>
          </a:p>
          <a:p>
            <a:r>
              <a:rPr lang="fr-FR" dirty="0"/>
              <a:t>En résumé : il faut élaguer en ayant en tête la cible matérielle</a:t>
            </a:r>
          </a:p>
        </p:txBody>
      </p:sp>
    </p:spTree>
    <p:extLst>
      <p:ext uri="{BB962C8B-B14F-4D97-AF65-F5344CB8AC3E}">
        <p14:creationId xmlns:p14="http://schemas.microsoft.com/office/powerpoint/2010/main" val="3575521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DE90F-89ED-46DF-8644-2B0A50E2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7418BC-4C66-4411-B9F7-9C3C7BE50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" y="1170037"/>
            <a:ext cx="12015019" cy="601734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Méthode d’élagage de filtres :</a:t>
            </a:r>
          </a:p>
          <a:p>
            <a:pPr lvl="1"/>
            <a:r>
              <a:rPr lang="en-US" i="1" dirty="0"/>
              <a:t>Learning efficient convolutional networks through network slimming</a:t>
            </a:r>
            <a:r>
              <a:rPr lang="en-US" dirty="0"/>
              <a:t>, Liu et al. 2017</a:t>
            </a:r>
            <a:endParaRPr lang="fr-FR" i="1" dirty="0"/>
          </a:p>
          <a:p>
            <a:pPr lvl="1"/>
            <a:r>
              <a:rPr lang="en-US" i="1" dirty="0"/>
              <a:t>Rethinking Weight Decay for Efficient Neural Network Pruning</a:t>
            </a:r>
            <a:r>
              <a:rPr lang="en-US" dirty="0"/>
              <a:t>, Tessier et al. 2022</a:t>
            </a:r>
          </a:p>
          <a:p>
            <a:r>
              <a:rPr lang="en-US" dirty="0"/>
              <a:t>Types de structures :</a:t>
            </a:r>
          </a:p>
          <a:p>
            <a:pPr lvl="1"/>
            <a:r>
              <a:rPr lang="en-US" i="1" dirty="0"/>
              <a:t>Deep compression: Compressing deep neural networks with pruning, trained quantization and </a:t>
            </a:r>
            <a:r>
              <a:rPr lang="en-US" i="1" dirty="0" err="1"/>
              <a:t>huffman</a:t>
            </a:r>
            <a:r>
              <a:rPr lang="en-US" i="1" dirty="0"/>
              <a:t> coding</a:t>
            </a:r>
            <a:r>
              <a:rPr lang="en-US" dirty="0"/>
              <a:t>, Han et al. 2015</a:t>
            </a:r>
          </a:p>
          <a:p>
            <a:pPr lvl="1"/>
            <a:r>
              <a:rPr lang="en-US" i="1" dirty="0"/>
              <a:t>S2TA: Exploiting Structured Sparsity for Energy-Efficient Mobile CNN Acceleration</a:t>
            </a:r>
            <a:r>
              <a:rPr lang="en-US" dirty="0"/>
              <a:t>, Liu et al. 2022</a:t>
            </a:r>
          </a:p>
          <a:p>
            <a:pPr lvl="1"/>
            <a:r>
              <a:rPr lang="en-US" i="1" dirty="0"/>
              <a:t>Learning structured sparsity in deep neural networks</a:t>
            </a:r>
            <a:r>
              <a:rPr lang="en-US" dirty="0"/>
              <a:t>, Wen et al. 2016</a:t>
            </a:r>
          </a:p>
          <a:p>
            <a:pPr lvl="1"/>
            <a:r>
              <a:rPr lang="en-US" i="1" dirty="0"/>
              <a:t>Attention based pruning for shift networks</a:t>
            </a:r>
            <a:r>
              <a:rPr lang="en-US" dirty="0"/>
              <a:t>, </a:t>
            </a:r>
            <a:r>
              <a:rPr lang="en-US" dirty="0" err="1"/>
              <a:t>Hacene</a:t>
            </a:r>
            <a:r>
              <a:rPr lang="en-US" dirty="0"/>
              <a:t> et al. 2021</a:t>
            </a:r>
          </a:p>
          <a:p>
            <a:r>
              <a:rPr lang="fr-FR" dirty="0"/>
              <a:t>Résoudre les problèmes de dépendances :</a:t>
            </a:r>
          </a:p>
          <a:p>
            <a:pPr lvl="1"/>
            <a:r>
              <a:rPr lang="en-US" i="1" dirty="0"/>
              <a:t>Leveraging Structured Pruning of Convolutional Neural Networks</a:t>
            </a:r>
            <a:r>
              <a:rPr lang="en-US" dirty="0"/>
              <a:t>, Tessier et al. 2022</a:t>
            </a:r>
          </a:p>
          <a:p>
            <a:r>
              <a:rPr lang="en-US" dirty="0"/>
              <a:t>Etude de la consummation </a:t>
            </a:r>
            <a:r>
              <a:rPr lang="en-US" dirty="0" err="1"/>
              <a:t>énergétique</a:t>
            </a:r>
            <a:r>
              <a:rPr lang="en-US" dirty="0"/>
              <a:t> :</a:t>
            </a:r>
          </a:p>
          <a:p>
            <a:pPr lvl="1"/>
            <a:r>
              <a:rPr lang="en-US" i="1" dirty="0"/>
              <a:t>Energy Consumption Analysis of pruned Semantic Segmentation Networks on an Embedded GPU</a:t>
            </a:r>
            <a:r>
              <a:rPr lang="en-US" dirty="0"/>
              <a:t>, Tessier et al. 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731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2B54E-BB41-4053-A8FA-1ABA7663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860" y="0"/>
            <a:ext cx="6332280" cy="1325563"/>
          </a:xfrm>
        </p:spPr>
        <p:txBody>
          <a:bodyPr/>
          <a:lstStyle/>
          <a:p>
            <a:r>
              <a:rPr lang="fr-FR" dirty="0"/>
              <a:t>Efficacité des architectures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D3C2B5-EF75-447D-9C13-D0A0DE5E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860" y="1127521"/>
            <a:ext cx="6332280" cy="573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7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AC4CF-C33D-42B7-8CBB-E62042E8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Compression de réseaux de neurones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CE16B2-7950-40CE-9FE1-9E7498374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0600" cy="4351338"/>
          </a:xfrm>
        </p:spPr>
        <p:txBody>
          <a:bodyPr/>
          <a:lstStyle/>
          <a:p>
            <a:r>
              <a:rPr lang="fr-FR" dirty="0"/>
              <a:t>Améliorer la performance à budget fixe:</a:t>
            </a:r>
          </a:p>
          <a:p>
            <a:pPr lvl="1"/>
            <a:r>
              <a:rPr lang="fr-FR" dirty="0"/>
              <a:t>Distillation</a:t>
            </a:r>
          </a:p>
          <a:p>
            <a:r>
              <a:rPr lang="fr-FR" dirty="0"/>
              <a:t>Réduire l’emprunte mémoire des paramètres</a:t>
            </a:r>
          </a:p>
          <a:p>
            <a:pPr lvl="1"/>
            <a:r>
              <a:rPr lang="fr-FR" dirty="0"/>
              <a:t>Quantification</a:t>
            </a:r>
          </a:p>
          <a:p>
            <a:pPr lvl="1"/>
            <a:r>
              <a:rPr lang="fr-FR" dirty="0"/>
              <a:t>Clustering</a:t>
            </a:r>
          </a:p>
          <a:p>
            <a:r>
              <a:rPr lang="fr-FR" dirty="0"/>
              <a:t>Améliorer l’efficacité de l’architecture</a:t>
            </a:r>
          </a:p>
          <a:p>
            <a:pPr lvl="1"/>
            <a:r>
              <a:rPr lang="fr-FR" dirty="0"/>
              <a:t>NAS</a:t>
            </a:r>
          </a:p>
          <a:p>
            <a:pPr lvl="1"/>
            <a:r>
              <a:rPr lang="fr-FR" dirty="0"/>
              <a:t>Factorisation</a:t>
            </a:r>
          </a:p>
          <a:p>
            <a:pPr lvl="1"/>
            <a:r>
              <a:rPr lang="fr-FR" dirty="0"/>
              <a:t>Elagage (modèles parcimonieux) : alléger un réseau en retirant des parties inutiles</a:t>
            </a:r>
          </a:p>
        </p:txBody>
      </p:sp>
    </p:spTree>
    <p:extLst>
      <p:ext uri="{BB962C8B-B14F-4D97-AF65-F5344CB8AC3E}">
        <p14:creationId xmlns:p14="http://schemas.microsoft.com/office/powerpoint/2010/main" val="311196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6D29A-F696-400D-8B0B-9412A33F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Coûts d’un réseau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63A30-7124-4957-9A55-1879F8325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844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Pour un même matériel et une même implémentation</a:t>
            </a:r>
          </a:p>
          <a:p>
            <a:r>
              <a:rPr lang="fr-FR" dirty="0"/>
              <a:t>Paramètres:</a:t>
            </a:r>
          </a:p>
          <a:p>
            <a:pPr lvl="1"/>
            <a:r>
              <a:rPr lang="fr-FR" dirty="0"/>
              <a:t>Occupation mémoire</a:t>
            </a:r>
          </a:p>
          <a:p>
            <a:pPr lvl="1"/>
            <a:r>
              <a:rPr lang="fr-FR" dirty="0"/>
              <a:t>Coût énergétique des accès mémoire</a:t>
            </a:r>
          </a:p>
          <a:p>
            <a:r>
              <a:rPr lang="fr-FR" dirty="0"/>
              <a:t>Opérations</a:t>
            </a:r>
          </a:p>
          <a:p>
            <a:pPr lvl="1"/>
            <a:r>
              <a:rPr lang="fr-FR" dirty="0"/>
              <a:t>Densité inégale en opérations entre les couches</a:t>
            </a:r>
          </a:p>
          <a:p>
            <a:pPr lvl="1"/>
            <a:r>
              <a:rPr lang="fr-FR" dirty="0"/>
              <a:t>Optimisation matérielle des multiplications matricielles denses (im2col)</a:t>
            </a:r>
          </a:p>
          <a:p>
            <a:pPr lvl="1"/>
            <a:r>
              <a:rPr lang="fr-FR" dirty="0"/>
              <a:t>Taux d’utilisation du matériel, complexité des opérations, </a:t>
            </a:r>
            <a:r>
              <a:rPr lang="fr-FR" dirty="0" err="1"/>
              <a:t>gating</a:t>
            </a:r>
            <a:endParaRPr lang="fr-FR" dirty="0"/>
          </a:p>
          <a:p>
            <a:r>
              <a:rPr lang="fr-FR" dirty="0"/>
              <a:t>Représentations intermédiaires</a:t>
            </a:r>
          </a:p>
          <a:p>
            <a:pPr lvl="1"/>
            <a:r>
              <a:rPr lang="fr-FR" dirty="0"/>
              <a:t>Occupation mémoire très importante</a:t>
            </a:r>
          </a:p>
          <a:p>
            <a:pPr lvl="1"/>
            <a:r>
              <a:rPr lang="fr-FR" dirty="0"/>
              <a:t>Dépend des données (rechargé à chaque inférence) et pas des paramètres</a:t>
            </a:r>
          </a:p>
        </p:txBody>
      </p:sp>
    </p:spTree>
    <p:extLst>
      <p:ext uri="{BB962C8B-B14F-4D97-AF65-F5344CB8AC3E}">
        <p14:creationId xmlns:p14="http://schemas.microsoft.com/office/powerpoint/2010/main" val="113974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450B4-E6C8-403B-832F-0E0BADB4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899" y="0"/>
            <a:ext cx="6172200" cy="1325563"/>
          </a:xfrm>
        </p:spPr>
        <p:txBody>
          <a:bodyPr/>
          <a:lstStyle/>
          <a:p>
            <a:r>
              <a:rPr lang="fr-FR" dirty="0"/>
              <a:t>La couche de convolution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DCAA12-0FF5-4344-9F61-660512455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76" y="1154109"/>
            <a:ext cx="6806447" cy="57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1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44E68-47A9-4291-B633-62E427CB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8318F4-D89E-4BDE-B372-3478C173C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0518" y="2944072"/>
            <a:ext cx="3927764" cy="123915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Simplicité </a:t>
            </a:r>
          </a:p>
          <a:p>
            <a:pPr marL="0" indent="0">
              <a:buNone/>
            </a:pPr>
            <a:r>
              <a:rPr lang="fr-FR" dirty="0"/>
              <a:t>d’implémentation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233B03A-3D8A-4852-ADBB-F821DB6FDC9A}"/>
              </a:ext>
            </a:extLst>
          </p:cNvPr>
          <p:cNvCxnSpPr>
            <a:cxnSpLocks/>
          </p:cNvCxnSpPr>
          <p:nvPr/>
        </p:nvCxnSpPr>
        <p:spPr>
          <a:xfrm>
            <a:off x="8469745" y="1797916"/>
            <a:ext cx="0" cy="3531466"/>
          </a:xfrm>
          <a:prstGeom prst="straightConnector1">
            <a:avLst/>
          </a:prstGeom>
          <a:ln w="38100">
            <a:gradFill>
              <a:gsLst>
                <a:gs pos="0">
                  <a:srgbClr val="C00000"/>
                </a:gs>
                <a:gs pos="100000">
                  <a:srgbClr val="00B050"/>
                </a:gs>
              </a:gsLst>
              <a:lin ang="5400000" scaled="1"/>
            </a:gra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E0AB6CF7-8B5A-46C0-8AFA-86147E5E93DE}"/>
              </a:ext>
            </a:extLst>
          </p:cNvPr>
          <p:cNvSpPr txBox="1">
            <a:spLocks/>
          </p:cNvSpPr>
          <p:nvPr/>
        </p:nvSpPr>
        <p:spPr>
          <a:xfrm>
            <a:off x="4284518" y="1950316"/>
            <a:ext cx="39277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Non-structuré</a:t>
            </a:r>
          </a:p>
          <a:p>
            <a:r>
              <a:rPr lang="fr-FR" dirty="0"/>
              <a:t>Parcimonie contrainte</a:t>
            </a:r>
          </a:p>
          <a:p>
            <a:r>
              <a:rPr lang="fr-FR" dirty="0"/>
              <a:t>« </a:t>
            </a:r>
            <a:r>
              <a:rPr lang="fr-FR" dirty="0" err="1"/>
              <a:t>Filter</a:t>
            </a:r>
            <a:r>
              <a:rPr lang="fr-FR" dirty="0"/>
              <a:t> </a:t>
            </a:r>
            <a:r>
              <a:rPr lang="fr-FR" dirty="0" err="1"/>
              <a:t>shapes</a:t>
            </a:r>
            <a:r>
              <a:rPr lang="fr-FR" dirty="0"/>
              <a:t> »</a:t>
            </a:r>
          </a:p>
          <a:p>
            <a:r>
              <a:rPr lang="fr-FR" dirty="0"/>
              <a:t>« Shift </a:t>
            </a:r>
            <a:r>
              <a:rPr lang="fr-FR" dirty="0" err="1"/>
              <a:t>layers</a:t>
            </a:r>
            <a:r>
              <a:rPr lang="fr-FR" dirty="0"/>
              <a:t> »</a:t>
            </a:r>
          </a:p>
          <a:p>
            <a:r>
              <a:rPr lang="fr-FR" dirty="0"/>
              <a:t>Convolutions groupées</a:t>
            </a:r>
          </a:p>
          <a:p>
            <a:r>
              <a:rPr lang="fr-FR" dirty="0"/>
              <a:t>Filtres</a:t>
            </a:r>
          </a:p>
          <a:p>
            <a:r>
              <a:rPr lang="fr-FR" dirty="0"/>
              <a:t>Couches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EF7C02DC-A643-42E2-B146-43FBF3ED6CCC}"/>
              </a:ext>
            </a:extLst>
          </p:cNvPr>
          <p:cNvSpPr txBox="1">
            <a:spLocks/>
          </p:cNvSpPr>
          <p:nvPr/>
        </p:nvSpPr>
        <p:spPr>
          <a:xfrm>
            <a:off x="1568200" y="2943977"/>
            <a:ext cx="3927764" cy="1239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Rapport entre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Paramètres et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performance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D55F8BD-9DC2-4A30-A055-5E0EEFFA2A57}"/>
              </a:ext>
            </a:extLst>
          </p:cNvPr>
          <p:cNvCxnSpPr>
            <a:cxnSpLocks/>
          </p:cNvCxnSpPr>
          <p:nvPr/>
        </p:nvCxnSpPr>
        <p:spPr>
          <a:xfrm flipV="1">
            <a:off x="3777165" y="1797916"/>
            <a:ext cx="0" cy="3531466"/>
          </a:xfrm>
          <a:prstGeom prst="straightConnector1">
            <a:avLst/>
          </a:prstGeom>
          <a:ln w="38100">
            <a:gradFill>
              <a:gsLst>
                <a:gs pos="0">
                  <a:srgbClr val="C00000"/>
                </a:gs>
                <a:gs pos="100000">
                  <a:srgbClr val="00B050"/>
                </a:gs>
              </a:gsLst>
              <a:lin ang="5400000" scaled="1"/>
            </a:gra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7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BDF4D-1A52-45D2-969B-73A0D8B5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Non structuré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0DDD67-DE1F-4976-85F1-9B8151446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190"/>
          </a:xfrm>
        </p:spPr>
        <p:txBody>
          <a:bodyPr/>
          <a:lstStyle/>
          <a:p>
            <a:r>
              <a:rPr lang="fr-FR" dirty="0"/>
              <a:t>Stratégie 1 : </a:t>
            </a:r>
            <a:r>
              <a:rPr lang="fr-FR" dirty="0" err="1"/>
              <a:t>huffman</a:t>
            </a:r>
            <a:r>
              <a:rPr lang="fr-FR" dirty="0"/>
              <a:t> </a:t>
            </a:r>
            <a:r>
              <a:rPr lang="fr-FR" dirty="0" err="1"/>
              <a:t>coding</a:t>
            </a:r>
            <a:endParaRPr lang="fr-FR" dirty="0"/>
          </a:p>
          <a:p>
            <a:pPr lvl="1"/>
            <a:r>
              <a:rPr lang="fr-FR" dirty="0"/>
              <a:t>Gain en mémoire</a:t>
            </a:r>
          </a:p>
          <a:p>
            <a:pPr lvl="1"/>
            <a:r>
              <a:rPr lang="fr-FR" dirty="0"/>
              <a:t>Coût en décompression</a:t>
            </a:r>
          </a:p>
          <a:p>
            <a:r>
              <a:rPr lang="fr-FR" dirty="0"/>
              <a:t>Stratégie 2 : </a:t>
            </a:r>
            <a:r>
              <a:rPr lang="fr-FR" dirty="0" err="1"/>
              <a:t>gating</a:t>
            </a:r>
            <a:endParaRPr lang="fr-FR" dirty="0"/>
          </a:p>
          <a:p>
            <a:pPr lvl="1"/>
            <a:r>
              <a:rPr lang="fr-FR" dirty="0"/>
              <a:t>Réduction de la consommation énergétique</a:t>
            </a:r>
          </a:p>
          <a:p>
            <a:pPr lvl="1"/>
            <a:r>
              <a:rPr lang="fr-FR" dirty="0"/>
              <a:t>Réduction du taux d’utilisation -&gt; pas de gain en latence</a:t>
            </a:r>
          </a:p>
          <a:p>
            <a:r>
              <a:rPr lang="fr-FR" dirty="0"/>
              <a:t>Stratégie 3 : indexation</a:t>
            </a:r>
          </a:p>
          <a:p>
            <a:pPr lvl="1"/>
            <a:r>
              <a:rPr lang="fr-FR" dirty="0"/>
              <a:t>Possibilité A : agréger les opérandes non-nulles en amont</a:t>
            </a:r>
          </a:p>
          <a:p>
            <a:pPr lvl="1"/>
            <a:r>
              <a:rPr lang="fr-FR" dirty="0"/>
              <a:t>Possibilité B : multiplier toutes les opérandes non-nulles et distribuer les résultats</a:t>
            </a:r>
          </a:p>
          <a:p>
            <a:pPr lvl="1"/>
            <a:r>
              <a:rPr lang="fr-FR" dirty="0"/>
              <a:t>Dans tous les cas : coût très significatif de l’indexation</a:t>
            </a:r>
          </a:p>
        </p:txBody>
      </p:sp>
    </p:spTree>
    <p:extLst>
      <p:ext uri="{BB962C8B-B14F-4D97-AF65-F5344CB8AC3E}">
        <p14:creationId xmlns:p14="http://schemas.microsoft.com/office/powerpoint/2010/main" val="129062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A1492-151D-46C8-BC97-0BE0C3D9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Parcimonie contrainte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61286F-1289-4C44-8D37-49F1DEE15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r>
              <a:rPr lang="fr-FR" dirty="0"/>
              <a:t>Idée générale : élaguer selon une distribution plus arrangeante au niveau du matériel ou de l’implémentation</a:t>
            </a:r>
          </a:p>
          <a:p>
            <a:r>
              <a:rPr lang="fr-FR" dirty="0"/>
              <a:t>Solution récurrente : découper le tenseur des poids par blocs ayant une contrainte prévisible de parcimonie (ex: nombre fixe d’éléments non-nuls)</a:t>
            </a:r>
          </a:p>
          <a:p>
            <a:pPr lvl="1"/>
            <a:r>
              <a:rPr lang="fr-FR" dirty="0"/>
              <a:t>Prévisible</a:t>
            </a:r>
          </a:p>
          <a:p>
            <a:pPr lvl="1"/>
            <a:r>
              <a:rPr lang="fr-FR" dirty="0" err="1"/>
              <a:t>Parallélisable</a:t>
            </a:r>
            <a:endParaRPr lang="fr-FR" dirty="0"/>
          </a:p>
          <a:p>
            <a:pPr lvl="1"/>
            <a:r>
              <a:rPr lang="fr-FR" dirty="0"/>
              <a:t>Fin</a:t>
            </a:r>
          </a:p>
          <a:p>
            <a:pPr lvl="1"/>
            <a:r>
              <a:rPr lang="fr-FR" dirty="0"/>
              <a:t>Spécifique</a:t>
            </a:r>
          </a:p>
          <a:p>
            <a:pPr lvl="1"/>
            <a:r>
              <a:rPr lang="fr-FR" dirty="0"/>
              <a:t>Pas de réarrangement des poids</a:t>
            </a:r>
          </a:p>
          <a:p>
            <a:r>
              <a:rPr lang="fr-FR" dirty="0"/>
              <a:t>Autre idée : block-</a:t>
            </a:r>
            <a:r>
              <a:rPr lang="fr-FR" dirty="0" err="1"/>
              <a:t>sparse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7281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646</Words>
  <Application>Microsoft Office PowerPoint</Application>
  <PresentationFormat>Grand écran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Elagage structuré  de réseaux de neurones</vt:lpstr>
      <vt:lpstr>Remise en contexte : coût des réseaux de neurones</vt:lpstr>
      <vt:lpstr>Efficacité des architectures</vt:lpstr>
      <vt:lpstr>Compression de réseaux de neurones</vt:lpstr>
      <vt:lpstr>Coûts d’un réseau</vt:lpstr>
      <vt:lpstr>La couche de convolution</vt:lpstr>
      <vt:lpstr>Types de structure</vt:lpstr>
      <vt:lpstr>Non structuré</vt:lpstr>
      <vt:lpstr>Parcimonie contrainte</vt:lpstr>
      <vt:lpstr>Filter shapes</vt:lpstr>
      <vt:lpstr>Shift layers</vt:lpstr>
      <vt:lpstr>Filtres/Canaux</vt:lpstr>
      <vt:lpstr>Elagage de filtres : enjeux théoriques</vt:lpstr>
      <vt:lpstr>Efficacité des architectures produites : paramètres</vt:lpstr>
      <vt:lpstr>Efficacité des architectures produites : opérations</vt:lpstr>
      <vt:lpstr>Efficacité des architectures produites : énergie</vt:lpstr>
      <vt:lpstr>Elagage de filtres : enjeux pratiques</vt:lpstr>
      <vt:lpstr>Stratégie A</vt:lpstr>
      <vt:lpstr>Stratégie B</vt:lpstr>
      <vt:lpstr>Stratégie C</vt:lpstr>
      <vt:lpstr>Conclusion</vt:lpstr>
      <vt:lpstr>Références</vt:lpstr>
    </vt:vector>
  </TitlesOfParts>
  <Company>STELLANTIS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Elagage structuré  de réseaux de neurones</dc:title>
  <dc:creator>HUGO TESSIER (EXTERNAL)</dc:creator>
  <cp:lastModifiedBy>HUGO TESSIER (EXTERNAL)</cp:lastModifiedBy>
  <cp:revision>40</cp:revision>
  <dcterms:created xsi:type="dcterms:W3CDTF">2022-12-05T13:19:06Z</dcterms:created>
  <dcterms:modified xsi:type="dcterms:W3CDTF">2022-12-05T15:24:20Z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d53d93-3f4c-4b90-b511-bd6bdbb4fba9_Enabled">
    <vt:lpwstr>true</vt:lpwstr>
  </property>
  <property fmtid="{D5CDD505-2E9C-101B-9397-08002B2CF9AE}" pid="3" name="MSIP_Label_2fd53d93-3f4c-4b90-b511-bd6bdbb4fba9_SetDate">
    <vt:lpwstr>2022-12-05T13:19:07Z</vt:lpwstr>
  </property>
  <property fmtid="{D5CDD505-2E9C-101B-9397-08002B2CF9AE}" pid="4" name="MSIP_Label_2fd53d93-3f4c-4b90-b511-bd6bdbb4fba9_Method">
    <vt:lpwstr>Standard</vt:lpwstr>
  </property>
  <property fmtid="{D5CDD505-2E9C-101B-9397-08002B2CF9AE}" pid="5" name="MSIP_Label_2fd53d93-3f4c-4b90-b511-bd6bdbb4fba9_Name">
    <vt:lpwstr>2fd53d93-3f4c-4b90-b511-bd6bdbb4fba9</vt:lpwstr>
  </property>
  <property fmtid="{D5CDD505-2E9C-101B-9397-08002B2CF9AE}" pid="6" name="MSIP_Label_2fd53d93-3f4c-4b90-b511-bd6bdbb4fba9_SiteId">
    <vt:lpwstr>d852d5cd-724c-4128-8812-ffa5db3f8507</vt:lpwstr>
  </property>
  <property fmtid="{D5CDD505-2E9C-101B-9397-08002B2CF9AE}" pid="7" name="MSIP_Label_2fd53d93-3f4c-4b90-b511-bd6bdbb4fba9_ActionId">
    <vt:lpwstr>9767338a-1b8f-4beb-bb8d-5fea3fdc8fdd</vt:lpwstr>
  </property>
  <property fmtid="{D5CDD505-2E9C-101B-9397-08002B2CF9AE}" pid="8" name="MSIP_Label_2fd53d93-3f4c-4b90-b511-bd6bdbb4fba9_ContentBits">
    <vt:lpwstr>0</vt:lpwstr>
  </property>
</Properties>
</file>