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Barlow Condensed SemiBold"/>
      <p:regular r:id="rId18"/>
      <p:bold r:id="rId19"/>
      <p:italic r:id="rId20"/>
      <p:boldItalic r:id="rId21"/>
    </p:embeddedFont>
    <p:embeddedFont>
      <p:font typeface="Barlow Condensed Medium"/>
      <p:regular r:id="rId22"/>
      <p:bold r:id="rId23"/>
      <p:italic r:id="rId24"/>
      <p:boldItalic r:id="rId25"/>
    </p:embeddedFont>
    <p:embeddedFont>
      <p:font typeface="Lato"/>
      <p:regular r:id="rId26"/>
      <p:bold r:id="rId27"/>
      <p:italic r:id="rId28"/>
      <p:boldItalic r:id="rId29"/>
    </p:embeddedFont>
    <p:embeddedFont>
      <p:font typeface="Arvo"/>
      <p:regular r:id="rId30"/>
      <p:bold r:id="rId31"/>
      <p:italic r:id="rId32"/>
      <p:boldItalic r:id="rId33"/>
    </p:embeddedFont>
    <p:embeddedFont>
      <p:font typeface="Barlow Condensed"/>
      <p:regular r:id="rId34"/>
      <p:bold r:id="rId35"/>
      <p:italic r:id="rId36"/>
      <p:boldItalic r:id="rId37"/>
    </p:embeddedFont>
    <p:embeddedFont>
      <p:font typeface="Fira Sans Extra Condensed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20" Type="http://schemas.openxmlformats.org/officeDocument/2006/relationships/font" Target="fonts/BarlowCondensedSemiBold-italic.fntdata"/><Relationship Id="rId41" Type="http://schemas.openxmlformats.org/officeDocument/2006/relationships/font" Target="fonts/FiraSansExtraCondensedMedium-boldItalic.fntdata"/><Relationship Id="rId22" Type="http://schemas.openxmlformats.org/officeDocument/2006/relationships/font" Target="fonts/BarlowCondensedMedium-regular.fntdata"/><Relationship Id="rId21" Type="http://schemas.openxmlformats.org/officeDocument/2006/relationships/font" Target="fonts/BarlowCondensedSemiBold-boldItalic.fntdata"/><Relationship Id="rId24" Type="http://schemas.openxmlformats.org/officeDocument/2006/relationships/font" Target="fonts/BarlowCondensedMedium-italic.fntdata"/><Relationship Id="rId23" Type="http://schemas.openxmlformats.org/officeDocument/2006/relationships/font" Target="fonts/BarlowCondense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BarlowCondensedMedium-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6.xml"/><Relationship Id="rId33" Type="http://schemas.openxmlformats.org/officeDocument/2006/relationships/font" Target="fonts/Arvo-boldItalic.fntdata"/><Relationship Id="rId10" Type="http://schemas.openxmlformats.org/officeDocument/2006/relationships/slide" Target="slides/slide5.xml"/><Relationship Id="rId32" Type="http://schemas.openxmlformats.org/officeDocument/2006/relationships/font" Target="fonts/Arvo-italic.fntdata"/><Relationship Id="rId13" Type="http://schemas.openxmlformats.org/officeDocument/2006/relationships/slide" Target="slides/slide8.xml"/><Relationship Id="rId35" Type="http://schemas.openxmlformats.org/officeDocument/2006/relationships/font" Target="fonts/BarlowCondensed-bold.fntdata"/><Relationship Id="rId12" Type="http://schemas.openxmlformats.org/officeDocument/2006/relationships/slide" Target="slides/slide7.xml"/><Relationship Id="rId34" Type="http://schemas.openxmlformats.org/officeDocument/2006/relationships/font" Target="fonts/BarlowCondensed-regular.fntdata"/><Relationship Id="rId15" Type="http://schemas.openxmlformats.org/officeDocument/2006/relationships/slide" Target="slides/slide10.xml"/><Relationship Id="rId37" Type="http://schemas.openxmlformats.org/officeDocument/2006/relationships/font" Target="fonts/BarlowCondensed-boldItalic.fntdata"/><Relationship Id="rId14" Type="http://schemas.openxmlformats.org/officeDocument/2006/relationships/slide" Target="slides/slide9.xml"/><Relationship Id="rId36" Type="http://schemas.openxmlformats.org/officeDocument/2006/relationships/font" Target="fonts/BarlowCondensed-italic.fntdata"/><Relationship Id="rId17" Type="http://schemas.openxmlformats.org/officeDocument/2006/relationships/slide" Target="slides/slide12.xml"/><Relationship Id="rId39" Type="http://schemas.openxmlformats.org/officeDocument/2006/relationships/font" Target="fonts/FiraSansExtraCondensedMedium-bold.fntdata"/><Relationship Id="rId16" Type="http://schemas.openxmlformats.org/officeDocument/2006/relationships/slide" Target="slides/slide11.xml"/><Relationship Id="rId38" Type="http://schemas.openxmlformats.org/officeDocument/2006/relationships/font" Target="fonts/FiraSansExtraCondensedMedium-regular.fntdata"/><Relationship Id="rId19" Type="http://schemas.openxmlformats.org/officeDocument/2006/relationships/font" Target="fonts/BarlowCondensedSemiBold-bold.fntdata"/><Relationship Id="rId18" Type="http://schemas.openxmlformats.org/officeDocument/2006/relationships/font" Target="fonts/BarlowCondense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846765f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46765f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46765fd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46765fd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4a86f0a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4a86f0a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8460ae05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460ae05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460ae05f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460ae05f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47e7ad96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47e7ad96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4a37ae48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4a37ae48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460ae05f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460ae05f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4a86f0ab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4a86f0ab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4a86f0ab5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4a86f0ab5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4a86f0ab5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4a86f0ab5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
    <p:bg>
      <p:bgPr>
        <a:solidFill>
          <a:schemeClr val="dk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2737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accent6"/>
        </a:solidFill>
      </p:bgPr>
    </p:bg>
    <p:spTree>
      <p:nvGrpSpPr>
        <p:cNvPr id="333" name="Shape 333"/>
        <p:cNvGrpSpPr/>
        <p:nvPr/>
      </p:nvGrpSpPr>
      <p:grpSpPr>
        <a:xfrm>
          <a:off x="0" y="0"/>
          <a:ext cx="0" cy="0"/>
          <a:chOff x="0" y="0"/>
          <a:chExt cx="0" cy="0"/>
        </a:xfrm>
      </p:grpSpPr>
      <p:sp>
        <p:nvSpPr>
          <p:cNvPr id="334" name="Google Shape;334;p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9"/>
          <p:cNvGrpSpPr/>
          <p:nvPr/>
        </p:nvGrpSpPr>
        <p:grpSpPr>
          <a:xfrm>
            <a:off x="255200" y="592"/>
            <a:ext cx="2250363" cy="1044300"/>
            <a:chOff x="255200" y="592"/>
            <a:chExt cx="2250363" cy="1044300"/>
          </a:xfrm>
        </p:grpSpPr>
        <p:sp>
          <p:nvSpPr>
            <p:cNvPr id="339" name="Google Shape;339;p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9"/>
          <p:cNvGrpSpPr/>
          <p:nvPr/>
        </p:nvGrpSpPr>
        <p:grpSpPr>
          <a:xfrm>
            <a:off x="905395" y="592"/>
            <a:ext cx="2250363" cy="1044300"/>
            <a:chOff x="905395" y="592"/>
            <a:chExt cx="2250363" cy="1044300"/>
          </a:xfrm>
        </p:grpSpPr>
        <p:sp>
          <p:nvSpPr>
            <p:cNvPr id="343" name="Google Shape;343;p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9"/>
          <p:cNvGrpSpPr/>
          <p:nvPr/>
        </p:nvGrpSpPr>
        <p:grpSpPr>
          <a:xfrm>
            <a:off x="7057468" y="5088"/>
            <a:ext cx="1851282" cy="752108"/>
            <a:chOff x="6917201" y="0"/>
            <a:chExt cx="2227777" cy="863400"/>
          </a:xfrm>
        </p:grpSpPr>
        <p:sp>
          <p:nvSpPr>
            <p:cNvPr id="347" name="Google Shape;347;p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9"/>
          <p:cNvGrpSpPr/>
          <p:nvPr/>
        </p:nvGrpSpPr>
        <p:grpSpPr>
          <a:xfrm>
            <a:off x="6553032" y="4217852"/>
            <a:ext cx="2389068" cy="925737"/>
            <a:chOff x="6917201" y="0"/>
            <a:chExt cx="2227777" cy="863400"/>
          </a:xfrm>
        </p:grpSpPr>
        <p:sp>
          <p:nvSpPr>
            <p:cNvPr id="351" name="Google Shape;351;p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9"/>
          <p:cNvGrpSpPr/>
          <p:nvPr/>
        </p:nvGrpSpPr>
        <p:grpSpPr>
          <a:xfrm>
            <a:off x="199149" y="4055652"/>
            <a:ext cx="2795414" cy="1083308"/>
            <a:chOff x="6917201" y="0"/>
            <a:chExt cx="2227777" cy="863400"/>
          </a:xfrm>
        </p:grpSpPr>
        <p:sp>
          <p:nvSpPr>
            <p:cNvPr id="355" name="Google Shape;355;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9"/>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9" name="Google Shape;359;p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0" name="Google Shape;360;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61" name="Shape 361"/>
        <p:cNvGrpSpPr/>
        <p:nvPr/>
      </p:nvGrpSpPr>
      <p:grpSpPr>
        <a:xfrm>
          <a:off x="0" y="0"/>
          <a:ext cx="0" cy="0"/>
          <a:chOff x="0" y="0"/>
          <a:chExt cx="0" cy="0"/>
        </a:xfrm>
      </p:grpSpPr>
      <p:grpSp>
        <p:nvGrpSpPr>
          <p:cNvPr id="362" name="Google Shape;362;p10"/>
          <p:cNvGrpSpPr/>
          <p:nvPr/>
        </p:nvGrpSpPr>
        <p:grpSpPr>
          <a:xfrm>
            <a:off x="0" y="381001"/>
            <a:ext cx="1037850" cy="1016287"/>
            <a:chOff x="0" y="381001"/>
            <a:chExt cx="1037850" cy="1016287"/>
          </a:xfrm>
        </p:grpSpPr>
        <p:sp>
          <p:nvSpPr>
            <p:cNvPr id="363" name="Google Shape;363;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6" name="Google Shape;366;p1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7" name="Google Shape;36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2pPr>
            <a:lvl3pPr lvl="2">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3pPr>
            <a:lvl4pPr lvl="3">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4pPr>
            <a:lvl5pPr lvl="4">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5pPr>
            <a:lvl6pPr lvl="5">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6pPr>
            <a:lvl7pPr lvl="6">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7pPr>
            <a:lvl8pPr lvl="7">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8pPr>
            <a:lvl9pPr lvl="8">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rvo"/>
              <a:buChar char="●"/>
              <a:defRPr sz="1800">
                <a:solidFill>
                  <a:schemeClr val="lt1"/>
                </a:solidFill>
                <a:latin typeface="Arvo"/>
                <a:ea typeface="Arvo"/>
                <a:cs typeface="Arvo"/>
                <a:sym typeface="Arvo"/>
              </a:defRPr>
            </a:lvl1pPr>
            <a:lvl2pPr indent="-317500" lvl="1" marL="914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2pPr>
            <a:lvl3pPr indent="-317500" lvl="2" marL="1371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3pPr>
            <a:lvl4pPr indent="-317500" lvl="3" marL="18288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4pPr>
            <a:lvl5pPr indent="-317500" lvl="4" marL="22860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5pPr>
            <a:lvl6pPr indent="-317500" lvl="5" marL="27432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6pPr>
            <a:lvl7pPr indent="-317500" lvl="6" marL="3200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7pPr>
            <a:lvl8pPr indent="-317500" lvl="7" marL="3657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8pPr>
            <a:lvl9pPr indent="-317500" lvl="8" marL="4114800">
              <a:lnSpc>
                <a:spcPct val="115000"/>
              </a:lnSpc>
              <a:spcBef>
                <a:spcPts val="1600"/>
              </a:spcBef>
              <a:spcAft>
                <a:spcPts val="1600"/>
              </a:spcAft>
              <a:buClr>
                <a:schemeClr val="lt1"/>
              </a:buClr>
              <a:buSzPts val="1400"/>
              <a:buFont typeface="Arvo"/>
              <a:buChar char="■"/>
              <a:defRPr>
                <a:solidFill>
                  <a:schemeClr val="lt1"/>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11"/>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Automation</a:t>
            </a:r>
            <a:endParaRPr/>
          </a:p>
          <a:p>
            <a:pPr indent="0" lvl="0" marL="0" rtl="0" algn="ctr">
              <a:spcBef>
                <a:spcPts val="0"/>
              </a:spcBef>
              <a:spcAft>
                <a:spcPts val="0"/>
              </a:spcAft>
              <a:buNone/>
            </a:pPr>
            <a:r>
              <a:rPr lang="en" sz="4200"/>
              <a:t>Bugs are Features Too, Two</a:t>
            </a:r>
            <a:endParaRPr sz="4200"/>
          </a:p>
        </p:txBody>
      </p:sp>
      <p:sp>
        <p:nvSpPr>
          <p:cNvPr id="373" name="Google Shape;373;p11"/>
          <p:cNvSpPr txBox="1"/>
          <p:nvPr>
            <p:ph idx="4294967295"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Team 7   -   Cloud 9</a:t>
            </a:r>
            <a:endParaRPr/>
          </a:p>
        </p:txBody>
      </p:sp>
      <p:sp>
        <p:nvSpPr>
          <p:cNvPr id="374" name="Google Shape;374;p11"/>
          <p:cNvSpPr txBox="1"/>
          <p:nvPr/>
        </p:nvSpPr>
        <p:spPr>
          <a:xfrm>
            <a:off x="3099300" y="3935750"/>
            <a:ext cx="29454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Presented by: Alex Reel, Alex Tanner, Camron Savage, Yankai Zhao, Patrick Yoder, and Benjamin Ellis</a:t>
            </a:r>
            <a:endParaRPr sz="1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20"/>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433" name="Google Shape;433;p20"/>
          <p:cNvSpPr txBox="1"/>
          <p:nvPr/>
        </p:nvSpPr>
        <p:spPr>
          <a:xfrm>
            <a:off x="770700" y="1433675"/>
            <a:ext cx="7467300" cy="3091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Arvo"/>
              <a:buChar char="-"/>
            </a:pPr>
            <a:r>
              <a:rPr lang="en" sz="2300">
                <a:latin typeface="Arvo"/>
                <a:ea typeface="Arvo"/>
                <a:cs typeface="Arvo"/>
                <a:sym typeface="Arvo"/>
              </a:rPr>
              <a:t>Good documentation is always helpful, for yourself and for future programmers</a:t>
            </a:r>
            <a:endParaRPr sz="2300">
              <a:latin typeface="Arvo"/>
              <a:ea typeface="Arvo"/>
              <a:cs typeface="Arvo"/>
              <a:sym typeface="Arvo"/>
            </a:endParaRPr>
          </a:p>
          <a:p>
            <a:pPr indent="-374650" lvl="0" marL="457200" rtl="0" algn="l">
              <a:spcBef>
                <a:spcPts val="0"/>
              </a:spcBef>
              <a:spcAft>
                <a:spcPts val="0"/>
              </a:spcAft>
              <a:buSzPts val="2300"/>
              <a:buFont typeface="Arvo"/>
              <a:buChar char="-"/>
            </a:pPr>
            <a:r>
              <a:rPr lang="en" sz="2300">
                <a:latin typeface="Arvo"/>
                <a:ea typeface="Arvo"/>
                <a:cs typeface="Arvo"/>
                <a:sym typeface="Arvo"/>
              </a:rPr>
              <a:t>Good communication is the best quality a group can have</a:t>
            </a:r>
            <a:endParaRPr sz="2300">
              <a:latin typeface="Arvo"/>
              <a:ea typeface="Arvo"/>
              <a:cs typeface="Arvo"/>
              <a:sym typeface="Arvo"/>
            </a:endParaRPr>
          </a:p>
          <a:p>
            <a:pPr indent="-374650" lvl="0" marL="457200" rtl="0" algn="l">
              <a:spcBef>
                <a:spcPts val="0"/>
              </a:spcBef>
              <a:spcAft>
                <a:spcPts val="0"/>
              </a:spcAft>
              <a:buSzPts val="2300"/>
              <a:buFont typeface="Arvo"/>
              <a:buChar char="-"/>
            </a:pPr>
            <a:r>
              <a:rPr lang="en" sz="2300">
                <a:latin typeface="Arvo"/>
                <a:ea typeface="Arvo"/>
                <a:cs typeface="Arvo"/>
                <a:sym typeface="Arvo"/>
              </a:rPr>
              <a:t>Downscoping is sometimes necessary</a:t>
            </a:r>
            <a:endParaRPr sz="2300">
              <a:latin typeface="Arvo"/>
              <a:ea typeface="Arvo"/>
              <a:cs typeface="Arvo"/>
              <a:sym typeface="Arvo"/>
            </a:endParaRPr>
          </a:p>
          <a:p>
            <a:pPr indent="-374650" lvl="0" marL="457200" rtl="0" algn="l">
              <a:spcBef>
                <a:spcPts val="0"/>
              </a:spcBef>
              <a:spcAft>
                <a:spcPts val="0"/>
              </a:spcAft>
              <a:buSzPts val="2300"/>
              <a:buFont typeface="Arvo"/>
              <a:buChar char="-"/>
            </a:pPr>
            <a:r>
              <a:rPr lang="en" sz="2300">
                <a:latin typeface="Arvo"/>
                <a:ea typeface="Arvo"/>
                <a:cs typeface="Arvo"/>
                <a:sym typeface="Arvo"/>
              </a:rPr>
              <a:t>Building things with future maintenance in mind will always help yourself and other developers</a:t>
            </a:r>
            <a:endParaRPr sz="2300">
              <a:latin typeface="Arvo"/>
              <a:ea typeface="Arvo"/>
              <a:cs typeface="Arvo"/>
              <a:sym typeface="Ar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1"/>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39" name="Google Shape;439;p21"/>
          <p:cNvSpPr txBox="1"/>
          <p:nvPr/>
        </p:nvSpPr>
        <p:spPr>
          <a:xfrm>
            <a:off x="770700" y="964825"/>
            <a:ext cx="7443900" cy="3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vo"/>
                <a:ea typeface="Arvo"/>
                <a:cs typeface="Arvo"/>
                <a:sym typeface="Arvo"/>
              </a:rPr>
              <a:t>Bugs are features too!</a:t>
            </a:r>
            <a:endParaRPr sz="2000">
              <a:latin typeface="Arvo"/>
              <a:ea typeface="Arvo"/>
              <a:cs typeface="Arvo"/>
              <a:sym typeface="Arvo"/>
            </a:endParaRPr>
          </a:p>
          <a:p>
            <a:pPr indent="0" lvl="0" marL="0" rtl="0" algn="l">
              <a:spcBef>
                <a:spcPts val="0"/>
              </a:spcBef>
              <a:spcAft>
                <a:spcPts val="0"/>
              </a:spcAft>
              <a:buNone/>
            </a:pPr>
            <a:r>
              <a:t/>
            </a:r>
            <a:endParaRPr sz="2000">
              <a:latin typeface="Arvo"/>
              <a:ea typeface="Arvo"/>
              <a:cs typeface="Arvo"/>
              <a:sym typeface="Arvo"/>
            </a:endParaRPr>
          </a:p>
          <a:p>
            <a:pPr indent="0" lvl="0" marL="0" rtl="0" algn="l">
              <a:spcBef>
                <a:spcPts val="0"/>
              </a:spcBef>
              <a:spcAft>
                <a:spcPts val="0"/>
              </a:spcAft>
              <a:buNone/>
            </a:pPr>
            <a:r>
              <a:rPr lang="en" sz="2000">
                <a:latin typeface="Arvo"/>
                <a:ea typeface="Arvo"/>
                <a:cs typeface="Arvo"/>
                <a:sym typeface="Arvo"/>
              </a:rPr>
              <a:t>We hope we have delivered on as many of the user stories as we could and created real value for our customer, and hope that the next group that expands on the project finds it easy to do so.</a:t>
            </a:r>
            <a:endParaRPr sz="2000">
              <a:latin typeface="Arvo"/>
              <a:ea typeface="Arvo"/>
              <a:cs typeface="Arvo"/>
              <a:sym typeface="Ar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22"/>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12"/>
          <p:cNvSpPr txBox="1"/>
          <p:nvPr>
            <p:ph idx="4294967295" type="body"/>
          </p:nvPr>
        </p:nvSpPr>
        <p:spPr>
          <a:xfrm>
            <a:off x="491975" y="1297800"/>
            <a:ext cx="7557900" cy="318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Customer - Ben Fox - Trissential</a:t>
            </a:r>
            <a:endParaRPr sz="1800"/>
          </a:p>
          <a:p>
            <a:pPr indent="0" lvl="0" marL="0" rtl="0" algn="l">
              <a:lnSpc>
                <a:spcPct val="100000"/>
              </a:lnSpc>
              <a:spcBef>
                <a:spcPts val="0"/>
              </a:spcBef>
              <a:spcAft>
                <a:spcPts val="0"/>
              </a:spcAft>
              <a:buNone/>
            </a:pPr>
            <a:r>
              <a:rPr lang="en" sz="1800"/>
              <a:t>Trissential - Software Quality Assurance </a:t>
            </a:r>
            <a:endParaRPr sz="1800"/>
          </a:p>
          <a:p>
            <a:pPr indent="0" lvl="0" marL="0" rtl="0" algn="l">
              <a:lnSpc>
                <a:spcPct val="100000"/>
              </a:lnSpc>
              <a:spcBef>
                <a:spcPts val="0"/>
              </a:spcBef>
              <a:spcAft>
                <a:spcPts val="0"/>
              </a:spcAft>
              <a:buNone/>
            </a:pPr>
            <a:r>
              <a:rPr lang="en" sz="1800" u="sng"/>
              <a:t>Needs  </a:t>
            </a:r>
            <a:endParaRPr sz="1800" u="sng"/>
          </a:p>
          <a:p>
            <a:pPr indent="-342900" lvl="0" marL="457200" rtl="0" algn="l">
              <a:lnSpc>
                <a:spcPct val="100000"/>
              </a:lnSpc>
              <a:spcBef>
                <a:spcPts val="0"/>
              </a:spcBef>
              <a:spcAft>
                <a:spcPts val="0"/>
              </a:spcAft>
              <a:buSzPts val="1800"/>
              <a:buChar char="●"/>
            </a:pPr>
            <a:r>
              <a:rPr lang="en" sz="1800"/>
              <a:t>Functionality and appearance improvements </a:t>
            </a:r>
            <a:endParaRPr sz="1800"/>
          </a:p>
          <a:p>
            <a:pPr indent="-342900" lvl="0" marL="457200" rtl="0" algn="l">
              <a:lnSpc>
                <a:spcPct val="100000"/>
              </a:lnSpc>
              <a:spcBef>
                <a:spcPts val="0"/>
              </a:spcBef>
              <a:spcAft>
                <a:spcPts val="0"/>
              </a:spcAft>
              <a:buSzPts val="1800"/>
              <a:buChar char="●"/>
            </a:pPr>
            <a:r>
              <a:rPr lang="en" sz="1800"/>
              <a:t>Additional bugs for more diverse debugging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u="sng"/>
              <a:t>Why?</a:t>
            </a:r>
            <a:endParaRPr sz="1800" u="sng"/>
          </a:p>
          <a:p>
            <a:pPr indent="-342900" lvl="0" marL="457200" rtl="0" algn="l">
              <a:lnSpc>
                <a:spcPct val="100000"/>
              </a:lnSpc>
              <a:spcBef>
                <a:spcPts val="0"/>
              </a:spcBef>
              <a:spcAft>
                <a:spcPts val="0"/>
              </a:spcAft>
              <a:buSzPts val="1800"/>
              <a:buChar char="●"/>
            </a:pPr>
            <a:r>
              <a:rPr lang="en" sz="1800"/>
              <a:t>Employee training and testing </a:t>
            </a:r>
            <a:endParaRPr sz="1800"/>
          </a:p>
          <a:p>
            <a:pPr indent="-342900" lvl="0" marL="457200" rtl="0" algn="l">
              <a:lnSpc>
                <a:spcPct val="100000"/>
              </a:lnSpc>
              <a:spcBef>
                <a:spcPts val="0"/>
              </a:spcBef>
              <a:spcAft>
                <a:spcPts val="0"/>
              </a:spcAft>
              <a:buSzPts val="1800"/>
              <a:buChar char="●"/>
            </a:pPr>
            <a:r>
              <a:rPr lang="en" sz="1800"/>
              <a:t>Demonstration Services to current and potential clients </a:t>
            </a:r>
            <a:endParaRPr sz="1800"/>
          </a:p>
          <a:p>
            <a:pPr indent="-342900" lvl="0" marL="457200" rtl="0" algn="l">
              <a:lnSpc>
                <a:spcPct val="100000"/>
              </a:lnSpc>
              <a:spcBef>
                <a:spcPts val="0"/>
              </a:spcBef>
              <a:spcAft>
                <a:spcPts val="0"/>
              </a:spcAft>
              <a:buSzPts val="1800"/>
              <a:buChar char="●"/>
            </a:pPr>
            <a:r>
              <a:rPr lang="en" sz="1800"/>
              <a:t>Providing a more modern, realistic feel to improve performance  </a:t>
            </a:r>
            <a:endParaRPr/>
          </a:p>
        </p:txBody>
      </p:sp>
      <p:pic>
        <p:nvPicPr>
          <p:cNvPr id="380" name="Google Shape;380;p12"/>
          <p:cNvPicPr preferRelativeResize="0"/>
          <p:nvPr/>
        </p:nvPicPr>
        <p:blipFill>
          <a:blip r:embed="rId3">
            <a:alphaModFix/>
          </a:blip>
          <a:stretch>
            <a:fillRect/>
          </a:stretch>
        </p:blipFill>
        <p:spPr>
          <a:xfrm>
            <a:off x="6679525" y="1348875"/>
            <a:ext cx="1838475" cy="979725"/>
          </a:xfrm>
          <a:prstGeom prst="rect">
            <a:avLst/>
          </a:prstGeom>
          <a:noFill/>
          <a:ln>
            <a:noFill/>
          </a:ln>
        </p:spPr>
      </p:pic>
      <p:sp>
        <p:nvSpPr>
          <p:cNvPr id="381" name="Google Shape;381;p12"/>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3"/>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Presentation Overview </a:t>
            </a:r>
            <a:endParaRPr/>
          </a:p>
        </p:txBody>
      </p:sp>
      <p:sp>
        <p:nvSpPr>
          <p:cNvPr id="387" name="Google Shape;387;p13"/>
          <p:cNvSpPr txBox="1"/>
          <p:nvPr>
            <p:ph idx="4294967295"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Architecture </a:t>
            </a:r>
            <a:endParaRPr sz="1800"/>
          </a:p>
          <a:p>
            <a:pPr indent="-342900" lvl="1" marL="914400" rtl="0" algn="l">
              <a:lnSpc>
                <a:spcPct val="100000"/>
              </a:lnSpc>
              <a:spcBef>
                <a:spcPts val="0"/>
              </a:spcBef>
              <a:spcAft>
                <a:spcPts val="0"/>
              </a:spcAft>
              <a:buSzPts val="1800"/>
              <a:buChar char="○"/>
            </a:pPr>
            <a:r>
              <a:rPr lang="en" sz="1800"/>
              <a:t>Web Interface, Database Layer, Web Server, Email Relay</a:t>
            </a:r>
            <a:endParaRPr/>
          </a:p>
          <a:p>
            <a:pPr indent="-342900" lvl="0" marL="457200" rtl="0" algn="l">
              <a:lnSpc>
                <a:spcPct val="100000"/>
              </a:lnSpc>
              <a:spcBef>
                <a:spcPts val="0"/>
              </a:spcBef>
              <a:spcAft>
                <a:spcPts val="0"/>
              </a:spcAft>
              <a:buSzPts val="1800"/>
              <a:buChar char="●"/>
            </a:pPr>
            <a:r>
              <a:rPr lang="en" sz="1800"/>
              <a:t>Methods </a:t>
            </a:r>
            <a:endParaRPr sz="1800"/>
          </a:p>
          <a:p>
            <a:pPr indent="-342900" lvl="0" marL="457200" rtl="0" algn="l">
              <a:lnSpc>
                <a:spcPct val="100000"/>
              </a:lnSpc>
              <a:spcBef>
                <a:spcPts val="0"/>
              </a:spcBef>
              <a:spcAft>
                <a:spcPts val="0"/>
              </a:spcAft>
              <a:buSzPts val="1800"/>
              <a:buChar char="●"/>
            </a:pPr>
            <a:r>
              <a:rPr lang="en" sz="1800"/>
              <a:t>Implementation </a:t>
            </a:r>
            <a:endParaRPr sz="1800"/>
          </a:p>
          <a:p>
            <a:pPr indent="-342900" lvl="1" marL="914400" rtl="0" algn="l">
              <a:lnSpc>
                <a:spcPct val="100000"/>
              </a:lnSpc>
              <a:spcBef>
                <a:spcPts val="0"/>
              </a:spcBef>
              <a:spcAft>
                <a:spcPts val="0"/>
              </a:spcAft>
              <a:buSzPts val="1800"/>
              <a:buChar char="○"/>
            </a:pPr>
            <a:r>
              <a:rPr lang="en" sz="1800"/>
              <a:t>GUI, WishList, Database, Bug Testing</a:t>
            </a:r>
            <a:endParaRPr sz="1800"/>
          </a:p>
          <a:p>
            <a:pPr indent="-342900" lvl="0" marL="457200" rtl="0" algn="l">
              <a:lnSpc>
                <a:spcPct val="100000"/>
              </a:lnSpc>
              <a:spcBef>
                <a:spcPts val="0"/>
              </a:spcBef>
              <a:spcAft>
                <a:spcPts val="0"/>
              </a:spcAft>
              <a:buSzPts val="1800"/>
              <a:buChar char="●"/>
            </a:pPr>
            <a:r>
              <a:rPr lang="en"/>
              <a:t>Demonstration</a:t>
            </a:r>
            <a:endParaRPr/>
          </a:p>
          <a:p>
            <a:pPr indent="-342900" lvl="0" marL="457200" rtl="0" algn="l">
              <a:lnSpc>
                <a:spcPct val="100000"/>
              </a:lnSpc>
              <a:spcBef>
                <a:spcPts val="0"/>
              </a:spcBef>
              <a:spcAft>
                <a:spcPts val="0"/>
              </a:spcAft>
              <a:buSzPts val="1800"/>
              <a:buChar char="●"/>
            </a:pPr>
            <a:r>
              <a:rPr lang="en" sz="1800"/>
              <a:t>Testing </a:t>
            </a:r>
            <a:endParaRPr sz="1800"/>
          </a:p>
          <a:p>
            <a:pPr indent="-342900" lvl="0" marL="457200" rtl="0" algn="l">
              <a:lnSpc>
                <a:spcPct val="100000"/>
              </a:lnSpc>
              <a:spcBef>
                <a:spcPts val="0"/>
              </a:spcBef>
              <a:spcAft>
                <a:spcPts val="0"/>
              </a:spcAft>
              <a:buSzPts val="1800"/>
              <a:buChar char="●"/>
            </a:pPr>
            <a:r>
              <a:rPr lang="en" sz="1800"/>
              <a:t>Maintenance</a:t>
            </a:r>
            <a:endParaRPr sz="1800"/>
          </a:p>
          <a:p>
            <a:pPr indent="-342900" lvl="0" marL="457200" rtl="0" algn="l">
              <a:lnSpc>
                <a:spcPct val="100000"/>
              </a:lnSpc>
              <a:spcBef>
                <a:spcPts val="0"/>
              </a:spcBef>
              <a:spcAft>
                <a:spcPts val="0"/>
              </a:spcAft>
              <a:buSzPts val="1800"/>
              <a:buChar char="●"/>
            </a:pPr>
            <a:r>
              <a:rPr lang="en" sz="1800"/>
              <a:t>Metrics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4"/>
          <p:cNvSpPr txBox="1"/>
          <p:nvPr>
            <p:ph idx="4294967295" type="title"/>
          </p:nvPr>
        </p:nvSpPr>
        <p:spPr>
          <a:xfrm>
            <a:off x="1284600" y="0"/>
            <a:ext cx="7038900" cy="4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393" name="Google Shape;393;p14"/>
          <p:cNvPicPr preferRelativeResize="0"/>
          <p:nvPr/>
        </p:nvPicPr>
        <p:blipFill>
          <a:blip r:embed="rId3">
            <a:alphaModFix/>
          </a:blip>
          <a:stretch>
            <a:fillRect/>
          </a:stretch>
        </p:blipFill>
        <p:spPr>
          <a:xfrm>
            <a:off x="574538" y="458675"/>
            <a:ext cx="7994914" cy="44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15"/>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399" name="Google Shape;399;p15"/>
          <p:cNvSpPr txBox="1"/>
          <p:nvPr>
            <p:ph idx="4294967295" type="body"/>
          </p:nvPr>
        </p:nvSpPr>
        <p:spPr>
          <a:xfrm>
            <a:off x="822800" y="1153600"/>
            <a:ext cx="7513500" cy="3325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Decided to focus on manual testing rather than implementing test automation.</a:t>
            </a:r>
            <a:endParaRPr sz="1800"/>
          </a:p>
          <a:p>
            <a:pPr indent="-342900" lvl="0" marL="457200" rtl="0" algn="l">
              <a:lnSpc>
                <a:spcPct val="100000"/>
              </a:lnSpc>
              <a:spcBef>
                <a:spcPts val="0"/>
              </a:spcBef>
              <a:spcAft>
                <a:spcPts val="0"/>
              </a:spcAft>
              <a:buSzPts val="1800"/>
              <a:buChar char="-"/>
            </a:pPr>
            <a:r>
              <a:rPr lang="en" sz="1800"/>
              <a:t>Unit tests on the new features were the focus with </a:t>
            </a:r>
            <a:r>
              <a:rPr lang="en" sz="1800"/>
              <a:t>additional</a:t>
            </a:r>
            <a:r>
              <a:rPr lang="en" sz="1800"/>
              <a:t> integration tests to ensure proper implementation with existing code.</a:t>
            </a:r>
            <a:endParaRPr sz="1800"/>
          </a:p>
          <a:p>
            <a:pPr indent="-342900" lvl="0" marL="457200" rtl="0" algn="l">
              <a:lnSpc>
                <a:spcPct val="100000"/>
              </a:lnSpc>
              <a:spcBef>
                <a:spcPts val="0"/>
              </a:spcBef>
              <a:spcAft>
                <a:spcPts val="0"/>
              </a:spcAft>
              <a:buSzPts val="1800"/>
              <a:buChar char="-"/>
            </a:pPr>
            <a:r>
              <a:rPr lang="en" sz="1800"/>
              <a:t>Testing results were positive overall.</a:t>
            </a:r>
            <a:endParaRPr sz="1800"/>
          </a:p>
          <a:p>
            <a:pPr indent="-330200" lvl="1" marL="914400" rtl="0" algn="l">
              <a:lnSpc>
                <a:spcPct val="100000"/>
              </a:lnSpc>
              <a:spcBef>
                <a:spcPts val="0"/>
              </a:spcBef>
              <a:spcAft>
                <a:spcPts val="0"/>
              </a:spcAft>
              <a:buSzPts val="1600"/>
              <a:buChar char="-"/>
            </a:pPr>
            <a:r>
              <a:rPr lang="en" sz="1600"/>
              <a:t>Unfinished elements of product editing was discovered (now fixed).</a:t>
            </a:r>
            <a:endParaRPr sz="1600"/>
          </a:p>
          <a:p>
            <a:pPr indent="-330200" lvl="1" marL="914400" rtl="0" algn="l">
              <a:lnSpc>
                <a:spcPct val="100000"/>
              </a:lnSpc>
              <a:spcBef>
                <a:spcPts val="0"/>
              </a:spcBef>
              <a:spcAft>
                <a:spcPts val="0"/>
              </a:spcAft>
              <a:buSzPts val="1600"/>
              <a:buChar char="-"/>
            </a:pPr>
            <a:r>
              <a:rPr lang="en" sz="1600"/>
              <a:t>Checkout form broken (now fixed).</a:t>
            </a:r>
            <a:endParaRPr sz="1600"/>
          </a:p>
          <a:p>
            <a:pPr indent="-330200" lvl="1" marL="914400" rtl="0" algn="l">
              <a:lnSpc>
                <a:spcPct val="100000"/>
              </a:lnSpc>
              <a:spcBef>
                <a:spcPts val="0"/>
              </a:spcBef>
              <a:spcAft>
                <a:spcPts val="0"/>
              </a:spcAft>
              <a:buSzPts val="1600"/>
              <a:buChar char="-"/>
            </a:pPr>
            <a:r>
              <a:rPr lang="en" sz="1600"/>
              <a:t>An issue was found that sometimes causes a product to be hidden when it shares a name with an existing product (unresolved).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16"/>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Maintenance</a:t>
            </a:r>
            <a:endParaRPr/>
          </a:p>
        </p:txBody>
      </p:sp>
      <p:sp>
        <p:nvSpPr>
          <p:cNvPr id="405" name="Google Shape;405;p16"/>
          <p:cNvSpPr txBox="1"/>
          <p:nvPr>
            <p:ph idx="4294967295" type="body"/>
          </p:nvPr>
        </p:nvSpPr>
        <p:spPr>
          <a:xfrm>
            <a:off x="636175" y="1187525"/>
            <a:ext cx="7700100" cy="3291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Project was already in progress when we adopted it, and was built by the previous team to be very modular</a:t>
            </a:r>
            <a:endParaRPr sz="1700"/>
          </a:p>
          <a:p>
            <a:pPr indent="-336550" lvl="0" marL="457200" rtl="0" algn="l">
              <a:spcBef>
                <a:spcPts val="0"/>
              </a:spcBef>
              <a:spcAft>
                <a:spcPts val="0"/>
              </a:spcAft>
              <a:buSzPts val="1700"/>
              <a:buChar char="-"/>
            </a:pPr>
            <a:r>
              <a:rPr lang="en" sz="1700"/>
              <a:t>This was a specific strength of the project identified by the customer, as versions of the project before this one were not modular and groups had trouble understanding it</a:t>
            </a:r>
            <a:endParaRPr sz="1700"/>
          </a:p>
          <a:p>
            <a:pPr indent="-336550" lvl="0" marL="457200" rtl="0" algn="l">
              <a:spcBef>
                <a:spcPts val="0"/>
              </a:spcBef>
              <a:spcAft>
                <a:spcPts val="0"/>
              </a:spcAft>
              <a:buSzPts val="1700"/>
              <a:buChar char="-"/>
            </a:pPr>
            <a:r>
              <a:rPr lang="en" sz="1700"/>
              <a:t>The project is html and php, with clear IDs and names that make it easy to slot in new functions</a:t>
            </a:r>
            <a:endParaRPr sz="1700"/>
          </a:p>
          <a:p>
            <a:pPr indent="-336550" lvl="0" marL="457200" rtl="0" algn="l">
              <a:spcBef>
                <a:spcPts val="0"/>
              </a:spcBef>
              <a:spcAft>
                <a:spcPts val="0"/>
              </a:spcAft>
              <a:buSzPts val="1700"/>
              <a:buChar char="-"/>
            </a:pPr>
            <a:r>
              <a:rPr lang="en" sz="1700"/>
              <a:t>The project is extensively documented by both the previous group and now ours as well</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17"/>
          <p:cNvSpPr txBox="1"/>
          <p:nvPr>
            <p:ph idx="4294967295" type="body"/>
          </p:nvPr>
        </p:nvSpPr>
        <p:spPr>
          <a:xfrm>
            <a:off x="1297500" y="1567550"/>
            <a:ext cx="3552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These were our initial story point estimations.</a:t>
            </a:r>
            <a:endParaRPr sz="1900"/>
          </a:p>
          <a:p>
            <a:pPr indent="0" lvl="0" marL="0" rtl="0" algn="l">
              <a:spcBef>
                <a:spcPts val="1600"/>
              </a:spcBef>
              <a:spcAft>
                <a:spcPts val="1600"/>
              </a:spcAft>
              <a:buNone/>
            </a:pPr>
            <a:r>
              <a:rPr lang="en" sz="1900"/>
              <a:t>After our meeting with the customer, we had a lot of potential user stories to address.</a:t>
            </a:r>
            <a:endParaRPr sz="1900"/>
          </a:p>
        </p:txBody>
      </p:sp>
      <p:pic>
        <p:nvPicPr>
          <p:cNvPr id="411" name="Google Shape;411;p17"/>
          <p:cNvPicPr preferRelativeResize="0"/>
          <p:nvPr/>
        </p:nvPicPr>
        <p:blipFill>
          <a:blip r:embed="rId3">
            <a:alphaModFix/>
          </a:blip>
          <a:stretch>
            <a:fillRect/>
          </a:stretch>
        </p:blipFill>
        <p:spPr>
          <a:xfrm>
            <a:off x="4850025" y="120950"/>
            <a:ext cx="4067501" cy="4901600"/>
          </a:xfrm>
          <a:prstGeom prst="rect">
            <a:avLst/>
          </a:prstGeom>
          <a:noFill/>
          <a:ln>
            <a:noFill/>
          </a:ln>
        </p:spPr>
      </p:pic>
      <p:sp>
        <p:nvSpPr>
          <p:cNvPr id="412" name="Google Shape;412;p17"/>
          <p:cNvSpPr txBox="1"/>
          <p:nvPr>
            <p:ph type="ctrTitle"/>
          </p:nvPr>
        </p:nvSpPr>
        <p:spPr>
          <a:xfrm flipH="1">
            <a:off x="770800" y="468450"/>
            <a:ext cx="4067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18"/>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cont.</a:t>
            </a:r>
            <a:endParaRPr/>
          </a:p>
        </p:txBody>
      </p:sp>
      <p:sp>
        <p:nvSpPr>
          <p:cNvPr id="418" name="Google Shape;418;p18"/>
          <p:cNvSpPr txBox="1"/>
          <p:nvPr>
            <p:ph idx="4294967295" type="body"/>
          </p:nvPr>
        </p:nvSpPr>
        <p:spPr>
          <a:xfrm>
            <a:off x="1297500" y="1567550"/>
            <a:ext cx="3552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Given the global pandemic, we had to scale back the scope of our project and focus on what we could get done based on our changed schedules and work loads.</a:t>
            </a:r>
            <a:endParaRPr sz="1800"/>
          </a:p>
          <a:p>
            <a:pPr indent="0" lvl="0" marL="0" rtl="0" algn="l">
              <a:spcBef>
                <a:spcPts val="1600"/>
              </a:spcBef>
              <a:spcAft>
                <a:spcPts val="1600"/>
              </a:spcAft>
              <a:buNone/>
            </a:pPr>
            <a:r>
              <a:rPr lang="en" sz="1800"/>
              <a:t>Highlighted are the user stories we </a:t>
            </a:r>
            <a:r>
              <a:rPr lang="en"/>
              <a:t>completed</a:t>
            </a:r>
            <a:r>
              <a:rPr lang="en" sz="1800"/>
              <a:t>.</a:t>
            </a:r>
            <a:endParaRPr sz="1800"/>
          </a:p>
        </p:txBody>
      </p:sp>
      <p:pic>
        <p:nvPicPr>
          <p:cNvPr id="419" name="Google Shape;419;p18"/>
          <p:cNvPicPr preferRelativeResize="0"/>
          <p:nvPr/>
        </p:nvPicPr>
        <p:blipFill>
          <a:blip r:embed="rId3">
            <a:alphaModFix/>
          </a:blip>
          <a:stretch>
            <a:fillRect/>
          </a:stretch>
        </p:blipFill>
        <p:spPr>
          <a:xfrm>
            <a:off x="4850025" y="120950"/>
            <a:ext cx="4067501" cy="4901600"/>
          </a:xfrm>
          <a:prstGeom prst="rect">
            <a:avLst/>
          </a:prstGeom>
          <a:noFill/>
          <a:ln>
            <a:noFill/>
          </a:ln>
        </p:spPr>
      </p:pic>
      <p:pic>
        <p:nvPicPr>
          <p:cNvPr id="420" name="Google Shape;420;p18"/>
          <p:cNvPicPr preferRelativeResize="0"/>
          <p:nvPr/>
        </p:nvPicPr>
        <p:blipFill>
          <a:blip r:embed="rId4">
            <a:alphaModFix/>
          </a:blip>
          <a:stretch>
            <a:fillRect/>
          </a:stretch>
        </p:blipFill>
        <p:spPr>
          <a:xfrm>
            <a:off x="4850025" y="120950"/>
            <a:ext cx="4067501" cy="490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9"/>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 cont.</a:t>
            </a:r>
            <a:endParaRPr/>
          </a:p>
        </p:txBody>
      </p:sp>
      <p:sp>
        <p:nvSpPr>
          <p:cNvPr id="426" name="Google Shape;426;p19"/>
          <p:cNvSpPr txBox="1"/>
          <p:nvPr>
            <p:ph idx="4294967295" type="body"/>
          </p:nvPr>
        </p:nvSpPr>
        <p:spPr>
          <a:xfrm>
            <a:off x="1297500" y="1567550"/>
            <a:ext cx="3181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Looking at our Github, we have changed 2,129 lines of code with 933 of those lines being brand new code.</a:t>
            </a:r>
            <a:endParaRPr sz="1700"/>
          </a:p>
          <a:p>
            <a:pPr indent="0" lvl="0" marL="0" rtl="0" algn="l">
              <a:spcBef>
                <a:spcPts val="1600"/>
              </a:spcBef>
              <a:spcAft>
                <a:spcPts val="1600"/>
              </a:spcAft>
              <a:buNone/>
            </a:pPr>
            <a:r>
              <a:rPr lang="en" sz="1700"/>
              <a:t>(From March 1st to April 21st)</a:t>
            </a:r>
            <a:endParaRPr sz="1700"/>
          </a:p>
        </p:txBody>
      </p:sp>
      <p:pic>
        <p:nvPicPr>
          <p:cNvPr id="427" name="Google Shape;427;p19"/>
          <p:cNvPicPr preferRelativeResize="0"/>
          <p:nvPr/>
        </p:nvPicPr>
        <p:blipFill>
          <a:blip r:embed="rId3">
            <a:alphaModFix/>
          </a:blip>
          <a:stretch>
            <a:fillRect/>
          </a:stretch>
        </p:blipFill>
        <p:spPr>
          <a:xfrm>
            <a:off x="4816950" y="1160525"/>
            <a:ext cx="4190550" cy="2822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352D50"/>
      </a:dk2>
      <a:lt2>
        <a:srgbClr val="ABB2FC"/>
      </a:lt2>
      <a:accent1>
        <a:srgbClr val="FFCC33"/>
      </a:accent1>
      <a:accent2>
        <a:srgbClr val="B4A7D6"/>
      </a:accent2>
      <a:accent3>
        <a:srgbClr val="20124D"/>
      </a:accent3>
      <a:accent4>
        <a:srgbClr val="351C75"/>
      </a:accent4>
      <a:accent5>
        <a:srgbClr val="ECDA20"/>
      </a:accent5>
      <a:accent6>
        <a:srgbClr val="824DDD"/>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