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Barlow Condensed SemiBold"/>
      <p:regular r:id="rId7"/>
      <p:bold r:id="rId8"/>
      <p:italic r:id="rId9"/>
      <p:boldItalic r:id="rId10"/>
    </p:embeddedFont>
    <p:embeddedFont>
      <p:font typeface="Barlow Condensed Medium"/>
      <p:regular r:id="rId11"/>
      <p:bold r:id="rId12"/>
      <p:italic r:id="rId13"/>
      <p:boldItalic r:id="rId14"/>
    </p:embeddedFont>
    <p:embeddedFont>
      <p:font typeface="Arvo"/>
      <p:regular r:id="rId15"/>
      <p:bold r:id="rId16"/>
      <p:italic r:id="rId17"/>
      <p:boldItalic r:id="rId18"/>
    </p:embeddedFont>
    <p:embeddedFont>
      <p:font typeface="Barlow Condensed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.fntdata"/><Relationship Id="rId22" Type="http://schemas.openxmlformats.org/officeDocument/2006/relationships/font" Target="fonts/BarlowCondensed-boldItalic.fntdata"/><Relationship Id="rId21" Type="http://schemas.openxmlformats.org/officeDocument/2006/relationships/font" Target="fonts/BarlowCondensed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arlowCondensedSemiBold-italic.fntdata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arlowCondensedSemiBold-regular.fntdata"/><Relationship Id="rId8" Type="http://schemas.openxmlformats.org/officeDocument/2006/relationships/font" Target="fonts/BarlowCondensedSemiBold-bold.fntdata"/><Relationship Id="rId11" Type="http://schemas.openxmlformats.org/officeDocument/2006/relationships/font" Target="fonts/BarlowCondensedMedium-regular.fntdata"/><Relationship Id="rId10" Type="http://schemas.openxmlformats.org/officeDocument/2006/relationships/font" Target="fonts/BarlowCondensedSemiBold-boldItalic.fntdata"/><Relationship Id="rId13" Type="http://schemas.openxmlformats.org/officeDocument/2006/relationships/font" Target="fonts/BarlowCondensedMedium-italic.fntdata"/><Relationship Id="rId12" Type="http://schemas.openxmlformats.org/officeDocument/2006/relationships/font" Target="fonts/BarlowCondensedMedium-bold.fntdata"/><Relationship Id="rId15" Type="http://schemas.openxmlformats.org/officeDocument/2006/relationships/font" Target="fonts/Arvo-regular.fntdata"/><Relationship Id="rId14" Type="http://schemas.openxmlformats.org/officeDocument/2006/relationships/font" Target="fonts/BarlowCondensedMedium-boldItalic.fntdata"/><Relationship Id="rId17" Type="http://schemas.openxmlformats.org/officeDocument/2006/relationships/font" Target="fonts/Arvo-italic.fntdata"/><Relationship Id="rId16" Type="http://schemas.openxmlformats.org/officeDocument/2006/relationships/font" Target="fonts/Arvo-bold.fntdata"/><Relationship Id="rId19" Type="http://schemas.openxmlformats.org/officeDocument/2006/relationships/font" Target="fonts/BarlowCondensed-regular.fntdata"/><Relationship Id="rId18" Type="http://schemas.openxmlformats.org/officeDocument/2006/relationships/font" Target="fonts/Arv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4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28" name="Google Shape;228;p4"/>
          <p:cNvSpPr txBox="1"/>
          <p:nvPr>
            <p:ph hasCustomPrompt="1"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/>
          <p:nvPr>
            <p:ph idx="3" type="ctrTitle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0" name="Google Shape;230;p4"/>
          <p:cNvSpPr txBox="1"/>
          <p:nvPr>
            <p:ph hasCustomPrompt="1"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/>
          <p:nvPr>
            <p:ph idx="5" type="ctrTitle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2" name="Google Shape;232;p4"/>
          <p:cNvSpPr txBox="1"/>
          <p:nvPr>
            <p:ph hasCustomPrompt="1"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/>
          <p:nvPr>
            <p:ph idx="7" type="ctrTitle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4" name="Google Shape;234;p4"/>
          <p:cNvSpPr txBox="1"/>
          <p:nvPr>
            <p:ph hasCustomPrompt="1"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4"/>
          <p:cNvSpPr txBox="1"/>
          <p:nvPr>
            <p:ph idx="9" type="ctrTitle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flipH="1" rot="10800000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5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5"/>
          <p:cNvSpPr txBox="1"/>
          <p:nvPr>
            <p:ph idx="1" type="subTitle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6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2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" name="Google Shape;310;p7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accent6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339" name="Google Shape;339;p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343" name="Google Shape;343;p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347" name="Google Shape;347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351" name="Google Shape;351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9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55" name="Google Shape;355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9" name="Google Shape;359;p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63" name="Google Shape;363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"/>
          <p:cNvSpPr txBox="1"/>
          <p:nvPr>
            <p:ph idx="4294967295" type="ctrTitle"/>
          </p:nvPr>
        </p:nvSpPr>
        <p:spPr>
          <a:xfrm>
            <a:off x="1911000" y="108700"/>
            <a:ext cx="71529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Bugs are Features Too, Two</a:t>
            </a:r>
            <a:endParaRPr sz="3600"/>
          </a:p>
        </p:txBody>
      </p:sp>
      <p:pic>
        <p:nvPicPr>
          <p:cNvPr id="373" name="Google Shape;3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00" y="2227600"/>
            <a:ext cx="48672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1"/>
          <p:cNvSpPr txBox="1"/>
          <p:nvPr>
            <p:ph idx="1" type="subTitle"/>
          </p:nvPr>
        </p:nvSpPr>
        <p:spPr>
          <a:xfrm>
            <a:off x="298700" y="1390176"/>
            <a:ext cx="40203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Customer: </a:t>
            </a:r>
            <a:r>
              <a:rPr lang="en"/>
              <a:t>Trissential - Software 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Creature a mock e-commerce website with the ability to assign bugs that appear for users when interacting with the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Purpose:</a:t>
            </a:r>
            <a:r>
              <a:rPr lang="en"/>
              <a:t> To provide our customer with a platform which they can use to train and evaluate Software QA skills, by training programmers to look and test for bugs.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E9E6E1"/>
      </a:dk1>
      <a:lt1>
        <a:srgbClr val="434343"/>
      </a:lt1>
      <a:dk2>
        <a:srgbClr val="352D50"/>
      </a:dk2>
      <a:lt2>
        <a:srgbClr val="ABB2FC"/>
      </a:lt2>
      <a:accent1>
        <a:srgbClr val="FFCC33"/>
      </a:accent1>
      <a:accent2>
        <a:srgbClr val="B4A7D6"/>
      </a:accent2>
      <a:accent3>
        <a:srgbClr val="20124D"/>
      </a:accent3>
      <a:accent4>
        <a:srgbClr val="351C75"/>
      </a:accent4>
      <a:accent5>
        <a:srgbClr val="ECDA20"/>
      </a:accent5>
      <a:accent6>
        <a:srgbClr val="824DD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