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Oswald" panose="020B0604020202020204" charset="0"/>
      <p:regular r:id="rId21"/>
      <p:bold r:id="rId22"/>
    </p:embeddedFont>
    <p:embeddedFont>
      <p:font typeface="Source Code Pro" panose="020B0604020202020204"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anna Lea" initials="" lastIdx="2" clrIdx="0"/>
  <p:cmAuthor id="1" name="Eric Prewitt"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14" y="6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7T03:19:10.426" idx="1">
    <p:pos x="6000" y="0"/>
    <p:text>Personally I don't think it's something worth noting too much in the setting of a presentation like this, partially as our server config isn't super important since it isn't the customers, and partially because the PHP and mySQL aspects seem obvious enough based on the rest of the information given. I believe the other information given is more important/notable, all things considered.</p:text>
  </p:cm>
  <p:cm authorId="0" dt="2019-12-07T18:18:58.768" idx="1">
    <p:pos x="6000" y="0"/>
    <p:text>In slide 9 we mention the LAMP stack. I am proposing that we take of the slide. It is already being covered within the architecture section, so we can either show that more explicitly even if we don't read that information out or we can just leave it out completely. What do you think?</p:text>
  </p:cm>
  <p:cm authorId="0" dt="2019-12-07T18:18:58.768" idx="2">
    <p:pos x="6000" y="0"/>
    <p:text>OK. I have hidden the slide and when I post the last homework items tomorrow night I will make sure it isn't in the final output.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a734d2b11_0_10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a734d2b11_0_1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a734d2b11_0_10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a734d2b11_0_1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734d2b11_0_10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734d2b11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a734d2b11_0_10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a734d2b11_0_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aa8a1a4b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aa8a1a4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bd3dba7f1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bd3dba7f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ab79842f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ab79842f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a734d2b11_0_1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a734d2b11_0_1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a734d2b11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a734d2b11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a734d2b11_0_10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a734d2b11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a734d2b11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a734d2b1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a734d2b11_0_1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a734d2b11_0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a734d2b11_0_10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a734d2b11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a734d2b11_0_10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a734d2b11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a734d2b11_0_10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a734d2b11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a734d2b11_0_10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a734d2b11_0_1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734d2b11_0_10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a734d2b11_0_1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rgbClr val="684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rgbClr val="684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rgbClr val="684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memu225.cs.uky.edu/cs499/StorefrontTestingApp/login.php"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youtube.com/watch?v=zCwRGG9yVG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p:nvPr/>
        </p:nvSpPr>
        <p:spPr>
          <a:xfrm>
            <a:off x="311700" y="584675"/>
            <a:ext cx="8520600" cy="202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EFEFEF"/>
                </a:solidFill>
                <a:latin typeface="Trebuchet MS"/>
                <a:ea typeface="Trebuchet MS"/>
                <a:cs typeface="Trebuchet MS"/>
                <a:sym typeface="Trebuchet MS"/>
              </a:rPr>
              <a:t>Storefront Testing App</a:t>
            </a:r>
            <a:endParaRPr sz="5200" b="1">
              <a:solidFill>
                <a:srgbClr val="EFEFEF"/>
              </a:solidFill>
              <a:latin typeface="Trebuchet MS"/>
              <a:ea typeface="Trebuchet MS"/>
              <a:cs typeface="Trebuchet MS"/>
              <a:sym typeface="Trebuchet MS"/>
            </a:endParaRPr>
          </a:p>
          <a:p>
            <a:pPr marL="0" lvl="0" indent="0" algn="ctr" rtl="0">
              <a:spcBef>
                <a:spcPts val="0"/>
              </a:spcBef>
              <a:spcAft>
                <a:spcPts val="0"/>
              </a:spcAft>
              <a:buNone/>
            </a:pPr>
            <a:endParaRPr sz="2400" b="1">
              <a:latin typeface="Trebuchet MS"/>
              <a:ea typeface="Trebuchet MS"/>
              <a:cs typeface="Trebuchet MS"/>
              <a:sym typeface="Trebuchet MS"/>
            </a:endParaRPr>
          </a:p>
          <a:p>
            <a:pPr marL="0" lvl="0" indent="0" algn="ctr" rtl="0">
              <a:spcBef>
                <a:spcPts val="0"/>
              </a:spcBef>
              <a:spcAft>
                <a:spcPts val="0"/>
              </a:spcAft>
              <a:buNone/>
            </a:pPr>
            <a:r>
              <a:rPr lang="en" sz="5200" b="1">
                <a:solidFill>
                  <a:srgbClr val="FFFF00"/>
                </a:solidFill>
                <a:latin typeface="Trebuchet MS"/>
                <a:ea typeface="Trebuchet MS"/>
                <a:cs typeface="Trebuchet MS"/>
                <a:sym typeface="Trebuchet MS"/>
              </a:rPr>
              <a:t>Final</a:t>
            </a:r>
            <a:endParaRPr sz="5200" b="1">
              <a:solidFill>
                <a:srgbClr val="FFFF00"/>
              </a:solidFill>
              <a:latin typeface="Trebuchet MS"/>
              <a:ea typeface="Trebuchet MS"/>
              <a:cs typeface="Trebuchet MS"/>
              <a:sym typeface="Trebuchet MS"/>
            </a:endParaRPr>
          </a:p>
        </p:txBody>
      </p:sp>
      <p:sp>
        <p:nvSpPr>
          <p:cNvPr id="63" name="Google Shape;63;p13"/>
          <p:cNvSpPr txBox="1"/>
          <p:nvPr/>
        </p:nvSpPr>
        <p:spPr>
          <a:xfrm>
            <a:off x="1801200" y="3222500"/>
            <a:ext cx="5703600" cy="183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latin typeface="Trebuchet MS"/>
                <a:ea typeface="Trebuchet MS"/>
                <a:cs typeface="Trebuchet MS"/>
                <a:sym typeface="Trebuchet MS"/>
              </a:rPr>
              <a:t>CS 499 Group 4</a:t>
            </a:r>
            <a:br>
              <a:rPr lang="en" sz="2800">
                <a:latin typeface="Trebuchet MS"/>
                <a:ea typeface="Trebuchet MS"/>
                <a:cs typeface="Trebuchet MS"/>
                <a:sym typeface="Trebuchet MS"/>
              </a:rPr>
            </a:br>
            <a:r>
              <a:rPr lang="en" sz="2800">
                <a:latin typeface="Trebuchet MS"/>
                <a:ea typeface="Trebuchet MS"/>
                <a:cs typeface="Trebuchet MS"/>
                <a:sym typeface="Trebuchet MS"/>
              </a:rPr>
              <a:t>“Bugs are Features Too”</a:t>
            </a:r>
            <a:endParaRPr sz="1800">
              <a:latin typeface="Trebuchet MS"/>
              <a:ea typeface="Trebuchet MS"/>
              <a:cs typeface="Trebuchet MS"/>
              <a:sym typeface="Trebuchet MS"/>
            </a:endParaRPr>
          </a:p>
          <a:p>
            <a:pPr marL="0" lvl="0" indent="0" algn="ctr" rtl="0">
              <a:spcBef>
                <a:spcPts val="0"/>
              </a:spcBef>
              <a:spcAft>
                <a:spcPts val="0"/>
              </a:spcAft>
              <a:buNone/>
            </a:pPr>
            <a:br>
              <a:rPr lang="en">
                <a:latin typeface="Trebuchet MS"/>
                <a:ea typeface="Trebuchet MS"/>
                <a:cs typeface="Trebuchet MS"/>
                <a:sym typeface="Trebuchet MS"/>
              </a:rPr>
            </a:br>
            <a:r>
              <a:rPr lang="en" sz="1800">
                <a:latin typeface="Trebuchet MS"/>
                <a:ea typeface="Trebuchet MS"/>
                <a:cs typeface="Trebuchet MS"/>
                <a:sym typeface="Trebuchet MS"/>
              </a:rPr>
              <a:t>Seanna Lea LoBue, Michael Murray, Eric Prewitt, Nicholas Wade, Kee West </a:t>
            </a:r>
            <a:endParaRPr sz="1800">
              <a:latin typeface="Trebuchet MS"/>
              <a:ea typeface="Trebuchet MS"/>
              <a:cs typeface="Trebuchet MS"/>
              <a:sym typeface="Trebuchet MS"/>
            </a:endParaRPr>
          </a:p>
          <a:p>
            <a:pPr marL="0" lvl="0" indent="0" algn="ctr" rtl="0">
              <a:spcBef>
                <a:spcPts val="0"/>
              </a:spcBef>
              <a:spcAft>
                <a:spcPts val="0"/>
              </a:spcAft>
              <a:buNone/>
            </a:pPr>
            <a:endParaRPr sz="1800">
              <a:latin typeface="Trebuchet MS"/>
              <a:ea typeface="Trebuchet MS"/>
              <a:cs typeface="Trebuchet MS"/>
              <a:sym typeface="Trebuchet MS"/>
            </a:endParaRPr>
          </a:p>
          <a:p>
            <a:pPr marL="0" lvl="0" indent="0" algn="ctr" rtl="0">
              <a:spcBef>
                <a:spcPts val="0"/>
              </a:spcBef>
              <a:spcAft>
                <a:spcPts val="0"/>
              </a:spcAft>
              <a:buNone/>
            </a:pPr>
            <a:endParaRPr sz="2800">
              <a:latin typeface="Trebuchet MS"/>
              <a:ea typeface="Trebuchet MS"/>
              <a:cs typeface="Trebuchet MS"/>
              <a:sym typeface="Trebuchet MS"/>
            </a:endParaRPr>
          </a:p>
          <a:p>
            <a:pPr marL="0" lvl="0" indent="0" algn="ctr" rtl="0">
              <a:spcBef>
                <a:spcPts val="0"/>
              </a:spcBef>
              <a:spcAft>
                <a:spcPts val="0"/>
              </a:spcAft>
              <a:buNone/>
            </a:pPr>
            <a:endParaRPr sz="2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Testing - Unit</a:t>
            </a:r>
            <a:endParaRPr b="1">
              <a:solidFill>
                <a:srgbClr val="000000"/>
              </a:solidFill>
              <a:latin typeface="Trebuchet MS"/>
              <a:ea typeface="Trebuchet MS"/>
              <a:cs typeface="Trebuchet MS"/>
              <a:sym typeface="Trebuchet MS"/>
            </a:endParaRPr>
          </a:p>
        </p:txBody>
      </p:sp>
      <p:sp>
        <p:nvSpPr>
          <p:cNvPr id="129" name="Google Shape;129;p23"/>
          <p:cNvSpPr txBox="1">
            <a:spLocks noGrp="1"/>
          </p:cNvSpPr>
          <p:nvPr>
            <p:ph type="body" idx="1"/>
          </p:nvPr>
        </p:nvSpPr>
        <p:spPr>
          <a:xfrm>
            <a:off x="4071300" y="1537425"/>
            <a:ext cx="4761000" cy="2833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Test Individual Components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Initial Page Creation, Account Creation...</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Ensure Core Functionalities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Account Page = Account Page </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Test Page Features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Sliders, Dropdowns, Product Options...</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Track Project Progression</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Performed Throughout Development</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Pass/Fail</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Address Code Changes Where Needed</a:t>
            </a:r>
            <a:endParaRPr>
              <a:solidFill>
                <a:srgbClr val="000000"/>
              </a:solidFill>
              <a:latin typeface="Trebuchet MS"/>
              <a:ea typeface="Trebuchet MS"/>
              <a:cs typeface="Trebuchet MS"/>
              <a:sym typeface="Trebuchet MS"/>
            </a:endParaRPr>
          </a:p>
        </p:txBody>
      </p:sp>
      <p:pic>
        <p:nvPicPr>
          <p:cNvPr id="130" name="Google Shape;130;p23"/>
          <p:cNvPicPr preferRelativeResize="0"/>
          <p:nvPr/>
        </p:nvPicPr>
        <p:blipFill>
          <a:blip r:embed="rId3">
            <a:alphaModFix/>
          </a:blip>
          <a:stretch>
            <a:fillRect/>
          </a:stretch>
        </p:blipFill>
        <p:spPr>
          <a:xfrm>
            <a:off x="727175" y="1638752"/>
            <a:ext cx="2708375" cy="254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Testing - Acceptance</a:t>
            </a:r>
            <a:endParaRPr b="1">
              <a:solidFill>
                <a:srgbClr val="000000"/>
              </a:solidFill>
              <a:latin typeface="Trebuchet MS"/>
              <a:ea typeface="Trebuchet MS"/>
              <a:cs typeface="Trebuchet MS"/>
              <a:sym typeface="Trebuchet MS"/>
            </a:endParaRPr>
          </a:p>
        </p:txBody>
      </p:sp>
      <p:sp>
        <p:nvSpPr>
          <p:cNvPr id="136" name="Google Shape;136;p24"/>
          <p:cNvSpPr txBox="1">
            <a:spLocks noGrp="1"/>
          </p:cNvSpPr>
          <p:nvPr>
            <p:ph type="body" idx="1"/>
          </p:nvPr>
        </p:nvSpPr>
        <p:spPr>
          <a:xfrm>
            <a:off x="4348500" y="1848900"/>
            <a:ext cx="4576800" cy="262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Ensure Product Meets Customer Needs </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Desired Functionalities, Aesthetic…</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Prepare Deliverable Product</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Ensure Product Transparency</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Code Comments, Client Understanding...</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Pass/Fail</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Address Code Changes Where Needed</a:t>
            </a:r>
            <a:endParaRPr>
              <a:solidFill>
                <a:srgbClr val="000000"/>
              </a:solidFill>
              <a:latin typeface="Trebuchet MS"/>
              <a:ea typeface="Trebuchet MS"/>
              <a:cs typeface="Trebuchet MS"/>
              <a:sym typeface="Trebuchet MS"/>
            </a:endParaRPr>
          </a:p>
          <a:p>
            <a:pPr marL="0" lvl="0" indent="0" algn="l" rtl="0">
              <a:spcBef>
                <a:spcPts val="1600"/>
              </a:spcBef>
              <a:spcAft>
                <a:spcPts val="0"/>
              </a:spcAft>
              <a:buNone/>
            </a:pPr>
            <a:endParaRPr>
              <a:solidFill>
                <a:srgbClr val="000000"/>
              </a:solidFill>
              <a:latin typeface="Trebuchet MS"/>
              <a:ea typeface="Trebuchet MS"/>
              <a:cs typeface="Trebuchet MS"/>
              <a:sym typeface="Trebuchet MS"/>
            </a:endParaRPr>
          </a:p>
          <a:p>
            <a:pPr marL="0" lvl="0" indent="0" algn="l" rtl="0">
              <a:spcBef>
                <a:spcPts val="1600"/>
              </a:spcBef>
              <a:spcAft>
                <a:spcPts val="0"/>
              </a:spcAft>
              <a:buNone/>
            </a:pPr>
            <a:endParaRPr>
              <a:solidFill>
                <a:srgbClr val="000000"/>
              </a:solidFill>
              <a:latin typeface="Trebuchet MS"/>
              <a:ea typeface="Trebuchet MS"/>
              <a:cs typeface="Trebuchet MS"/>
              <a:sym typeface="Trebuchet MS"/>
            </a:endParaRPr>
          </a:p>
          <a:p>
            <a:pPr marL="0" lvl="0" indent="0" algn="l" rtl="0">
              <a:spcBef>
                <a:spcPts val="1600"/>
              </a:spcBef>
              <a:spcAft>
                <a:spcPts val="0"/>
              </a:spcAft>
              <a:buNone/>
            </a:pPr>
            <a:endParaRPr>
              <a:solidFill>
                <a:srgbClr val="000000"/>
              </a:solidFill>
              <a:latin typeface="Trebuchet MS"/>
              <a:ea typeface="Trebuchet MS"/>
              <a:cs typeface="Trebuchet MS"/>
              <a:sym typeface="Trebuchet MS"/>
            </a:endParaRPr>
          </a:p>
          <a:p>
            <a:pPr marL="0" lvl="0" indent="0" algn="l" rtl="0">
              <a:spcBef>
                <a:spcPts val="1600"/>
              </a:spcBef>
              <a:spcAft>
                <a:spcPts val="1600"/>
              </a:spcAft>
              <a:buNone/>
            </a:pPr>
            <a:endParaRPr>
              <a:solidFill>
                <a:srgbClr val="000000"/>
              </a:solidFill>
              <a:latin typeface="Trebuchet MS"/>
              <a:ea typeface="Trebuchet MS"/>
              <a:cs typeface="Trebuchet MS"/>
              <a:sym typeface="Trebuchet MS"/>
            </a:endParaRPr>
          </a:p>
        </p:txBody>
      </p:sp>
      <p:pic>
        <p:nvPicPr>
          <p:cNvPr id="137" name="Google Shape;137;p24"/>
          <p:cNvPicPr preferRelativeResize="0"/>
          <p:nvPr/>
        </p:nvPicPr>
        <p:blipFill>
          <a:blip r:embed="rId3">
            <a:alphaModFix/>
          </a:blip>
          <a:stretch>
            <a:fillRect/>
          </a:stretch>
        </p:blipFill>
        <p:spPr>
          <a:xfrm>
            <a:off x="360875" y="1848900"/>
            <a:ext cx="3543851" cy="202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Testing - Fixed Defects</a:t>
            </a:r>
            <a:endParaRPr b="1">
              <a:solidFill>
                <a:srgbClr val="000000"/>
              </a:solidFill>
              <a:latin typeface="Trebuchet MS"/>
              <a:ea typeface="Trebuchet MS"/>
              <a:cs typeface="Trebuchet MS"/>
              <a:sym typeface="Trebuchet MS"/>
            </a:endParaRPr>
          </a:p>
        </p:txBody>
      </p:sp>
      <p:sp>
        <p:nvSpPr>
          <p:cNvPr id="143" name="Google Shape;143;p25"/>
          <p:cNvSpPr txBox="1">
            <a:spLocks noGrp="1"/>
          </p:cNvSpPr>
          <p:nvPr>
            <p:ph type="body" idx="1"/>
          </p:nvPr>
        </p:nvSpPr>
        <p:spPr>
          <a:xfrm>
            <a:off x="311700" y="1468825"/>
            <a:ext cx="8520600" cy="3267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01F1E"/>
              </a:buClr>
              <a:buSzPts val="1800"/>
              <a:buFont typeface="Trebuchet MS"/>
              <a:buChar char="●"/>
            </a:pPr>
            <a:r>
              <a:rPr lang="en">
                <a:solidFill>
                  <a:srgbClr val="000000"/>
                </a:solidFill>
                <a:latin typeface="Trebuchet MS"/>
                <a:ea typeface="Trebuchet MS"/>
                <a:cs typeface="Trebuchet MS"/>
                <a:sym typeface="Trebuchet MS"/>
              </a:rPr>
              <a:t>Email verification does not link</a:t>
            </a:r>
            <a:r>
              <a:rPr lang="en">
                <a:solidFill>
                  <a:srgbClr val="201F1E"/>
                </a:solidFill>
                <a:highlight>
                  <a:srgbClr val="FFFFFF"/>
                </a:highlight>
                <a:latin typeface="Trebuchet MS"/>
                <a:ea typeface="Trebuchet MS"/>
                <a:cs typeface="Trebuchet MS"/>
                <a:sym typeface="Trebuchet MS"/>
              </a:rPr>
              <a:t> to final address</a:t>
            </a:r>
            <a:endParaRPr>
              <a:solidFill>
                <a:srgbClr val="201F1E"/>
              </a:solidFill>
              <a:highlight>
                <a:schemeClr val="lt1"/>
              </a:highlight>
              <a:latin typeface="Trebuchet MS"/>
              <a:ea typeface="Trebuchet MS"/>
              <a:cs typeface="Trebuchet MS"/>
              <a:sym typeface="Trebuchet MS"/>
            </a:endParaRPr>
          </a:p>
          <a:p>
            <a:pPr marL="457200" lvl="0" indent="-342900" algn="l" rtl="0">
              <a:lnSpc>
                <a:spcPct val="115000"/>
              </a:lnSpc>
              <a:spcBef>
                <a:spcPts val="1000"/>
              </a:spcBef>
              <a:spcAft>
                <a:spcPts val="0"/>
              </a:spcAft>
              <a:buClr>
                <a:srgbClr val="201F1E"/>
              </a:buClr>
              <a:buSzPts val="1800"/>
              <a:buFont typeface="Trebuchet MS"/>
              <a:buChar char="●"/>
            </a:pPr>
            <a:r>
              <a:rPr lang="en">
                <a:solidFill>
                  <a:srgbClr val="201F1E"/>
                </a:solidFill>
                <a:highlight>
                  <a:schemeClr val="lt1"/>
                </a:highlight>
                <a:latin typeface="Trebuchet MS"/>
                <a:ea typeface="Trebuchet MS"/>
                <a:cs typeface="Trebuchet MS"/>
                <a:sym typeface="Trebuchet MS"/>
              </a:rPr>
              <a:t>Number format is not properly enforced in price display in checkout.php</a:t>
            </a:r>
            <a:endParaRPr>
              <a:solidFill>
                <a:srgbClr val="201F1E"/>
              </a:solidFill>
              <a:highlight>
                <a:schemeClr val="lt1"/>
              </a:highlight>
              <a:latin typeface="Trebuchet MS"/>
              <a:ea typeface="Trebuchet MS"/>
              <a:cs typeface="Trebuchet MS"/>
              <a:sym typeface="Trebuchet MS"/>
            </a:endParaRPr>
          </a:p>
          <a:p>
            <a:pPr marL="457200" lvl="0" indent="-342900" algn="l" rtl="0">
              <a:lnSpc>
                <a:spcPct val="115000"/>
              </a:lnSpc>
              <a:spcBef>
                <a:spcPts val="1000"/>
              </a:spcBef>
              <a:spcAft>
                <a:spcPts val="0"/>
              </a:spcAft>
              <a:buClr>
                <a:srgbClr val="201F1E"/>
              </a:buClr>
              <a:buSzPts val="1800"/>
              <a:buFont typeface="Trebuchet MS"/>
              <a:buChar char="●"/>
            </a:pPr>
            <a:r>
              <a:rPr lang="en">
                <a:solidFill>
                  <a:srgbClr val="201F1E"/>
                </a:solidFill>
                <a:highlight>
                  <a:schemeClr val="lt1"/>
                </a:highlight>
                <a:latin typeface="Trebuchet MS"/>
                <a:ea typeface="Trebuchet MS"/>
                <a:cs typeface="Trebuchet MS"/>
                <a:sym typeface="Trebuchet MS"/>
              </a:rPr>
              <a:t>Receipt page formatting</a:t>
            </a:r>
            <a:endParaRPr>
              <a:solidFill>
                <a:srgbClr val="201F1E"/>
              </a:solidFill>
              <a:highlight>
                <a:schemeClr val="lt1"/>
              </a:highlight>
              <a:latin typeface="Trebuchet MS"/>
              <a:ea typeface="Trebuchet MS"/>
              <a:cs typeface="Trebuchet MS"/>
              <a:sym typeface="Trebuchet MS"/>
            </a:endParaRPr>
          </a:p>
          <a:p>
            <a:pPr marL="457200" lvl="0" indent="-342900" algn="l" rtl="0">
              <a:lnSpc>
                <a:spcPct val="115000"/>
              </a:lnSpc>
              <a:spcBef>
                <a:spcPts val="1000"/>
              </a:spcBef>
              <a:spcAft>
                <a:spcPts val="0"/>
              </a:spcAft>
              <a:buClr>
                <a:srgbClr val="201F1E"/>
              </a:buClr>
              <a:buSzPts val="1800"/>
              <a:buFont typeface="Trebuchet MS"/>
              <a:buChar char="●"/>
            </a:pPr>
            <a:r>
              <a:rPr lang="en">
                <a:solidFill>
                  <a:srgbClr val="201F1E"/>
                </a:solidFill>
                <a:highlight>
                  <a:srgbClr val="FFFFFF"/>
                </a:highlight>
                <a:latin typeface="Trebuchet MS"/>
                <a:ea typeface="Trebuchet MS"/>
                <a:cs typeface="Trebuchet MS"/>
                <a:sym typeface="Trebuchet MS"/>
              </a:rPr>
              <a:t>User could login without completing email verification</a:t>
            </a:r>
            <a:endParaRPr>
              <a:solidFill>
                <a:srgbClr val="201F1E"/>
              </a:solidFill>
              <a:highlight>
                <a:schemeClr val="lt1"/>
              </a:highlight>
              <a:latin typeface="Trebuchet MS"/>
              <a:ea typeface="Trebuchet MS"/>
              <a:cs typeface="Trebuchet MS"/>
              <a:sym typeface="Trebuchet MS"/>
            </a:endParaRPr>
          </a:p>
          <a:p>
            <a:pPr marL="457200" lvl="0" indent="-342900" algn="l" rtl="0">
              <a:lnSpc>
                <a:spcPct val="115000"/>
              </a:lnSpc>
              <a:spcBef>
                <a:spcPts val="1000"/>
              </a:spcBef>
              <a:spcAft>
                <a:spcPts val="0"/>
              </a:spcAft>
              <a:buClr>
                <a:srgbClr val="201F1E"/>
              </a:buClr>
              <a:buSzPts val="1800"/>
              <a:buFont typeface="Trebuchet MS"/>
              <a:buChar char="●"/>
            </a:pPr>
            <a:r>
              <a:rPr lang="en">
                <a:solidFill>
                  <a:srgbClr val="201F1E"/>
                </a:solidFill>
                <a:highlight>
                  <a:schemeClr val="lt1"/>
                </a:highlight>
                <a:latin typeface="Trebuchet MS"/>
                <a:ea typeface="Trebuchet MS"/>
                <a:cs typeface="Trebuchet MS"/>
                <a:sym typeface="Trebuchet MS"/>
              </a:rPr>
              <a:t>JS addAttribute not an accepted function</a:t>
            </a:r>
            <a:endParaRPr>
              <a:solidFill>
                <a:srgbClr val="201F1E"/>
              </a:solidFill>
              <a:highlight>
                <a:schemeClr val="lt1"/>
              </a:highlight>
              <a:latin typeface="Trebuchet MS"/>
              <a:ea typeface="Trebuchet MS"/>
              <a:cs typeface="Trebuchet MS"/>
              <a:sym typeface="Trebuchet MS"/>
            </a:endParaRPr>
          </a:p>
          <a:p>
            <a:pPr marL="457200" lvl="0" indent="-342900" algn="l" rtl="0">
              <a:lnSpc>
                <a:spcPct val="115000"/>
              </a:lnSpc>
              <a:spcBef>
                <a:spcPts val="1000"/>
              </a:spcBef>
              <a:spcAft>
                <a:spcPts val="0"/>
              </a:spcAft>
              <a:buClr>
                <a:srgbClr val="201F1E"/>
              </a:buClr>
              <a:buSzPts val="1800"/>
              <a:buFont typeface="Trebuchet MS"/>
              <a:buChar char="●"/>
            </a:pPr>
            <a:r>
              <a:rPr lang="en">
                <a:solidFill>
                  <a:srgbClr val="201F1E"/>
                </a:solidFill>
                <a:highlight>
                  <a:schemeClr val="lt1"/>
                </a:highlight>
                <a:latin typeface="Trebuchet MS"/>
                <a:ea typeface="Trebuchet MS"/>
                <a:cs typeface="Trebuchet MS"/>
                <a:sym typeface="Trebuchet MS"/>
              </a:rPr>
              <a:t>Long bug names - functional area exceed the admin panel display size</a:t>
            </a:r>
            <a:endParaRPr>
              <a:solidFill>
                <a:srgbClr val="201F1E"/>
              </a:solidFill>
              <a:highlight>
                <a:schemeClr val="lt1"/>
              </a:highlight>
              <a:latin typeface="Trebuchet MS"/>
              <a:ea typeface="Trebuchet MS"/>
              <a:cs typeface="Trebuchet MS"/>
              <a:sym typeface="Trebuchet MS"/>
            </a:endParaRPr>
          </a:p>
          <a:p>
            <a:pPr marL="457200" lvl="0" indent="-342900" algn="l" rtl="0">
              <a:lnSpc>
                <a:spcPct val="115000"/>
              </a:lnSpc>
              <a:spcBef>
                <a:spcPts val="1000"/>
              </a:spcBef>
              <a:spcAft>
                <a:spcPts val="1000"/>
              </a:spcAft>
              <a:buClr>
                <a:srgbClr val="201F1E"/>
              </a:buClr>
              <a:buSzPts val="1800"/>
              <a:buFont typeface="Trebuchet MS"/>
              <a:buChar char="●"/>
            </a:pPr>
            <a:r>
              <a:rPr lang="en">
                <a:solidFill>
                  <a:srgbClr val="201F1E"/>
                </a:solidFill>
                <a:highlight>
                  <a:schemeClr val="lt1"/>
                </a:highlight>
                <a:latin typeface="Trebuchet MS"/>
                <a:ea typeface="Trebuchet MS"/>
                <a:cs typeface="Trebuchet MS"/>
                <a:sym typeface="Trebuchet MS"/>
              </a:rPr>
              <a:t>Missing ids on admin page</a:t>
            </a:r>
            <a:endParaRPr>
              <a:solidFill>
                <a:srgbClr val="201F1E"/>
              </a:solidFill>
              <a:highlight>
                <a:schemeClr val="lt1"/>
              </a:highlight>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Outstanding Defects</a:t>
            </a:r>
            <a:endParaRPr b="1">
              <a:solidFill>
                <a:srgbClr val="000000"/>
              </a:solidFill>
              <a:latin typeface="Trebuchet MS"/>
              <a:ea typeface="Trebuchet MS"/>
              <a:cs typeface="Trebuchet MS"/>
              <a:sym typeface="Trebuchet MS"/>
            </a:endParaRPr>
          </a:p>
        </p:txBody>
      </p:sp>
      <p:sp>
        <p:nvSpPr>
          <p:cNvPr id="149" name="Google Shape;149;p26"/>
          <p:cNvSpPr txBox="1">
            <a:spLocks noGrp="1"/>
          </p:cNvSpPr>
          <p:nvPr>
            <p:ph type="body" idx="1"/>
          </p:nvPr>
        </p:nvSpPr>
        <p:spPr>
          <a:xfrm>
            <a:off x="311700" y="1311075"/>
            <a:ext cx="8379600" cy="3832200"/>
          </a:xfrm>
          <a:prstGeom prst="rect">
            <a:avLst/>
          </a:prstGeom>
        </p:spPr>
        <p:txBody>
          <a:bodyPr spcFirstLastPara="1" wrap="square" lIns="91425" tIns="91425" rIns="91425" bIns="91425" anchor="t" anchorCtr="0">
            <a:noAutofit/>
          </a:bodyPr>
          <a:lstStyle/>
          <a:p>
            <a:pPr marL="457200" lvl="0" indent="-342900" algn="l" rtl="0">
              <a:lnSpc>
                <a:spcPct val="114000"/>
              </a:lnSpc>
              <a:spcBef>
                <a:spcPts val="9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Shipping speed attribute does not exist in the database, as such, there is no way to view that information in past orders</a:t>
            </a:r>
            <a:endParaRPr>
              <a:solidFill>
                <a:srgbClr val="000000"/>
              </a:solidFill>
              <a:latin typeface="Trebuchet MS"/>
              <a:ea typeface="Trebuchet MS"/>
              <a:cs typeface="Trebuchet MS"/>
              <a:sym typeface="Trebuchet MS"/>
            </a:endParaRPr>
          </a:p>
          <a:p>
            <a:pPr marL="457200" lvl="0" indent="-342900" algn="l" rtl="0">
              <a:lnSpc>
                <a:spcPct val="114000"/>
              </a:lnSpc>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Host server instabilities causing issues with non-ssh connections</a:t>
            </a:r>
            <a:endParaRPr>
              <a:solidFill>
                <a:srgbClr val="000000"/>
              </a:solidFill>
              <a:latin typeface="Trebuchet MS"/>
              <a:ea typeface="Trebuchet MS"/>
              <a:cs typeface="Trebuchet MS"/>
              <a:sym typeface="Trebuchet MS"/>
            </a:endParaRPr>
          </a:p>
          <a:p>
            <a:pPr marL="457200" lvl="0" indent="-342900" algn="l" rtl="0">
              <a:lnSpc>
                <a:spcPct val="114000"/>
              </a:lnSpc>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MySQL password is occasionally not accepted, resolved by a server restart.</a:t>
            </a:r>
            <a:endParaRPr>
              <a:solidFill>
                <a:srgbClr val="000000"/>
              </a:solidFill>
              <a:latin typeface="Trebuchet MS"/>
              <a:ea typeface="Trebuchet MS"/>
              <a:cs typeface="Trebuchet MS"/>
              <a:sym typeface="Trebuchet MS"/>
            </a:endParaRPr>
          </a:p>
          <a:p>
            <a:pPr marL="457200" lvl="0" indent="-342900" algn="l" rtl="0">
              <a:lnSpc>
                <a:spcPct val="114000"/>
              </a:lnSpc>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Input to order such as shipping address is allowed to be blank</a:t>
            </a:r>
            <a:endParaRPr>
              <a:solidFill>
                <a:srgbClr val="000000"/>
              </a:solidFill>
              <a:latin typeface="Trebuchet MS"/>
              <a:ea typeface="Trebuchet MS"/>
              <a:cs typeface="Trebuchet MS"/>
              <a:sym typeface="Trebuchet MS"/>
            </a:endParaRPr>
          </a:p>
          <a:p>
            <a:pPr marL="457200" lvl="0" indent="-342900" algn="l" rtl="0">
              <a:lnSpc>
                <a:spcPct val="114000"/>
              </a:lnSpc>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Updating cart does not ensure quantity is valid within stock limitations</a:t>
            </a:r>
            <a:endParaRPr>
              <a:solidFill>
                <a:srgbClr val="000000"/>
              </a:solidFill>
              <a:latin typeface="Trebuchet MS"/>
              <a:ea typeface="Trebuchet MS"/>
              <a:cs typeface="Trebuchet MS"/>
              <a:sym typeface="Trebuchet MS"/>
            </a:endParaRPr>
          </a:p>
          <a:p>
            <a:pPr marL="457200" lvl="0" indent="-342900" algn="l" rtl="0">
              <a:lnSpc>
                <a:spcPct val="114000"/>
              </a:lnSpc>
              <a:spcBef>
                <a:spcPts val="1000"/>
              </a:spcBef>
              <a:spcAft>
                <a:spcPts val="1000"/>
              </a:spcAft>
              <a:buClr>
                <a:srgbClr val="000000"/>
              </a:buClr>
              <a:buSzPts val="1800"/>
              <a:buFont typeface="Trebuchet MS"/>
              <a:buChar char="●"/>
            </a:pPr>
            <a:r>
              <a:rPr lang="en">
                <a:solidFill>
                  <a:srgbClr val="000000"/>
                </a:solidFill>
                <a:latin typeface="Trebuchet MS"/>
                <a:ea typeface="Trebuchet MS"/>
                <a:cs typeface="Trebuchet MS"/>
                <a:sym typeface="Trebuchet MS"/>
              </a:rPr>
              <a:t>Placing an order does not deduct from product stock</a:t>
            </a:r>
            <a:endParaRPr>
              <a:solidFill>
                <a:srgbClr val="00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Metrics</a:t>
            </a:r>
            <a:endParaRPr b="1">
              <a:solidFill>
                <a:srgbClr val="000000"/>
              </a:solidFill>
              <a:latin typeface="Trebuchet MS"/>
              <a:ea typeface="Trebuchet MS"/>
              <a:cs typeface="Trebuchet MS"/>
              <a:sym typeface="Trebuchet MS"/>
            </a:endParaRPr>
          </a:p>
        </p:txBody>
      </p:sp>
      <p:sp>
        <p:nvSpPr>
          <p:cNvPr id="155" name="Google Shape;155;p27"/>
          <p:cNvSpPr txBox="1">
            <a:spLocks noGrp="1"/>
          </p:cNvSpPr>
          <p:nvPr>
            <p:ph type="body" idx="1"/>
          </p:nvPr>
        </p:nvSpPr>
        <p:spPr>
          <a:xfrm>
            <a:off x="311700" y="1311075"/>
            <a:ext cx="8379600" cy="3832200"/>
          </a:xfrm>
          <a:prstGeom prst="rect">
            <a:avLst/>
          </a:prstGeom>
        </p:spPr>
        <p:txBody>
          <a:bodyPr spcFirstLastPara="1" wrap="square" lIns="91425" tIns="91425" rIns="91425" bIns="91425" anchor="t" anchorCtr="0">
            <a:noAutofit/>
          </a:bodyPr>
          <a:lstStyle/>
          <a:p>
            <a:pPr marL="457200" lvl="0" indent="-342900" algn="l" rtl="0">
              <a:lnSpc>
                <a:spcPct val="114000"/>
              </a:lnSpc>
              <a:spcBef>
                <a:spcPts val="900"/>
              </a:spcBef>
              <a:spcAft>
                <a:spcPts val="0"/>
              </a:spcAft>
              <a:buClr>
                <a:srgbClr val="000000"/>
              </a:buClr>
              <a:buSzPts val="1800"/>
              <a:buFont typeface="Arial"/>
              <a:buChar char="●"/>
            </a:pPr>
            <a:r>
              <a:rPr lang="en">
                <a:solidFill>
                  <a:srgbClr val="000000"/>
                </a:solidFill>
                <a:latin typeface="Trebuchet MS"/>
                <a:ea typeface="Trebuchet MS"/>
                <a:cs typeface="Trebuchet MS"/>
                <a:sym typeface="Trebuchet MS"/>
              </a:rPr>
              <a:t>Story Points</a:t>
            </a:r>
            <a:endParaRPr>
              <a:solidFill>
                <a:srgbClr val="000000"/>
              </a:solidFill>
              <a:latin typeface="Trebuchet MS"/>
              <a:ea typeface="Trebuchet MS"/>
              <a:cs typeface="Trebuchet MS"/>
              <a:sym typeface="Trebuchet MS"/>
            </a:endParaRPr>
          </a:p>
          <a:p>
            <a:pPr marL="914400" lvl="1" indent="-317500" algn="l" rtl="0">
              <a:lnSpc>
                <a:spcPct val="114000"/>
              </a:lnSpc>
              <a:spcBef>
                <a:spcPts val="0"/>
              </a:spcBef>
              <a:spcAft>
                <a:spcPts val="0"/>
              </a:spcAft>
              <a:buClr>
                <a:srgbClr val="000000"/>
              </a:buClr>
              <a:buSzPts val="1400"/>
              <a:buFont typeface="Arial"/>
              <a:buChar char="○"/>
            </a:pPr>
            <a:r>
              <a:rPr lang="en">
                <a:solidFill>
                  <a:srgbClr val="000000"/>
                </a:solidFill>
                <a:latin typeface="Trebuchet MS"/>
                <a:ea typeface="Trebuchet MS"/>
                <a:cs typeface="Trebuchet MS"/>
                <a:sym typeface="Trebuchet MS"/>
              </a:rPr>
              <a:t>Completed 84 of the planned 90 story points.</a:t>
            </a:r>
            <a:endParaRPr>
              <a:solidFill>
                <a:srgbClr val="000000"/>
              </a:solidFill>
              <a:latin typeface="Trebuchet MS"/>
              <a:ea typeface="Trebuchet MS"/>
              <a:cs typeface="Trebuchet MS"/>
              <a:sym typeface="Trebuchet MS"/>
            </a:endParaRPr>
          </a:p>
          <a:p>
            <a:pPr marL="457200" lvl="0" indent="-342900" algn="l" rtl="0">
              <a:lnSpc>
                <a:spcPct val="114000"/>
              </a:lnSpc>
              <a:spcBef>
                <a:spcPts val="0"/>
              </a:spcBef>
              <a:spcAft>
                <a:spcPts val="0"/>
              </a:spcAft>
              <a:buClr>
                <a:srgbClr val="000000"/>
              </a:buClr>
              <a:buSzPts val="1800"/>
              <a:buFont typeface="Arial"/>
              <a:buChar char="●"/>
            </a:pPr>
            <a:r>
              <a:rPr lang="en">
                <a:solidFill>
                  <a:srgbClr val="000000"/>
                </a:solidFill>
                <a:latin typeface="Trebuchet MS"/>
                <a:ea typeface="Trebuchet MS"/>
                <a:cs typeface="Trebuchet MS"/>
                <a:sym typeface="Trebuchet MS"/>
              </a:rPr>
              <a:t>Actual Lines of Code</a:t>
            </a:r>
            <a:endParaRPr>
              <a:solidFill>
                <a:srgbClr val="000000"/>
              </a:solidFill>
              <a:latin typeface="Trebuchet MS"/>
              <a:ea typeface="Trebuchet MS"/>
              <a:cs typeface="Trebuchet MS"/>
              <a:sym typeface="Trebuchet MS"/>
            </a:endParaRPr>
          </a:p>
          <a:p>
            <a:pPr marL="914400" lvl="1" indent="-317500" algn="l" rtl="0">
              <a:lnSpc>
                <a:spcPct val="114000"/>
              </a:lnSpc>
              <a:spcBef>
                <a:spcPts val="0"/>
              </a:spcBef>
              <a:spcAft>
                <a:spcPts val="0"/>
              </a:spcAft>
              <a:buClr>
                <a:srgbClr val="000000"/>
              </a:buClr>
              <a:buSzPts val="1400"/>
              <a:buFont typeface="Arial"/>
              <a:buChar char="○"/>
            </a:pPr>
            <a:r>
              <a:rPr lang="en">
                <a:solidFill>
                  <a:srgbClr val="000000"/>
                </a:solidFill>
                <a:latin typeface="Trebuchet MS"/>
                <a:ea typeface="Trebuchet MS"/>
                <a:cs typeface="Trebuchet MS"/>
                <a:sym typeface="Trebuchet MS"/>
              </a:rPr>
              <a:t>Approximately 2,700 lines of code.</a:t>
            </a:r>
            <a:endParaRPr>
              <a:solidFill>
                <a:srgbClr val="000000"/>
              </a:solidFill>
              <a:latin typeface="Trebuchet MS"/>
              <a:ea typeface="Trebuchet MS"/>
              <a:cs typeface="Trebuchet MS"/>
              <a:sym typeface="Trebuchet MS"/>
            </a:endParaRPr>
          </a:p>
          <a:p>
            <a:pPr marL="457200" lvl="0" indent="-342900" algn="l" rtl="0">
              <a:lnSpc>
                <a:spcPct val="114000"/>
              </a:lnSpc>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Module Complexity</a:t>
            </a:r>
            <a:endParaRPr>
              <a:solidFill>
                <a:srgbClr val="000000"/>
              </a:solidFill>
              <a:latin typeface="Trebuchet MS"/>
              <a:ea typeface="Trebuchet MS"/>
              <a:cs typeface="Trebuchet MS"/>
              <a:sym typeface="Trebuchet MS"/>
            </a:endParaRPr>
          </a:p>
          <a:p>
            <a:pPr marL="914400" lvl="1" indent="-317500" algn="l" rtl="0">
              <a:lnSpc>
                <a:spcPct val="114000"/>
              </a:lnSpc>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Average Complexity per LLOC of 0.21. </a:t>
            </a:r>
            <a:endParaRPr>
              <a:solidFill>
                <a:srgbClr val="000000"/>
              </a:solidFill>
              <a:latin typeface="Trebuchet MS"/>
              <a:ea typeface="Trebuchet MS"/>
              <a:cs typeface="Trebuchet MS"/>
              <a:sym typeface="Trebuchet MS"/>
            </a:endParaRPr>
          </a:p>
          <a:p>
            <a:pPr marL="914400" lvl="1" indent="-317500" algn="l" rtl="0">
              <a:lnSpc>
                <a:spcPct val="114000"/>
              </a:lnSpc>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Average Complexity per Method of 2.50 (Min: 1, Max: 14). </a:t>
            </a:r>
            <a:endParaRPr>
              <a:solidFill>
                <a:srgbClr val="000000"/>
              </a:solidFill>
              <a:latin typeface="Trebuchet MS"/>
              <a:ea typeface="Trebuchet MS"/>
              <a:cs typeface="Trebuchet MS"/>
              <a:sym typeface="Trebuchet MS"/>
            </a:endParaRPr>
          </a:p>
          <a:p>
            <a:pPr marL="914400" lvl="1" indent="-317500" algn="l" rtl="0">
              <a:lnSpc>
                <a:spcPct val="114000"/>
              </a:lnSpc>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None of our modules are explicitly coupled.</a:t>
            </a:r>
            <a:endParaRPr>
              <a:solidFill>
                <a:srgbClr val="000000"/>
              </a:solidFill>
              <a:latin typeface="Trebuchet MS"/>
              <a:ea typeface="Trebuchet MS"/>
              <a:cs typeface="Trebuchet MS"/>
              <a:sym typeface="Trebuchet MS"/>
            </a:endParaRPr>
          </a:p>
          <a:p>
            <a:pPr marL="457200" lvl="0" indent="-342900" algn="l" rtl="0">
              <a:lnSpc>
                <a:spcPct val="114000"/>
              </a:lnSpc>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System Complexity</a:t>
            </a:r>
            <a:endParaRPr>
              <a:solidFill>
                <a:srgbClr val="000000"/>
              </a:solidFill>
              <a:latin typeface="Trebuchet MS"/>
              <a:ea typeface="Trebuchet MS"/>
              <a:cs typeface="Trebuchet MS"/>
              <a:sym typeface="Trebuchet MS"/>
            </a:endParaRPr>
          </a:p>
          <a:p>
            <a:pPr marL="914400" lvl="1" indent="-317500" algn="l" rtl="0">
              <a:lnSpc>
                <a:spcPct val="114000"/>
              </a:lnSpc>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None of our classes are explicitly coupled. </a:t>
            </a:r>
            <a:endParaRPr>
              <a:solidFill>
                <a:srgbClr val="000000"/>
              </a:solidFill>
              <a:latin typeface="Trebuchet MS"/>
              <a:ea typeface="Trebuchet MS"/>
              <a:cs typeface="Trebuchet MS"/>
              <a:sym typeface="Trebuchet MS"/>
            </a:endParaRPr>
          </a:p>
          <a:p>
            <a:pPr marL="914400" lvl="1" indent="-317500" algn="l" rtl="0">
              <a:lnSpc>
                <a:spcPct val="114000"/>
              </a:lnSpc>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Each of our pages are functionally independent from one another. </a:t>
            </a:r>
            <a:endParaRPr>
              <a:solidFill>
                <a:srgbClr val="000000"/>
              </a:solidFill>
              <a:latin typeface="Trebuchet MS"/>
              <a:ea typeface="Trebuchet MS"/>
              <a:cs typeface="Trebuchet MS"/>
              <a:sym typeface="Trebuchet MS"/>
            </a:endParaRPr>
          </a:p>
          <a:p>
            <a:pPr marL="914400" lvl="1" indent="-317500" algn="l" rtl="0">
              <a:lnSpc>
                <a:spcPct val="114000"/>
              </a:lnSpc>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All page interactions via get/post submissions or by accessing a shared database.</a:t>
            </a:r>
            <a:endParaRPr>
              <a:solidFill>
                <a:srgbClr val="00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Maintenance</a:t>
            </a:r>
            <a:endParaRPr b="1">
              <a:solidFill>
                <a:srgbClr val="000000"/>
              </a:solidFill>
              <a:latin typeface="Trebuchet MS"/>
              <a:ea typeface="Trebuchet MS"/>
              <a:cs typeface="Trebuchet MS"/>
              <a:sym typeface="Trebuchet MS"/>
            </a:endParaRPr>
          </a:p>
        </p:txBody>
      </p:sp>
      <p:sp>
        <p:nvSpPr>
          <p:cNvPr id="161" name="Google Shape;161;p28"/>
          <p:cNvSpPr txBox="1">
            <a:spLocks noGrp="1"/>
          </p:cNvSpPr>
          <p:nvPr>
            <p:ph type="body" idx="1"/>
          </p:nvPr>
        </p:nvSpPr>
        <p:spPr>
          <a:xfrm>
            <a:off x="311700" y="1468825"/>
            <a:ext cx="8520600" cy="326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General updateability</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Most web pages function in isolation (occasional auxiliary php file called by AJAX)</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Low cyclomatic complexity and no coupling</a:t>
            </a:r>
            <a:endParaRPr>
              <a:solidFill>
                <a:srgbClr val="000000"/>
              </a:solidFill>
              <a:latin typeface="Trebuchet MS"/>
              <a:ea typeface="Trebuchet MS"/>
              <a:cs typeface="Trebuchet MS"/>
              <a:sym typeface="Trebuchet MS"/>
            </a:endParaRPr>
          </a:p>
          <a:p>
            <a:pPr marL="457200" lvl="0" indent="-342900" algn="l" rtl="0">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Easy to add new pages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Little to no need for direct page interaction, mostly rely on database</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Highly reused code like the header is separate and can be included directly</a:t>
            </a:r>
            <a:endParaRPr>
              <a:solidFill>
                <a:srgbClr val="000000"/>
              </a:solidFill>
              <a:latin typeface="Trebuchet MS"/>
              <a:ea typeface="Trebuchet MS"/>
              <a:cs typeface="Trebuchet MS"/>
              <a:sym typeface="Trebuchet MS"/>
            </a:endParaRPr>
          </a:p>
          <a:p>
            <a:pPr marL="457200" lvl="0" indent="-342900" algn="l" rtl="0">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Adding new bugs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Admin page helps to review and configure new bugs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Source code alterations for adding bugs is simple</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Administrator manual contains templates to help with making bugs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No inherent bugs per page limitations</a:t>
            </a:r>
            <a:endParaRPr>
              <a:solidFill>
                <a:srgbClr val="00000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Lessons Learned</a:t>
            </a:r>
            <a:endParaRPr b="1">
              <a:solidFill>
                <a:srgbClr val="000000"/>
              </a:solidFill>
              <a:latin typeface="Trebuchet MS"/>
              <a:ea typeface="Trebuchet MS"/>
              <a:cs typeface="Trebuchet MS"/>
              <a:sym typeface="Trebuchet MS"/>
            </a:endParaRPr>
          </a:p>
        </p:txBody>
      </p:sp>
      <p:sp>
        <p:nvSpPr>
          <p:cNvPr id="167" name="Google Shape;167;p29"/>
          <p:cNvSpPr txBox="1">
            <a:spLocks noGrp="1"/>
          </p:cNvSpPr>
          <p:nvPr>
            <p:ph type="body" idx="1"/>
          </p:nvPr>
        </p:nvSpPr>
        <p:spPr>
          <a:xfrm>
            <a:off x="311700" y="1468825"/>
            <a:ext cx="8520600" cy="326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Clearly defined goals allows for easier division of labor</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Goals were defined early and thoroughly in this project which helped</a:t>
            </a:r>
            <a:endParaRPr>
              <a:solidFill>
                <a:srgbClr val="000000"/>
              </a:solidFill>
              <a:latin typeface="Trebuchet MS"/>
              <a:ea typeface="Trebuchet MS"/>
              <a:cs typeface="Trebuchet MS"/>
              <a:sym typeface="Trebuchet MS"/>
            </a:endParaRPr>
          </a:p>
          <a:p>
            <a:pPr marL="457200" lvl="0" indent="-342900" algn="l" rtl="0">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Importance of a design priority hierarchy </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By having this priority, even the face of setbacks, we can deliver a finished product</a:t>
            </a:r>
            <a:endParaRPr>
              <a:solidFill>
                <a:srgbClr val="000000"/>
              </a:solidFill>
              <a:latin typeface="Trebuchet MS"/>
              <a:ea typeface="Trebuchet MS"/>
              <a:cs typeface="Trebuchet MS"/>
              <a:sym typeface="Trebuchet MS"/>
            </a:endParaRPr>
          </a:p>
          <a:p>
            <a:pPr marL="457200" lvl="0" indent="-342900" algn="l" rtl="0">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Frequent testing is important</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We found many bugs early, preventing them from cascading later</a:t>
            </a:r>
            <a:endParaRPr>
              <a:solidFill>
                <a:srgbClr val="000000"/>
              </a:solidFill>
              <a:latin typeface="Trebuchet MS"/>
              <a:ea typeface="Trebuchet MS"/>
              <a:cs typeface="Trebuchet MS"/>
              <a:sym typeface="Trebuchet MS"/>
            </a:endParaRPr>
          </a:p>
          <a:p>
            <a:pPr marL="457200" lvl="0" indent="-342900" algn="l" rtl="0">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As personal responsibilities grow, scheduling can become difficult</a:t>
            </a:r>
            <a:endParaRPr>
              <a:solidFill>
                <a:srgbClr val="000000"/>
              </a:solidFill>
              <a:latin typeface="Trebuchet MS"/>
              <a:ea typeface="Trebuchet MS"/>
              <a:cs typeface="Trebuchet MS"/>
              <a:sym typeface="Trebuchet MS"/>
            </a:endParaRPr>
          </a:p>
          <a:p>
            <a:pPr marL="914400" lvl="1" indent="-317500" algn="l" rtl="0">
              <a:spcBef>
                <a:spcPts val="0"/>
              </a:spcBef>
              <a:spcAft>
                <a:spcPts val="1000"/>
              </a:spcAft>
              <a:buClr>
                <a:srgbClr val="000000"/>
              </a:buClr>
              <a:buSzPts val="1400"/>
              <a:buFont typeface="Trebuchet MS"/>
              <a:buChar char="○"/>
            </a:pPr>
            <a:r>
              <a:rPr lang="en">
                <a:solidFill>
                  <a:srgbClr val="000000"/>
                </a:solidFill>
                <a:latin typeface="Trebuchet MS"/>
                <a:ea typeface="Trebuchet MS"/>
                <a:cs typeface="Trebuchet MS"/>
                <a:sym typeface="Trebuchet MS"/>
              </a:rPr>
              <a:t>Making good use of days where we were not required to attend CS499 made for </a:t>
            </a:r>
            <a:br>
              <a:rPr lang="en">
                <a:solidFill>
                  <a:srgbClr val="000000"/>
                </a:solidFill>
                <a:latin typeface="Trebuchet MS"/>
                <a:ea typeface="Trebuchet MS"/>
                <a:cs typeface="Trebuchet MS"/>
                <a:sym typeface="Trebuchet MS"/>
              </a:rPr>
            </a:br>
            <a:r>
              <a:rPr lang="en">
                <a:solidFill>
                  <a:srgbClr val="000000"/>
                </a:solidFill>
                <a:latin typeface="Trebuchet MS"/>
                <a:ea typeface="Trebuchet MS"/>
                <a:cs typeface="Trebuchet MS"/>
                <a:sym typeface="Trebuchet MS"/>
              </a:rPr>
              <a:t>an easy time we could all ensure we were available</a:t>
            </a:r>
            <a:endParaRPr>
              <a:solidFill>
                <a:srgbClr val="00000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Closing Comments</a:t>
            </a:r>
            <a:endParaRPr b="1">
              <a:solidFill>
                <a:srgbClr val="000000"/>
              </a:solidFill>
              <a:latin typeface="Trebuchet MS"/>
              <a:ea typeface="Trebuchet MS"/>
              <a:cs typeface="Trebuchet MS"/>
              <a:sym typeface="Trebuchet MS"/>
            </a:endParaRPr>
          </a:p>
        </p:txBody>
      </p:sp>
      <p:sp>
        <p:nvSpPr>
          <p:cNvPr id="173" name="Google Shape;173;p30"/>
          <p:cNvSpPr txBox="1">
            <a:spLocks noGrp="1"/>
          </p:cNvSpPr>
          <p:nvPr>
            <p:ph type="body" idx="1"/>
          </p:nvPr>
        </p:nvSpPr>
        <p:spPr>
          <a:xfrm>
            <a:off x="311700" y="1468825"/>
            <a:ext cx="8520600" cy="3267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Architecture didn't need to change noticeably </a:t>
            </a:r>
            <a:endParaRPr>
              <a:solidFill>
                <a:srgbClr val="000000"/>
              </a:solidFill>
              <a:latin typeface="Trebuchet MS"/>
              <a:ea typeface="Trebuchet MS"/>
              <a:cs typeface="Trebuchet MS"/>
              <a:sym typeface="Trebuchet MS"/>
            </a:endParaRPr>
          </a:p>
          <a:p>
            <a:pPr marL="457200" lvl="0" indent="-342900" algn="l" rtl="0">
              <a:lnSpc>
                <a:spcPct val="115000"/>
              </a:lnSpc>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Implementation is modular and easy to update</a:t>
            </a:r>
            <a:endParaRPr>
              <a:solidFill>
                <a:srgbClr val="000000"/>
              </a:solidFill>
              <a:latin typeface="Trebuchet MS"/>
              <a:ea typeface="Trebuchet MS"/>
              <a:cs typeface="Trebuchet MS"/>
              <a:sym typeface="Trebuchet MS"/>
            </a:endParaRPr>
          </a:p>
          <a:p>
            <a:pPr marL="457200" lvl="0" indent="-342900" algn="l" rtl="0">
              <a:lnSpc>
                <a:spcPct val="115000"/>
              </a:lnSpc>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Product testing mimics the planned customer use</a:t>
            </a:r>
            <a:endParaRPr>
              <a:solidFill>
                <a:srgbClr val="000000"/>
              </a:solidFill>
              <a:latin typeface="Trebuchet MS"/>
              <a:ea typeface="Trebuchet MS"/>
              <a:cs typeface="Trebuchet MS"/>
              <a:sym typeface="Trebuchet MS"/>
            </a:endParaRPr>
          </a:p>
          <a:p>
            <a:pPr marL="457200" lvl="0" indent="-342900" algn="l" rtl="0">
              <a:lnSpc>
                <a:spcPct val="115000"/>
              </a:lnSpc>
              <a:spcBef>
                <a:spcPts val="10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Addressed core customer goal of making adding bugs easier</a:t>
            </a:r>
            <a:endParaRPr>
              <a:solidFill>
                <a:srgbClr val="000000"/>
              </a:solidFill>
              <a:latin typeface="Trebuchet MS"/>
              <a:ea typeface="Trebuchet MS"/>
              <a:cs typeface="Trebuchet MS"/>
              <a:sym typeface="Trebuchet MS"/>
            </a:endParaRPr>
          </a:p>
          <a:p>
            <a:pPr marL="457200" lvl="0" indent="-342900" algn="l" rtl="0">
              <a:lnSpc>
                <a:spcPct val="115000"/>
              </a:lnSpc>
              <a:spcBef>
                <a:spcPts val="1000"/>
              </a:spcBef>
              <a:spcAft>
                <a:spcPts val="1000"/>
              </a:spcAft>
              <a:buClr>
                <a:srgbClr val="000000"/>
              </a:buClr>
              <a:buSzPts val="1800"/>
              <a:buFont typeface="Trebuchet MS"/>
              <a:buChar char="●"/>
            </a:pPr>
            <a:r>
              <a:rPr lang="en">
                <a:solidFill>
                  <a:srgbClr val="000000"/>
                </a:solidFill>
                <a:latin typeface="Trebuchet MS"/>
                <a:ea typeface="Trebuchet MS"/>
                <a:cs typeface="Trebuchet MS"/>
                <a:sym typeface="Trebuchet MS"/>
              </a:rPr>
              <a:t>Accomplished all major user stories</a:t>
            </a:r>
            <a:endParaRPr>
              <a:solidFill>
                <a:srgbClr val="00000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Questions?</a:t>
            </a:r>
            <a:endParaRPr b="1">
              <a:solidFill>
                <a:srgbClr val="000000"/>
              </a:solidFill>
              <a:latin typeface="Trebuchet MS"/>
              <a:ea typeface="Trebuchet MS"/>
              <a:cs typeface="Trebuchet MS"/>
              <a:sym typeface="Trebuchet MS"/>
            </a:endParaRPr>
          </a:p>
        </p:txBody>
      </p:sp>
      <p:pic>
        <p:nvPicPr>
          <p:cNvPr id="179" name="Google Shape;179;p31"/>
          <p:cNvPicPr preferRelativeResize="0"/>
          <p:nvPr/>
        </p:nvPicPr>
        <p:blipFill>
          <a:blip r:embed="rId3">
            <a:alphaModFix/>
          </a:blip>
          <a:stretch>
            <a:fillRect/>
          </a:stretch>
        </p:blipFill>
        <p:spPr>
          <a:xfrm>
            <a:off x="2115675" y="1468825"/>
            <a:ext cx="4252607"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Presentation Overview</a:t>
            </a:r>
            <a:endParaRPr b="1">
              <a:solidFill>
                <a:srgbClr val="000000"/>
              </a:solidFill>
              <a:latin typeface="Trebuchet MS"/>
              <a:ea typeface="Trebuchet MS"/>
              <a:cs typeface="Trebuchet MS"/>
              <a:sym typeface="Trebuchet MS"/>
            </a:endParaRPr>
          </a:p>
        </p:txBody>
      </p:sp>
      <p:sp>
        <p:nvSpPr>
          <p:cNvPr id="69" name="Google Shape;69;p14"/>
          <p:cNvSpPr txBox="1">
            <a:spLocks noGrp="1"/>
          </p:cNvSpPr>
          <p:nvPr>
            <p:ph type="body" idx="1"/>
          </p:nvPr>
        </p:nvSpPr>
        <p:spPr>
          <a:xfrm>
            <a:off x="311700" y="1468825"/>
            <a:ext cx="8520600" cy="326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Project Overview</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Architecture</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Plan vs Reality</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Implementation</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GUI, Database, Bug Creation, Bug Assignment, Design Decisions</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Demo</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Testing</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Unit Testing, Acceptance, Findings</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Issues</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Metrics</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Maintenance</a:t>
            </a:r>
            <a:endParaRPr>
              <a:solidFill>
                <a:srgbClr val="00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Project Overview</a:t>
            </a:r>
            <a:endParaRPr b="1">
              <a:solidFill>
                <a:srgbClr val="000000"/>
              </a:solidFill>
              <a:latin typeface="Trebuchet MS"/>
              <a:ea typeface="Trebuchet MS"/>
              <a:cs typeface="Trebuchet MS"/>
              <a:sym typeface="Trebuchet MS"/>
            </a:endParaRPr>
          </a:p>
        </p:txBody>
      </p:sp>
      <p:sp>
        <p:nvSpPr>
          <p:cNvPr id="75" name="Google Shape;75;p15"/>
          <p:cNvSpPr txBox="1">
            <a:spLocks noGrp="1"/>
          </p:cNvSpPr>
          <p:nvPr>
            <p:ph type="body" idx="1"/>
          </p:nvPr>
        </p:nvSpPr>
        <p:spPr>
          <a:xfrm>
            <a:off x="311700" y="1468825"/>
            <a:ext cx="8520600" cy="326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Customer: Ben Fox - Trissential</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Trissential: Software Quality Assurance</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Needs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Create a functioning ecommerce webstore</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Toggle the addition of bugs to the store</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Admin can control bugs on a per-user basis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Easy to update (add new bugs)</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Why?</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Practice Automated Testing Scripts in a controlled environment</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Evaluate employees</a:t>
            </a:r>
            <a:endParaRPr>
              <a:solidFill>
                <a:srgbClr val="000000"/>
              </a:solidFill>
              <a:latin typeface="Trebuchet MS"/>
              <a:ea typeface="Trebuchet MS"/>
              <a:cs typeface="Trebuchet MS"/>
              <a:sym typeface="Trebuchet MS"/>
            </a:endParaRPr>
          </a:p>
          <a:p>
            <a:pPr marL="914400" lvl="1" indent="-317500" algn="l" rtl="0">
              <a:spcBef>
                <a:spcPts val="0"/>
              </a:spcBef>
              <a:spcAft>
                <a:spcPts val="0"/>
              </a:spcAft>
              <a:buClr>
                <a:srgbClr val="000000"/>
              </a:buClr>
              <a:buSzPts val="1400"/>
              <a:buFont typeface="Trebuchet MS"/>
              <a:buChar char="○"/>
            </a:pPr>
            <a:r>
              <a:rPr lang="en">
                <a:solidFill>
                  <a:srgbClr val="000000"/>
                </a:solidFill>
                <a:latin typeface="Trebuchet MS"/>
                <a:ea typeface="Trebuchet MS"/>
                <a:cs typeface="Trebuchet MS"/>
                <a:sym typeface="Trebuchet MS"/>
              </a:rPr>
              <a:t>Demonstrate services to prospective clients</a:t>
            </a:r>
            <a:endParaRPr>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Architecture</a:t>
            </a:r>
            <a:endParaRPr b="1">
              <a:solidFill>
                <a:srgbClr val="000000"/>
              </a:solidFill>
              <a:latin typeface="Trebuchet MS"/>
              <a:ea typeface="Trebuchet MS"/>
              <a:cs typeface="Trebuchet MS"/>
              <a:sym typeface="Trebuchet MS"/>
            </a:endParaRPr>
          </a:p>
        </p:txBody>
      </p:sp>
      <p:sp>
        <p:nvSpPr>
          <p:cNvPr id="81" name="Google Shape;81;p16"/>
          <p:cNvSpPr txBox="1"/>
          <p:nvPr/>
        </p:nvSpPr>
        <p:spPr>
          <a:xfrm>
            <a:off x="4870475" y="1332425"/>
            <a:ext cx="4273500" cy="346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rebuchet MS"/>
              <a:buChar char="●"/>
            </a:pPr>
            <a:r>
              <a:rPr lang="en">
                <a:latin typeface="Trebuchet MS"/>
                <a:ea typeface="Trebuchet MS"/>
                <a:cs typeface="Trebuchet MS"/>
                <a:sym typeface="Trebuchet MS"/>
              </a:rPr>
              <a:t>Comprised of three major components</a:t>
            </a:r>
            <a:endParaRPr>
              <a:latin typeface="Trebuchet MS"/>
              <a:ea typeface="Trebuchet MS"/>
              <a:cs typeface="Trebuchet MS"/>
              <a:sym typeface="Trebuchet MS"/>
            </a:endParaRPr>
          </a:p>
          <a:p>
            <a:pPr marL="914400" lvl="1" indent="-317500" algn="l" rtl="0">
              <a:spcBef>
                <a:spcPts val="0"/>
              </a:spcBef>
              <a:spcAft>
                <a:spcPts val="0"/>
              </a:spcAft>
              <a:buSzPts val="1400"/>
              <a:buFont typeface="Trebuchet MS"/>
              <a:buChar char="○"/>
            </a:pPr>
            <a:r>
              <a:rPr lang="en">
                <a:latin typeface="Trebuchet MS"/>
                <a:ea typeface="Trebuchet MS"/>
                <a:cs typeface="Trebuchet MS"/>
                <a:sym typeface="Trebuchet MS"/>
              </a:rPr>
              <a:t>Web Server with Bug Library</a:t>
            </a:r>
            <a:endParaRPr>
              <a:latin typeface="Trebuchet MS"/>
              <a:ea typeface="Trebuchet MS"/>
              <a:cs typeface="Trebuchet MS"/>
              <a:sym typeface="Trebuchet MS"/>
            </a:endParaRPr>
          </a:p>
          <a:p>
            <a:pPr marL="914400" lvl="1" indent="-317500" algn="l" rtl="0">
              <a:spcBef>
                <a:spcPts val="0"/>
              </a:spcBef>
              <a:spcAft>
                <a:spcPts val="0"/>
              </a:spcAft>
              <a:buSzPts val="1400"/>
              <a:buFont typeface="Trebuchet MS"/>
              <a:buChar char="○"/>
            </a:pPr>
            <a:r>
              <a:rPr lang="en">
                <a:latin typeface="Trebuchet MS"/>
                <a:ea typeface="Trebuchet MS"/>
                <a:cs typeface="Trebuchet MS"/>
                <a:sym typeface="Trebuchet MS"/>
              </a:rPr>
              <a:t>Storefront Web Content</a:t>
            </a:r>
            <a:endParaRPr>
              <a:latin typeface="Trebuchet MS"/>
              <a:ea typeface="Trebuchet MS"/>
              <a:cs typeface="Trebuchet MS"/>
              <a:sym typeface="Trebuchet MS"/>
            </a:endParaRPr>
          </a:p>
          <a:p>
            <a:pPr marL="914400" lvl="1" indent="-317500" algn="l" rtl="0">
              <a:spcBef>
                <a:spcPts val="0"/>
              </a:spcBef>
              <a:spcAft>
                <a:spcPts val="0"/>
              </a:spcAft>
              <a:buSzPts val="1400"/>
              <a:buFont typeface="Trebuchet MS"/>
              <a:buChar char="○"/>
            </a:pPr>
            <a:r>
              <a:rPr lang="en">
                <a:latin typeface="Trebuchet MS"/>
                <a:ea typeface="Trebuchet MS"/>
                <a:cs typeface="Trebuchet MS"/>
                <a:sym typeface="Trebuchet MS"/>
              </a:rPr>
              <a:t>Database Interface</a:t>
            </a:r>
            <a:endParaRPr>
              <a:latin typeface="Trebuchet MS"/>
              <a:ea typeface="Trebuchet MS"/>
              <a:cs typeface="Trebuchet MS"/>
              <a:sym typeface="Trebuchet MS"/>
            </a:endParaRPr>
          </a:p>
          <a:p>
            <a:pPr marL="457200" lvl="0" indent="-317500" algn="l" rtl="0">
              <a:spcBef>
                <a:spcPts val="0"/>
              </a:spcBef>
              <a:spcAft>
                <a:spcPts val="0"/>
              </a:spcAft>
              <a:buSzPts val="1400"/>
              <a:buFont typeface="Trebuchet MS"/>
              <a:buChar char="●"/>
            </a:pPr>
            <a:r>
              <a:rPr lang="en">
                <a:latin typeface="Trebuchet MS"/>
                <a:ea typeface="Trebuchet MS"/>
                <a:cs typeface="Trebuchet MS"/>
                <a:sym typeface="Trebuchet MS"/>
              </a:rPr>
              <a:t>Changes to initial plan</a:t>
            </a:r>
            <a:endParaRPr>
              <a:latin typeface="Trebuchet MS"/>
              <a:ea typeface="Trebuchet MS"/>
              <a:cs typeface="Trebuchet MS"/>
              <a:sym typeface="Trebuchet MS"/>
            </a:endParaRPr>
          </a:p>
          <a:p>
            <a:pPr marL="914400" lvl="1" indent="-317500" algn="l" rtl="0">
              <a:spcBef>
                <a:spcPts val="0"/>
              </a:spcBef>
              <a:spcAft>
                <a:spcPts val="0"/>
              </a:spcAft>
              <a:buSzPts val="1400"/>
              <a:buFont typeface="Trebuchet MS"/>
              <a:buChar char="○"/>
            </a:pPr>
            <a:r>
              <a:rPr lang="en">
                <a:latin typeface="Trebuchet MS"/>
                <a:ea typeface="Trebuchet MS"/>
                <a:cs typeface="Trebuchet MS"/>
                <a:sym typeface="Trebuchet MS"/>
              </a:rPr>
              <a:t>Email relay</a:t>
            </a:r>
            <a:endParaRPr>
              <a:latin typeface="Trebuchet MS"/>
              <a:ea typeface="Trebuchet MS"/>
              <a:cs typeface="Trebuchet MS"/>
              <a:sym typeface="Trebuchet MS"/>
            </a:endParaRPr>
          </a:p>
          <a:p>
            <a:pPr marL="914400" lvl="1" indent="-317500" algn="l" rtl="0">
              <a:spcBef>
                <a:spcPts val="0"/>
              </a:spcBef>
              <a:spcAft>
                <a:spcPts val="0"/>
              </a:spcAft>
              <a:buSzPts val="1400"/>
              <a:buFont typeface="Trebuchet MS"/>
              <a:buChar char="○"/>
            </a:pPr>
            <a:r>
              <a:rPr lang="en">
                <a:latin typeface="Trebuchet MS"/>
                <a:ea typeface="Trebuchet MS"/>
                <a:cs typeface="Trebuchet MS"/>
                <a:sym typeface="Trebuchet MS"/>
              </a:rPr>
              <a:t>Gmail Account</a:t>
            </a:r>
            <a:endParaRPr>
              <a:latin typeface="Trebuchet MS"/>
              <a:ea typeface="Trebuchet MS"/>
              <a:cs typeface="Trebuchet MS"/>
              <a:sym typeface="Trebuchet MS"/>
            </a:endParaRPr>
          </a:p>
        </p:txBody>
      </p:sp>
      <p:pic>
        <p:nvPicPr>
          <p:cNvPr id="82" name="Google Shape;82;p16"/>
          <p:cNvPicPr preferRelativeResize="0"/>
          <p:nvPr/>
        </p:nvPicPr>
        <p:blipFill rotWithShape="1">
          <a:blip r:embed="rId3">
            <a:alphaModFix/>
          </a:blip>
          <a:srcRect l="19494" t="25172" r="38210" b="18574"/>
          <a:stretch/>
        </p:blipFill>
        <p:spPr>
          <a:xfrm>
            <a:off x="311700" y="1332413"/>
            <a:ext cx="4719600" cy="34763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Implementation - GUI</a:t>
            </a:r>
            <a:endParaRPr b="1">
              <a:solidFill>
                <a:srgbClr val="000000"/>
              </a:solidFill>
              <a:latin typeface="Trebuchet MS"/>
              <a:ea typeface="Trebuchet MS"/>
              <a:cs typeface="Trebuchet MS"/>
              <a:sym typeface="Trebuchet MS"/>
            </a:endParaRPr>
          </a:p>
        </p:txBody>
      </p:sp>
      <p:pic>
        <p:nvPicPr>
          <p:cNvPr id="88" name="Google Shape;88;p17"/>
          <p:cNvPicPr preferRelativeResize="0"/>
          <p:nvPr/>
        </p:nvPicPr>
        <p:blipFill>
          <a:blip r:embed="rId3">
            <a:alphaModFix/>
          </a:blip>
          <a:stretch>
            <a:fillRect/>
          </a:stretch>
        </p:blipFill>
        <p:spPr>
          <a:xfrm>
            <a:off x="311700" y="1468825"/>
            <a:ext cx="6240774" cy="3392451"/>
          </a:xfrm>
          <a:prstGeom prst="rect">
            <a:avLst/>
          </a:prstGeom>
          <a:noFill/>
          <a:ln w="9525" cap="flat" cmpd="sng">
            <a:solidFill>
              <a:srgbClr val="201F1E"/>
            </a:solidFill>
            <a:prstDash val="solid"/>
            <a:round/>
            <a:headEnd type="none" w="sm" len="sm"/>
            <a:tailEnd type="none" w="sm" len="sm"/>
          </a:ln>
        </p:spPr>
      </p:pic>
      <p:pic>
        <p:nvPicPr>
          <p:cNvPr id="89" name="Google Shape;89;p17"/>
          <p:cNvPicPr preferRelativeResize="0"/>
          <p:nvPr/>
        </p:nvPicPr>
        <p:blipFill rotWithShape="1">
          <a:blip r:embed="rId4">
            <a:alphaModFix/>
          </a:blip>
          <a:srcRect t="1536"/>
          <a:stretch/>
        </p:blipFill>
        <p:spPr>
          <a:xfrm>
            <a:off x="6615875" y="1468825"/>
            <a:ext cx="2284300" cy="3392450"/>
          </a:xfrm>
          <a:prstGeom prst="rect">
            <a:avLst/>
          </a:prstGeom>
          <a:noFill/>
          <a:ln w="9525" cap="flat" cmpd="sng">
            <a:solidFill>
              <a:srgbClr val="201F1E"/>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Implementation - Database</a:t>
            </a:r>
            <a:endParaRPr b="1">
              <a:solidFill>
                <a:srgbClr val="000000"/>
              </a:solidFill>
              <a:latin typeface="Trebuchet MS"/>
              <a:ea typeface="Trebuchet MS"/>
              <a:cs typeface="Trebuchet MS"/>
              <a:sym typeface="Trebuchet MS"/>
            </a:endParaRPr>
          </a:p>
        </p:txBody>
      </p:sp>
      <p:sp>
        <p:nvSpPr>
          <p:cNvPr id="95" name="Google Shape;95;p18"/>
          <p:cNvSpPr txBox="1">
            <a:spLocks noGrp="1"/>
          </p:cNvSpPr>
          <p:nvPr>
            <p:ph type="body" idx="1"/>
          </p:nvPr>
        </p:nvSpPr>
        <p:spPr>
          <a:xfrm>
            <a:off x="4572000" y="1468825"/>
            <a:ext cx="4260300" cy="326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Default table set up and initial population is done through the buildDatabase function.</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Once buildDatabase is complete, the user is redirected to login.</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Main changes from initial architecture were to add or alter datatype of columns</a:t>
            </a:r>
            <a:endParaRPr>
              <a:solidFill>
                <a:srgbClr val="000000"/>
              </a:solidFill>
              <a:latin typeface="Trebuchet MS"/>
              <a:ea typeface="Trebuchet MS"/>
              <a:cs typeface="Trebuchet MS"/>
              <a:sym typeface="Trebuchet MS"/>
            </a:endParaRPr>
          </a:p>
        </p:txBody>
      </p:sp>
      <p:pic>
        <p:nvPicPr>
          <p:cNvPr id="96" name="Google Shape;96;p18"/>
          <p:cNvPicPr preferRelativeResize="0"/>
          <p:nvPr/>
        </p:nvPicPr>
        <p:blipFill>
          <a:blip r:embed="rId3">
            <a:alphaModFix/>
          </a:blip>
          <a:stretch>
            <a:fillRect/>
          </a:stretch>
        </p:blipFill>
        <p:spPr>
          <a:xfrm>
            <a:off x="412700" y="1404956"/>
            <a:ext cx="2841440" cy="333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Implementation - Bug Creation</a:t>
            </a:r>
            <a:endParaRPr b="1">
              <a:solidFill>
                <a:srgbClr val="000000"/>
              </a:solidFill>
              <a:latin typeface="Trebuchet MS"/>
              <a:ea typeface="Trebuchet MS"/>
              <a:cs typeface="Trebuchet MS"/>
              <a:sym typeface="Trebuchet MS"/>
            </a:endParaRPr>
          </a:p>
        </p:txBody>
      </p:sp>
      <p:sp>
        <p:nvSpPr>
          <p:cNvPr id="102" name="Google Shape;102;p19"/>
          <p:cNvSpPr txBox="1">
            <a:spLocks noGrp="1"/>
          </p:cNvSpPr>
          <p:nvPr>
            <p:ph type="body" idx="1"/>
          </p:nvPr>
        </p:nvSpPr>
        <p:spPr>
          <a:xfrm>
            <a:off x="5736975" y="1468825"/>
            <a:ext cx="3095400" cy="326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Select bug to populate existing bug data.</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Either Save New Bug or Update Bug to database.</a:t>
            </a:r>
            <a:endParaRPr>
              <a:solidFill>
                <a:srgbClr val="000000"/>
              </a:solidFill>
              <a:latin typeface="Trebuchet MS"/>
              <a:ea typeface="Trebuchet MS"/>
              <a:cs typeface="Trebuchet MS"/>
              <a:sym typeface="Trebuchet MS"/>
            </a:endParaRPr>
          </a:p>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Edit PHP file to place new bug toggle.</a:t>
            </a:r>
            <a:endParaRPr>
              <a:solidFill>
                <a:srgbClr val="000000"/>
              </a:solidFill>
              <a:latin typeface="Trebuchet MS"/>
              <a:ea typeface="Trebuchet MS"/>
              <a:cs typeface="Trebuchet MS"/>
              <a:sym typeface="Trebuchet MS"/>
            </a:endParaRPr>
          </a:p>
        </p:txBody>
      </p:sp>
      <p:pic>
        <p:nvPicPr>
          <p:cNvPr id="103" name="Google Shape;103;p19"/>
          <p:cNvPicPr preferRelativeResize="0"/>
          <p:nvPr/>
        </p:nvPicPr>
        <p:blipFill>
          <a:blip r:embed="rId3">
            <a:alphaModFix/>
          </a:blip>
          <a:stretch>
            <a:fillRect/>
          </a:stretch>
        </p:blipFill>
        <p:spPr>
          <a:xfrm>
            <a:off x="152400" y="1410800"/>
            <a:ext cx="5487262" cy="3477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Implementation - Bug Assignment</a:t>
            </a:r>
            <a:endParaRPr b="1">
              <a:solidFill>
                <a:srgbClr val="000000"/>
              </a:solidFill>
              <a:latin typeface="Trebuchet MS"/>
              <a:ea typeface="Trebuchet MS"/>
              <a:cs typeface="Trebuchet MS"/>
              <a:sym typeface="Trebuchet MS"/>
            </a:endParaRPr>
          </a:p>
        </p:txBody>
      </p:sp>
      <p:sp>
        <p:nvSpPr>
          <p:cNvPr id="109" name="Google Shape;109;p20"/>
          <p:cNvSpPr txBox="1">
            <a:spLocks noGrp="1"/>
          </p:cNvSpPr>
          <p:nvPr>
            <p:ph type="body" idx="1"/>
          </p:nvPr>
        </p:nvSpPr>
        <p:spPr>
          <a:xfrm>
            <a:off x="6205525" y="1251775"/>
            <a:ext cx="2626800" cy="3484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Trebuchet MS"/>
              <a:buChar char="●"/>
            </a:pPr>
            <a:r>
              <a:rPr lang="en" sz="1500">
                <a:solidFill>
                  <a:srgbClr val="000000"/>
                </a:solidFill>
                <a:latin typeface="Trebuchet MS"/>
                <a:ea typeface="Trebuchet MS"/>
                <a:cs typeface="Trebuchet MS"/>
                <a:sym typeface="Trebuchet MS"/>
              </a:rPr>
              <a:t>Users and bugs are populated from database.</a:t>
            </a:r>
            <a:endParaRPr sz="1500">
              <a:solidFill>
                <a:srgbClr val="000000"/>
              </a:solidFill>
              <a:latin typeface="Trebuchet MS"/>
              <a:ea typeface="Trebuchet MS"/>
              <a:cs typeface="Trebuchet MS"/>
              <a:sym typeface="Trebuchet MS"/>
            </a:endParaRPr>
          </a:p>
          <a:p>
            <a:pPr marL="457200" lvl="0" indent="-323850" algn="l" rtl="0">
              <a:spcBef>
                <a:spcPts val="0"/>
              </a:spcBef>
              <a:spcAft>
                <a:spcPts val="0"/>
              </a:spcAft>
              <a:buClr>
                <a:srgbClr val="000000"/>
              </a:buClr>
              <a:buSzPts val="1500"/>
              <a:buFont typeface="Trebuchet MS"/>
              <a:buChar char="●"/>
            </a:pPr>
            <a:r>
              <a:rPr lang="en" sz="1500">
                <a:solidFill>
                  <a:srgbClr val="000000"/>
                </a:solidFill>
                <a:latin typeface="Trebuchet MS"/>
                <a:ea typeface="Trebuchet MS"/>
                <a:cs typeface="Trebuchet MS"/>
                <a:sym typeface="Trebuchet MS"/>
              </a:rPr>
              <a:t>Review Bug Assignment displays user and selected bugs.</a:t>
            </a:r>
            <a:endParaRPr sz="1500">
              <a:solidFill>
                <a:srgbClr val="000000"/>
              </a:solidFill>
              <a:latin typeface="Trebuchet MS"/>
              <a:ea typeface="Trebuchet MS"/>
              <a:cs typeface="Trebuchet MS"/>
              <a:sym typeface="Trebuchet MS"/>
            </a:endParaRPr>
          </a:p>
          <a:p>
            <a:pPr marL="457200" lvl="0" indent="-323850" algn="l" rtl="0">
              <a:spcBef>
                <a:spcPts val="0"/>
              </a:spcBef>
              <a:spcAft>
                <a:spcPts val="0"/>
              </a:spcAft>
              <a:buClr>
                <a:srgbClr val="000000"/>
              </a:buClr>
              <a:buSzPts val="1500"/>
              <a:buFont typeface="Trebuchet MS"/>
              <a:buChar char="●"/>
            </a:pPr>
            <a:r>
              <a:rPr lang="en" sz="1500">
                <a:solidFill>
                  <a:srgbClr val="000000"/>
                </a:solidFill>
                <a:latin typeface="Trebuchet MS"/>
                <a:ea typeface="Trebuchet MS"/>
                <a:cs typeface="Trebuchet MS"/>
                <a:sym typeface="Trebuchet MS"/>
              </a:rPr>
              <a:t>Button toggles to Save and allows saving to database.</a:t>
            </a:r>
            <a:endParaRPr sz="1500">
              <a:solidFill>
                <a:srgbClr val="000000"/>
              </a:solidFill>
              <a:latin typeface="Trebuchet MS"/>
              <a:ea typeface="Trebuchet MS"/>
              <a:cs typeface="Trebuchet MS"/>
              <a:sym typeface="Trebuchet MS"/>
            </a:endParaRPr>
          </a:p>
          <a:p>
            <a:pPr marL="457200" lvl="0" indent="-323850" algn="l" rtl="0">
              <a:spcBef>
                <a:spcPts val="0"/>
              </a:spcBef>
              <a:spcAft>
                <a:spcPts val="0"/>
              </a:spcAft>
              <a:buClr>
                <a:srgbClr val="000000"/>
              </a:buClr>
              <a:buSzPts val="1500"/>
              <a:buFont typeface="Trebuchet MS"/>
              <a:buChar char="●"/>
            </a:pPr>
            <a:r>
              <a:rPr lang="en" sz="1500">
                <a:solidFill>
                  <a:srgbClr val="000000"/>
                </a:solidFill>
                <a:latin typeface="Trebuchet MS"/>
                <a:ea typeface="Trebuchet MS"/>
                <a:cs typeface="Trebuchet MS"/>
                <a:sym typeface="Trebuchet MS"/>
              </a:rPr>
              <a:t>Update tab allows changes to start and end dates and deletion of bug assignments.</a:t>
            </a:r>
            <a:endParaRPr sz="1500">
              <a:solidFill>
                <a:srgbClr val="000000"/>
              </a:solidFill>
              <a:latin typeface="Trebuchet MS"/>
              <a:ea typeface="Trebuchet MS"/>
              <a:cs typeface="Trebuchet MS"/>
              <a:sym typeface="Trebuchet MS"/>
            </a:endParaRPr>
          </a:p>
        </p:txBody>
      </p:sp>
      <p:pic>
        <p:nvPicPr>
          <p:cNvPr id="110" name="Google Shape;110;p20"/>
          <p:cNvPicPr preferRelativeResize="0"/>
          <p:nvPr/>
        </p:nvPicPr>
        <p:blipFill rotWithShape="1">
          <a:blip r:embed="rId3">
            <a:alphaModFix/>
          </a:blip>
          <a:srcRect l="1965" r="2147"/>
          <a:stretch/>
        </p:blipFill>
        <p:spPr>
          <a:xfrm>
            <a:off x="176350" y="1404175"/>
            <a:ext cx="6029176" cy="356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3695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latin typeface="Trebuchet MS"/>
                <a:ea typeface="Trebuchet MS"/>
                <a:cs typeface="Trebuchet MS"/>
                <a:sym typeface="Trebuchet MS"/>
              </a:rPr>
              <a:t>Demo</a:t>
            </a:r>
            <a:endParaRPr b="1">
              <a:solidFill>
                <a:srgbClr val="000000"/>
              </a:solidFill>
              <a:latin typeface="Trebuchet MS"/>
              <a:ea typeface="Trebuchet MS"/>
              <a:cs typeface="Trebuchet MS"/>
              <a:sym typeface="Trebuchet MS"/>
            </a:endParaRPr>
          </a:p>
        </p:txBody>
      </p:sp>
      <p:sp>
        <p:nvSpPr>
          <p:cNvPr id="122" name="Google Shape;122;p22"/>
          <p:cNvSpPr txBox="1">
            <a:spLocks noGrp="1"/>
          </p:cNvSpPr>
          <p:nvPr>
            <p:ph type="body" idx="1"/>
          </p:nvPr>
        </p:nvSpPr>
        <p:spPr>
          <a:xfrm>
            <a:off x="311700" y="1468825"/>
            <a:ext cx="2768100" cy="326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Live demo: </a:t>
            </a:r>
            <a:br>
              <a:rPr lang="en">
                <a:solidFill>
                  <a:srgbClr val="000000"/>
                </a:solidFill>
                <a:latin typeface="Trebuchet MS"/>
                <a:ea typeface="Trebuchet MS"/>
                <a:cs typeface="Trebuchet MS"/>
                <a:sym typeface="Trebuchet MS"/>
              </a:rPr>
            </a:br>
            <a:r>
              <a:rPr lang="en" sz="1100" u="sng">
                <a:solidFill>
                  <a:schemeClr val="hlink"/>
                </a:solidFill>
                <a:latin typeface="Arial"/>
                <a:ea typeface="Arial"/>
                <a:cs typeface="Arial"/>
                <a:sym typeface="Arial"/>
                <a:hlinkClick r:id="rId3"/>
              </a:rPr>
              <a:t>http://memu225.cs.uky.edu/cs499/StorefrontTestingApp/login.php</a:t>
            </a:r>
            <a:br>
              <a:rPr lang="en">
                <a:solidFill>
                  <a:srgbClr val="000000"/>
                </a:solidFill>
                <a:latin typeface="Trebuchet MS"/>
                <a:ea typeface="Trebuchet MS"/>
                <a:cs typeface="Trebuchet MS"/>
                <a:sym typeface="Trebuchet MS"/>
              </a:rPr>
            </a:br>
            <a:endParaRPr>
              <a:solidFill>
                <a:srgbClr val="000000"/>
              </a:solidFill>
              <a:latin typeface="Trebuchet MS"/>
              <a:ea typeface="Trebuchet MS"/>
              <a:cs typeface="Trebuchet MS"/>
              <a:sym typeface="Trebuchet MS"/>
            </a:endParaRPr>
          </a:p>
          <a:p>
            <a:pPr marL="457200" lvl="0" indent="-342900" algn="l" rtl="0">
              <a:spcBef>
                <a:spcPts val="1000"/>
              </a:spcBef>
              <a:spcAft>
                <a:spcPts val="1000"/>
              </a:spcAft>
              <a:buClr>
                <a:srgbClr val="000000"/>
              </a:buClr>
              <a:buSzPts val="1800"/>
              <a:buFont typeface="Trebuchet MS"/>
              <a:buChar char="●"/>
            </a:pPr>
            <a:r>
              <a:rPr lang="en">
                <a:solidFill>
                  <a:srgbClr val="000000"/>
                </a:solidFill>
                <a:latin typeface="Trebuchet MS"/>
                <a:ea typeface="Trebuchet MS"/>
                <a:cs typeface="Trebuchet MS"/>
                <a:sym typeface="Trebuchet MS"/>
              </a:rPr>
              <a:t>Demo video: </a:t>
            </a:r>
            <a:br>
              <a:rPr lang="en">
                <a:solidFill>
                  <a:srgbClr val="000000"/>
                </a:solidFill>
                <a:latin typeface="Trebuchet MS"/>
                <a:ea typeface="Trebuchet MS"/>
                <a:cs typeface="Trebuchet MS"/>
                <a:sym typeface="Trebuchet MS"/>
              </a:rPr>
            </a:br>
            <a:r>
              <a:rPr lang="en" sz="1100" u="sng">
                <a:solidFill>
                  <a:schemeClr val="hlink"/>
                </a:solidFill>
                <a:latin typeface="Arial"/>
                <a:ea typeface="Arial"/>
                <a:cs typeface="Arial"/>
                <a:sym typeface="Arial"/>
                <a:hlinkClick r:id="rId4"/>
              </a:rPr>
              <a:t>https://www.youtube.com/watch?v=zCwRGG9yVG4</a:t>
            </a:r>
            <a:endParaRPr>
              <a:solidFill>
                <a:srgbClr val="000000"/>
              </a:solidFill>
              <a:latin typeface="Trebuchet MS"/>
              <a:ea typeface="Trebuchet MS"/>
              <a:cs typeface="Trebuchet MS"/>
              <a:sym typeface="Trebuchet MS"/>
            </a:endParaRPr>
          </a:p>
        </p:txBody>
      </p:sp>
      <p:pic>
        <p:nvPicPr>
          <p:cNvPr id="123" name="Google Shape;123;p22"/>
          <p:cNvPicPr preferRelativeResize="0"/>
          <p:nvPr/>
        </p:nvPicPr>
        <p:blipFill>
          <a:blip r:embed="rId5">
            <a:alphaModFix/>
          </a:blip>
          <a:stretch>
            <a:fillRect/>
          </a:stretch>
        </p:blipFill>
        <p:spPr>
          <a:xfrm>
            <a:off x="3794150" y="1468825"/>
            <a:ext cx="4262625" cy="3031449"/>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On-screen Show (16:9)</PresentationFormat>
  <Paragraphs>132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Source Code Pro</vt:lpstr>
      <vt:lpstr>Oswald</vt:lpstr>
      <vt:lpstr>Arial</vt:lpstr>
      <vt:lpstr>Trebuchet MS</vt:lpstr>
      <vt:lpstr>Modern Writer</vt:lpstr>
      <vt:lpstr>PowerPoint Presentation</vt:lpstr>
      <vt:lpstr>Presentation Overview</vt:lpstr>
      <vt:lpstr>Project Overview</vt:lpstr>
      <vt:lpstr>Architecture</vt:lpstr>
      <vt:lpstr>Implementation - GUI</vt:lpstr>
      <vt:lpstr>Implementation - Database</vt:lpstr>
      <vt:lpstr>Implementation - Bug Creation</vt:lpstr>
      <vt:lpstr>Implementation - Bug Assignment</vt:lpstr>
      <vt:lpstr>Demo</vt:lpstr>
      <vt:lpstr>Testing - Unit</vt:lpstr>
      <vt:lpstr>Testing - Acceptance</vt:lpstr>
      <vt:lpstr>Testing - Fixed Defects</vt:lpstr>
      <vt:lpstr>Outstanding Defects</vt:lpstr>
      <vt:lpstr>Metrics</vt:lpstr>
      <vt:lpstr>Maintenance</vt:lpstr>
      <vt:lpstr>Lessons Learned</vt:lpstr>
      <vt:lpstr>Closing Comments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Murray</cp:lastModifiedBy>
  <cp:revision>1</cp:revision>
  <dcterms:modified xsi:type="dcterms:W3CDTF">2019-12-08T23:56:05Z</dcterms:modified>
</cp:coreProperties>
</file>