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6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2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3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08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4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6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4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4E3A9-B81C-46A8-B98C-47DBD1B62F9B}" type="datetimeFigureOut">
              <a:rPr lang="ko-KR" altLang="en-US" smtClean="0"/>
              <a:t>2019-05-10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0E69-400B-419D-BE56-62B821942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963243"/>
              </p:ext>
            </p:extLst>
          </p:nvPr>
        </p:nvGraphicFramePr>
        <p:xfrm>
          <a:off x="75567" y="1117377"/>
          <a:ext cx="12040233" cy="4754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1112">
                  <a:extLst>
                    <a:ext uri="{9D8B030D-6E8A-4147-A177-3AD203B41FA5}">
                      <a16:colId xmlns:a16="http://schemas.microsoft.com/office/drawing/2014/main" val="3478134681"/>
                    </a:ext>
                  </a:extLst>
                </a:gridCol>
                <a:gridCol w="595618">
                  <a:extLst>
                    <a:ext uri="{9D8B030D-6E8A-4147-A177-3AD203B41FA5}">
                      <a16:colId xmlns:a16="http://schemas.microsoft.com/office/drawing/2014/main" val="700080573"/>
                    </a:ext>
                  </a:extLst>
                </a:gridCol>
                <a:gridCol w="746620">
                  <a:extLst>
                    <a:ext uri="{9D8B030D-6E8A-4147-A177-3AD203B41FA5}">
                      <a16:colId xmlns:a16="http://schemas.microsoft.com/office/drawing/2014/main" val="1053637910"/>
                    </a:ext>
                  </a:extLst>
                </a:gridCol>
                <a:gridCol w="729724">
                  <a:extLst>
                    <a:ext uri="{9D8B030D-6E8A-4147-A177-3AD203B41FA5}">
                      <a16:colId xmlns:a16="http://schemas.microsoft.com/office/drawing/2014/main" val="1738833250"/>
                    </a:ext>
                  </a:extLst>
                </a:gridCol>
                <a:gridCol w="537759">
                  <a:extLst>
                    <a:ext uri="{9D8B030D-6E8A-4147-A177-3AD203B41FA5}">
                      <a16:colId xmlns:a16="http://schemas.microsoft.com/office/drawing/2014/main" val="123024047"/>
                    </a:ext>
                  </a:extLst>
                </a:gridCol>
                <a:gridCol w="1114991">
                  <a:extLst>
                    <a:ext uri="{9D8B030D-6E8A-4147-A177-3AD203B41FA5}">
                      <a16:colId xmlns:a16="http://schemas.microsoft.com/office/drawing/2014/main" val="873785181"/>
                    </a:ext>
                  </a:extLst>
                </a:gridCol>
                <a:gridCol w="1115736">
                  <a:extLst>
                    <a:ext uri="{9D8B030D-6E8A-4147-A177-3AD203B41FA5}">
                      <a16:colId xmlns:a16="http://schemas.microsoft.com/office/drawing/2014/main" val="378178795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4005152115"/>
                    </a:ext>
                  </a:extLst>
                </a:gridCol>
                <a:gridCol w="730975">
                  <a:extLst>
                    <a:ext uri="{9D8B030D-6E8A-4147-A177-3AD203B41FA5}">
                      <a16:colId xmlns:a16="http://schemas.microsoft.com/office/drawing/2014/main" val="927773495"/>
                    </a:ext>
                  </a:extLst>
                </a:gridCol>
                <a:gridCol w="698390">
                  <a:extLst>
                    <a:ext uri="{9D8B030D-6E8A-4147-A177-3AD203B41FA5}">
                      <a16:colId xmlns:a16="http://schemas.microsoft.com/office/drawing/2014/main" val="779011997"/>
                    </a:ext>
                  </a:extLst>
                </a:gridCol>
                <a:gridCol w="516808">
                  <a:extLst>
                    <a:ext uri="{9D8B030D-6E8A-4147-A177-3AD203B41FA5}">
                      <a16:colId xmlns:a16="http://schemas.microsoft.com/office/drawing/2014/main" val="848427848"/>
                    </a:ext>
                  </a:extLst>
                </a:gridCol>
                <a:gridCol w="363163">
                  <a:extLst>
                    <a:ext uri="{9D8B030D-6E8A-4147-A177-3AD203B41FA5}">
                      <a16:colId xmlns:a16="http://schemas.microsoft.com/office/drawing/2014/main" val="178342428"/>
                    </a:ext>
                  </a:extLst>
                </a:gridCol>
                <a:gridCol w="363163">
                  <a:extLst>
                    <a:ext uri="{9D8B030D-6E8A-4147-A177-3AD203B41FA5}">
                      <a16:colId xmlns:a16="http://schemas.microsoft.com/office/drawing/2014/main" val="3381991294"/>
                    </a:ext>
                  </a:extLst>
                </a:gridCol>
                <a:gridCol w="363163">
                  <a:extLst>
                    <a:ext uri="{9D8B030D-6E8A-4147-A177-3AD203B41FA5}">
                      <a16:colId xmlns:a16="http://schemas.microsoft.com/office/drawing/2014/main" val="647672254"/>
                    </a:ext>
                  </a:extLst>
                </a:gridCol>
                <a:gridCol w="838067">
                  <a:extLst>
                    <a:ext uri="{9D8B030D-6E8A-4147-A177-3AD203B41FA5}">
                      <a16:colId xmlns:a16="http://schemas.microsoft.com/office/drawing/2014/main" val="981349846"/>
                    </a:ext>
                  </a:extLst>
                </a:gridCol>
                <a:gridCol w="782196">
                  <a:extLst>
                    <a:ext uri="{9D8B030D-6E8A-4147-A177-3AD203B41FA5}">
                      <a16:colId xmlns:a16="http://schemas.microsoft.com/office/drawing/2014/main" val="418748710"/>
                    </a:ext>
                  </a:extLst>
                </a:gridCol>
                <a:gridCol w="740293">
                  <a:extLst>
                    <a:ext uri="{9D8B030D-6E8A-4147-A177-3AD203B41FA5}">
                      <a16:colId xmlns:a16="http://schemas.microsoft.com/office/drawing/2014/main" val="1025323986"/>
                    </a:ext>
                  </a:extLst>
                </a:gridCol>
              </a:tblGrid>
              <a:tr h="32253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기본 기자재 테이블</a:t>
                      </a:r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2752194473"/>
                  </a:ext>
                </a:extLst>
              </a:tr>
              <a:tr h="36634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회사코드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자산번호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물품번호　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물품명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모델명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규격사양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수량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사용부서명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사용부서코드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책임자명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위치내역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구입금액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취득일자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폐기일자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1) </a:t>
                      </a:r>
                      <a:r>
                        <a:rPr lang="ko-KR" altLang="en-US" sz="700" u="none" strike="noStrike" dirty="0">
                          <a:effectLst/>
                        </a:rPr>
                        <a:t>변동 사항 기록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분실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위치변경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책임자변경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폐기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반납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자산이동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사용중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2) </a:t>
                      </a:r>
                      <a:r>
                        <a:rPr lang="ko-KR" altLang="en-US" sz="700" u="none" strike="noStrike" dirty="0">
                          <a:effectLst/>
                        </a:rPr>
                        <a:t>비고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분실사유서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요청일자</a:t>
                      </a:r>
                      <a:r>
                        <a:rPr lang="en-US" altLang="ko-KR" sz="700" u="none" strike="noStrike" dirty="0">
                          <a:effectLst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3) TAG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발급요청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자산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위치변경시</a:t>
                      </a:r>
                      <a:r>
                        <a:rPr lang="ko-KR" altLang="en-US" sz="700" u="none" strike="noStrike" dirty="0">
                          <a:effectLst/>
                        </a:rPr>
                        <a:t> 또는 자산</a:t>
                      </a:r>
                      <a:r>
                        <a:rPr lang="en-US" altLang="ko-KR" sz="700" u="none" strike="noStrike" dirty="0">
                          <a:effectLst/>
                        </a:rPr>
                        <a:t>Tag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훼손시</a:t>
                      </a:r>
                      <a:r>
                        <a:rPr lang="en-US" altLang="ko-KR" sz="700" u="none" strike="noStrike" dirty="0">
                          <a:effectLst/>
                        </a:rPr>
                        <a:t>[</a:t>
                      </a:r>
                      <a:r>
                        <a:rPr lang="ko-KR" altLang="en-US" sz="700" u="none" strike="noStrike" dirty="0">
                          <a:effectLst/>
                        </a:rPr>
                        <a:t>요청</a:t>
                      </a:r>
                      <a:r>
                        <a:rPr lang="en-US" altLang="ko-KR" sz="700" u="none" strike="noStrike" dirty="0">
                          <a:effectLst/>
                        </a:rPr>
                        <a:t>])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565327"/>
                  </a:ext>
                </a:extLst>
              </a:tr>
              <a:tr h="2548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SM00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5500014925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1805080010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프린터 과금 관리 프로그램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JPA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영구라이선스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컴퓨터과학전공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P1404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부서장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명신관</a:t>
                      </a:r>
                      <a:r>
                        <a:rPr lang="en-US" altLang="ko-KR" sz="700" u="none" strike="noStrike">
                          <a:effectLst/>
                        </a:rPr>
                        <a:t>103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1,100,000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2018.05.08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사용중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1231582419"/>
                  </a:ext>
                </a:extLst>
              </a:tr>
              <a:tr h="2548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SM00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5500014926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1805080011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프린터 과금 관리 프로그램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JPA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영구라이선스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컴퓨터과학전공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P1404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부서장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명신관</a:t>
                      </a:r>
                      <a:r>
                        <a:rPr lang="en-US" altLang="ko-KR" sz="700" u="none" strike="noStrike">
                          <a:effectLst/>
                        </a:rPr>
                        <a:t>103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1,100,000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2018.05.08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사용중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2607274124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994393594"/>
                  </a:ext>
                </a:extLst>
              </a:tr>
              <a:tr h="278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대여 관리 테이블 </a:t>
                      </a:r>
                      <a:r>
                        <a:rPr lang="en-US" altLang="ko-KR" sz="1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Rent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1912670297"/>
                  </a:ext>
                </a:extLst>
              </a:tr>
              <a:tr h="7685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물품번호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 err="1">
                          <a:effectLst/>
                        </a:rPr>
                        <a:t>p_id</a:t>
                      </a:r>
                      <a:r>
                        <a:rPr lang="en-US" sz="700" u="none" strike="noStrike" dirty="0">
                          <a:effectLst/>
                        </a:rPr>
                        <a:t>) </a:t>
                      </a:r>
                      <a:r>
                        <a:rPr lang="en-US" sz="700" u="none" strike="noStrike" dirty="0" err="1">
                          <a:effectLst/>
                        </a:rPr>
                        <a:t>int</a:t>
                      </a:r>
                      <a:r>
                        <a:rPr lang="en-US" sz="700" u="none" strike="noStrike" dirty="0">
                          <a:effectLst/>
                        </a:rPr>
                        <a:t>(30) NOT NULL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물품명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 err="1">
                          <a:effectLst/>
                        </a:rPr>
                        <a:t>p_name</a:t>
                      </a:r>
                      <a:r>
                        <a:rPr lang="en-US" sz="700" u="none" strike="noStrike" dirty="0">
                          <a:effectLst/>
                        </a:rPr>
                        <a:t>) varchar(30)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대여 유무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 err="1">
                          <a:effectLst/>
                        </a:rPr>
                        <a:t>r_check</a:t>
                      </a:r>
                      <a:r>
                        <a:rPr lang="en-US" sz="700" u="none" strike="noStrike" dirty="0">
                          <a:effectLst/>
                        </a:rPr>
                        <a:t>) bool </a:t>
                      </a:r>
                    </a:p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기본값 </a:t>
                      </a:r>
                      <a:r>
                        <a:rPr lang="en-US" sz="700" u="none" strike="noStrike" dirty="0">
                          <a:effectLst/>
                        </a:rPr>
                        <a:t>FALSE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대여자 학번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 err="1">
                          <a:effectLst/>
                        </a:rPr>
                        <a:t>r_studentID</a:t>
                      </a:r>
                      <a:r>
                        <a:rPr lang="en-US" sz="700" u="none" strike="noStrike" dirty="0">
                          <a:effectLst/>
                        </a:rPr>
                        <a:t>) int(30)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대여한 날짜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 err="1">
                          <a:effectLst/>
                        </a:rPr>
                        <a:t>r_date</a:t>
                      </a:r>
                      <a:r>
                        <a:rPr lang="en-US" sz="700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varchar(30)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연장 유무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 err="1">
                          <a:effectLst/>
                        </a:rPr>
                        <a:t>extension_check</a:t>
                      </a:r>
                      <a:r>
                        <a:rPr lang="en-US" sz="700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bool </a:t>
                      </a:r>
                      <a:r>
                        <a:rPr lang="ko-KR" altLang="en-US" sz="700" u="none" strike="noStrike" dirty="0">
                          <a:effectLst/>
                        </a:rPr>
                        <a:t>기본값 </a:t>
                      </a:r>
                      <a:r>
                        <a:rPr lang="en-US" sz="700" u="none" strike="noStrike" dirty="0">
                          <a:effectLst/>
                        </a:rPr>
                        <a:t>FALSE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연장 날짜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 err="1">
                          <a:effectLst/>
                        </a:rPr>
                        <a:t>extension_date</a:t>
                      </a:r>
                      <a:r>
                        <a:rPr lang="en-US" sz="700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 varchar(30) 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262117783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1805080010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노트북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TRUE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1610861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2019.04.02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790625524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1805080011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노트북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2831601652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1805080012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노트북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TRUE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1111111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2019.03.10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929897203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1703020005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태블릿 </a:t>
                      </a:r>
                      <a:r>
                        <a:rPr lang="en-US" sz="700" u="none" strike="noStrike">
                          <a:effectLst/>
                        </a:rPr>
                        <a:t>PC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TRUE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1614263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2018.12.20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TRUE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2019.01.25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2664228564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1802210398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태블릿 </a:t>
                      </a:r>
                      <a:r>
                        <a:rPr lang="en-US" sz="700" u="none" strike="noStrike">
                          <a:effectLst/>
                        </a:rPr>
                        <a:t>PC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811436623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1802210395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갤럭시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446354085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endParaRPr lang="ko-KR" altLang="en-US" sz="5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440315036"/>
                  </a:ext>
                </a:extLst>
              </a:tr>
              <a:tr h="2787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재학생 테이블 </a:t>
                      </a:r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Student</a:t>
                      </a:r>
                      <a:endParaRPr lang="en-US" altLang="ko-KR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978679746"/>
                  </a:ext>
                </a:extLst>
              </a:tr>
              <a:tr h="2707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학번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 err="1">
                          <a:effectLst/>
                        </a:rPr>
                        <a:t>s_id</a:t>
                      </a:r>
                      <a:r>
                        <a:rPr lang="en-US" sz="700" u="none" strike="noStrike" dirty="0">
                          <a:effectLst/>
                        </a:rPr>
                        <a:t>)  int(30) </a:t>
                      </a:r>
                    </a:p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PRIMARY KEY</a:t>
                      </a:r>
                      <a:endParaRPr lang="en-US" sz="700" b="1" i="0" u="none" strike="noStrike" dirty="0">
                        <a:solidFill>
                          <a:schemeClr val="accen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이름 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s_name) varchar(30)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연락처 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 err="1">
                          <a:effectLst/>
                        </a:rPr>
                        <a:t>s_phone</a:t>
                      </a:r>
                      <a:r>
                        <a:rPr lang="en-US" sz="700" u="none" strike="noStrike" dirty="0">
                          <a:effectLst/>
                        </a:rPr>
                        <a:t>) varchar(30)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신분 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 err="1">
                          <a:effectLst/>
                        </a:rPr>
                        <a:t>s_position</a:t>
                      </a:r>
                      <a:r>
                        <a:rPr lang="en-US" sz="700" u="none" strike="noStrike" dirty="0">
                          <a:effectLst/>
                        </a:rPr>
                        <a:t>) varchar(30)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405997222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1610861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장서연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010-4112-3692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학부생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2665549702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1111111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눈송이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010-1234-5678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대학원생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2232463062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1614263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박아영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010-5061-7329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학부생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312302856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1616770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정성은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010-6256-8523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학부생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758051715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1616670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신예진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010-2586-1999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학부생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2374667725"/>
                  </a:ext>
                </a:extLst>
              </a:tr>
              <a:tr h="1353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1717171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김숙명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010-1111-2222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대학원생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412997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41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774" y="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웹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126423" y="1014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85B889-24A2-4469-847D-8FEEA268F0CA}"/>
              </a:ext>
            </a:extLst>
          </p:cNvPr>
          <p:cNvSpPr/>
          <p:nvPr/>
        </p:nvSpPr>
        <p:spPr>
          <a:xfrm>
            <a:off x="167301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264F0E-4895-45D3-8FC2-0AF1C190F67E}"/>
              </a:ext>
            </a:extLst>
          </p:cNvPr>
          <p:cNvSpPr/>
          <p:nvPr/>
        </p:nvSpPr>
        <p:spPr>
          <a:xfrm>
            <a:off x="489606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B33E59-5EB7-4B85-995C-F0017F3AB88E}"/>
              </a:ext>
            </a:extLst>
          </p:cNvPr>
          <p:cNvSpPr/>
          <p:nvPr/>
        </p:nvSpPr>
        <p:spPr>
          <a:xfrm>
            <a:off x="811911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 날짜</a:t>
            </a:r>
          </a:p>
        </p:txBody>
      </p:sp>
      <p:sp>
        <p:nvSpPr>
          <p:cNvPr id="8" name="순서도: 추출 7">
            <a:extLst>
              <a:ext uri="{FF2B5EF4-FFF2-40B4-BE49-F238E27FC236}">
                <a16:creationId xmlns:a16="http://schemas.microsoft.com/office/drawing/2014/main" id="{1694CDE6-F8B9-4DCB-A9C6-3F040CEA3F1C}"/>
              </a:ext>
            </a:extLst>
          </p:cNvPr>
          <p:cNvSpPr/>
          <p:nvPr/>
        </p:nvSpPr>
        <p:spPr>
          <a:xfrm rot="10800000">
            <a:off x="3884249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추출 9">
            <a:extLst>
              <a:ext uri="{FF2B5EF4-FFF2-40B4-BE49-F238E27FC236}">
                <a16:creationId xmlns:a16="http://schemas.microsoft.com/office/drawing/2014/main" id="{DB1EE8A3-2205-480D-8FFC-73EEA1E0F968}"/>
              </a:ext>
            </a:extLst>
          </p:cNvPr>
          <p:cNvSpPr/>
          <p:nvPr/>
        </p:nvSpPr>
        <p:spPr>
          <a:xfrm rot="10800000">
            <a:off x="7107300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추출 10">
            <a:extLst>
              <a:ext uri="{FF2B5EF4-FFF2-40B4-BE49-F238E27FC236}">
                <a16:creationId xmlns:a16="http://schemas.microsoft.com/office/drawing/2014/main" id="{C94D2050-2EB6-47F7-A5F5-D2FA0CE11D22}"/>
              </a:ext>
            </a:extLst>
          </p:cNvPr>
          <p:cNvSpPr/>
          <p:nvPr/>
        </p:nvSpPr>
        <p:spPr>
          <a:xfrm rot="10800000">
            <a:off x="10339975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1536FC-FD3A-420D-8CD4-DAB7EE52BE8E}"/>
              </a:ext>
            </a:extLst>
          </p:cNvPr>
          <p:cNvSpPr/>
          <p:nvPr/>
        </p:nvSpPr>
        <p:spPr>
          <a:xfrm>
            <a:off x="16730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성함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891E49-7811-4C07-81FD-63975C75C63F}"/>
              </a:ext>
            </a:extLst>
          </p:cNvPr>
          <p:cNvSpPr/>
          <p:nvPr/>
        </p:nvSpPr>
        <p:spPr>
          <a:xfrm>
            <a:off x="489606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학번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4C413D-AF6E-488E-97B0-AD878A71D766}"/>
              </a:ext>
            </a:extLst>
          </p:cNvPr>
          <p:cNvSpPr/>
          <p:nvPr/>
        </p:nvSpPr>
        <p:spPr>
          <a:xfrm>
            <a:off x="81191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연락처</a:t>
            </a:r>
          </a:p>
        </p:txBody>
      </p:sp>
      <p:sp>
        <p:nvSpPr>
          <p:cNvPr id="15" name="순서도: 추출 14">
            <a:extLst>
              <a:ext uri="{FF2B5EF4-FFF2-40B4-BE49-F238E27FC236}">
                <a16:creationId xmlns:a16="http://schemas.microsoft.com/office/drawing/2014/main" id="{FCE27BB8-C4AC-425F-9A18-02FC3EE8D7DD}"/>
              </a:ext>
            </a:extLst>
          </p:cNvPr>
          <p:cNvSpPr/>
          <p:nvPr/>
        </p:nvSpPr>
        <p:spPr>
          <a:xfrm rot="10800000">
            <a:off x="3884249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4F17A2C4-561D-4CC4-9EB8-5B1A9CF831E1}"/>
              </a:ext>
            </a:extLst>
          </p:cNvPr>
          <p:cNvSpPr/>
          <p:nvPr/>
        </p:nvSpPr>
        <p:spPr>
          <a:xfrm rot="10800000">
            <a:off x="7107300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추출 16">
            <a:extLst>
              <a:ext uri="{FF2B5EF4-FFF2-40B4-BE49-F238E27FC236}">
                <a16:creationId xmlns:a16="http://schemas.microsoft.com/office/drawing/2014/main" id="{3E476B7C-6C67-433D-953E-8B5DC8955D02}"/>
              </a:ext>
            </a:extLst>
          </p:cNvPr>
          <p:cNvSpPr/>
          <p:nvPr/>
        </p:nvSpPr>
        <p:spPr>
          <a:xfrm rot="10800000">
            <a:off x="10339975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1A77AF-7388-457F-91E6-C33734B16982}"/>
              </a:ext>
            </a:extLst>
          </p:cNvPr>
          <p:cNvSpPr txBox="1"/>
          <p:nvPr/>
        </p:nvSpPr>
        <p:spPr>
          <a:xfrm>
            <a:off x="6732975" y="5094914"/>
            <a:ext cx="798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조건 만족 시</a:t>
            </a:r>
            <a:r>
              <a:rPr lang="en-US" altLang="ko-KR" dirty="0"/>
              <a:t>, </a:t>
            </a:r>
            <a:r>
              <a:rPr lang="ko-KR" altLang="en-US" dirty="0"/>
              <a:t>대여 처리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7905D1-5A9C-463E-8903-48A91ADEEE1F}"/>
              </a:ext>
            </a:extLst>
          </p:cNvPr>
          <p:cNvSpPr txBox="1"/>
          <p:nvPr/>
        </p:nvSpPr>
        <p:spPr>
          <a:xfrm>
            <a:off x="8364558" y="2379649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 </a:t>
            </a:r>
            <a:r>
              <a:rPr lang="en-US" altLang="ko-KR" sz="1400" dirty="0"/>
              <a:t>– </a:t>
            </a:r>
            <a:r>
              <a:rPr lang="ko-KR" altLang="en-US" sz="1400" dirty="0"/>
              <a:t>시스템 시간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7D80B6-9473-4744-BC6A-02A30F69309F}"/>
              </a:ext>
            </a:extLst>
          </p:cNvPr>
          <p:cNvSpPr txBox="1"/>
          <p:nvPr/>
        </p:nvSpPr>
        <p:spPr>
          <a:xfrm>
            <a:off x="1507370" y="4540916"/>
            <a:ext cx="4362275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입력한 대여자의 정보가 올바른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재학생 테이블의 정보와 일치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해당 물품 레코드가 존재하고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대여 중이 아닌 경우</a:t>
            </a:r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E157E7B4-DF26-4C00-AD02-6E1CD7CD1D25}"/>
              </a:ext>
            </a:extLst>
          </p:cNvPr>
          <p:cNvSpPr/>
          <p:nvPr/>
        </p:nvSpPr>
        <p:spPr>
          <a:xfrm>
            <a:off x="6120156" y="5141557"/>
            <a:ext cx="500332" cy="27604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0D0D1A08-2ED1-45E3-85A0-795144DB7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806138"/>
              </p:ext>
            </p:extLst>
          </p:nvPr>
        </p:nvGraphicFramePr>
        <p:xfrm>
          <a:off x="4004093" y="218850"/>
          <a:ext cx="7581181" cy="1544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054">
                  <a:extLst>
                    <a:ext uri="{9D8B030D-6E8A-4147-A177-3AD203B41FA5}">
                      <a16:colId xmlns:a16="http://schemas.microsoft.com/office/drawing/2014/main" val="1238655319"/>
                    </a:ext>
                  </a:extLst>
                </a:gridCol>
                <a:gridCol w="782369">
                  <a:extLst>
                    <a:ext uri="{9D8B030D-6E8A-4147-A177-3AD203B41FA5}">
                      <a16:colId xmlns:a16="http://schemas.microsoft.com/office/drawing/2014/main" val="466808334"/>
                    </a:ext>
                  </a:extLst>
                </a:gridCol>
                <a:gridCol w="980716">
                  <a:extLst>
                    <a:ext uri="{9D8B030D-6E8A-4147-A177-3AD203B41FA5}">
                      <a16:colId xmlns:a16="http://schemas.microsoft.com/office/drawing/2014/main" val="1529636249"/>
                    </a:ext>
                  </a:extLst>
                </a:gridCol>
                <a:gridCol w="958522">
                  <a:extLst>
                    <a:ext uri="{9D8B030D-6E8A-4147-A177-3AD203B41FA5}">
                      <a16:colId xmlns:a16="http://schemas.microsoft.com/office/drawing/2014/main" val="1276558390"/>
                    </a:ext>
                  </a:extLst>
                </a:gridCol>
                <a:gridCol w="706369">
                  <a:extLst>
                    <a:ext uri="{9D8B030D-6E8A-4147-A177-3AD203B41FA5}">
                      <a16:colId xmlns:a16="http://schemas.microsoft.com/office/drawing/2014/main" val="3154543232"/>
                    </a:ext>
                  </a:extLst>
                </a:gridCol>
                <a:gridCol w="1464586">
                  <a:extLst>
                    <a:ext uri="{9D8B030D-6E8A-4147-A177-3AD203B41FA5}">
                      <a16:colId xmlns:a16="http://schemas.microsoft.com/office/drawing/2014/main" val="2846270707"/>
                    </a:ext>
                  </a:extLst>
                </a:gridCol>
                <a:gridCol w="1465565">
                  <a:extLst>
                    <a:ext uri="{9D8B030D-6E8A-4147-A177-3AD203B41FA5}">
                      <a16:colId xmlns:a16="http://schemas.microsoft.com/office/drawing/2014/main" val="233253366"/>
                    </a:ext>
                  </a:extLst>
                </a:gridCol>
              </a:tblGrid>
              <a:tr h="11419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물품번호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en-US" sz="1000" b="1" u="none" strike="noStrike" dirty="0" err="1">
                          <a:effectLst/>
                        </a:rPr>
                        <a:t>p_id</a:t>
                      </a:r>
                      <a:r>
                        <a:rPr lang="en-US" sz="1000" b="1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int(30) NOT NULL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물품명</a:t>
                      </a:r>
                      <a:endParaRPr lang="en-US" altLang="ko-KR" sz="10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en-US" sz="1000" b="1" u="none" strike="noStrike" dirty="0" err="1">
                          <a:effectLst/>
                        </a:rPr>
                        <a:t>p_name</a:t>
                      </a:r>
                      <a:r>
                        <a:rPr lang="en-US" sz="1000" b="1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varchar(30)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대여 유무</a:t>
                      </a:r>
                      <a:endParaRPr lang="en-US" altLang="ko-KR" sz="10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en-US" sz="1000" b="1" u="none" strike="noStrike" dirty="0" err="1">
                          <a:effectLst/>
                        </a:rPr>
                        <a:t>r_check</a:t>
                      </a:r>
                      <a:r>
                        <a:rPr lang="en-US" sz="1000" b="1" u="none" strike="noStrike" dirty="0">
                          <a:effectLst/>
                        </a:rPr>
                        <a:t>) bool </a:t>
                      </a:r>
                    </a:p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기본값 </a:t>
                      </a:r>
                      <a:r>
                        <a:rPr lang="en-US" sz="1000" b="1" u="none" strike="noStrike" dirty="0">
                          <a:effectLst/>
                        </a:rPr>
                        <a:t>FALSE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대여자 학번</a:t>
                      </a:r>
                      <a:endParaRPr lang="en-US" altLang="ko-KR" sz="10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en-US" sz="1000" b="1" u="none" strike="noStrike" dirty="0" err="1">
                          <a:effectLst/>
                        </a:rPr>
                        <a:t>r_studentID</a:t>
                      </a:r>
                      <a:r>
                        <a:rPr lang="en-US" sz="1000" b="1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int(30)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대여한 날짜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en-US" sz="1000" b="1" u="none" strike="noStrike" dirty="0" err="1">
                          <a:effectLst/>
                        </a:rPr>
                        <a:t>r_date</a:t>
                      </a:r>
                      <a:r>
                        <a:rPr lang="en-US" sz="1000" b="1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varchar(30)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연장 유무</a:t>
                      </a:r>
                      <a:endParaRPr lang="en-US" altLang="ko-KR" sz="10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en-US" sz="1000" b="1" u="none" strike="noStrike" dirty="0" err="1">
                          <a:effectLst/>
                        </a:rPr>
                        <a:t>extension_check</a:t>
                      </a:r>
                      <a:r>
                        <a:rPr lang="en-US" sz="1000" b="1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bool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기본값 </a:t>
                      </a:r>
                      <a:r>
                        <a:rPr lang="en-US" sz="1000" b="1" u="none" strike="noStrike" dirty="0">
                          <a:effectLst/>
                        </a:rPr>
                        <a:t>FALSE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연장 날짜</a:t>
                      </a:r>
                      <a:endParaRPr lang="en-US" altLang="ko-KR" sz="1000" b="1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en-US" sz="1000" b="1" u="none" strike="noStrike" dirty="0" err="1">
                          <a:effectLst/>
                        </a:rPr>
                        <a:t>extension_date</a:t>
                      </a:r>
                      <a:r>
                        <a:rPr lang="en-US" sz="1000" b="1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000" b="1" u="none" strike="noStrike" dirty="0">
                          <a:effectLst/>
                        </a:rPr>
                        <a:t> varchar(30)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89107"/>
                  </a:ext>
                </a:extLst>
              </a:tr>
              <a:tr h="2011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1805080010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노트북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TRUE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1610861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2019.04.02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804467095"/>
                  </a:ext>
                </a:extLst>
              </a:tr>
              <a:tr h="2011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1805080011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노트북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FALSE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72508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49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774" y="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웹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1155298" y="1014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반납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515A7A-6DD1-4E3F-B747-902CEA6FC802}"/>
              </a:ext>
            </a:extLst>
          </p:cNvPr>
          <p:cNvSpPr/>
          <p:nvPr/>
        </p:nvSpPr>
        <p:spPr>
          <a:xfrm>
            <a:off x="3163641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7A860E-24A4-43D5-B34B-B55E3BCD2073}"/>
              </a:ext>
            </a:extLst>
          </p:cNvPr>
          <p:cNvSpPr/>
          <p:nvPr/>
        </p:nvSpPr>
        <p:spPr>
          <a:xfrm>
            <a:off x="6386691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8" name="순서도: 추출 7">
            <a:extLst>
              <a:ext uri="{FF2B5EF4-FFF2-40B4-BE49-F238E27FC236}">
                <a16:creationId xmlns:a16="http://schemas.microsoft.com/office/drawing/2014/main" id="{47034DEB-49C6-441C-A8DB-039B5A43D311}"/>
              </a:ext>
            </a:extLst>
          </p:cNvPr>
          <p:cNvSpPr/>
          <p:nvPr/>
        </p:nvSpPr>
        <p:spPr>
          <a:xfrm rot="10800000">
            <a:off x="5374880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추출 8">
            <a:extLst>
              <a:ext uri="{FF2B5EF4-FFF2-40B4-BE49-F238E27FC236}">
                <a16:creationId xmlns:a16="http://schemas.microsoft.com/office/drawing/2014/main" id="{347FC1AE-919F-490F-AEF9-27F411576C72}"/>
              </a:ext>
            </a:extLst>
          </p:cNvPr>
          <p:cNvSpPr/>
          <p:nvPr/>
        </p:nvSpPr>
        <p:spPr>
          <a:xfrm rot="10800000">
            <a:off x="8597931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224565-366C-4DA3-B683-CEF05D1BDBA7}"/>
              </a:ext>
            </a:extLst>
          </p:cNvPr>
          <p:cNvSpPr/>
          <p:nvPr/>
        </p:nvSpPr>
        <p:spPr>
          <a:xfrm>
            <a:off x="16730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성함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CDE46C-DA75-4055-9C50-EDBE56A28AE0}"/>
              </a:ext>
            </a:extLst>
          </p:cNvPr>
          <p:cNvSpPr/>
          <p:nvPr/>
        </p:nvSpPr>
        <p:spPr>
          <a:xfrm>
            <a:off x="489606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학번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B15814-36F1-4B09-AFB1-123CC3E5004F}"/>
              </a:ext>
            </a:extLst>
          </p:cNvPr>
          <p:cNvSpPr/>
          <p:nvPr/>
        </p:nvSpPr>
        <p:spPr>
          <a:xfrm>
            <a:off x="81191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연락처</a:t>
            </a:r>
          </a:p>
        </p:txBody>
      </p:sp>
      <p:sp>
        <p:nvSpPr>
          <p:cNvPr id="15" name="순서도: 추출 14">
            <a:extLst>
              <a:ext uri="{FF2B5EF4-FFF2-40B4-BE49-F238E27FC236}">
                <a16:creationId xmlns:a16="http://schemas.microsoft.com/office/drawing/2014/main" id="{01E10390-061B-466B-BAEF-7E629E29BFF1}"/>
              </a:ext>
            </a:extLst>
          </p:cNvPr>
          <p:cNvSpPr/>
          <p:nvPr/>
        </p:nvSpPr>
        <p:spPr>
          <a:xfrm rot="10800000">
            <a:off x="3884249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10359D45-1578-49B4-84F6-7EA90E3EFBC8}"/>
              </a:ext>
            </a:extLst>
          </p:cNvPr>
          <p:cNvSpPr/>
          <p:nvPr/>
        </p:nvSpPr>
        <p:spPr>
          <a:xfrm rot="10800000">
            <a:off x="7107300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추출 16">
            <a:extLst>
              <a:ext uri="{FF2B5EF4-FFF2-40B4-BE49-F238E27FC236}">
                <a16:creationId xmlns:a16="http://schemas.microsoft.com/office/drawing/2014/main" id="{0E51FC46-9B8B-45CF-8885-DCCDE962199A}"/>
              </a:ext>
            </a:extLst>
          </p:cNvPr>
          <p:cNvSpPr/>
          <p:nvPr/>
        </p:nvSpPr>
        <p:spPr>
          <a:xfrm rot="10800000">
            <a:off x="10339975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9D821-1421-44FC-B853-76F30DFF2844}"/>
              </a:ext>
            </a:extLst>
          </p:cNvPr>
          <p:cNvSpPr txBox="1"/>
          <p:nvPr/>
        </p:nvSpPr>
        <p:spPr>
          <a:xfrm>
            <a:off x="1507370" y="4540916"/>
            <a:ext cx="4362275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입력한 대여자의 정보가 올바른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재학생 테이블의 정보와 일치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해당 물품 레코드가 존재하고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대여 중인 경우</a:t>
            </a:r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D826FDF7-AA51-47A3-A9EB-0929E0F64712}"/>
              </a:ext>
            </a:extLst>
          </p:cNvPr>
          <p:cNvSpPr/>
          <p:nvPr/>
        </p:nvSpPr>
        <p:spPr>
          <a:xfrm>
            <a:off x="6120156" y="5141557"/>
            <a:ext cx="500332" cy="27604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8BB76-7403-458B-B991-83F35BE2DFA4}"/>
              </a:ext>
            </a:extLst>
          </p:cNvPr>
          <p:cNvSpPr txBox="1"/>
          <p:nvPr/>
        </p:nvSpPr>
        <p:spPr>
          <a:xfrm>
            <a:off x="6732975" y="5094914"/>
            <a:ext cx="798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조건 만족 시</a:t>
            </a:r>
            <a:r>
              <a:rPr lang="en-US" altLang="ko-KR" dirty="0"/>
              <a:t>, </a:t>
            </a:r>
            <a:r>
              <a:rPr lang="ko-KR" altLang="en-US" dirty="0"/>
              <a:t>반납 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57D4D-8A8C-4094-84F4-D34E008B55CD}"/>
              </a:ext>
            </a:extLst>
          </p:cNvPr>
          <p:cNvSpPr txBox="1"/>
          <p:nvPr/>
        </p:nvSpPr>
        <p:spPr>
          <a:xfrm>
            <a:off x="4896061" y="240069"/>
            <a:ext cx="6967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Q) </a:t>
            </a:r>
            <a:r>
              <a:rPr lang="ko-KR" altLang="en-US" dirty="0"/>
              <a:t>현재 노트북을 반납 할 때는 반납일지에 대여자 정보를 적는다</a:t>
            </a:r>
            <a:r>
              <a:rPr lang="en-US" altLang="ko-KR" dirty="0"/>
              <a:t>. </a:t>
            </a:r>
            <a:r>
              <a:rPr lang="ko-KR" altLang="en-US" dirty="0"/>
              <a:t>물품 번호 입력 실수로 인해 다른 대여 물품을 반납하지 않도록 대여자의 정보를 확인하는게 맞는 것이라 생각하여 일단 대여자 정보 입력을 추가하였다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52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774" y="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웹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1174549" y="213199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대여 연장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71798-397C-4AF1-87FB-91D78D07DF07}"/>
              </a:ext>
            </a:extLst>
          </p:cNvPr>
          <p:cNvSpPr txBox="1"/>
          <p:nvPr/>
        </p:nvSpPr>
        <p:spPr>
          <a:xfrm>
            <a:off x="1507370" y="4540916"/>
            <a:ext cx="4362275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입력한 대여자의 정보가 올바른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재학생 테이블의 정보와 일치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해당 물품 레코드가 존재하고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대여 중인 경우</a:t>
            </a:r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92E28C0C-F205-42C4-9099-ECB5ED4BE443}"/>
              </a:ext>
            </a:extLst>
          </p:cNvPr>
          <p:cNvSpPr/>
          <p:nvPr/>
        </p:nvSpPr>
        <p:spPr>
          <a:xfrm>
            <a:off x="6120156" y="5141557"/>
            <a:ext cx="500332" cy="27604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949949-785E-4AA4-9511-4B833EA595F2}"/>
              </a:ext>
            </a:extLst>
          </p:cNvPr>
          <p:cNvSpPr txBox="1"/>
          <p:nvPr/>
        </p:nvSpPr>
        <p:spPr>
          <a:xfrm>
            <a:off x="6732975" y="5094914"/>
            <a:ext cx="798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조건 만족 시</a:t>
            </a:r>
            <a:r>
              <a:rPr lang="en-US" altLang="ko-KR" dirty="0"/>
              <a:t>, </a:t>
            </a:r>
            <a:r>
              <a:rPr lang="ko-KR" altLang="en-US" dirty="0"/>
              <a:t>대여 연장 처리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637302-BFB0-48F5-9047-70286E48DB7A}"/>
              </a:ext>
            </a:extLst>
          </p:cNvPr>
          <p:cNvSpPr/>
          <p:nvPr/>
        </p:nvSpPr>
        <p:spPr>
          <a:xfrm>
            <a:off x="167301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7FE147-AE3B-4F19-B8C6-650F56B5FF5B}"/>
              </a:ext>
            </a:extLst>
          </p:cNvPr>
          <p:cNvSpPr/>
          <p:nvPr/>
        </p:nvSpPr>
        <p:spPr>
          <a:xfrm>
            <a:off x="489606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F392A9-2170-4677-8ABA-3960C126D357}"/>
              </a:ext>
            </a:extLst>
          </p:cNvPr>
          <p:cNvSpPr/>
          <p:nvPr/>
        </p:nvSpPr>
        <p:spPr>
          <a:xfrm>
            <a:off x="811911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 연장 날짜</a:t>
            </a:r>
          </a:p>
        </p:txBody>
      </p:sp>
      <p:sp>
        <p:nvSpPr>
          <p:cNvPr id="22" name="순서도: 추출 21">
            <a:extLst>
              <a:ext uri="{FF2B5EF4-FFF2-40B4-BE49-F238E27FC236}">
                <a16:creationId xmlns:a16="http://schemas.microsoft.com/office/drawing/2014/main" id="{5CC99645-35BA-4A05-9C23-1FAA2D64379B}"/>
              </a:ext>
            </a:extLst>
          </p:cNvPr>
          <p:cNvSpPr/>
          <p:nvPr/>
        </p:nvSpPr>
        <p:spPr>
          <a:xfrm rot="10800000">
            <a:off x="3884249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추출 22">
            <a:extLst>
              <a:ext uri="{FF2B5EF4-FFF2-40B4-BE49-F238E27FC236}">
                <a16:creationId xmlns:a16="http://schemas.microsoft.com/office/drawing/2014/main" id="{27BD5AF1-CABA-4876-BC71-CD166F7B6F98}"/>
              </a:ext>
            </a:extLst>
          </p:cNvPr>
          <p:cNvSpPr/>
          <p:nvPr/>
        </p:nvSpPr>
        <p:spPr>
          <a:xfrm rot="10800000">
            <a:off x="7107300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추출 23">
            <a:extLst>
              <a:ext uri="{FF2B5EF4-FFF2-40B4-BE49-F238E27FC236}">
                <a16:creationId xmlns:a16="http://schemas.microsoft.com/office/drawing/2014/main" id="{A79919ED-BEB0-441A-8240-62BC6D829E6A}"/>
              </a:ext>
            </a:extLst>
          </p:cNvPr>
          <p:cNvSpPr/>
          <p:nvPr/>
        </p:nvSpPr>
        <p:spPr>
          <a:xfrm rot="10800000">
            <a:off x="10339975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C9662A-2BC4-44A3-886C-A4F4BC2D7F5C}"/>
              </a:ext>
            </a:extLst>
          </p:cNvPr>
          <p:cNvSpPr/>
          <p:nvPr/>
        </p:nvSpPr>
        <p:spPr>
          <a:xfrm>
            <a:off x="16730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성함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F4844C1-3906-492D-9BC1-A36F208A4937}"/>
              </a:ext>
            </a:extLst>
          </p:cNvPr>
          <p:cNvSpPr/>
          <p:nvPr/>
        </p:nvSpPr>
        <p:spPr>
          <a:xfrm>
            <a:off x="489606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학번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BC1DD2-7123-40FC-BF14-782881F1AAE3}"/>
              </a:ext>
            </a:extLst>
          </p:cNvPr>
          <p:cNvSpPr/>
          <p:nvPr/>
        </p:nvSpPr>
        <p:spPr>
          <a:xfrm>
            <a:off x="81191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연락처</a:t>
            </a:r>
          </a:p>
        </p:txBody>
      </p:sp>
      <p:sp>
        <p:nvSpPr>
          <p:cNvPr id="28" name="순서도: 추출 27">
            <a:extLst>
              <a:ext uri="{FF2B5EF4-FFF2-40B4-BE49-F238E27FC236}">
                <a16:creationId xmlns:a16="http://schemas.microsoft.com/office/drawing/2014/main" id="{8F8999A2-CC69-4EAE-B38C-4CC3CF78482D}"/>
              </a:ext>
            </a:extLst>
          </p:cNvPr>
          <p:cNvSpPr/>
          <p:nvPr/>
        </p:nvSpPr>
        <p:spPr>
          <a:xfrm rot="10800000">
            <a:off x="3884249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추출 28">
            <a:extLst>
              <a:ext uri="{FF2B5EF4-FFF2-40B4-BE49-F238E27FC236}">
                <a16:creationId xmlns:a16="http://schemas.microsoft.com/office/drawing/2014/main" id="{1F12B860-DE6C-45F1-BB98-3860E5AEF166}"/>
              </a:ext>
            </a:extLst>
          </p:cNvPr>
          <p:cNvSpPr/>
          <p:nvPr/>
        </p:nvSpPr>
        <p:spPr>
          <a:xfrm rot="10800000">
            <a:off x="7107300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추출 29">
            <a:extLst>
              <a:ext uri="{FF2B5EF4-FFF2-40B4-BE49-F238E27FC236}">
                <a16:creationId xmlns:a16="http://schemas.microsoft.com/office/drawing/2014/main" id="{4B46E6A8-AD2A-4023-A86A-AB33CEF68E89}"/>
              </a:ext>
            </a:extLst>
          </p:cNvPr>
          <p:cNvSpPr/>
          <p:nvPr/>
        </p:nvSpPr>
        <p:spPr>
          <a:xfrm rot="10800000">
            <a:off x="10339975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2658F4-FBD1-464E-997F-ABB4166F78CC}"/>
              </a:ext>
            </a:extLst>
          </p:cNvPr>
          <p:cNvSpPr txBox="1"/>
          <p:nvPr/>
        </p:nvSpPr>
        <p:spPr>
          <a:xfrm>
            <a:off x="8364558" y="2379649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 </a:t>
            </a:r>
            <a:r>
              <a:rPr lang="en-US" altLang="ko-KR" sz="1400" dirty="0"/>
              <a:t>– </a:t>
            </a:r>
            <a:r>
              <a:rPr lang="ko-KR" altLang="en-US" sz="1400" dirty="0"/>
              <a:t>시스템 시간</a:t>
            </a:r>
          </a:p>
        </p:txBody>
      </p:sp>
    </p:spTree>
    <p:extLst>
      <p:ext uri="{BB962C8B-B14F-4D97-AF65-F5344CB8AC3E}">
        <p14:creationId xmlns:p14="http://schemas.microsoft.com/office/powerpoint/2010/main" val="55120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410" y="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</a:rPr>
              <a:t>어플리케이션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3439927" y="86127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정보 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2592" y="1270955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61712" y="1270955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165821" y="1270955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조회할 컬럼</a:t>
            </a:r>
          </a:p>
        </p:txBody>
      </p:sp>
      <p:sp>
        <p:nvSpPr>
          <p:cNvPr id="15" name="순서도: 추출 14"/>
          <p:cNvSpPr/>
          <p:nvPr/>
        </p:nvSpPr>
        <p:spPr>
          <a:xfrm rot="10800000">
            <a:off x="2983831" y="1333518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 rot="10800000">
            <a:off x="7372952" y="1333518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추출 16"/>
          <p:cNvSpPr/>
          <p:nvPr/>
        </p:nvSpPr>
        <p:spPr>
          <a:xfrm rot="10800000">
            <a:off x="11386686" y="1333518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7152" y="2021726"/>
            <a:ext cx="3435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선택 필수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/>
              <a:t>물품 종류들 중에서 선택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모든 물품 종류를 다 보여줘야 하는가</a:t>
            </a:r>
            <a:r>
              <a:rPr lang="en-US" altLang="ko-KR" b="1" dirty="0">
                <a:solidFill>
                  <a:srgbClr val="FF0000"/>
                </a:solidFill>
              </a:rPr>
              <a:t>?)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4502382" y="2021726"/>
            <a:ext cx="352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선택 필수</a:t>
            </a:r>
            <a:endParaRPr lang="en-US" altLang="ko-KR" dirty="0"/>
          </a:p>
          <a:p>
            <a:r>
              <a:rPr lang="ko-KR" altLang="en-US" dirty="0"/>
              <a:t>물품 번호 입력을 통해 해당하는 기자재 정보만 조회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8429489" y="2021726"/>
            <a:ext cx="352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선택 필수</a:t>
            </a:r>
            <a:endParaRPr lang="en-US" altLang="ko-KR" dirty="0"/>
          </a:p>
          <a:p>
            <a:r>
              <a:rPr lang="ko-KR" altLang="en-US" dirty="0"/>
              <a:t>컬럼 선택을 통해 원하는 컬럼만 조회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36F31E-841A-4147-AACD-9405C884EF0D}"/>
              </a:ext>
            </a:extLst>
          </p:cNvPr>
          <p:cNvSpPr/>
          <p:nvPr/>
        </p:nvSpPr>
        <p:spPr>
          <a:xfrm>
            <a:off x="1673009" y="4773103"/>
            <a:ext cx="2211240" cy="42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노트북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7D7B9E-926F-4E84-9A47-D3D4D198626B}"/>
              </a:ext>
            </a:extLst>
          </p:cNvPr>
          <p:cNvSpPr txBox="1"/>
          <p:nvPr/>
        </p:nvSpPr>
        <p:spPr>
          <a:xfrm>
            <a:off x="567389" y="4040624"/>
            <a:ext cx="2211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EX) </a:t>
            </a:r>
            <a:r>
              <a:rPr lang="ko-KR" altLang="en-US" sz="2000" dirty="0"/>
              <a:t>조회 결과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A9AF34-EF57-4525-9586-4E985F8DB7BE}"/>
              </a:ext>
            </a:extLst>
          </p:cNvPr>
          <p:cNvSpPr/>
          <p:nvPr/>
        </p:nvSpPr>
        <p:spPr>
          <a:xfrm>
            <a:off x="4896060" y="4773103"/>
            <a:ext cx="2211240" cy="42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1905100001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4ADC79-D6DA-4F7C-AEDB-ADAE96B9BE92}"/>
              </a:ext>
            </a:extLst>
          </p:cNvPr>
          <p:cNvSpPr/>
          <p:nvPr/>
        </p:nvSpPr>
        <p:spPr>
          <a:xfrm>
            <a:off x="8119110" y="4773103"/>
            <a:ext cx="2211240" cy="42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위치 내역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3FEC09-1048-41B4-80B1-7E1E56F16405}"/>
              </a:ext>
            </a:extLst>
          </p:cNvPr>
          <p:cNvSpPr txBox="1"/>
          <p:nvPr/>
        </p:nvSpPr>
        <p:spPr>
          <a:xfrm>
            <a:off x="8124374" y="5196615"/>
            <a:ext cx="2205976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명신관 </a:t>
            </a:r>
            <a:r>
              <a:rPr lang="en-US" altLang="ko-KR" dirty="0"/>
              <a:t>406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790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처리 6"/>
          <p:cNvSpPr/>
          <p:nvPr/>
        </p:nvSpPr>
        <p:spPr>
          <a:xfrm>
            <a:off x="3456619" y="1014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정보 수정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44B86-17C1-4BC8-B4F6-2309AA0CFBF8}"/>
              </a:ext>
            </a:extLst>
          </p:cNvPr>
          <p:cNvSpPr txBox="1"/>
          <p:nvPr/>
        </p:nvSpPr>
        <p:spPr>
          <a:xfrm>
            <a:off x="106410" y="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</a:rPr>
              <a:t>어플리케이션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FF291C3-B401-403B-AA36-4D1C8D3BC426}"/>
              </a:ext>
            </a:extLst>
          </p:cNvPr>
          <p:cNvSpPr/>
          <p:nvPr/>
        </p:nvSpPr>
        <p:spPr>
          <a:xfrm>
            <a:off x="5658374" y="2266586"/>
            <a:ext cx="662730" cy="179524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D15BDB-79FC-4151-870F-968F7C5236EF}"/>
              </a:ext>
            </a:extLst>
          </p:cNvPr>
          <p:cNvSpPr/>
          <p:nvPr/>
        </p:nvSpPr>
        <p:spPr>
          <a:xfrm>
            <a:off x="167301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921529-5983-4C48-A80D-B175DF6BB6F5}"/>
              </a:ext>
            </a:extLst>
          </p:cNvPr>
          <p:cNvSpPr/>
          <p:nvPr/>
        </p:nvSpPr>
        <p:spPr>
          <a:xfrm>
            <a:off x="489606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40DC45-AE65-4F66-B8FB-A1D27E6FE7BE}"/>
              </a:ext>
            </a:extLst>
          </p:cNvPr>
          <p:cNvSpPr/>
          <p:nvPr/>
        </p:nvSpPr>
        <p:spPr>
          <a:xfrm>
            <a:off x="811911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수정할 컬럼</a:t>
            </a:r>
          </a:p>
        </p:txBody>
      </p:sp>
      <p:sp>
        <p:nvSpPr>
          <p:cNvPr id="27" name="순서도: 추출 26">
            <a:extLst>
              <a:ext uri="{FF2B5EF4-FFF2-40B4-BE49-F238E27FC236}">
                <a16:creationId xmlns:a16="http://schemas.microsoft.com/office/drawing/2014/main" id="{5CAD0CE9-4DD9-4AF0-B4A9-33C7B2838820}"/>
              </a:ext>
            </a:extLst>
          </p:cNvPr>
          <p:cNvSpPr/>
          <p:nvPr/>
        </p:nvSpPr>
        <p:spPr>
          <a:xfrm rot="10800000">
            <a:off x="3884249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추출 27">
            <a:extLst>
              <a:ext uri="{FF2B5EF4-FFF2-40B4-BE49-F238E27FC236}">
                <a16:creationId xmlns:a16="http://schemas.microsoft.com/office/drawing/2014/main" id="{99877DC3-DCF9-4EE6-990B-E9A8999F365A}"/>
              </a:ext>
            </a:extLst>
          </p:cNvPr>
          <p:cNvSpPr/>
          <p:nvPr/>
        </p:nvSpPr>
        <p:spPr>
          <a:xfrm rot="10800000">
            <a:off x="7107300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순서도: 추출 28">
            <a:extLst>
              <a:ext uri="{FF2B5EF4-FFF2-40B4-BE49-F238E27FC236}">
                <a16:creationId xmlns:a16="http://schemas.microsoft.com/office/drawing/2014/main" id="{04415B5B-2571-425F-9615-482DCB2824C9}"/>
              </a:ext>
            </a:extLst>
          </p:cNvPr>
          <p:cNvSpPr/>
          <p:nvPr/>
        </p:nvSpPr>
        <p:spPr>
          <a:xfrm rot="10800000">
            <a:off x="10339975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A2D6CA-BF38-46B8-919B-C5660180915A}"/>
              </a:ext>
            </a:extLst>
          </p:cNvPr>
          <p:cNvSpPr txBox="1"/>
          <p:nvPr/>
        </p:nvSpPr>
        <p:spPr>
          <a:xfrm>
            <a:off x="3565320" y="2746991"/>
            <a:ext cx="551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검색을 통해 한 개의 물품 레코드가 선택됨</a:t>
            </a:r>
            <a:endParaRPr lang="en-US" altLang="ko-KR" dirty="0"/>
          </a:p>
          <a:p>
            <a:r>
              <a:rPr lang="ko-KR" altLang="en-US" dirty="0"/>
              <a:t>선택한 컬럼의 변경할 값을 사용자 입력으로 받음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93B8A9-A599-4661-A603-D69DA5280B1D}"/>
              </a:ext>
            </a:extLst>
          </p:cNvPr>
          <p:cNvSpPr/>
          <p:nvPr/>
        </p:nvSpPr>
        <p:spPr>
          <a:xfrm>
            <a:off x="1673009" y="4440734"/>
            <a:ext cx="2211240" cy="42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노트북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81C2D-10AE-420C-A4A3-C028B431876C}"/>
              </a:ext>
            </a:extLst>
          </p:cNvPr>
          <p:cNvSpPr txBox="1"/>
          <p:nvPr/>
        </p:nvSpPr>
        <p:spPr>
          <a:xfrm>
            <a:off x="864066" y="4261607"/>
            <a:ext cx="56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EX)</a:t>
            </a:r>
            <a:endParaRPr lang="ko-KR" altLang="en-US" sz="2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5E07D3-5549-4642-937C-0A0A709469E7}"/>
              </a:ext>
            </a:extLst>
          </p:cNvPr>
          <p:cNvSpPr/>
          <p:nvPr/>
        </p:nvSpPr>
        <p:spPr>
          <a:xfrm>
            <a:off x="4896060" y="4440734"/>
            <a:ext cx="2211240" cy="42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1905100001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37E3DF-01D6-4667-9C59-96F10FC9DDAF}"/>
              </a:ext>
            </a:extLst>
          </p:cNvPr>
          <p:cNvSpPr/>
          <p:nvPr/>
        </p:nvSpPr>
        <p:spPr>
          <a:xfrm>
            <a:off x="8119110" y="4440734"/>
            <a:ext cx="2211240" cy="42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위치 내역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B2C65C-C275-4AB9-BBD5-0F818C1395AD}"/>
              </a:ext>
            </a:extLst>
          </p:cNvPr>
          <p:cNvSpPr txBox="1"/>
          <p:nvPr/>
        </p:nvSpPr>
        <p:spPr>
          <a:xfrm>
            <a:off x="7190917" y="5225194"/>
            <a:ext cx="406762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변경할 내용을 입력하세요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35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처리 7"/>
          <p:cNvSpPr/>
          <p:nvPr/>
        </p:nvSpPr>
        <p:spPr>
          <a:xfrm>
            <a:off x="3392066" y="16801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폐기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BC67E-3AD3-4597-BFCE-E5FAC0DBB745}"/>
              </a:ext>
            </a:extLst>
          </p:cNvPr>
          <p:cNvSpPr txBox="1"/>
          <p:nvPr/>
        </p:nvSpPr>
        <p:spPr>
          <a:xfrm>
            <a:off x="129634" y="6652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</a:rPr>
              <a:t>어플리케이션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262CD165-9F48-4C46-B615-33F7BC7AD8F8}"/>
              </a:ext>
            </a:extLst>
          </p:cNvPr>
          <p:cNvSpPr/>
          <p:nvPr/>
        </p:nvSpPr>
        <p:spPr>
          <a:xfrm>
            <a:off x="5658374" y="2266586"/>
            <a:ext cx="662730" cy="179524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DCFBC8B-4F83-4893-A73B-78C00242859A}"/>
              </a:ext>
            </a:extLst>
          </p:cNvPr>
          <p:cNvSpPr/>
          <p:nvPr/>
        </p:nvSpPr>
        <p:spPr>
          <a:xfrm>
            <a:off x="167301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61FD1F-7B56-4283-9A14-E9E864757C10}"/>
              </a:ext>
            </a:extLst>
          </p:cNvPr>
          <p:cNvSpPr/>
          <p:nvPr/>
        </p:nvSpPr>
        <p:spPr>
          <a:xfrm>
            <a:off x="489606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E1065C-A3E9-4730-8D0D-83363F4770F5}"/>
              </a:ext>
            </a:extLst>
          </p:cNvPr>
          <p:cNvSpPr/>
          <p:nvPr/>
        </p:nvSpPr>
        <p:spPr>
          <a:xfrm>
            <a:off x="811911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폐기 날짜 선택</a:t>
            </a:r>
          </a:p>
        </p:txBody>
      </p:sp>
      <p:sp>
        <p:nvSpPr>
          <p:cNvPr id="11" name="순서도: 추출 10">
            <a:extLst>
              <a:ext uri="{FF2B5EF4-FFF2-40B4-BE49-F238E27FC236}">
                <a16:creationId xmlns:a16="http://schemas.microsoft.com/office/drawing/2014/main" id="{CE1FFD32-B6EB-4485-A022-D0F2D7358DDD}"/>
              </a:ext>
            </a:extLst>
          </p:cNvPr>
          <p:cNvSpPr/>
          <p:nvPr/>
        </p:nvSpPr>
        <p:spPr>
          <a:xfrm rot="10800000">
            <a:off x="3884249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>
            <a:extLst>
              <a:ext uri="{FF2B5EF4-FFF2-40B4-BE49-F238E27FC236}">
                <a16:creationId xmlns:a16="http://schemas.microsoft.com/office/drawing/2014/main" id="{EBBBB31B-5FF1-40AD-AD31-FACA85AD711E}"/>
              </a:ext>
            </a:extLst>
          </p:cNvPr>
          <p:cNvSpPr/>
          <p:nvPr/>
        </p:nvSpPr>
        <p:spPr>
          <a:xfrm rot="10800000">
            <a:off x="7107300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추출 12">
            <a:extLst>
              <a:ext uri="{FF2B5EF4-FFF2-40B4-BE49-F238E27FC236}">
                <a16:creationId xmlns:a16="http://schemas.microsoft.com/office/drawing/2014/main" id="{F9D0CB10-3C8A-42E1-AD64-FF6BFC2A7484}"/>
              </a:ext>
            </a:extLst>
          </p:cNvPr>
          <p:cNvSpPr/>
          <p:nvPr/>
        </p:nvSpPr>
        <p:spPr>
          <a:xfrm rot="10800000">
            <a:off x="10339975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1DCC9-0325-4EA7-8548-383FEFBA5CED}"/>
              </a:ext>
            </a:extLst>
          </p:cNvPr>
          <p:cNvSpPr txBox="1"/>
          <p:nvPr/>
        </p:nvSpPr>
        <p:spPr>
          <a:xfrm>
            <a:off x="3072755" y="2672021"/>
            <a:ext cx="604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검색을 통해 한 개의 물품 레코드가 선택됨</a:t>
            </a:r>
            <a:endParaRPr lang="en-US" altLang="ko-KR" dirty="0"/>
          </a:p>
          <a:p>
            <a:r>
              <a:rPr lang="ko-KR" altLang="en-US" dirty="0"/>
              <a:t>폐기 날짜를 사용자 입력으로 받음</a:t>
            </a: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en-US" altLang="ko-KR" dirty="0"/>
              <a:t>– </a:t>
            </a:r>
            <a:r>
              <a:rPr lang="ko-KR" altLang="en-US" dirty="0"/>
              <a:t>시스템 시간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기자재 테이블의 폐기일자 컬럼 값에 날짜 값이 입력됨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B4AB72F-2EE2-4833-A868-F66FAFA0A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21031"/>
              </p:ext>
            </p:extLst>
          </p:nvPr>
        </p:nvGraphicFramePr>
        <p:xfrm>
          <a:off x="144379" y="4273617"/>
          <a:ext cx="11896826" cy="1694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392">
                  <a:extLst>
                    <a:ext uri="{9D8B030D-6E8A-4147-A177-3AD203B41FA5}">
                      <a16:colId xmlns:a16="http://schemas.microsoft.com/office/drawing/2014/main" val="2381194971"/>
                    </a:ext>
                  </a:extLst>
                </a:gridCol>
                <a:gridCol w="566301">
                  <a:extLst>
                    <a:ext uri="{9D8B030D-6E8A-4147-A177-3AD203B41FA5}">
                      <a16:colId xmlns:a16="http://schemas.microsoft.com/office/drawing/2014/main" val="1947237203"/>
                    </a:ext>
                  </a:extLst>
                </a:gridCol>
                <a:gridCol w="636856">
                  <a:extLst>
                    <a:ext uri="{9D8B030D-6E8A-4147-A177-3AD203B41FA5}">
                      <a16:colId xmlns:a16="http://schemas.microsoft.com/office/drawing/2014/main" val="3730814795"/>
                    </a:ext>
                  </a:extLst>
                </a:gridCol>
                <a:gridCol w="1250666">
                  <a:extLst>
                    <a:ext uri="{9D8B030D-6E8A-4147-A177-3AD203B41FA5}">
                      <a16:colId xmlns:a16="http://schemas.microsoft.com/office/drawing/2014/main" val="20889402"/>
                    </a:ext>
                  </a:extLst>
                </a:gridCol>
                <a:gridCol w="438447">
                  <a:extLst>
                    <a:ext uri="{9D8B030D-6E8A-4147-A177-3AD203B41FA5}">
                      <a16:colId xmlns:a16="http://schemas.microsoft.com/office/drawing/2014/main" val="3598667711"/>
                    </a:ext>
                  </a:extLst>
                </a:gridCol>
                <a:gridCol w="634865">
                  <a:extLst>
                    <a:ext uri="{9D8B030D-6E8A-4147-A177-3AD203B41FA5}">
                      <a16:colId xmlns:a16="http://schemas.microsoft.com/office/drawing/2014/main" val="3596939433"/>
                    </a:ext>
                  </a:extLst>
                </a:gridCol>
                <a:gridCol w="438473">
                  <a:extLst>
                    <a:ext uri="{9D8B030D-6E8A-4147-A177-3AD203B41FA5}">
                      <a16:colId xmlns:a16="http://schemas.microsoft.com/office/drawing/2014/main" val="3660602305"/>
                    </a:ext>
                  </a:extLst>
                </a:gridCol>
                <a:gridCol w="712269">
                  <a:extLst>
                    <a:ext uri="{9D8B030D-6E8A-4147-A177-3AD203B41FA5}">
                      <a16:colId xmlns:a16="http://schemas.microsoft.com/office/drawing/2014/main" val="552211315"/>
                    </a:ext>
                  </a:extLst>
                </a:gridCol>
                <a:gridCol w="856649">
                  <a:extLst>
                    <a:ext uri="{9D8B030D-6E8A-4147-A177-3AD203B41FA5}">
                      <a16:colId xmlns:a16="http://schemas.microsoft.com/office/drawing/2014/main" val="420461001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2711573870"/>
                    </a:ext>
                  </a:extLst>
                </a:gridCol>
                <a:gridCol w="664143">
                  <a:extLst>
                    <a:ext uri="{9D8B030D-6E8A-4147-A177-3AD203B41FA5}">
                      <a16:colId xmlns:a16="http://schemas.microsoft.com/office/drawing/2014/main" val="2393886798"/>
                    </a:ext>
                  </a:extLst>
                </a:gridCol>
                <a:gridCol w="683394">
                  <a:extLst>
                    <a:ext uri="{9D8B030D-6E8A-4147-A177-3AD203B41FA5}">
                      <a16:colId xmlns:a16="http://schemas.microsoft.com/office/drawing/2014/main" val="3279592334"/>
                    </a:ext>
                  </a:extLst>
                </a:gridCol>
                <a:gridCol w="533186">
                  <a:extLst>
                    <a:ext uri="{9D8B030D-6E8A-4147-A177-3AD203B41FA5}">
                      <a16:colId xmlns:a16="http://schemas.microsoft.com/office/drawing/2014/main" val="2782206550"/>
                    </a:ext>
                  </a:extLst>
                </a:gridCol>
                <a:gridCol w="641096">
                  <a:extLst>
                    <a:ext uri="{9D8B030D-6E8A-4147-A177-3AD203B41FA5}">
                      <a16:colId xmlns:a16="http://schemas.microsoft.com/office/drawing/2014/main" val="3561570089"/>
                    </a:ext>
                  </a:extLst>
                </a:gridCol>
                <a:gridCol w="1104093">
                  <a:extLst>
                    <a:ext uri="{9D8B030D-6E8A-4147-A177-3AD203B41FA5}">
                      <a16:colId xmlns:a16="http://schemas.microsoft.com/office/drawing/2014/main" val="843253328"/>
                    </a:ext>
                  </a:extLst>
                </a:gridCol>
                <a:gridCol w="772878">
                  <a:extLst>
                    <a:ext uri="{9D8B030D-6E8A-4147-A177-3AD203B41FA5}">
                      <a16:colId xmlns:a16="http://schemas.microsoft.com/office/drawing/2014/main" val="715414627"/>
                    </a:ext>
                  </a:extLst>
                </a:gridCol>
                <a:gridCol w="731476">
                  <a:extLst>
                    <a:ext uri="{9D8B030D-6E8A-4147-A177-3AD203B41FA5}">
                      <a16:colId xmlns:a16="http://schemas.microsoft.com/office/drawing/2014/main" val="2930268848"/>
                    </a:ext>
                  </a:extLst>
                </a:gridCol>
              </a:tblGrid>
              <a:tr h="9990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회사코드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자산번호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물품번호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　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물품명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모델명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규격사양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수량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사용부서명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사용부서코드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책임자명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위치내역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구입금액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취득일자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폐기일자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1)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변동 사항 기록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분실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위치변경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책임자변경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폐기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반납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자산이동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사용중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2)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분실사유서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요청일자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3) TAG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발급요청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자산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위치변경시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또는 자산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Tag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훼손시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[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요청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])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81531"/>
                  </a:ext>
                </a:extLst>
              </a:tr>
              <a:tr h="694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SM00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5500014925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1805080010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프린터 </a:t>
                      </a:r>
                      <a:r>
                        <a:rPr lang="ko-KR" altLang="en-US" sz="8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과금</a:t>
                      </a:r>
                      <a:r>
                        <a:rPr lang="ko-KR" alt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관리 프로그램</a:t>
                      </a:r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JPA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영구라이선스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컴퓨터과학전공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P1404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부서장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명신관</a:t>
                      </a:r>
                      <a:r>
                        <a:rPr lang="en-US" altLang="ko-KR" sz="700" u="none" strike="noStrike" dirty="0">
                          <a:effectLst/>
                        </a:rPr>
                        <a:t>103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1,100,000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2018.05.08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2019.05.10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사용중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3003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8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3368842" y="1014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대여 정보 조회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71BB1-1E35-4D2E-9028-976A7417B84E}"/>
              </a:ext>
            </a:extLst>
          </p:cNvPr>
          <p:cNvSpPr txBox="1"/>
          <p:nvPr/>
        </p:nvSpPr>
        <p:spPr>
          <a:xfrm>
            <a:off x="106410" y="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</a:rPr>
              <a:t>어플리케이션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C64D21-1CE2-4192-A72F-9AB5EFD8BA4C}"/>
              </a:ext>
            </a:extLst>
          </p:cNvPr>
          <p:cNvSpPr/>
          <p:nvPr/>
        </p:nvSpPr>
        <p:spPr>
          <a:xfrm>
            <a:off x="772592" y="991402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B5CDB4-8FFE-4E7B-A2E5-DE6592FF0096}"/>
              </a:ext>
            </a:extLst>
          </p:cNvPr>
          <p:cNvSpPr/>
          <p:nvPr/>
        </p:nvSpPr>
        <p:spPr>
          <a:xfrm>
            <a:off x="5161712" y="991402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75DF1C-E985-4A21-9DAD-C6A8CCBBC22F}"/>
              </a:ext>
            </a:extLst>
          </p:cNvPr>
          <p:cNvSpPr/>
          <p:nvPr/>
        </p:nvSpPr>
        <p:spPr>
          <a:xfrm>
            <a:off x="9165821" y="991402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조회할 컬럼</a:t>
            </a:r>
          </a:p>
        </p:txBody>
      </p:sp>
      <p:sp>
        <p:nvSpPr>
          <p:cNvPr id="10" name="순서도: 추출 9">
            <a:extLst>
              <a:ext uri="{FF2B5EF4-FFF2-40B4-BE49-F238E27FC236}">
                <a16:creationId xmlns:a16="http://schemas.microsoft.com/office/drawing/2014/main" id="{2F1C2765-9ABE-4E55-B798-100115F3F4B6}"/>
              </a:ext>
            </a:extLst>
          </p:cNvPr>
          <p:cNvSpPr/>
          <p:nvPr/>
        </p:nvSpPr>
        <p:spPr>
          <a:xfrm rot="10800000">
            <a:off x="2983831" y="1053965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추출 10">
            <a:extLst>
              <a:ext uri="{FF2B5EF4-FFF2-40B4-BE49-F238E27FC236}">
                <a16:creationId xmlns:a16="http://schemas.microsoft.com/office/drawing/2014/main" id="{20E1615A-5949-4589-B03E-4F8F862412AE}"/>
              </a:ext>
            </a:extLst>
          </p:cNvPr>
          <p:cNvSpPr/>
          <p:nvPr/>
        </p:nvSpPr>
        <p:spPr>
          <a:xfrm rot="10800000">
            <a:off x="7372952" y="1053965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>
            <a:extLst>
              <a:ext uri="{FF2B5EF4-FFF2-40B4-BE49-F238E27FC236}">
                <a16:creationId xmlns:a16="http://schemas.microsoft.com/office/drawing/2014/main" id="{4E094807-8391-49CC-838C-45DD53EFBC72}"/>
              </a:ext>
            </a:extLst>
          </p:cNvPr>
          <p:cNvSpPr/>
          <p:nvPr/>
        </p:nvSpPr>
        <p:spPr>
          <a:xfrm rot="10800000">
            <a:off x="11386686" y="1053965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64619-D4E1-4084-8974-EAAB711D6834}"/>
              </a:ext>
            </a:extLst>
          </p:cNvPr>
          <p:cNvSpPr txBox="1"/>
          <p:nvPr/>
        </p:nvSpPr>
        <p:spPr>
          <a:xfrm>
            <a:off x="337152" y="1742173"/>
            <a:ext cx="3435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선택 필수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/>
              <a:t>물품 종류들 중에서 선택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노트북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모바일</a:t>
            </a:r>
            <a:r>
              <a:rPr lang="en-US" altLang="ko-KR" dirty="0"/>
              <a:t>(</a:t>
            </a:r>
            <a:r>
              <a:rPr lang="ko-KR" altLang="en-US" dirty="0"/>
              <a:t>갤럭시</a:t>
            </a:r>
            <a:r>
              <a:rPr lang="en-US" altLang="ko-KR" dirty="0"/>
              <a:t>, </a:t>
            </a:r>
            <a:r>
              <a:rPr lang="ko-KR" altLang="en-US" dirty="0"/>
              <a:t>아이폰</a:t>
            </a:r>
            <a:r>
              <a:rPr lang="en-US" altLang="ko-KR" dirty="0"/>
              <a:t>, </a:t>
            </a:r>
            <a:r>
              <a:rPr lang="ko-KR" altLang="en-US" dirty="0"/>
              <a:t>태블릿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55C5A-51F3-47A2-8B00-5BA7CC39E976}"/>
              </a:ext>
            </a:extLst>
          </p:cNvPr>
          <p:cNvSpPr txBox="1"/>
          <p:nvPr/>
        </p:nvSpPr>
        <p:spPr>
          <a:xfrm>
            <a:off x="4502382" y="1742173"/>
            <a:ext cx="352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선택 필수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/>
              <a:t>물품 번호 입력을 통해 해당하는 기자재 대여 정보만 조회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58B13-A893-40FB-91ED-003F32F9A24E}"/>
              </a:ext>
            </a:extLst>
          </p:cNvPr>
          <p:cNvSpPr txBox="1"/>
          <p:nvPr/>
        </p:nvSpPr>
        <p:spPr>
          <a:xfrm>
            <a:off x="8429489" y="1742173"/>
            <a:ext cx="352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선택 필수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/>
              <a:t>컬럼 선택을 통해 원하는 컬럼만 조회</a:t>
            </a:r>
            <a:endParaRPr lang="en-US" altLang="ko-KR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0892125-7AFD-48F7-A319-3CDA1ADA0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21095"/>
              </p:ext>
            </p:extLst>
          </p:nvPr>
        </p:nvGraphicFramePr>
        <p:xfrm>
          <a:off x="337152" y="3272315"/>
          <a:ext cx="11517695" cy="1911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701">
                  <a:extLst>
                    <a:ext uri="{9D8B030D-6E8A-4147-A177-3AD203B41FA5}">
                      <a16:colId xmlns:a16="http://schemas.microsoft.com/office/drawing/2014/main" val="3742141535"/>
                    </a:ext>
                  </a:extLst>
                </a:gridCol>
                <a:gridCol w="1488884">
                  <a:extLst>
                    <a:ext uri="{9D8B030D-6E8A-4147-A177-3AD203B41FA5}">
                      <a16:colId xmlns:a16="http://schemas.microsoft.com/office/drawing/2014/main" val="3624935597"/>
                    </a:ext>
                  </a:extLst>
                </a:gridCol>
                <a:gridCol w="1756608">
                  <a:extLst>
                    <a:ext uri="{9D8B030D-6E8A-4147-A177-3AD203B41FA5}">
                      <a16:colId xmlns:a16="http://schemas.microsoft.com/office/drawing/2014/main" val="3517566461"/>
                    </a:ext>
                  </a:extLst>
                </a:gridCol>
                <a:gridCol w="2088265">
                  <a:extLst>
                    <a:ext uri="{9D8B030D-6E8A-4147-A177-3AD203B41FA5}">
                      <a16:colId xmlns:a16="http://schemas.microsoft.com/office/drawing/2014/main" val="3780654400"/>
                    </a:ext>
                  </a:extLst>
                </a:gridCol>
                <a:gridCol w="913631">
                  <a:extLst>
                    <a:ext uri="{9D8B030D-6E8A-4147-A177-3AD203B41FA5}">
                      <a16:colId xmlns:a16="http://schemas.microsoft.com/office/drawing/2014/main" val="2263433659"/>
                    </a:ext>
                  </a:extLst>
                </a:gridCol>
                <a:gridCol w="1560788">
                  <a:extLst>
                    <a:ext uri="{9D8B030D-6E8A-4147-A177-3AD203B41FA5}">
                      <a16:colId xmlns:a16="http://schemas.microsoft.com/office/drawing/2014/main" val="2789173825"/>
                    </a:ext>
                  </a:extLst>
                </a:gridCol>
                <a:gridCol w="1763818">
                  <a:extLst>
                    <a:ext uri="{9D8B030D-6E8A-4147-A177-3AD203B41FA5}">
                      <a16:colId xmlns:a16="http://schemas.microsoft.com/office/drawing/2014/main" val="100493016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대여 관리 테이블 </a:t>
                      </a:r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Rent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9991614"/>
                  </a:ext>
                </a:extLst>
              </a:tr>
              <a:tr h="10544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물품번호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p_id</a:t>
                      </a:r>
                      <a:r>
                        <a:rPr lang="en-US" sz="1100" b="1" u="none" strike="noStrike" dirty="0">
                          <a:effectLst/>
                        </a:rPr>
                        <a:t>) int(30) </a:t>
                      </a:r>
                    </a:p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물품명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p_name</a:t>
                      </a:r>
                      <a:r>
                        <a:rPr lang="en-US" sz="1100" b="1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varchar(30)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대여 유무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r_check</a:t>
                      </a:r>
                      <a:r>
                        <a:rPr lang="en-US" sz="1100" b="1" u="none" strike="noStrike" dirty="0">
                          <a:effectLst/>
                        </a:rPr>
                        <a:t>) bool </a:t>
                      </a:r>
                    </a:p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기본값 </a:t>
                      </a:r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대여자 학번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r_studentID</a:t>
                      </a:r>
                      <a:r>
                        <a:rPr lang="en-US" sz="1100" b="1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int(30) Student 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테이블 </a:t>
                      </a:r>
                      <a:r>
                        <a:rPr lang="en-US" sz="1100" b="1" u="none" strike="noStrike" dirty="0" err="1">
                          <a:effectLst/>
                        </a:rPr>
                        <a:t>s_id</a:t>
                      </a:r>
                      <a:r>
                        <a:rPr lang="en-US" sz="1100" b="1" u="none" strike="noStrike" dirty="0">
                          <a:effectLst/>
                        </a:rPr>
                        <a:t> 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참조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대여한 날짜</a:t>
                      </a:r>
                      <a:r>
                        <a:rPr lang="en-US" altLang="ko-KR" sz="1100" b="1" u="none" strike="noStrike">
                          <a:effectLst/>
                        </a:rPr>
                        <a:t>(</a:t>
                      </a:r>
                      <a:r>
                        <a:rPr lang="en-US" sz="1100" b="1" u="none" strike="noStrike">
                          <a:effectLst/>
                        </a:rPr>
                        <a:t>r_date) varchar(30)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연장 유무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extension_check</a:t>
                      </a:r>
                      <a:r>
                        <a:rPr lang="en-US" sz="1100" b="1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bool 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기본값 </a:t>
                      </a:r>
                      <a:r>
                        <a:rPr lang="en-US" sz="1100" b="1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연장 날짜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extension_date</a:t>
                      </a:r>
                      <a:r>
                        <a:rPr lang="en-US" sz="1100" b="1" u="none" strike="noStrike" dirty="0">
                          <a:effectLst/>
                        </a:rPr>
                        <a:t>)  varchar(30)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906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1805080010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노트북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1610861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2019.04.02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4770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1805080011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노트북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532967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D96A203-52A3-4385-B071-AE5A07EFE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08169"/>
              </p:ext>
            </p:extLst>
          </p:nvPr>
        </p:nvGraphicFramePr>
        <p:xfrm>
          <a:off x="4191990" y="5513860"/>
          <a:ext cx="5461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651">
                  <a:extLst>
                    <a:ext uri="{9D8B030D-6E8A-4147-A177-3AD203B41FA5}">
                      <a16:colId xmlns:a16="http://schemas.microsoft.com/office/drawing/2014/main" val="699381927"/>
                    </a:ext>
                  </a:extLst>
                </a:gridCol>
                <a:gridCol w="1116951">
                  <a:extLst>
                    <a:ext uri="{9D8B030D-6E8A-4147-A177-3AD203B41FA5}">
                      <a16:colId xmlns:a16="http://schemas.microsoft.com/office/drawing/2014/main" val="1071537778"/>
                    </a:ext>
                  </a:extLst>
                </a:gridCol>
                <a:gridCol w="1446959">
                  <a:extLst>
                    <a:ext uri="{9D8B030D-6E8A-4147-A177-3AD203B41FA5}">
                      <a16:colId xmlns:a16="http://schemas.microsoft.com/office/drawing/2014/main" val="1372431347"/>
                    </a:ext>
                  </a:extLst>
                </a:gridCol>
                <a:gridCol w="1437439">
                  <a:extLst>
                    <a:ext uri="{9D8B030D-6E8A-4147-A177-3AD203B41FA5}">
                      <a16:colId xmlns:a16="http://schemas.microsoft.com/office/drawing/2014/main" val="162130696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재학생 테이블 </a:t>
                      </a:r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Student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35871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학번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s_id</a:t>
                      </a:r>
                      <a:r>
                        <a:rPr lang="en-US" sz="1100" b="1" u="none" strike="noStrike" dirty="0">
                          <a:effectLst/>
                        </a:rPr>
                        <a:t>)  int(30) 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이름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s_name</a:t>
                      </a:r>
                      <a:r>
                        <a:rPr lang="en-US" sz="1100" b="1" u="none" strike="noStrike" dirty="0">
                          <a:effectLst/>
                        </a:rPr>
                        <a:t>) varchar(30)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연락처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s_phone</a:t>
                      </a:r>
                      <a:r>
                        <a:rPr lang="en-US" sz="1100" b="1" u="none" strike="noStrike" dirty="0">
                          <a:effectLst/>
                        </a:rPr>
                        <a:t>) varchar(30)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신분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s_position</a:t>
                      </a:r>
                      <a:r>
                        <a:rPr lang="en-US" sz="1100" b="1" u="none" strike="noStrike" dirty="0">
                          <a:effectLst/>
                        </a:rPr>
                        <a:t>) varchar(30)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830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1610861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장서연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010-4112-3692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학부생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88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1111111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눈송이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010-1234-5678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대학원생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4992576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8702446-BD00-46BE-80CD-F54CBC2EF410}"/>
              </a:ext>
            </a:extLst>
          </p:cNvPr>
          <p:cNvCxnSpPr>
            <a:cxnSpLocks/>
          </p:cNvCxnSpPr>
          <p:nvPr/>
        </p:nvCxnSpPr>
        <p:spPr>
          <a:xfrm flipH="1">
            <a:off x="5670958" y="4749643"/>
            <a:ext cx="1954637" cy="76421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36A9B3A-A715-476D-9808-1F81EA309700}"/>
              </a:ext>
            </a:extLst>
          </p:cNvPr>
          <p:cNvCxnSpPr>
            <a:cxnSpLocks/>
          </p:cNvCxnSpPr>
          <p:nvPr/>
        </p:nvCxnSpPr>
        <p:spPr>
          <a:xfrm>
            <a:off x="7625594" y="4749643"/>
            <a:ext cx="2027396" cy="76421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C9F6DB-62F9-4E2A-8ECD-CDF15B2B21BA}"/>
              </a:ext>
            </a:extLst>
          </p:cNvPr>
          <p:cNvSpPr txBox="1"/>
          <p:nvPr/>
        </p:nvSpPr>
        <p:spPr>
          <a:xfrm>
            <a:off x="5529745" y="5164288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사용자에게는 조인된 테이블이 </a:t>
            </a:r>
            <a:r>
              <a:rPr lang="ko-KR" altLang="en-US" dirty="0" err="1"/>
              <a:t>보여짐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37F43A-2D9C-40CF-8A42-6FD28D904285}"/>
              </a:ext>
            </a:extLst>
          </p:cNvPr>
          <p:cNvSpPr txBox="1"/>
          <p:nvPr/>
        </p:nvSpPr>
        <p:spPr>
          <a:xfrm>
            <a:off x="125834" y="5620624"/>
            <a:ext cx="393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Q) </a:t>
            </a:r>
            <a:r>
              <a:rPr lang="ko-KR" altLang="en-US" sz="1400" dirty="0"/>
              <a:t>두 테이블의 조인 형태를 사용자에게 보여주는 것이 아니라</a:t>
            </a:r>
            <a:r>
              <a:rPr lang="en-US" altLang="ko-KR" sz="1400" dirty="0"/>
              <a:t> </a:t>
            </a:r>
            <a:r>
              <a:rPr lang="ko-KR" altLang="en-US" sz="1400" dirty="0"/>
              <a:t>대여자가 존재하는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학번을 클릭했을 시 대여자의 정보를 추가적으로 띄워주는 방식은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어떤가</a:t>
            </a:r>
            <a:r>
              <a:rPr lang="en-US" altLang="ko-KR" sz="1400" dirty="0"/>
              <a:t>?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3493C-6E1E-42CA-876F-3BB2AFAB9F55}"/>
              </a:ext>
            </a:extLst>
          </p:cNvPr>
          <p:cNvSpPr txBox="1"/>
          <p:nvPr/>
        </p:nvSpPr>
        <p:spPr>
          <a:xfrm>
            <a:off x="6283354" y="101494"/>
            <a:ext cx="5676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Q) </a:t>
            </a:r>
            <a:r>
              <a:rPr lang="ko-KR" altLang="en-US" sz="1400" dirty="0"/>
              <a:t>대여 정보 테이블의 경우 기본 기자재 테이블보다는 레코드 수가 적은데 그럼 선택을 필수로 하지 않고 모든 대여 물품 레코드 조회도 가능하게 할 것인가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680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순서도: 처리 8"/>
          <p:cNvSpPr/>
          <p:nvPr/>
        </p:nvSpPr>
        <p:spPr>
          <a:xfrm>
            <a:off x="3466952" y="1014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94FC8-5014-4BC6-955A-9CF76DE52AE4}"/>
              </a:ext>
            </a:extLst>
          </p:cNvPr>
          <p:cNvSpPr txBox="1"/>
          <p:nvPr/>
        </p:nvSpPr>
        <p:spPr>
          <a:xfrm>
            <a:off x="106410" y="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</a:rPr>
              <a:t>어플리케이션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DD0F94-71C3-4866-8C1A-199AD00F6E04}"/>
              </a:ext>
            </a:extLst>
          </p:cNvPr>
          <p:cNvSpPr/>
          <p:nvPr/>
        </p:nvSpPr>
        <p:spPr>
          <a:xfrm>
            <a:off x="167301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B4C8C0-85CF-457E-889B-04E5CC0606F0}"/>
              </a:ext>
            </a:extLst>
          </p:cNvPr>
          <p:cNvSpPr/>
          <p:nvPr/>
        </p:nvSpPr>
        <p:spPr>
          <a:xfrm>
            <a:off x="489606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E305D6-C8B2-4D11-83EA-7ECECFDA92E4}"/>
              </a:ext>
            </a:extLst>
          </p:cNvPr>
          <p:cNvSpPr/>
          <p:nvPr/>
        </p:nvSpPr>
        <p:spPr>
          <a:xfrm>
            <a:off x="811911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 날짜</a:t>
            </a:r>
          </a:p>
        </p:txBody>
      </p:sp>
      <p:sp>
        <p:nvSpPr>
          <p:cNvPr id="10" name="순서도: 추출 9">
            <a:extLst>
              <a:ext uri="{FF2B5EF4-FFF2-40B4-BE49-F238E27FC236}">
                <a16:creationId xmlns:a16="http://schemas.microsoft.com/office/drawing/2014/main" id="{FD7ED01D-ADCD-4D17-9FA1-D70BF67F03B8}"/>
              </a:ext>
            </a:extLst>
          </p:cNvPr>
          <p:cNvSpPr/>
          <p:nvPr/>
        </p:nvSpPr>
        <p:spPr>
          <a:xfrm rot="10800000">
            <a:off x="3884249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추출 10">
            <a:extLst>
              <a:ext uri="{FF2B5EF4-FFF2-40B4-BE49-F238E27FC236}">
                <a16:creationId xmlns:a16="http://schemas.microsoft.com/office/drawing/2014/main" id="{39FD1E35-9772-4289-BCA3-F2ECCAE29DCD}"/>
              </a:ext>
            </a:extLst>
          </p:cNvPr>
          <p:cNvSpPr/>
          <p:nvPr/>
        </p:nvSpPr>
        <p:spPr>
          <a:xfrm rot="10800000">
            <a:off x="7107300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>
            <a:extLst>
              <a:ext uri="{FF2B5EF4-FFF2-40B4-BE49-F238E27FC236}">
                <a16:creationId xmlns:a16="http://schemas.microsoft.com/office/drawing/2014/main" id="{1E0FBBF7-B090-404C-85B7-DE56137ADBB2}"/>
              </a:ext>
            </a:extLst>
          </p:cNvPr>
          <p:cNvSpPr/>
          <p:nvPr/>
        </p:nvSpPr>
        <p:spPr>
          <a:xfrm rot="10800000">
            <a:off x="10339975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76E209-F756-401F-AA63-132299705147}"/>
              </a:ext>
            </a:extLst>
          </p:cNvPr>
          <p:cNvSpPr/>
          <p:nvPr/>
        </p:nvSpPr>
        <p:spPr>
          <a:xfrm>
            <a:off x="16730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성함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7D3E58-AA1F-4922-96DF-8A18B3DE586B}"/>
              </a:ext>
            </a:extLst>
          </p:cNvPr>
          <p:cNvSpPr/>
          <p:nvPr/>
        </p:nvSpPr>
        <p:spPr>
          <a:xfrm>
            <a:off x="489606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학번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3B1A00-B12A-4B99-A5F7-1C34A4D7840C}"/>
              </a:ext>
            </a:extLst>
          </p:cNvPr>
          <p:cNvSpPr/>
          <p:nvPr/>
        </p:nvSpPr>
        <p:spPr>
          <a:xfrm>
            <a:off x="81191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연락처</a:t>
            </a:r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DB8296D5-AF32-42BD-BEF3-50B48536C77D}"/>
              </a:ext>
            </a:extLst>
          </p:cNvPr>
          <p:cNvSpPr/>
          <p:nvPr/>
        </p:nvSpPr>
        <p:spPr>
          <a:xfrm rot="10800000">
            <a:off x="3884249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추출 16">
            <a:extLst>
              <a:ext uri="{FF2B5EF4-FFF2-40B4-BE49-F238E27FC236}">
                <a16:creationId xmlns:a16="http://schemas.microsoft.com/office/drawing/2014/main" id="{3BA1310C-B20C-46A7-A656-BC9E066F7C81}"/>
              </a:ext>
            </a:extLst>
          </p:cNvPr>
          <p:cNvSpPr/>
          <p:nvPr/>
        </p:nvSpPr>
        <p:spPr>
          <a:xfrm rot="10800000">
            <a:off x="7107300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>
            <a:extLst>
              <a:ext uri="{FF2B5EF4-FFF2-40B4-BE49-F238E27FC236}">
                <a16:creationId xmlns:a16="http://schemas.microsoft.com/office/drawing/2014/main" id="{94EF7C9F-71FE-4C8C-8E7B-FD642516E457}"/>
              </a:ext>
            </a:extLst>
          </p:cNvPr>
          <p:cNvSpPr/>
          <p:nvPr/>
        </p:nvSpPr>
        <p:spPr>
          <a:xfrm rot="10800000">
            <a:off x="10339975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E7CCA-61B6-4FEC-89D9-C96100001FB7}"/>
              </a:ext>
            </a:extLst>
          </p:cNvPr>
          <p:cNvSpPr txBox="1"/>
          <p:nvPr/>
        </p:nvSpPr>
        <p:spPr>
          <a:xfrm>
            <a:off x="8364558" y="2379649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 </a:t>
            </a:r>
            <a:r>
              <a:rPr lang="en-US" altLang="ko-KR" sz="1400" dirty="0"/>
              <a:t>– </a:t>
            </a:r>
            <a:r>
              <a:rPr lang="ko-KR" altLang="en-US" sz="1400" dirty="0"/>
              <a:t>시스템 시간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ED615F-8EB1-4E97-90BA-A7D0C52D614C}"/>
              </a:ext>
            </a:extLst>
          </p:cNvPr>
          <p:cNvSpPr txBox="1"/>
          <p:nvPr/>
        </p:nvSpPr>
        <p:spPr>
          <a:xfrm>
            <a:off x="1507370" y="4540916"/>
            <a:ext cx="4362275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입력한 대여자의 정보가 올바른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재학생 테이블의 정보와 일치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해당 물품 레코드가 존재하고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대여 중이 아닌 경우</a:t>
            </a:r>
          </a:p>
        </p:txBody>
      </p: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A47C8FD4-45BA-44A4-87FC-FF504D67144D}"/>
              </a:ext>
            </a:extLst>
          </p:cNvPr>
          <p:cNvSpPr/>
          <p:nvPr/>
        </p:nvSpPr>
        <p:spPr>
          <a:xfrm>
            <a:off x="6120156" y="5141557"/>
            <a:ext cx="500332" cy="27604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796B4C-A8C4-4EF4-9F41-ED27DEA9FFC3}"/>
              </a:ext>
            </a:extLst>
          </p:cNvPr>
          <p:cNvSpPr txBox="1"/>
          <p:nvPr/>
        </p:nvSpPr>
        <p:spPr>
          <a:xfrm>
            <a:off x="6732975" y="5094914"/>
            <a:ext cx="798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조건 만족 시</a:t>
            </a:r>
            <a:r>
              <a:rPr lang="en-US" altLang="ko-KR" dirty="0"/>
              <a:t>, </a:t>
            </a:r>
            <a:r>
              <a:rPr lang="ko-KR" altLang="en-US" dirty="0"/>
              <a:t>대여 처리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30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처리 9"/>
          <p:cNvSpPr/>
          <p:nvPr/>
        </p:nvSpPr>
        <p:spPr>
          <a:xfrm>
            <a:off x="3529383" y="104705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반납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C78A0-9194-4337-A1B9-B6F4E0A8C9A6}"/>
              </a:ext>
            </a:extLst>
          </p:cNvPr>
          <p:cNvSpPr txBox="1"/>
          <p:nvPr/>
        </p:nvSpPr>
        <p:spPr>
          <a:xfrm>
            <a:off x="106410" y="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</a:rPr>
              <a:t>어플리케이션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3E15F-97FA-44B2-A6E8-C39E6EF5FB16}"/>
              </a:ext>
            </a:extLst>
          </p:cNvPr>
          <p:cNvSpPr txBox="1"/>
          <p:nvPr/>
        </p:nvSpPr>
        <p:spPr>
          <a:xfrm>
            <a:off x="6732975" y="5094914"/>
            <a:ext cx="798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조건 만족 시</a:t>
            </a:r>
            <a:r>
              <a:rPr lang="en-US" altLang="ko-KR" dirty="0"/>
              <a:t>, </a:t>
            </a:r>
            <a:r>
              <a:rPr lang="ko-KR" altLang="en-US" dirty="0"/>
              <a:t>반납 처리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313B77-FE69-4FE7-97C9-A20270413B47}"/>
              </a:ext>
            </a:extLst>
          </p:cNvPr>
          <p:cNvSpPr/>
          <p:nvPr/>
        </p:nvSpPr>
        <p:spPr>
          <a:xfrm>
            <a:off x="3163641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C9B7AC-3C04-47D5-ADC5-2B69CD127823}"/>
              </a:ext>
            </a:extLst>
          </p:cNvPr>
          <p:cNvSpPr/>
          <p:nvPr/>
        </p:nvSpPr>
        <p:spPr>
          <a:xfrm>
            <a:off x="6386691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9" name="순서도: 추출 8">
            <a:extLst>
              <a:ext uri="{FF2B5EF4-FFF2-40B4-BE49-F238E27FC236}">
                <a16:creationId xmlns:a16="http://schemas.microsoft.com/office/drawing/2014/main" id="{908E616A-E9C4-4C75-8D7C-9341B354E18E}"/>
              </a:ext>
            </a:extLst>
          </p:cNvPr>
          <p:cNvSpPr/>
          <p:nvPr/>
        </p:nvSpPr>
        <p:spPr>
          <a:xfrm rot="10800000">
            <a:off x="5374880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추출 10">
            <a:extLst>
              <a:ext uri="{FF2B5EF4-FFF2-40B4-BE49-F238E27FC236}">
                <a16:creationId xmlns:a16="http://schemas.microsoft.com/office/drawing/2014/main" id="{92EBA327-574A-4E85-83F2-C974541B30F7}"/>
              </a:ext>
            </a:extLst>
          </p:cNvPr>
          <p:cNvSpPr/>
          <p:nvPr/>
        </p:nvSpPr>
        <p:spPr>
          <a:xfrm rot="10800000">
            <a:off x="8597931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D98884-0990-4A60-A46E-06954A9E9DF7}"/>
              </a:ext>
            </a:extLst>
          </p:cNvPr>
          <p:cNvSpPr/>
          <p:nvPr/>
        </p:nvSpPr>
        <p:spPr>
          <a:xfrm>
            <a:off x="16730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성함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D278F9-A501-4C8A-B585-EDD9C544E691}"/>
              </a:ext>
            </a:extLst>
          </p:cNvPr>
          <p:cNvSpPr/>
          <p:nvPr/>
        </p:nvSpPr>
        <p:spPr>
          <a:xfrm>
            <a:off x="489606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학번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289DBC-2A3B-4B46-A075-B5E65D23BB4C}"/>
              </a:ext>
            </a:extLst>
          </p:cNvPr>
          <p:cNvSpPr/>
          <p:nvPr/>
        </p:nvSpPr>
        <p:spPr>
          <a:xfrm>
            <a:off x="81191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연락처</a:t>
            </a:r>
          </a:p>
        </p:txBody>
      </p:sp>
      <p:sp>
        <p:nvSpPr>
          <p:cNvPr id="15" name="순서도: 추출 14">
            <a:extLst>
              <a:ext uri="{FF2B5EF4-FFF2-40B4-BE49-F238E27FC236}">
                <a16:creationId xmlns:a16="http://schemas.microsoft.com/office/drawing/2014/main" id="{6768D7B0-2039-404D-A69F-F3B6ACE28F27}"/>
              </a:ext>
            </a:extLst>
          </p:cNvPr>
          <p:cNvSpPr/>
          <p:nvPr/>
        </p:nvSpPr>
        <p:spPr>
          <a:xfrm rot="10800000">
            <a:off x="3884249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>
            <a:extLst>
              <a:ext uri="{FF2B5EF4-FFF2-40B4-BE49-F238E27FC236}">
                <a16:creationId xmlns:a16="http://schemas.microsoft.com/office/drawing/2014/main" id="{E2BC203D-3C12-427D-9D09-CE30822C15B2}"/>
              </a:ext>
            </a:extLst>
          </p:cNvPr>
          <p:cNvSpPr/>
          <p:nvPr/>
        </p:nvSpPr>
        <p:spPr>
          <a:xfrm rot="10800000">
            <a:off x="7107300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추출 16">
            <a:extLst>
              <a:ext uri="{FF2B5EF4-FFF2-40B4-BE49-F238E27FC236}">
                <a16:creationId xmlns:a16="http://schemas.microsoft.com/office/drawing/2014/main" id="{17E97AF8-E60C-403E-99D8-D86549BA41FA}"/>
              </a:ext>
            </a:extLst>
          </p:cNvPr>
          <p:cNvSpPr/>
          <p:nvPr/>
        </p:nvSpPr>
        <p:spPr>
          <a:xfrm rot="10800000">
            <a:off x="10339975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262FCA-1365-4A0F-8169-0FD04B831872}"/>
              </a:ext>
            </a:extLst>
          </p:cNvPr>
          <p:cNvSpPr txBox="1"/>
          <p:nvPr/>
        </p:nvSpPr>
        <p:spPr>
          <a:xfrm>
            <a:off x="1507370" y="4540916"/>
            <a:ext cx="4362275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입력한 대여자의 정보가 올바른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재학생 테이블의 정보와 일치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해당 물품 레코드가 존재하고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대여 중인 경우</a:t>
            </a:r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BA5A9E59-4EF4-4AF3-9967-092CDB5E6051}"/>
              </a:ext>
            </a:extLst>
          </p:cNvPr>
          <p:cNvSpPr/>
          <p:nvPr/>
        </p:nvSpPr>
        <p:spPr>
          <a:xfrm>
            <a:off x="6120156" y="5141557"/>
            <a:ext cx="500332" cy="27604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4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처리 10"/>
          <p:cNvSpPr/>
          <p:nvPr/>
        </p:nvSpPr>
        <p:spPr>
          <a:xfrm>
            <a:off x="3506688" y="1014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대여 연장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24F6C-71E5-445B-BF4B-A622F5164AD8}"/>
              </a:ext>
            </a:extLst>
          </p:cNvPr>
          <p:cNvSpPr txBox="1"/>
          <p:nvPr/>
        </p:nvSpPr>
        <p:spPr>
          <a:xfrm>
            <a:off x="106410" y="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accent5">
                    <a:lumMod val="75000"/>
                  </a:schemeClr>
                </a:solidFill>
              </a:rPr>
              <a:t>어플리케이션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37E96-A261-440B-9121-0B58175C6C52}"/>
              </a:ext>
            </a:extLst>
          </p:cNvPr>
          <p:cNvSpPr txBox="1"/>
          <p:nvPr/>
        </p:nvSpPr>
        <p:spPr>
          <a:xfrm>
            <a:off x="1507370" y="4540916"/>
            <a:ext cx="4362275" cy="147732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입력한 대여자의 정보가 올바른 정보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재학생 테이블의 정보와 일치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해당 물품 레코드가 존재하고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대여 중인 경우</a:t>
            </a: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26BEFA31-FFED-41BB-8E35-F0B23A4B5EF2}"/>
              </a:ext>
            </a:extLst>
          </p:cNvPr>
          <p:cNvSpPr/>
          <p:nvPr/>
        </p:nvSpPr>
        <p:spPr>
          <a:xfrm>
            <a:off x="6120156" y="5141557"/>
            <a:ext cx="500332" cy="27604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9D2429-423E-4583-A967-796C1C109CE5}"/>
              </a:ext>
            </a:extLst>
          </p:cNvPr>
          <p:cNvSpPr/>
          <p:nvPr/>
        </p:nvSpPr>
        <p:spPr>
          <a:xfrm>
            <a:off x="167301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8F7FEB-D0DE-49B4-A7FA-A18B98652EFA}"/>
              </a:ext>
            </a:extLst>
          </p:cNvPr>
          <p:cNvSpPr/>
          <p:nvPr/>
        </p:nvSpPr>
        <p:spPr>
          <a:xfrm>
            <a:off x="489606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84E53D-8CA7-46F7-B524-4ACA04699811}"/>
              </a:ext>
            </a:extLst>
          </p:cNvPr>
          <p:cNvSpPr/>
          <p:nvPr/>
        </p:nvSpPr>
        <p:spPr>
          <a:xfrm>
            <a:off x="8119110" y="1956137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 연장 날짜</a:t>
            </a:r>
          </a:p>
        </p:txBody>
      </p:sp>
      <p:sp>
        <p:nvSpPr>
          <p:cNvPr id="12" name="순서도: 추출 11">
            <a:extLst>
              <a:ext uri="{FF2B5EF4-FFF2-40B4-BE49-F238E27FC236}">
                <a16:creationId xmlns:a16="http://schemas.microsoft.com/office/drawing/2014/main" id="{B21AEBF0-7A97-4325-B6DE-A4F51B17328B}"/>
              </a:ext>
            </a:extLst>
          </p:cNvPr>
          <p:cNvSpPr/>
          <p:nvPr/>
        </p:nvSpPr>
        <p:spPr>
          <a:xfrm rot="10800000">
            <a:off x="3884249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추출 12">
            <a:extLst>
              <a:ext uri="{FF2B5EF4-FFF2-40B4-BE49-F238E27FC236}">
                <a16:creationId xmlns:a16="http://schemas.microsoft.com/office/drawing/2014/main" id="{92B49A55-480E-4026-9056-D4B6DF01C3B2}"/>
              </a:ext>
            </a:extLst>
          </p:cNvPr>
          <p:cNvSpPr/>
          <p:nvPr/>
        </p:nvSpPr>
        <p:spPr>
          <a:xfrm rot="10800000">
            <a:off x="7107300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추출 13">
            <a:extLst>
              <a:ext uri="{FF2B5EF4-FFF2-40B4-BE49-F238E27FC236}">
                <a16:creationId xmlns:a16="http://schemas.microsoft.com/office/drawing/2014/main" id="{DB564943-88C6-4713-9993-B79967D89983}"/>
              </a:ext>
            </a:extLst>
          </p:cNvPr>
          <p:cNvSpPr/>
          <p:nvPr/>
        </p:nvSpPr>
        <p:spPr>
          <a:xfrm rot="10800000">
            <a:off x="10339975" y="2018700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304556-D2D6-4240-8744-B2A9096750F9}"/>
              </a:ext>
            </a:extLst>
          </p:cNvPr>
          <p:cNvSpPr/>
          <p:nvPr/>
        </p:nvSpPr>
        <p:spPr>
          <a:xfrm>
            <a:off x="16730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성함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B2FF6-4968-4F3D-9861-9B7FE9D81572}"/>
              </a:ext>
            </a:extLst>
          </p:cNvPr>
          <p:cNvSpPr/>
          <p:nvPr/>
        </p:nvSpPr>
        <p:spPr>
          <a:xfrm>
            <a:off x="489606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학번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8C7204-ED8A-48A1-8A52-5FA3FA4E2F55}"/>
              </a:ext>
            </a:extLst>
          </p:cNvPr>
          <p:cNvSpPr/>
          <p:nvPr/>
        </p:nvSpPr>
        <p:spPr>
          <a:xfrm>
            <a:off x="8119110" y="3030250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대여자 연락처</a:t>
            </a:r>
          </a:p>
        </p:txBody>
      </p:sp>
      <p:sp>
        <p:nvSpPr>
          <p:cNvPr id="18" name="순서도: 추출 17">
            <a:extLst>
              <a:ext uri="{FF2B5EF4-FFF2-40B4-BE49-F238E27FC236}">
                <a16:creationId xmlns:a16="http://schemas.microsoft.com/office/drawing/2014/main" id="{821E37DF-ED2B-47BE-B01F-A8C779F755AD}"/>
              </a:ext>
            </a:extLst>
          </p:cNvPr>
          <p:cNvSpPr/>
          <p:nvPr/>
        </p:nvSpPr>
        <p:spPr>
          <a:xfrm rot="10800000">
            <a:off x="3884249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>
            <a:extLst>
              <a:ext uri="{FF2B5EF4-FFF2-40B4-BE49-F238E27FC236}">
                <a16:creationId xmlns:a16="http://schemas.microsoft.com/office/drawing/2014/main" id="{4C94BC2C-1815-408C-A84E-E8253D1FE4AE}"/>
              </a:ext>
            </a:extLst>
          </p:cNvPr>
          <p:cNvSpPr/>
          <p:nvPr/>
        </p:nvSpPr>
        <p:spPr>
          <a:xfrm rot="10800000">
            <a:off x="7107300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추출 19">
            <a:extLst>
              <a:ext uri="{FF2B5EF4-FFF2-40B4-BE49-F238E27FC236}">
                <a16:creationId xmlns:a16="http://schemas.microsoft.com/office/drawing/2014/main" id="{C0EE7F19-EB14-49D0-8E18-4EA4D1CDB392}"/>
              </a:ext>
            </a:extLst>
          </p:cNvPr>
          <p:cNvSpPr/>
          <p:nvPr/>
        </p:nvSpPr>
        <p:spPr>
          <a:xfrm rot="10800000">
            <a:off x="10339975" y="3092813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54273D-04DB-4E45-8855-C7015CE35095}"/>
              </a:ext>
            </a:extLst>
          </p:cNvPr>
          <p:cNvSpPr txBox="1"/>
          <p:nvPr/>
        </p:nvSpPr>
        <p:spPr>
          <a:xfrm>
            <a:off x="8364558" y="2379649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 </a:t>
            </a:r>
            <a:r>
              <a:rPr lang="en-US" altLang="ko-KR" sz="1400" dirty="0"/>
              <a:t>– </a:t>
            </a:r>
            <a:r>
              <a:rPr lang="ko-KR" altLang="en-US" sz="1400" dirty="0"/>
              <a:t>시스템 시간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0A3A4-7E3D-438F-8DA1-EBC9E2D84469}"/>
              </a:ext>
            </a:extLst>
          </p:cNvPr>
          <p:cNvSpPr txBox="1"/>
          <p:nvPr/>
        </p:nvSpPr>
        <p:spPr>
          <a:xfrm>
            <a:off x="6732975" y="5094914"/>
            <a:ext cx="798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조건 만족 시</a:t>
            </a:r>
            <a:r>
              <a:rPr lang="en-US" altLang="ko-KR" dirty="0"/>
              <a:t>, </a:t>
            </a:r>
            <a:r>
              <a:rPr lang="ko-KR" altLang="en-US" dirty="0"/>
              <a:t>대여 연장 처리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36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79" y="479425"/>
            <a:ext cx="11652641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944189-BBAC-46F8-9439-FE1AD3F17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0626"/>
            <a:ext cx="12192000" cy="47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772" y="15806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웹</a:t>
            </a:r>
          </a:p>
        </p:txBody>
      </p:sp>
      <p:sp>
        <p:nvSpPr>
          <p:cNvPr id="2" name="순서도: 처리 1"/>
          <p:cNvSpPr/>
          <p:nvPr/>
        </p:nvSpPr>
        <p:spPr>
          <a:xfrm>
            <a:off x="192772" y="16793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파일 업로드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192772" y="2704270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정보 조회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192772" y="3729146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정보 수정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192772" y="4754022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폐기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704965" y="16793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대여 정보 조회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704965" y="3729146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반납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2704965" y="4754022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대여 연장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2704965" y="2704270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5052" y="158067"/>
            <a:ext cx="4982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0070C0"/>
                </a:solidFill>
              </a:rPr>
              <a:t>모바일 어플리케이션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7094086" y="2192542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정보 조회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7094086" y="3217418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정보 수정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7094086" y="42422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폐기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9606279" y="16793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대여 정보 조회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9606279" y="3729146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반납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9606279" y="4754022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대여 연장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9606279" y="2704270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대여</a:t>
            </a:r>
          </a:p>
        </p:txBody>
      </p:sp>
    </p:spTree>
    <p:extLst>
      <p:ext uri="{BB962C8B-B14F-4D97-AF65-F5344CB8AC3E}">
        <p14:creationId xmlns:p14="http://schemas.microsoft.com/office/powerpoint/2010/main" val="80998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774" y="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웹</a:t>
            </a:r>
          </a:p>
        </p:txBody>
      </p:sp>
      <p:sp>
        <p:nvSpPr>
          <p:cNvPr id="2" name="순서도: 처리 1"/>
          <p:cNvSpPr/>
          <p:nvPr/>
        </p:nvSpPr>
        <p:spPr>
          <a:xfrm>
            <a:off x="1068671" y="1014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파일 업로드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774" y="1325375"/>
            <a:ext cx="113382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사용자의 파일</a:t>
            </a:r>
            <a:r>
              <a:rPr lang="en-US" altLang="ko-KR" b="1" dirty="0"/>
              <a:t>(.csv) </a:t>
            </a:r>
            <a:r>
              <a:rPr lang="ko-KR" altLang="en-US" b="1" dirty="0"/>
              <a:t>업로드</a:t>
            </a:r>
            <a:endParaRPr lang="en-US" altLang="ko-KR" b="1" dirty="0"/>
          </a:p>
          <a:p>
            <a:r>
              <a:rPr lang="ko-KR" altLang="en-US" b="1" dirty="0"/>
              <a:t>기자재 기본 테이블 형식의 데이터 필요</a:t>
            </a:r>
            <a:endParaRPr lang="en-US" altLang="ko-KR" b="1" dirty="0"/>
          </a:p>
          <a:p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자산 번호가 중복이 아닌 경우</a:t>
            </a:r>
            <a:r>
              <a:rPr lang="en-US" altLang="ko-KR" b="1" dirty="0">
                <a:solidFill>
                  <a:srgbClr val="00B0F0"/>
                </a:solidFill>
              </a:rPr>
              <a:t>) -&gt; </a:t>
            </a:r>
            <a:r>
              <a:rPr lang="ko-KR" altLang="en-US" b="1" dirty="0">
                <a:solidFill>
                  <a:srgbClr val="00B0F0"/>
                </a:solidFill>
              </a:rPr>
              <a:t>자산 번호 </a:t>
            </a:r>
            <a:r>
              <a:rPr lang="en-US" altLang="ko-KR" b="1" dirty="0">
                <a:solidFill>
                  <a:srgbClr val="00B0F0"/>
                </a:solidFill>
              </a:rPr>
              <a:t>PRIMARY KEY </a:t>
            </a:r>
            <a:r>
              <a:rPr lang="ko-KR" altLang="en-US" b="1" dirty="0">
                <a:solidFill>
                  <a:srgbClr val="00B0F0"/>
                </a:solidFill>
              </a:rPr>
              <a:t>설정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b="1" dirty="0">
                <a:solidFill>
                  <a:srgbClr val="00B0F0"/>
                </a:solidFill>
              </a:rPr>
              <a:t>			       -&gt; </a:t>
            </a:r>
            <a:r>
              <a:rPr lang="ko-KR" altLang="en-US" b="1" dirty="0">
                <a:solidFill>
                  <a:srgbClr val="00B0F0"/>
                </a:solidFill>
              </a:rPr>
              <a:t>업로드 된 파일은 자산 번호 분류를 통해 레코드 추가 혹은 수정 내용 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b="1" dirty="0">
                <a:solidFill>
                  <a:srgbClr val="00B0F0"/>
                </a:solidFill>
              </a:rPr>
              <a:t>				</a:t>
            </a:r>
            <a:r>
              <a:rPr lang="ko-KR" altLang="en-US" b="1" dirty="0">
                <a:solidFill>
                  <a:srgbClr val="00B0F0"/>
                </a:solidFill>
              </a:rPr>
              <a:t>덮어쓰기 </a:t>
            </a:r>
            <a:endParaRPr lang="en-US" altLang="ko-KR" b="1" dirty="0">
              <a:solidFill>
                <a:srgbClr val="00B0F0"/>
              </a:solidFill>
            </a:endParaRPr>
          </a:p>
          <a:p>
            <a:endParaRPr lang="en-US" altLang="ko-KR" b="1" dirty="0">
              <a:solidFill>
                <a:srgbClr val="00B0F0"/>
              </a:solidFill>
            </a:endParaRPr>
          </a:p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자산 번호가 중복인 경우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)        -&gt; (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물품 번호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+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물품명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) PRIMARY KEY</a:t>
            </a:r>
          </a:p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			       -&gt;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업로드 된 파일은 물품 번호 분류를 통해 레코드 추가 혹은 수정 내용 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</a:rPr>
              <a:t>				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덮어쓰기 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ko-KR" b="1" dirty="0">
              <a:solidFill>
                <a:srgbClr val="00B0F0"/>
              </a:solidFill>
            </a:endParaRPr>
          </a:p>
          <a:p>
            <a:endParaRPr lang="en-US" altLang="ko-KR" b="1" dirty="0">
              <a:solidFill>
                <a:srgbClr val="00B0F0"/>
              </a:solidFill>
            </a:endParaRP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434"/>
              </p:ext>
            </p:extLst>
          </p:nvPr>
        </p:nvGraphicFramePr>
        <p:xfrm>
          <a:off x="144379" y="4273617"/>
          <a:ext cx="11896826" cy="1694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392">
                  <a:extLst>
                    <a:ext uri="{9D8B030D-6E8A-4147-A177-3AD203B41FA5}">
                      <a16:colId xmlns:a16="http://schemas.microsoft.com/office/drawing/2014/main" val="2381194971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947237203"/>
                    </a:ext>
                  </a:extLst>
                </a:gridCol>
                <a:gridCol w="577515">
                  <a:extLst>
                    <a:ext uri="{9D8B030D-6E8A-4147-A177-3AD203B41FA5}">
                      <a16:colId xmlns:a16="http://schemas.microsoft.com/office/drawing/2014/main" val="3730814795"/>
                    </a:ext>
                  </a:extLst>
                </a:gridCol>
                <a:gridCol w="1157758">
                  <a:extLst>
                    <a:ext uri="{9D8B030D-6E8A-4147-A177-3AD203B41FA5}">
                      <a16:colId xmlns:a16="http://schemas.microsoft.com/office/drawing/2014/main" val="20889402"/>
                    </a:ext>
                  </a:extLst>
                </a:gridCol>
                <a:gridCol w="531355">
                  <a:extLst>
                    <a:ext uri="{9D8B030D-6E8A-4147-A177-3AD203B41FA5}">
                      <a16:colId xmlns:a16="http://schemas.microsoft.com/office/drawing/2014/main" val="3598667711"/>
                    </a:ext>
                  </a:extLst>
                </a:gridCol>
                <a:gridCol w="634865">
                  <a:extLst>
                    <a:ext uri="{9D8B030D-6E8A-4147-A177-3AD203B41FA5}">
                      <a16:colId xmlns:a16="http://schemas.microsoft.com/office/drawing/2014/main" val="3596939433"/>
                    </a:ext>
                  </a:extLst>
                </a:gridCol>
                <a:gridCol w="438473">
                  <a:extLst>
                    <a:ext uri="{9D8B030D-6E8A-4147-A177-3AD203B41FA5}">
                      <a16:colId xmlns:a16="http://schemas.microsoft.com/office/drawing/2014/main" val="3660602305"/>
                    </a:ext>
                  </a:extLst>
                </a:gridCol>
                <a:gridCol w="712269">
                  <a:extLst>
                    <a:ext uri="{9D8B030D-6E8A-4147-A177-3AD203B41FA5}">
                      <a16:colId xmlns:a16="http://schemas.microsoft.com/office/drawing/2014/main" val="552211315"/>
                    </a:ext>
                  </a:extLst>
                </a:gridCol>
                <a:gridCol w="856649">
                  <a:extLst>
                    <a:ext uri="{9D8B030D-6E8A-4147-A177-3AD203B41FA5}">
                      <a16:colId xmlns:a16="http://schemas.microsoft.com/office/drawing/2014/main" val="420461001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2711573870"/>
                    </a:ext>
                  </a:extLst>
                </a:gridCol>
                <a:gridCol w="664143">
                  <a:extLst>
                    <a:ext uri="{9D8B030D-6E8A-4147-A177-3AD203B41FA5}">
                      <a16:colId xmlns:a16="http://schemas.microsoft.com/office/drawing/2014/main" val="2393886798"/>
                    </a:ext>
                  </a:extLst>
                </a:gridCol>
                <a:gridCol w="683394">
                  <a:extLst>
                    <a:ext uri="{9D8B030D-6E8A-4147-A177-3AD203B41FA5}">
                      <a16:colId xmlns:a16="http://schemas.microsoft.com/office/drawing/2014/main" val="3279592334"/>
                    </a:ext>
                  </a:extLst>
                </a:gridCol>
                <a:gridCol w="654518">
                  <a:extLst>
                    <a:ext uri="{9D8B030D-6E8A-4147-A177-3AD203B41FA5}">
                      <a16:colId xmlns:a16="http://schemas.microsoft.com/office/drawing/2014/main" val="2782206550"/>
                    </a:ext>
                  </a:extLst>
                </a:gridCol>
                <a:gridCol w="519764">
                  <a:extLst>
                    <a:ext uri="{9D8B030D-6E8A-4147-A177-3AD203B41FA5}">
                      <a16:colId xmlns:a16="http://schemas.microsoft.com/office/drawing/2014/main" val="3561570089"/>
                    </a:ext>
                  </a:extLst>
                </a:gridCol>
                <a:gridCol w="1104093">
                  <a:extLst>
                    <a:ext uri="{9D8B030D-6E8A-4147-A177-3AD203B41FA5}">
                      <a16:colId xmlns:a16="http://schemas.microsoft.com/office/drawing/2014/main" val="843253328"/>
                    </a:ext>
                  </a:extLst>
                </a:gridCol>
                <a:gridCol w="772878">
                  <a:extLst>
                    <a:ext uri="{9D8B030D-6E8A-4147-A177-3AD203B41FA5}">
                      <a16:colId xmlns:a16="http://schemas.microsoft.com/office/drawing/2014/main" val="715414627"/>
                    </a:ext>
                  </a:extLst>
                </a:gridCol>
                <a:gridCol w="731476">
                  <a:extLst>
                    <a:ext uri="{9D8B030D-6E8A-4147-A177-3AD203B41FA5}">
                      <a16:colId xmlns:a16="http://schemas.microsoft.com/office/drawing/2014/main" val="2930268848"/>
                    </a:ext>
                  </a:extLst>
                </a:gridCol>
              </a:tblGrid>
              <a:tr h="9990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회사코드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자산번호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물품번호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　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물품명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모델명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규격사양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수량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사용부서명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사용부서코드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책임자명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위치내역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구입금액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취득일자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폐기일자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1)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변동 사항 기록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분실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위치변경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책임자변경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폐기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반납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자산이동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사용중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2)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분실사유서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요청일자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3) TAG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발급요청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자산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위치변경시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또는 자산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Tag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훼손시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[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요청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])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81531"/>
                  </a:ext>
                </a:extLst>
              </a:tr>
              <a:tr h="694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SM00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5500014925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1805080010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프린터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과금</a:t>
                      </a:r>
                      <a:r>
                        <a:rPr lang="ko-KR" altLang="en-US" sz="700" u="none" strike="noStrike" dirty="0">
                          <a:effectLst/>
                        </a:rPr>
                        <a:t> 관리 프로그램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JPA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영구라이선스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컴퓨터과학전공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P1404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부서장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명신관</a:t>
                      </a:r>
                      <a:r>
                        <a:rPr lang="en-US" altLang="ko-KR" sz="700" u="none" strike="noStrike" dirty="0">
                          <a:effectLst/>
                        </a:rPr>
                        <a:t>103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1,100,000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2018.05.08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사용중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3003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3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774" y="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웹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1155298" y="149193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정보 조회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2592" y="991402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161712" y="991402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165821" y="991402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조회할 컬럼</a:t>
            </a:r>
          </a:p>
        </p:txBody>
      </p:sp>
      <p:sp>
        <p:nvSpPr>
          <p:cNvPr id="15" name="순서도: 추출 14"/>
          <p:cNvSpPr/>
          <p:nvPr/>
        </p:nvSpPr>
        <p:spPr>
          <a:xfrm rot="10800000">
            <a:off x="2983831" y="1053965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 rot="10800000">
            <a:off x="7372952" y="1053965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추출 16"/>
          <p:cNvSpPr/>
          <p:nvPr/>
        </p:nvSpPr>
        <p:spPr>
          <a:xfrm rot="10800000">
            <a:off x="11386686" y="1053965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7152" y="1742173"/>
            <a:ext cx="3435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 안함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물품 종류들 중에서 선택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모든 물품 종류를 다 보여줘야 하는가</a:t>
            </a:r>
            <a:r>
              <a:rPr lang="en-US" altLang="ko-KR" b="1" dirty="0">
                <a:solidFill>
                  <a:srgbClr val="FF0000"/>
                </a:solidFill>
              </a:rPr>
              <a:t>?)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4502382" y="1742173"/>
            <a:ext cx="352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안함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물품 번호 입력을 통해 해당하는 기자재 정보만 조회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TextBox 19"/>
          <p:cNvSpPr txBox="1"/>
          <p:nvPr/>
        </p:nvSpPr>
        <p:spPr>
          <a:xfrm>
            <a:off x="8429489" y="1742173"/>
            <a:ext cx="352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 안함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컬럼 선택을 통해 원하는 컬럼만 조회</a:t>
            </a:r>
            <a:endParaRPr lang="en-US" altLang="ko-KR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26843"/>
              </p:ext>
            </p:extLst>
          </p:nvPr>
        </p:nvGraphicFramePr>
        <p:xfrm>
          <a:off x="337148" y="3305849"/>
          <a:ext cx="11530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410">
                  <a:extLst>
                    <a:ext uri="{9D8B030D-6E8A-4147-A177-3AD203B41FA5}">
                      <a16:colId xmlns:a16="http://schemas.microsoft.com/office/drawing/2014/main" val="3564449104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2123113920"/>
                    </a:ext>
                  </a:extLst>
                </a:gridCol>
                <a:gridCol w="1617044">
                  <a:extLst>
                    <a:ext uri="{9D8B030D-6E8A-4147-A177-3AD203B41FA5}">
                      <a16:colId xmlns:a16="http://schemas.microsoft.com/office/drawing/2014/main" val="1479739882"/>
                    </a:ext>
                  </a:extLst>
                </a:gridCol>
                <a:gridCol w="6352672">
                  <a:extLst>
                    <a:ext uri="{9D8B030D-6E8A-4147-A177-3AD203B41FA5}">
                      <a16:colId xmlns:a16="http://schemas.microsoft.com/office/drawing/2014/main" val="179967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 종류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물품 번호 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조회할 컬럼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14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기본 기자재 테이블 전체 레코드 출력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62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전체 물품들의 선택한 컬럼 값만 출력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74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해당하는 물품 번호의 물품 정보 전체 출력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2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해당하는 물품 번호의 선택한 컬럼 값만 출력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3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해당하는 물품 종류의 물품 정보 전체 출력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52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해당하는 물품 종류의 선택한 컬럼 값만 출력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05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해당하는 물품 종류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물품 번호의 물품 정보 전체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57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O</a:t>
                      </a:r>
                      <a:endParaRPr lang="ko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해당하는 물품 종류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물품 번호의 선택한 컬럼 값만 출력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125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74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6EF7DEA6-BBEA-4C25-BE05-C5D0B40019D7}"/>
              </a:ext>
            </a:extLst>
          </p:cNvPr>
          <p:cNvSpPr/>
          <p:nvPr/>
        </p:nvSpPr>
        <p:spPr>
          <a:xfrm>
            <a:off x="5658374" y="2266586"/>
            <a:ext cx="662730" cy="1795244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9774" y="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웹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1241925" y="189350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정보 수정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7301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9606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11911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수정할 컬럼</a:t>
            </a:r>
          </a:p>
        </p:txBody>
      </p:sp>
      <p:sp>
        <p:nvSpPr>
          <p:cNvPr id="16" name="순서도: 추출 15"/>
          <p:cNvSpPr/>
          <p:nvPr/>
        </p:nvSpPr>
        <p:spPr>
          <a:xfrm rot="10800000">
            <a:off x="3884249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추출 16"/>
          <p:cNvSpPr/>
          <p:nvPr/>
        </p:nvSpPr>
        <p:spPr>
          <a:xfrm rot="10800000">
            <a:off x="7107300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10800000">
            <a:off x="10339975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07CD4-A14F-4B3C-9422-31817E2CF0A8}"/>
              </a:ext>
            </a:extLst>
          </p:cNvPr>
          <p:cNvSpPr txBox="1"/>
          <p:nvPr/>
        </p:nvSpPr>
        <p:spPr>
          <a:xfrm>
            <a:off x="3565320" y="2746991"/>
            <a:ext cx="551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검색을 통해 한 개의 물품 레코드가 선택됨</a:t>
            </a:r>
            <a:endParaRPr lang="en-US" altLang="ko-KR" dirty="0"/>
          </a:p>
          <a:p>
            <a:r>
              <a:rPr lang="ko-KR" altLang="en-US" dirty="0"/>
              <a:t>선택한 컬럼의 변경할 값을 사용자 입력으로 받음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7D17D0-B018-4F35-97A9-FBBAD130611B}"/>
              </a:ext>
            </a:extLst>
          </p:cNvPr>
          <p:cNvSpPr/>
          <p:nvPr/>
        </p:nvSpPr>
        <p:spPr>
          <a:xfrm>
            <a:off x="1673009" y="4440734"/>
            <a:ext cx="2211240" cy="42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노트북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F8043-0D35-43CE-8651-50E9F799D11D}"/>
              </a:ext>
            </a:extLst>
          </p:cNvPr>
          <p:cNvSpPr txBox="1"/>
          <p:nvPr/>
        </p:nvSpPr>
        <p:spPr>
          <a:xfrm>
            <a:off x="864066" y="4261607"/>
            <a:ext cx="56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EX)</a:t>
            </a:r>
            <a:endParaRPr lang="ko-KR" altLang="en-US" sz="2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576B4F4-E40A-49E0-B075-DF1BF8DAE5CC}"/>
              </a:ext>
            </a:extLst>
          </p:cNvPr>
          <p:cNvSpPr/>
          <p:nvPr/>
        </p:nvSpPr>
        <p:spPr>
          <a:xfrm>
            <a:off x="4896060" y="4440734"/>
            <a:ext cx="2211240" cy="42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1905100001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F84D614-CEDF-42F0-96B5-C274D69A2402}"/>
              </a:ext>
            </a:extLst>
          </p:cNvPr>
          <p:cNvSpPr/>
          <p:nvPr/>
        </p:nvSpPr>
        <p:spPr>
          <a:xfrm>
            <a:off x="8119110" y="4440734"/>
            <a:ext cx="2211240" cy="423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위치 내역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CC691-BA2B-48D1-BD07-4747B8E42C5D}"/>
              </a:ext>
            </a:extLst>
          </p:cNvPr>
          <p:cNvSpPr txBox="1"/>
          <p:nvPr/>
        </p:nvSpPr>
        <p:spPr>
          <a:xfrm>
            <a:off x="7190917" y="5225194"/>
            <a:ext cx="406762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변경할 내용을 입력하세요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74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774" y="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웹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1136047" y="16801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기자재 폐기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0346D64-C116-4A6D-A641-74ABF578B4A7}"/>
              </a:ext>
            </a:extLst>
          </p:cNvPr>
          <p:cNvSpPr/>
          <p:nvPr/>
        </p:nvSpPr>
        <p:spPr>
          <a:xfrm>
            <a:off x="5658374" y="2266586"/>
            <a:ext cx="662730" cy="1795244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7CF9F6-03B4-4284-AD52-1A82F96BE6FA}"/>
              </a:ext>
            </a:extLst>
          </p:cNvPr>
          <p:cNvSpPr/>
          <p:nvPr/>
        </p:nvSpPr>
        <p:spPr>
          <a:xfrm>
            <a:off x="167301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782F2-AFEC-49B1-9DDF-B1F751437D8E}"/>
              </a:ext>
            </a:extLst>
          </p:cNvPr>
          <p:cNvSpPr/>
          <p:nvPr/>
        </p:nvSpPr>
        <p:spPr>
          <a:xfrm>
            <a:off x="489606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F25631-6649-4BE0-B3E6-904377CAE421}"/>
              </a:ext>
            </a:extLst>
          </p:cNvPr>
          <p:cNvSpPr/>
          <p:nvPr/>
        </p:nvSpPr>
        <p:spPr>
          <a:xfrm>
            <a:off x="8119110" y="1570243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폐기 날짜 선택</a:t>
            </a:r>
          </a:p>
        </p:txBody>
      </p:sp>
      <p:sp>
        <p:nvSpPr>
          <p:cNvPr id="10" name="순서도: 추출 9">
            <a:extLst>
              <a:ext uri="{FF2B5EF4-FFF2-40B4-BE49-F238E27FC236}">
                <a16:creationId xmlns:a16="http://schemas.microsoft.com/office/drawing/2014/main" id="{B1E90268-B99B-41AD-88AC-36278F154F62}"/>
              </a:ext>
            </a:extLst>
          </p:cNvPr>
          <p:cNvSpPr/>
          <p:nvPr/>
        </p:nvSpPr>
        <p:spPr>
          <a:xfrm rot="10800000">
            <a:off x="3884249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추출 10">
            <a:extLst>
              <a:ext uri="{FF2B5EF4-FFF2-40B4-BE49-F238E27FC236}">
                <a16:creationId xmlns:a16="http://schemas.microsoft.com/office/drawing/2014/main" id="{645B1D7F-FCA1-4F3F-BC57-99C1F139C99A}"/>
              </a:ext>
            </a:extLst>
          </p:cNvPr>
          <p:cNvSpPr/>
          <p:nvPr/>
        </p:nvSpPr>
        <p:spPr>
          <a:xfrm rot="10800000">
            <a:off x="7107300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>
            <a:extLst>
              <a:ext uri="{FF2B5EF4-FFF2-40B4-BE49-F238E27FC236}">
                <a16:creationId xmlns:a16="http://schemas.microsoft.com/office/drawing/2014/main" id="{A0DA9AB2-AD67-40FB-988D-D90EB62ECB15}"/>
              </a:ext>
            </a:extLst>
          </p:cNvPr>
          <p:cNvSpPr/>
          <p:nvPr/>
        </p:nvSpPr>
        <p:spPr>
          <a:xfrm rot="10800000">
            <a:off x="10339975" y="1632806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5A5607-5F05-42F2-94EA-19CE61632B92}"/>
              </a:ext>
            </a:extLst>
          </p:cNvPr>
          <p:cNvSpPr txBox="1"/>
          <p:nvPr/>
        </p:nvSpPr>
        <p:spPr>
          <a:xfrm>
            <a:off x="3072755" y="2672021"/>
            <a:ext cx="604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검색을 통해 한 개의 물품 레코드가 선택됨</a:t>
            </a:r>
            <a:endParaRPr lang="en-US" altLang="ko-KR" dirty="0"/>
          </a:p>
          <a:p>
            <a:r>
              <a:rPr lang="ko-KR" altLang="en-US" dirty="0"/>
              <a:t>폐기 날짜를 사용자 입력으로 받음</a:t>
            </a:r>
            <a:r>
              <a:rPr lang="en-US" altLang="ko-KR" dirty="0"/>
              <a:t>(</a:t>
            </a:r>
            <a:r>
              <a:rPr lang="ko-KR" altLang="en-US" dirty="0"/>
              <a:t>기본 </a:t>
            </a:r>
            <a:r>
              <a:rPr lang="en-US" altLang="ko-KR" dirty="0"/>
              <a:t>– </a:t>
            </a:r>
            <a:r>
              <a:rPr lang="ko-KR" altLang="en-US" dirty="0"/>
              <a:t>시스템 시간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기자재 테이블의 폐기일자 컬럼 값에 날짜 값이 입력됨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217494F-52C0-4253-BD88-6FDD9CB75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045501"/>
              </p:ext>
            </p:extLst>
          </p:nvPr>
        </p:nvGraphicFramePr>
        <p:xfrm>
          <a:off x="144379" y="4273617"/>
          <a:ext cx="11896826" cy="16940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6392">
                  <a:extLst>
                    <a:ext uri="{9D8B030D-6E8A-4147-A177-3AD203B41FA5}">
                      <a16:colId xmlns:a16="http://schemas.microsoft.com/office/drawing/2014/main" val="2381194971"/>
                    </a:ext>
                  </a:extLst>
                </a:gridCol>
                <a:gridCol w="566301">
                  <a:extLst>
                    <a:ext uri="{9D8B030D-6E8A-4147-A177-3AD203B41FA5}">
                      <a16:colId xmlns:a16="http://schemas.microsoft.com/office/drawing/2014/main" val="1947237203"/>
                    </a:ext>
                  </a:extLst>
                </a:gridCol>
                <a:gridCol w="636856">
                  <a:extLst>
                    <a:ext uri="{9D8B030D-6E8A-4147-A177-3AD203B41FA5}">
                      <a16:colId xmlns:a16="http://schemas.microsoft.com/office/drawing/2014/main" val="3730814795"/>
                    </a:ext>
                  </a:extLst>
                </a:gridCol>
                <a:gridCol w="1250666">
                  <a:extLst>
                    <a:ext uri="{9D8B030D-6E8A-4147-A177-3AD203B41FA5}">
                      <a16:colId xmlns:a16="http://schemas.microsoft.com/office/drawing/2014/main" val="20889402"/>
                    </a:ext>
                  </a:extLst>
                </a:gridCol>
                <a:gridCol w="438447">
                  <a:extLst>
                    <a:ext uri="{9D8B030D-6E8A-4147-A177-3AD203B41FA5}">
                      <a16:colId xmlns:a16="http://schemas.microsoft.com/office/drawing/2014/main" val="3598667711"/>
                    </a:ext>
                  </a:extLst>
                </a:gridCol>
                <a:gridCol w="634865">
                  <a:extLst>
                    <a:ext uri="{9D8B030D-6E8A-4147-A177-3AD203B41FA5}">
                      <a16:colId xmlns:a16="http://schemas.microsoft.com/office/drawing/2014/main" val="3596939433"/>
                    </a:ext>
                  </a:extLst>
                </a:gridCol>
                <a:gridCol w="438473">
                  <a:extLst>
                    <a:ext uri="{9D8B030D-6E8A-4147-A177-3AD203B41FA5}">
                      <a16:colId xmlns:a16="http://schemas.microsoft.com/office/drawing/2014/main" val="3660602305"/>
                    </a:ext>
                  </a:extLst>
                </a:gridCol>
                <a:gridCol w="712269">
                  <a:extLst>
                    <a:ext uri="{9D8B030D-6E8A-4147-A177-3AD203B41FA5}">
                      <a16:colId xmlns:a16="http://schemas.microsoft.com/office/drawing/2014/main" val="552211315"/>
                    </a:ext>
                  </a:extLst>
                </a:gridCol>
                <a:gridCol w="856649">
                  <a:extLst>
                    <a:ext uri="{9D8B030D-6E8A-4147-A177-3AD203B41FA5}">
                      <a16:colId xmlns:a16="http://schemas.microsoft.com/office/drawing/2014/main" val="420461001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2711573870"/>
                    </a:ext>
                  </a:extLst>
                </a:gridCol>
                <a:gridCol w="664143">
                  <a:extLst>
                    <a:ext uri="{9D8B030D-6E8A-4147-A177-3AD203B41FA5}">
                      <a16:colId xmlns:a16="http://schemas.microsoft.com/office/drawing/2014/main" val="2393886798"/>
                    </a:ext>
                  </a:extLst>
                </a:gridCol>
                <a:gridCol w="683394">
                  <a:extLst>
                    <a:ext uri="{9D8B030D-6E8A-4147-A177-3AD203B41FA5}">
                      <a16:colId xmlns:a16="http://schemas.microsoft.com/office/drawing/2014/main" val="3279592334"/>
                    </a:ext>
                  </a:extLst>
                </a:gridCol>
                <a:gridCol w="533186">
                  <a:extLst>
                    <a:ext uri="{9D8B030D-6E8A-4147-A177-3AD203B41FA5}">
                      <a16:colId xmlns:a16="http://schemas.microsoft.com/office/drawing/2014/main" val="2782206550"/>
                    </a:ext>
                  </a:extLst>
                </a:gridCol>
                <a:gridCol w="641096">
                  <a:extLst>
                    <a:ext uri="{9D8B030D-6E8A-4147-A177-3AD203B41FA5}">
                      <a16:colId xmlns:a16="http://schemas.microsoft.com/office/drawing/2014/main" val="3561570089"/>
                    </a:ext>
                  </a:extLst>
                </a:gridCol>
                <a:gridCol w="1104093">
                  <a:extLst>
                    <a:ext uri="{9D8B030D-6E8A-4147-A177-3AD203B41FA5}">
                      <a16:colId xmlns:a16="http://schemas.microsoft.com/office/drawing/2014/main" val="843253328"/>
                    </a:ext>
                  </a:extLst>
                </a:gridCol>
                <a:gridCol w="772878">
                  <a:extLst>
                    <a:ext uri="{9D8B030D-6E8A-4147-A177-3AD203B41FA5}">
                      <a16:colId xmlns:a16="http://schemas.microsoft.com/office/drawing/2014/main" val="715414627"/>
                    </a:ext>
                  </a:extLst>
                </a:gridCol>
                <a:gridCol w="731476">
                  <a:extLst>
                    <a:ext uri="{9D8B030D-6E8A-4147-A177-3AD203B41FA5}">
                      <a16:colId xmlns:a16="http://schemas.microsoft.com/office/drawing/2014/main" val="2930268848"/>
                    </a:ext>
                  </a:extLst>
                </a:gridCol>
              </a:tblGrid>
              <a:tr h="99905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회사코드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자산번호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물품번호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　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물품명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모델명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규격사양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수량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사용부서명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>
                          <a:effectLst/>
                        </a:rPr>
                        <a:t>사용부서코드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책임자명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위치내역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구입금액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취득일자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dirty="0" err="1">
                          <a:effectLst/>
                        </a:rPr>
                        <a:t>폐기일자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1)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변동 사항 기록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분실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위치변경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책임자변경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폐기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반납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자산이동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사용중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2)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비고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분실사유서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요청일자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3) TAG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발급요청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자산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위치변경시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또는 자산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Tag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훼손시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[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요청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])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81531"/>
                  </a:ext>
                </a:extLst>
              </a:tr>
              <a:tr h="6949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SM00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5500014925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1805080010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프린터 </a:t>
                      </a:r>
                      <a:r>
                        <a:rPr lang="ko-KR" altLang="en-US" sz="8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과금</a:t>
                      </a:r>
                      <a:r>
                        <a:rPr lang="ko-KR" altLang="en-US" sz="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관리 프로그램</a:t>
                      </a:r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JPA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영구라이선스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컴퓨터과학전공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P1404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부서장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명신관</a:t>
                      </a:r>
                      <a:r>
                        <a:rPr lang="en-US" altLang="ko-KR" sz="700" u="none" strike="noStrike" dirty="0">
                          <a:effectLst/>
                        </a:rPr>
                        <a:t>103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1,100,000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 dirty="0">
                          <a:effectLst/>
                        </a:rPr>
                        <a:t>2018.05.08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r>
                        <a:rPr lang="en-US" altLang="ko-KR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2019.05.10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 err="1">
                          <a:effectLst/>
                        </a:rPr>
                        <a:t>사용중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50" marR="3050" marT="3050" marB="0" anchor="ctr"/>
                </a:tc>
                <a:extLst>
                  <a:ext uri="{0D108BD9-81ED-4DB2-BD59-A6C34878D82A}">
                    <a16:rowId xmlns:a16="http://schemas.microsoft.com/office/drawing/2014/main" val="330034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95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9774" y="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F0000"/>
                </a:solidFill>
              </a:rPr>
              <a:t>웹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184174" y="101494"/>
            <a:ext cx="2348298" cy="606392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대여 정보 조회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0FD92-521F-4633-8882-79375DE83872}"/>
              </a:ext>
            </a:extLst>
          </p:cNvPr>
          <p:cNvSpPr/>
          <p:nvPr/>
        </p:nvSpPr>
        <p:spPr>
          <a:xfrm>
            <a:off x="772592" y="991402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종류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1BA8BB-FBF6-4775-BDDF-73098A4712D5}"/>
              </a:ext>
            </a:extLst>
          </p:cNvPr>
          <p:cNvSpPr/>
          <p:nvPr/>
        </p:nvSpPr>
        <p:spPr>
          <a:xfrm>
            <a:off x="5161712" y="991402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물품 번호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09E871-8529-43B0-A3AB-654DA32C106F}"/>
              </a:ext>
            </a:extLst>
          </p:cNvPr>
          <p:cNvSpPr/>
          <p:nvPr/>
        </p:nvSpPr>
        <p:spPr>
          <a:xfrm>
            <a:off x="9165821" y="991402"/>
            <a:ext cx="2211240" cy="423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조회할 컬럼</a:t>
            </a:r>
          </a:p>
        </p:txBody>
      </p:sp>
      <p:sp>
        <p:nvSpPr>
          <p:cNvPr id="8" name="순서도: 추출 7">
            <a:extLst>
              <a:ext uri="{FF2B5EF4-FFF2-40B4-BE49-F238E27FC236}">
                <a16:creationId xmlns:a16="http://schemas.microsoft.com/office/drawing/2014/main" id="{12126207-7CE1-44F5-9CF5-D933FC6814AE}"/>
              </a:ext>
            </a:extLst>
          </p:cNvPr>
          <p:cNvSpPr/>
          <p:nvPr/>
        </p:nvSpPr>
        <p:spPr>
          <a:xfrm rot="10800000">
            <a:off x="2983831" y="1053965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추출 9">
            <a:extLst>
              <a:ext uri="{FF2B5EF4-FFF2-40B4-BE49-F238E27FC236}">
                <a16:creationId xmlns:a16="http://schemas.microsoft.com/office/drawing/2014/main" id="{EB92A82E-7764-4B96-987B-3CAD763DE3E3}"/>
              </a:ext>
            </a:extLst>
          </p:cNvPr>
          <p:cNvSpPr/>
          <p:nvPr/>
        </p:nvSpPr>
        <p:spPr>
          <a:xfrm rot="10800000">
            <a:off x="7372952" y="1053965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추출 10">
            <a:extLst>
              <a:ext uri="{FF2B5EF4-FFF2-40B4-BE49-F238E27FC236}">
                <a16:creationId xmlns:a16="http://schemas.microsoft.com/office/drawing/2014/main" id="{BD2A45D5-FB3B-44CC-835B-3C325B182FB1}"/>
              </a:ext>
            </a:extLst>
          </p:cNvPr>
          <p:cNvSpPr/>
          <p:nvPr/>
        </p:nvSpPr>
        <p:spPr>
          <a:xfrm rot="10800000">
            <a:off x="11386686" y="1053965"/>
            <a:ext cx="385011" cy="298384"/>
          </a:xfrm>
          <a:prstGeom prst="flowChartExtra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FF38A-ACB8-4CCE-9258-409EE7010C3D}"/>
              </a:ext>
            </a:extLst>
          </p:cNvPr>
          <p:cNvSpPr txBox="1"/>
          <p:nvPr/>
        </p:nvSpPr>
        <p:spPr>
          <a:xfrm>
            <a:off x="337152" y="1742173"/>
            <a:ext cx="3435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 안함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물품 종류들 중에서 선택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노트북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모바일</a:t>
            </a:r>
            <a:r>
              <a:rPr lang="en-US" altLang="ko-KR" dirty="0"/>
              <a:t>(</a:t>
            </a:r>
            <a:r>
              <a:rPr lang="ko-KR" altLang="en-US" dirty="0"/>
              <a:t>갤럭시</a:t>
            </a:r>
            <a:r>
              <a:rPr lang="en-US" altLang="ko-KR" dirty="0"/>
              <a:t>, </a:t>
            </a:r>
            <a:r>
              <a:rPr lang="ko-KR" altLang="en-US" dirty="0"/>
              <a:t>아이폰</a:t>
            </a:r>
            <a:r>
              <a:rPr lang="en-US" altLang="ko-KR" dirty="0"/>
              <a:t>, </a:t>
            </a:r>
            <a:r>
              <a:rPr lang="ko-KR" altLang="en-US" dirty="0"/>
              <a:t>태블릿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F2088-FC60-4E7E-A089-70307D9E29AB}"/>
              </a:ext>
            </a:extLst>
          </p:cNvPr>
          <p:cNvSpPr txBox="1"/>
          <p:nvPr/>
        </p:nvSpPr>
        <p:spPr>
          <a:xfrm>
            <a:off x="4502382" y="1742173"/>
            <a:ext cx="352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안함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물품 번호 입력을 통해 해당하는 기자재 대여 정보만 조회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0E0E53-622F-424D-BEB8-6680DEB0C401}"/>
              </a:ext>
            </a:extLst>
          </p:cNvPr>
          <p:cNvSpPr txBox="1"/>
          <p:nvPr/>
        </p:nvSpPr>
        <p:spPr>
          <a:xfrm>
            <a:off x="8429489" y="1742173"/>
            <a:ext cx="352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 안함</a:t>
            </a:r>
            <a:endParaRPr lang="en-US" altLang="ko-KR" dirty="0"/>
          </a:p>
          <a:p>
            <a:r>
              <a:rPr lang="en-US" altLang="ko-KR" dirty="0"/>
              <a:t>OR</a:t>
            </a:r>
          </a:p>
          <a:p>
            <a:r>
              <a:rPr lang="ko-KR" altLang="en-US" dirty="0"/>
              <a:t>컬럼 선택을 통해 원하는 컬럼만 조회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D89B34-C4B8-4555-B5EF-EEA53EDF1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5858"/>
              </p:ext>
            </p:extLst>
          </p:nvPr>
        </p:nvGraphicFramePr>
        <p:xfrm>
          <a:off x="337152" y="3272315"/>
          <a:ext cx="11517695" cy="1911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5701">
                  <a:extLst>
                    <a:ext uri="{9D8B030D-6E8A-4147-A177-3AD203B41FA5}">
                      <a16:colId xmlns:a16="http://schemas.microsoft.com/office/drawing/2014/main" val="3742141535"/>
                    </a:ext>
                  </a:extLst>
                </a:gridCol>
                <a:gridCol w="1488884">
                  <a:extLst>
                    <a:ext uri="{9D8B030D-6E8A-4147-A177-3AD203B41FA5}">
                      <a16:colId xmlns:a16="http://schemas.microsoft.com/office/drawing/2014/main" val="3624935597"/>
                    </a:ext>
                  </a:extLst>
                </a:gridCol>
                <a:gridCol w="1756608">
                  <a:extLst>
                    <a:ext uri="{9D8B030D-6E8A-4147-A177-3AD203B41FA5}">
                      <a16:colId xmlns:a16="http://schemas.microsoft.com/office/drawing/2014/main" val="3517566461"/>
                    </a:ext>
                  </a:extLst>
                </a:gridCol>
                <a:gridCol w="2088265">
                  <a:extLst>
                    <a:ext uri="{9D8B030D-6E8A-4147-A177-3AD203B41FA5}">
                      <a16:colId xmlns:a16="http://schemas.microsoft.com/office/drawing/2014/main" val="3780654400"/>
                    </a:ext>
                  </a:extLst>
                </a:gridCol>
                <a:gridCol w="913631">
                  <a:extLst>
                    <a:ext uri="{9D8B030D-6E8A-4147-A177-3AD203B41FA5}">
                      <a16:colId xmlns:a16="http://schemas.microsoft.com/office/drawing/2014/main" val="2263433659"/>
                    </a:ext>
                  </a:extLst>
                </a:gridCol>
                <a:gridCol w="1560788">
                  <a:extLst>
                    <a:ext uri="{9D8B030D-6E8A-4147-A177-3AD203B41FA5}">
                      <a16:colId xmlns:a16="http://schemas.microsoft.com/office/drawing/2014/main" val="2789173825"/>
                    </a:ext>
                  </a:extLst>
                </a:gridCol>
                <a:gridCol w="1763818">
                  <a:extLst>
                    <a:ext uri="{9D8B030D-6E8A-4147-A177-3AD203B41FA5}">
                      <a16:colId xmlns:a16="http://schemas.microsoft.com/office/drawing/2014/main" val="100493016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대여 관리 테이블 </a:t>
                      </a:r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Rent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9991614"/>
                  </a:ext>
                </a:extLst>
              </a:tr>
              <a:tr h="105448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물품번호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p_id</a:t>
                      </a:r>
                      <a:r>
                        <a:rPr lang="en-US" sz="1100" u="none" strike="noStrike" dirty="0">
                          <a:effectLst/>
                        </a:rPr>
                        <a:t>) int(30) </a:t>
                      </a:r>
                    </a:p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NOT NULL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물품명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p_name</a:t>
                      </a:r>
                      <a:r>
                        <a:rPr lang="en-US" sz="1100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varchar(30)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대여 유무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r_check</a:t>
                      </a:r>
                      <a:r>
                        <a:rPr lang="en-US" sz="1100" u="none" strike="noStrike" dirty="0">
                          <a:effectLst/>
                        </a:rPr>
                        <a:t>) bool 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기본값 </a:t>
                      </a:r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대여자 학번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r_studentID</a:t>
                      </a:r>
                      <a:r>
                        <a:rPr lang="en-US" sz="1100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int(30) Student </a:t>
                      </a:r>
                      <a:r>
                        <a:rPr lang="ko-KR" altLang="en-US" sz="1100" u="none" strike="noStrike" dirty="0">
                          <a:effectLst/>
                        </a:rPr>
                        <a:t>테이블 </a:t>
                      </a:r>
                      <a:r>
                        <a:rPr lang="en-US" sz="1100" u="none" strike="noStrike" dirty="0" err="1">
                          <a:effectLst/>
                        </a:rPr>
                        <a:t>s_id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>
                          <a:effectLst/>
                        </a:rPr>
                        <a:t>참조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대여한 날짜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r_date) varchar(30)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연장 유무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extension_check</a:t>
                      </a:r>
                      <a:r>
                        <a:rPr lang="en-US" sz="1100" u="none" strike="noStrike" dirty="0">
                          <a:effectLst/>
                        </a:rPr>
                        <a:t>) </a:t>
                      </a:r>
                    </a:p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bool </a:t>
                      </a:r>
                      <a:r>
                        <a:rPr lang="ko-KR" altLang="en-US" sz="1100" u="none" strike="noStrike" dirty="0">
                          <a:effectLst/>
                        </a:rPr>
                        <a:t>기본값 </a:t>
                      </a:r>
                      <a:r>
                        <a:rPr lang="en-US" sz="1100" u="none" strike="noStrike" dirty="0">
                          <a:effectLst/>
                        </a:rPr>
                        <a:t>FALSE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연장 날짜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extension_date</a:t>
                      </a:r>
                      <a:r>
                        <a:rPr lang="en-US" sz="1100" u="none" strike="noStrike" dirty="0">
                          <a:effectLst/>
                        </a:rPr>
                        <a:t>)  varchar(30)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1906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1805080010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노트북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TRUE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</a:rPr>
                        <a:t>1610861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2019.04.02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4770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</a:rPr>
                        <a:t>1805080011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노트북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FALSE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532967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E62251B-C8F1-4795-83E9-FB90EADC0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52989"/>
              </p:ext>
            </p:extLst>
          </p:nvPr>
        </p:nvGraphicFramePr>
        <p:xfrm>
          <a:off x="4191990" y="5513860"/>
          <a:ext cx="54610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9651">
                  <a:extLst>
                    <a:ext uri="{9D8B030D-6E8A-4147-A177-3AD203B41FA5}">
                      <a16:colId xmlns:a16="http://schemas.microsoft.com/office/drawing/2014/main" val="699381927"/>
                    </a:ext>
                  </a:extLst>
                </a:gridCol>
                <a:gridCol w="1116951">
                  <a:extLst>
                    <a:ext uri="{9D8B030D-6E8A-4147-A177-3AD203B41FA5}">
                      <a16:colId xmlns:a16="http://schemas.microsoft.com/office/drawing/2014/main" val="1071537778"/>
                    </a:ext>
                  </a:extLst>
                </a:gridCol>
                <a:gridCol w="1446959">
                  <a:extLst>
                    <a:ext uri="{9D8B030D-6E8A-4147-A177-3AD203B41FA5}">
                      <a16:colId xmlns:a16="http://schemas.microsoft.com/office/drawing/2014/main" val="1372431347"/>
                    </a:ext>
                  </a:extLst>
                </a:gridCol>
                <a:gridCol w="1437439">
                  <a:extLst>
                    <a:ext uri="{9D8B030D-6E8A-4147-A177-3AD203B41FA5}">
                      <a16:colId xmlns:a16="http://schemas.microsoft.com/office/drawing/2014/main" val="162130696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재학생 테이블 </a:t>
                      </a:r>
                      <a:r>
                        <a:rPr lang="en-US" altLang="ko-K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Student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35871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학번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s_id</a:t>
                      </a:r>
                      <a:r>
                        <a:rPr lang="en-US" sz="1100" u="none" strike="noStrike" dirty="0">
                          <a:effectLst/>
                        </a:rPr>
                        <a:t>)  int(30) PRIMARY KEY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s_name</a:t>
                      </a:r>
                      <a:r>
                        <a:rPr lang="en-US" sz="1100" u="none" strike="noStrike" dirty="0">
                          <a:effectLst/>
                        </a:rPr>
                        <a:t>) varchar(30)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연락처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s_phone</a:t>
                      </a:r>
                      <a:r>
                        <a:rPr lang="en-US" sz="1100" u="none" strike="noStrike" dirty="0">
                          <a:effectLst/>
                        </a:rPr>
                        <a:t>) varchar(30)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신분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 err="1">
                          <a:effectLst/>
                        </a:rPr>
                        <a:t>s_position</a:t>
                      </a:r>
                      <a:r>
                        <a:rPr lang="en-US" sz="1100" u="none" strike="noStrike" dirty="0">
                          <a:effectLst/>
                        </a:rPr>
                        <a:t>) varchar(30)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830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1610861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장서연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010-4112-3692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학부생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988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1111111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눈송이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010-1234-5678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대학원생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4992576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122E6CB-45D2-45F4-9B77-036228FC93BA}"/>
              </a:ext>
            </a:extLst>
          </p:cNvPr>
          <p:cNvCxnSpPr>
            <a:cxnSpLocks/>
          </p:cNvCxnSpPr>
          <p:nvPr/>
        </p:nvCxnSpPr>
        <p:spPr>
          <a:xfrm flipH="1">
            <a:off x="5670958" y="4749643"/>
            <a:ext cx="1954637" cy="76421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B3B4EEA-5E0C-4109-8B0E-48537FAD291A}"/>
              </a:ext>
            </a:extLst>
          </p:cNvPr>
          <p:cNvCxnSpPr>
            <a:cxnSpLocks/>
          </p:cNvCxnSpPr>
          <p:nvPr/>
        </p:nvCxnSpPr>
        <p:spPr>
          <a:xfrm>
            <a:off x="7625594" y="4749643"/>
            <a:ext cx="2027396" cy="76421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31C67F-609A-4416-8878-FBE8BA59DE99}"/>
              </a:ext>
            </a:extLst>
          </p:cNvPr>
          <p:cNvSpPr txBox="1"/>
          <p:nvPr/>
        </p:nvSpPr>
        <p:spPr>
          <a:xfrm>
            <a:off x="5529745" y="5164288"/>
            <a:ext cx="41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사용자에게는 조인된 테이블이 </a:t>
            </a:r>
            <a:r>
              <a:rPr lang="ko-KR" altLang="en-US" dirty="0" err="1"/>
              <a:t>보여짐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F44ACB-627D-49C1-80A4-620AE7BF907D}"/>
              </a:ext>
            </a:extLst>
          </p:cNvPr>
          <p:cNvSpPr txBox="1"/>
          <p:nvPr/>
        </p:nvSpPr>
        <p:spPr>
          <a:xfrm>
            <a:off x="125834" y="5620624"/>
            <a:ext cx="393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Q) </a:t>
            </a:r>
            <a:r>
              <a:rPr lang="ko-KR" altLang="en-US" sz="1400" dirty="0"/>
              <a:t>두 테이블의 조인 형태를 사용자에게 보여주는 것이 아니라</a:t>
            </a:r>
            <a:r>
              <a:rPr lang="en-US" altLang="ko-KR" sz="1400" dirty="0"/>
              <a:t> </a:t>
            </a:r>
            <a:r>
              <a:rPr lang="ko-KR" altLang="en-US" sz="1400" dirty="0"/>
              <a:t>대여자가 존재하는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학번을 클릭했을 시 대여자의 정보를 추가적으로 띄워주는 방식은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어떤가</a:t>
            </a:r>
            <a:r>
              <a:rPr lang="en-US" altLang="ko-KR" sz="1400" dirty="0"/>
              <a:t>?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792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1787</Words>
  <Application>Microsoft Office PowerPoint</Application>
  <PresentationFormat>와이드스크린</PresentationFormat>
  <Paragraphs>610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JANG♡ SEOYEON</dc:creator>
  <cp:lastModifiedBy>SEOYEON JANG♡</cp:lastModifiedBy>
  <cp:revision>43</cp:revision>
  <dcterms:created xsi:type="dcterms:W3CDTF">2019-05-09T04:44:48Z</dcterms:created>
  <dcterms:modified xsi:type="dcterms:W3CDTF">2019-05-09T20:24:40Z</dcterms:modified>
</cp:coreProperties>
</file>