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 typeface="Arial"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690995" marR="0" indent="-233795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 typeface="Arial"/>
      <a:buChar char="–"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1120139" marR="0" indent="-205739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 typeface="Arial"/>
      <a:buChar char="•"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1600200" marR="0" indent="-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 typeface="Arial"/>
      <a:buChar char="–"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2085975" marR="0" indent="-257175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 typeface="Arial"/>
      <a:buChar char="»"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228600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 typeface="Arial"/>
      <a:buChar char="»"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274320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 typeface="Arial"/>
      <a:buChar char="»"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320040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 typeface="Arial"/>
      <a:buChar char="»"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365760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 typeface="Arial"/>
      <a:buChar char="»"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GB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/>
        </p:nvSpPr>
        <p:spPr>
          <a:xfrm>
            <a:off x="0" y="6139543"/>
            <a:ext cx="9144000" cy="718458"/>
          </a:xfrm>
          <a:prstGeom prst="rect">
            <a:avLst/>
          </a:prstGeom>
          <a:gradFill>
            <a:gsLst>
              <a:gs pos="0">
                <a:srgbClr val="8456A3"/>
              </a:gs>
              <a:gs pos="100000">
                <a:srgbClr val="2CA449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Footer Placeholder 1"/>
          <p:cNvSpPr txBox="1"/>
          <p:nvPr/>
        </p:nvSpPr>
        <p:spPr>
          <a:xfrm>
            <a:off x="2735579" y="6405805"/>
            <a:ext cx="367284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FFFFFF"/>
                </a:solidFill>
                <a:latin typeface="Proxima Nova A"/>
                <a:ea typeface="Proxima Nova A"/>
                <a:cs typeface="Proxima Nova A"/>
                <a:sym typeface="Proxima Nova A"/>
              </a:defRPr>
            </a:lvl1pPr>
          </a:lstStyle>
          <a:p>
            <a:pPr/>
            <a:r>
              <a:t>09/11/2019</a:t>
            </a:r>
          </a:p>
        </p:txBody>
      </p:sp>
      <p:pic>
        <p:nvPicPr>
          <p:cNvPr id="1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68352" y="6288258"/>
            <a:ext cx="476166" cy="476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31200" y="6368505"/>
            <a:ext cx="526118" cy="315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Picture 9" descr="Pictur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5401" y="-397934"/>
            <a:ext cx="9214533" cy="49699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6597" y="6429397"/>
            <a:ext cx="335027" cy="335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15" descr="Picture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03224" y="6382506"/>
            <a:ext cx="600745" cy="429104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Body Level One…"/>
          <p:cNvSpPr txBox="1"/>
          <p:nvPr>
            <p:ph type="body" sz="quarter" idx="1"/>
          </p:nvPr>
        </p:nvSpPr>
        <p:spPr>
          <a:xfrm>
            <a:off x="833437" y="5038725"/>
            <a:ext cx="7110413" cy="62823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None/>
              <a:defRPr b="1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>
              <a:defRPr b="1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>
              <a:defRPr b="1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>
              <a:defRPr b="1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>
              <a:defRPr b="1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Text Placeholder 2"/>
          <p:cNvSpPr/>
          <p:nvPr>
            <p:ph type="body" sz="quarter" idx="13"/>
          </p:nvPr>
        </p:nvSpPr>
        <p:spPr>
          <a:xfrm>
            <a:off x="833437" y="5694272"/>
            <a:ext cx="7110412" cy="62823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600"/>
              </a:spcBef>
              <a:buSzTx/>
              <a:buNone/>
              <a:defRPr b="1" sz="28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25" name="Flowchart: Document 19"/>
          <p:cNvSpPr/>
          <p:nvPr/>
        </p:nvSpPr>
        <p:spPr>
          <a:xfrm flipV="1">
            <a:off x="0" y="4010053"/>
            <a:ext cx="9144000" cy="2847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gradFill>
            <a:gsLst>
              <a:gs pos="0">
                <a:srgbClr val="2CA449"/>
              </a:gs>
              <a:gs pos="100000">
                <a:srgbClr val="8456A3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6" name="Picture 5" descr="Picture 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3289" y="5181110"/>
            <a:ext cx="2430560" cy="1350311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250208" y="145743"/>
            <a:ext cx="8636001" cy="4772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Text Placeholder 2"/>
          <p:cNvSpPr/>
          <p:nvPr>
            <p:ph type="body" sz="quarter" idx="13"/>
          </p:nvPr>
        </p:nvSpPr>
        <p:spPr>
          <a:xfrm>
            <a:off x="373039" y="670243"/>
            <a:ext cx="8636001" cy="6191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600"/>
              </a:spcBef>
              <a:buSzTx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36" name="Text Placeholder 4"/>
          <p:cNvSpPr/>
          <p:nvPr>
            <p:ph type="body" idx="14"/>
          </p:nvPr>
        </p:nvSpPr>
        <p:spPr>
          <a:xfrm>
            <a:off x="373039" y="1288456"/>
            <a:ext cx="8636001" cy="4603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sz="2400">
                <a:latin typeface="Proxima Nova Light"/>
                <a:ea typeface="Proxima Nova Light"/>
                <a:cs typeface="Proxima Nova Light"/>
                <a:sym typeface="Proxima Nova Light"/>
              </a:defRPr>
            </a:pP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1938198" y="6429542"/>
            <a:ext cx="263982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"/>
          <p:cNvSpPr/>
          <p:nvPr/>
        </p:nvSpPr>
        <p:spPr>
          <a:xfrm>
            <a:off x="0" y="6139543"/>
            <a:ext cx="9144000" cy="718458"/>
          </a:xfrm>
          <a:prstGeom prst="rect">
            <a:avLst/>
          </a:prstGeom>
          <a:gradFill>
            <a:gsLst>
              <a:gs pos="0">
                <a:srgbClr val="8456A3"/>
              </a:gs>
              <a:gs pos="100000">
                <a:srgbClr val="2CA449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" name="Footer Placeholder 1"/>
          <p:cNvSpPr txBox="1"/>
          <p:nvPr/>
        </p:nvSpPr>
        <p:spPr>
          <a:xfrm>
            <a:off x="2735579" y="6405805"/>
            <a:ext cx="367284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FFFFFF"/>
                </a:solidFill>
                <a:latin typeface="Proxima Nova A"/>
                <a:ea typeface="Proxima Nova A"/>
                <a:cs typeface="Proxima Nova A"/>
                <a:sym typeface="Proxima Nova A"/>
              </a:defRPr>
            </a:lvl1pPr>
          </a:lstStyle>
          <a:p>
            <a:pPr/>
            <a:r>
              <a:t>09/11/2019</a:t>
            </a:r>
          </a:p>
        </p:txBody>
      </p:sp>
      <p:pic>
        <p:nvPicPr>
          <p:cNvPr id="53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68352" y="6288258"/>
            <a:ext cx="476166" cy="476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31200" y="6368505"/>
            <a:ext cx="526118" cy="315671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250208" y="145743"/>
            <a:ext cx="8636001" cy="4772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Text Placeholder 2"/>
          <p:cNvSpPr/>
          <p:nvPr>
            <p:ph type="body" sz="quarter" idx="13"/>
          </p:nvPr>
        </p:nvSpPr>
        <p:spPr>
          <a:xfrm>
            <a:off x="373039" y="670243"/>
            <a:ext cx="8636001" cy="6191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600"/>
              </a:spcBef>
              <a:buSzTx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57" name="Text Placeholder 4"/>
          <p:cNvSpPr/>
          <p:nvPr>
            <p:ph type="body" idx="14"/>
          </p:nvPr>
        </p:nvSpPr>
        <p:spPr>
          <a:xfrm>
            <a:off x="373039" y="1288456"/>
            <a:ext cx="8636001" cy="4603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sz="2400">
                <a:latin typeface="Proxima Nova Light"/>
                <a:ea typeface="Proxima Nova Light"/>
                <a:cs typeface="Proxima Nova Light"/>
                <a:sym typeface="Proxima Nova Light"/>
              </a:defRPr>
            </a:pPr>
          </a:p>
        </p:txBody>
      </p:sp>
      <p:pic>
        <p:nvPicPr>
          <p:cNvPr id="58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6194781"/>
            <a:ext cx="1193794" cy="66322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"/>
          <p:cNvSpPr/>
          <p:nvPr/>
        </p:nvSpPr>
        <p:spPr>
          <a:xfrm>
            <a:off x="0" y="6139543"/>
            <a:ext cx="9144000" cy="718458"/>
          </a:xfrm>
          <a:prstGeom prst="rect">
            <a:avLst/>
          </a:prstGeom>
          <a:gradFill>
            <a:gsLst>
              <a:gs pos="0">
                <a:srgbClr val="8456A3"/>
              </a:gs>
              <a:gs pos="100000">
                <a:srgbClr val="2CA449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" name="Footer Placeholder 1"/>
          <p:cNvSpPr txBox="1"/>
          <p:nvPr/>
        </p:nvSpPr>
        <p:spPr>
          <a:xfrm>
            <a:off x="2735579" y="6405805"/>
            <a:ext cx="367284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FFFFFF"/>
                </a:solidFill>
                <a:latin typeface="Proxima Nova A"/>
                <a:ea typeface="Proxima Nova A"/>
                <a:cs typeface="Proxima Nova A"/>
                <a:sym typeface="Proxima Nova A"/>
              </a:defRPr>
            </a:lvl1pPr>
          </a:lstStyle>
          <a:p>
            <a:pPr/>
            <a:r>
              <a:t>09/11/2019</a:t>
            </a:r>
          </a:p>
        </p:txBody>
      </p:sp>
      <p:pic>
        <p:nvPicPr>
          <p:cNvPr id="6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68352" y="6288258"/>
            <a:ext cx="476166" cy="476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31200" y="6368505"/>
            <a:ext cx="526118" cy="315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6194781"/>
            <a:ext cx="1193794" cy="66322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rmin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1"/>
          <p:cNvSpPr/>
          <p:nvPr/>
        </p:nvSpPr>
        <p:spPr>
          <a:xfrm>
            <a:off x="0" y="6139543"/>
            <a:ext cx="9144000" cy="718458"/>
          </a:xfrm>
          <a:prstGeom prst="rect">
            <a:avLst/>
          </a:prstGeom>
          <a:gradFill>
            <a:gsLst>
              <a:gs pos="0">
                <a:srgbClr val="8456A3"/>
              </a:gs>
              <a:gs pos="100000">
                <a:srgbClr val="2CA449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9" name="Footer Placeholder 1"/>
          <p:cNvSpPr txBox="1"/>
          <p:nvPr/>
        </p:nvSpPr>
        <p:spPr>
          <a:xfrm>
            <a:off x="2735579" y="6405805"/>
            <a:ext cx="367284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FFFFFF"/>
                </a:solidFill>
                <a:latin typeface="Proxima Nova A"/>
                <a:ea typeface="Proxima Nova A"/>
                <a:cs typeface="Proxima Nova A"/>
                <a:sym typeface="Proxima Nova A"/>
              </a:defRPr>
            </a:lvl1pPr>
          </a:lstStyle>
          <a:p>
            <a:pPr/>
            <a:r>
              <a:t>09/11/2019</a:t>
            </a:r>
          </a:p>
        </p:txBody>
      </p:sp>
      <p:pic>
        <p:nvPicPr>
          <p:cNvPr id="80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68352" y="6288258"/>
            <a:ext cx="476166" cy="476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31200" y="6368505"/>
            <a:ext cx="526118" cy="315671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TextBox 12"/>
          <p:cNvSpPr txBox="1"/>
          <p:nvPr/>
        </p:nvSpPr>
        <p:spPr>
          <a:xfrm>
            <a:off x="2463420" y="3524657"/>
            <a:ext cx="421716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80000"/>
              </a:lnSpc>
              <a:spcBef>
                <a:spcPts val="400"/>
              </a:spcBef>
              <a:defRPr b="1">
                <a:solidFill>
                  <a:srgbClr val="062458"/>
                </a:solidFill>
                <a:latin typeface="Proxima Nova A"/>
                <a:ea typeface="Proxima Nova A"/>
                <a:cs typeface="Proxima Nova A"/>
                <a:sym typeface="Proxima Nova A"/>
              </a:defRPr>
            </a:lvl1pPr>
          </a:lstStyle>
          <a:p>
            <a:pPr/>
            <a:r>
              <a:t>greenbankobservatory.org</a:t>
            </a:r>
          </a:p>
        </p:txBody>
      </p:sp>
      <p:sp>
        <p:nvSpPr>
          <p:cNvPr id="83" name="TextBox 14"/>
          <p:cNvSpPr txBox="1"/>
          <p:nvPr/>
        </p:nvSpPr>
        <p:spPr>
          <a:xfrm>
            <a:off x="1250455" y="4635973"/>
            <a:ext cx="6684084" cy="2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i="1" sz="1400">
                <a:latin typeface="Proxima Nova Light"/>
                <a:ea typeface="Proxima Nova Light"/>
                <a:cs typeface="Proxima Nova Light"/>
                <a:sym typeface="Proxima Nova Light"/>
              </a:defRPr>
            </a:pPr>
            <a:r>
              <a:t>“Enhancing GBT Metrology to support high resolution 3mm molecular imaging </a:t>
            </a:r>
          </a:p>
          <a:p>
            <a:pPr algn="ctr">
              <a:defRPr i="1" sz="1400">
                <a:latin typeface="Proxima Nova Light"/>
                <a:ea typeface="Proxima Nova Light"/>
                <a:cs typeface="Proxima Nova Light"/>
                <a:sym typeface="Proxima Nova Light"/>
              </a:defRPr>
            </a:pPr>
            <a:r>
              <a:t>for the U.S. Community” is supported by the National Science Foundation under </a:t>
            </a:r>
          </a:p>
          <a:p>
            <a:pPr algn="ctr">
              <a:defRPr i="1" sz="1400">
                <a:latin typeface="Proxima Nova Light"/>
                <a:ea typeface="Proxima Nova Light"/>
                <a:cs typeface="Proxima Nova Light"/>
                <a:sym typeface="Proxima Nova Light"/>
              </a:defRPr>
            </a:pPr>
            <a:r>
              <a:t>Award Number AST-1836009.</a:t>
            </a:r>
          </a:p>
          <a:p>
            <a:pPr algn="ctr">
              <a:defRPr i="1" sz="1400">
                <a:latin typeface="Proxima Nova Light"/>
                <a:ea typeface="Proxima Nova Light"/>
                <a:cs typeface="Proxima Nova Light"/>
                <a:sym typeface="Proxima Nova Light"/>
              </a:defRPr>
            </a:pPr>
          </a:p>
          <a:p>
            <a:pPr algn="ctr">
              <a:defRPr i="1" sz="1400">
                <a:latin typeface="Proxima Nova Light"/>
                <a:ea typeface="Proxima Nova Light"/>
                <a:cs typeface="Proxima Nova Light"/>
                <a:sym typeface="Proxima Nova Light"/>
              </a:defRPr>
            </a:pPr>
            <a:r>
              <a:t>The Green Bank Observatory is a facility of the National Science Foundation</a:t>
            </a:r>
            <a:br/>
            <a:r>
              <a:t>operated under cooperative agreement by Associated Universities, Inc.</a:t>
            </a:r>
          </a:p>
          <a:p>
            <a:pPr algn="ctr">
              <a:defRPr i="1" sz="1400">
                <a:latin typeface="Proxima Nova Light"/>
                <a:ea typeface="Proxima Nova Light"/>
                <a:cs typeface="Proxima Nova Light"/>
                <a:sym typeface="Proxima Nova Light"/>
              </a:defRPr>
            </a:pPr>
          </a:p>
          <a:p>
            <a:pPr algn="ctr">
              <a:defRPr i="1" sz="1400">
                <a:latin typeface="Proxima Nova Light"/>
                <a:ea typeface="Proxima Nova Light"/>
                <a:cs typeface="Proxima Nova Light"/>
                <a:sym typeface="Proxima Nova Light"/>
              </a:defRPr>
            </a:pPr>
          </a:p>
        </p:txBody>
      </p:sp>
      <p:pic>
        <p:nvPicPr>
          <p:cNvPr id="84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94941" y="500767"/>
            <a:ext cx="2595114" cy="2789329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39543"/>
            <a:ext cx="9144000" cy="718458"/>
          </a:xfrm>
          <a:prstGeom prst="rect">
            <a:avLst/>
          </a:prstGeom>
          <a:gradFill>
            <a:gsLst>
              <a:gs pos="0">
                <a:srgbClr val="8456A3"/>
              </a:gs>
              <a:gs pos="100000">
                <a:srgbClr val="2CA449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Footer Placeholder 1"/>
          <p:cNvSpPr txBox="1"/>
          <p:nvPr/>
        </p:nvSpPr>
        <p:spPr>
          <a:xfrm>
            <a:off x="2735579" y="6405805"/>
            <a:ext cx="367284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FFFFFF"/>
                </a:solidFill>
                <a:latin typeface="Proxima Nova A"/>
                <a:ea typeface="Proxima Nova A"/>
                <a:cs typeface="Proxima Nova A"/>
                <a:sym typeface="Proxima Nova A"/>
              </a:defRPr>
            </a:lvl1pPr>
          </a:lstStyle>
          <a:p>
            <a:pPr/>
            <a:r>
              <a:t>09/11/2019</a:t>
            </a:r>
          </a:p>
        </p:txBody>
      </p:sp>
      <p:pic>
        <p:nvPicPr>
          <p:cNvPr id="4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68352" y="6288258"/>
            <a:ext cx="476166" cy="476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31200" y="6368505"/>
            <a:ext cx="526118" cy="315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81797" y="-6256"/>
            <a:ext cx="1941740" cy="107874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71500" marR="0" indent="-5715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502919" marR="0" indent="-502919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558800" marR="0" indent="-55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628650" marR="0" indent="-62865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613063" marR="0" indent="-155863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1051560" marR="0" indent="-13716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1524000" marR="0" indent="-152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2000250" marR="0" indent="-17145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228600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274320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320040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365760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nsizemor@nrao.edu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Placeholder 5"/>
          <p:cNvSpPr txBox="1"/>
          <p:nvPr>
            <p:ph type="body" sz="quarter" idx="1"/>
          </p:nvPr>
        </p:nvSpPr>
        <p:spPr>
          <a:xfrm>
            <a:off x="3062689" y="4614959"/>
            <a:ext cx="6081311" cy="1132950"/>
          </a:xfrm>
          <a:prstGeom prst="rect">
            <a:avLst/>
          </a:prstGeom>
        </p:spPr>
        <p:txBody>
          <a:bodyPr/>
          <a:lstStyle/>
          <a:p>
            <a:pPr defTabSz="484631">
              <a:spcBef>
                <a:spcPts val="300"/>
              </a:spcBef>
              <a:defRPr sz="1483">
                <a:solidFill>
                  <a:srgbClr val="232120"/>
                </a:solidFill>
                <a:latin typeface="Proxima Nova A"/>
                <a:ea typeface="Proxima Nova A"/>
                <a:cs typeface="Proxima Nova A"/>
                <a:sym typeface="Proxima Nova A"/>
              </a:defRPr>
            </a:pPr>
            <a:r>
              <a:t>LASSI PDR: Software Architecture</a:t>
            </a:r>
          </a:p>
          <a:p>
            <a:pPr defTabSz="484631">
              <a:spcBef>
                <a:spcPts val="300"/>
              </a:spcBef>
              <a:defRPr sz="1483">
                <a:solidFill>
                  <a:srgbClr val="232120"/>
                </a:solidFill>
                <a:latin typeface="Proxima Nova A"/>
                <a:ea typeface="Proxima Nova A"/>
                <a:cs typeface="Proxima Nova A"/>
                <a:sym typeface="Proxima Nova A"/>
              </a:defRPr>
            </a:pPr>
            <a:r>
              <a:t>Nathaniel D. Sizemore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nsizemor@nrao.edu</a:t>
            </a:r>
            <a:r>
              <a:t>)</a:t>
            </a:r>
          </a:p>
          <a:p>
            <a:pPr defTabSz="484631">
              <a:spcBef>
                <a:spcPts val="400"/>
              </a:spcBef>
              <a:defRPr sz="1483">
                <a:solidFill>
                  <a:srgbClr val="232120"/>
                </a:solidFill>
                <a:latin typeface="Proxima Nova A"/>
                <a:ea typeface="Proxima Nova A"/>
                <a:cs typeface="Proxima Nova A"/>
                <a:sym typeface="Proxima Nova A"/>
              </a:defRPr>
            </a:pPr>
          </a:p>
          <a:p>
            <a:pPr defTabSz="484631">
              <a:spcBef>
                <a:spcPts val="300"/>
              </a:spcBef>
              <a:defRPr sz="1483">
                <a:solidFill>
                  <a:srgbClr val="232120"/>
                </a:solidFill>
                <a:latin typeface="Proxima Nova A"/>
                <a:ea typeface="Proxima Nova A"/>
                <a:cs typeface="Proxima Nova A"/>
                <a:sym typeface="Proxima Nova A"/>
              </a:defRPr>
            </a:pPr>
            <a:r>
              <a:t> </a:t>
            </a:r>
          </a:p>
        </p:txBody>
      </p:sp>
      <p:sp>
        <p:nvSpPr>
          <p:cNvPr id="95" name="Text Placeholder 6"/>
          <p:cNvSpPr/>
          <p:nvPr>
            <p:ph type="body" idx="13"/>
          </p:nvPr>
        </p:nvSpPr>
        <p:spPr>
          <a:xfrm>
            <a:off x="3062689" y="5859755"/>
            <a:ext cx="5930920" cy="6282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500"/>
              </a:spcBef>
              <a:buSzTx/>
              <a:buNone/>
              <a:defRPr b="1" sz="2400">
                <a:solidFill>
                  <a:srgbClr val="C7C7C7"/>
                </a:solidFill>
                <a:latin typeface="Proxima Nova A"/>
                <a:ea typeface="Proxima Nova A"/>
                <a:cs typeface="Proxima Nova A"/>
                <a:sym typeface="Proxima Nova A"/>
              </a:defRPr>
            </a:lvl1pPr>
          </a:lstStyle>
          <a:p>
            <a:pPr/>
            <a:r>
              <a:t>September 11, 2019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Interoperabilit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ctr" defTabSz="557784">
              <a:spcBef>
                <a:spcPts val="0"/>
              </a:spcBef>
              <a:defRPr sz="2684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Interoperability</a:t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2" name="F5A72AD0-2145-4790-8C52-6B86D3EB1D4E-L0-001.png" descr="F5A72AD0-2145-4790-8C52-6B86D3EB1D4E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3400" y="2012950"/>
            <a:ext cx="5537200" cy="2832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nteroperabilit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ctr" defTabSz="557784">
              <a:spcBef>
                <a:spcPts val="0"/>
              </a:spcBef>
              <a:defRPr sz="2684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Interoperability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6" name="B0028EF6-178E-444A-B195-3C8405C5FD3B-L0-001.png" descr="B0028EF6-178E-444A-B195-3C8405C5FD3B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25387"/>
            <a:ext cx="9144000" cy="3007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View —Stat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ctr" defTabSz="557784">
              <a:spcBef>
                <a:spcPts val="0"/>
              </a:spcBef>
              <a:defRPr sz="2684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View —State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0" name="E53FB84E-2F0A-4A8F-BE74-24C3EA521CD6-L0-001.png" descr="E53FB84E-2F0A-4A8F-BE74-24C3EA521CD6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9173" y="835419"/>
            <a:ext cx="3845654" cy="5187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View — Sequenc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ctr" defTabSz="557784">
              <a:spcBef>
                <a:spcPts val="0"/>
              </a:spcBef>
              <a:defRPr sz="2684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View — Sequence</a:t>
            </a: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4" name="93724F2D-63A9-459F-AF8A-05DDBCC9BFC7-L0-001.png" descr="93724F2D-63A9-459F-AF8A-05DDBCC9BFC7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6559" y="820063"/>
            <a:ext cx="5110882" cy="52178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View — Post-Processing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ctr" defTabSz="557784">
              <a:spcBef>
                <a:spcPts val="0"/>
              </a:spcBef>
              <a:defRPr sz="2684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View — Post-Processing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8" name="6DD63CEA-1F39-43B5-86C5-941CF45F75A8-L0-001.jpeg" descr="6DD63CEA-1F39-43B5-86C5-941CF45F75A8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6293" y="1022889"/>
            <a:ext cx="6031414" cy="4812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rrent Progres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ctr" defTabSz="557784">
              <a:spcBef>
                <a:spcPts val="0"/>
              </a:spcBef>
              <a:defRPr sz="2684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Current Progress</a:t>
            </a:r>
          </a:p>
        </p:txBody>
      </p:sp>
      <p:sp>
        <p:nvSpPr>
          <p:cNvPr id="151" name="Text Placeholder 4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LASSI DAQ</a:t>
            </a:r>
          </a:p>
          <a:p>
            <a:pPr lvl="1" marL="800100" indent="-342900">
              <a:buChar char="•"/>
            </a:pPr>
            <a:r>
              <a:t>functional, and currently in use</a:t>
            </a:r>
          </a:p>
          <a:p>
            <a:pPr/>
            <a:r>
              <a:t>Post-Processing</a:t>
            </a:r>
          </a:p>
          <a:p>
            <a:pPr lvl="1" marL="800100" indent="-342900">
              <a:buChar char="•"/>
            </a:pPr>
            <a:r>
              <a:t>prototype code, but already working as intended</a:t>
            </a:r>
          </a:p>
          <a:p>
            <a:pPr/>
            <a:r>
              <a:t>Manager</a:t>
            </a:r>
          </a:p>
          <a:p>
            <a:pPr lvl="1" marL="800100" indent="-342900">
              <a:buChar char="•"/>
            </a:pPr>
            <a:r>
              <a:t>TBD — will be similar to many existing managers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ASSI Timing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ctr" defTabSz="557784">
              <a:spcBef>
                <a:spcPts val="0"/>
              </a:spcBef>
              <a:defRPr sz="2684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LASSI Timing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6" name="A4A94595-0CCD-4F12-834E-63850B7BC683-L0-001.png" descr="A4A94595-0CCD-4F12-834E-63850B7BC683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444" y="1817015"/>
            <a:ext cx="8463112" cy="31284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Questions?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ctr" defTabSz="557784">
              <a:spcBef>
                <a:spcPts val="0"/>
              </a:spcBef>
              <a:defRPr sz="2684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Questions?</a:t>
            </a: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0" name="A616211A-BB06-4646-BADB-F2C9E3F85EF6-L0-001.jpeg" descr="A616211A-BB06-4646-BADB-F2C9E3F85EF6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149350"/>
            <a:ext cx="8102600" cy="4559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LASSI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ctr" defTabSz="557784">
              <a:spcBef>
                <a:spcPts val="0"/>
              </a:spcBef>
              <a:defRPr sz="2684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LASSI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xfrm>
            <a:off x="2018119" y="642954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9" name="85E559FE-E310-497C-9406-D6E1F7691F82-L0-001.jpeg" descr="85E559FE-E310-497C-9406-D6E1F7691F82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457" y="1017197"/>
            <a:ext cx="4162212" cy="4728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LASSI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ctr" defTabSz="557784">
              <a:spcBef>
                <a:spcPts val="0"/>
              </a:spcBef>
              <a:defRPr sz="2684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LASSI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xfrm>
            <a:off x="2018119" y="642954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3" name="EA1E4E49-AEC3-49E3-B8D4-984913FEF76D-L0-001.png" descr="EA1E4E49-AEC3-49E3-B8D4-984913FEF76D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8024" y="2574794"/>
            <a:ext cx="2298701" cy="161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85E559FE-E310-497C-9406-D6E1F7691F82-L0-001.jpeg" descr="85E559FE-E310-497C-9406-D6E1F7691F82-L0-00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457" y="1017197"/>
            <a:ext cx="4162212" cy="4728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Placeholder 1"/>
          <p:cNvSpPr txBox="1"/>
          <p:nvPr>
            <p:ph type="body" sz="quarter" idx="1"/>
          </p:nvPr>
        </p:nvSpPr>
        <p:spPr>
          <a:xfrm>
            <a:off x="250208" y="145743"/>
            <a:ext cx="8636001" cy="477202"/>
          </a:xfrm>
          <a:prstGeom prst="rect">
            <a:avLst/>
          </a:prstGeom>
        </p:spPr>
        <p:txBody>
          <a:bodyPr/>
          <a:lstStyle>
            <a:lvl1pPr algn="ctr" defTabSz="557784">
              <a:spcBef>
                <a:spcPts val="0"/>
              </a:spcBef>
              <a:defRPr sz="2684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Overview</a:t>
            </a:r>
          </a:p>
        </p:txBody>
      </p:sp>
      <p:sp>
        <p:nvSpPr>
          <p:cNvPr id="107" name="Text Placeholder 3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Methodology</a:t>
            </a:r>
          </a:p>
          <a:p>
            <a:pPr/>
            <a:r>
              <a:t>Requirements</a:t>
            </a:r>
          </a:p>
          <a:p>
            <a:pPr/>
            <a:r>
              <a:t>Current Progress</a:t>
            </a:r>
          </a:p>
          <a:p>
            <a:pPr/>
            <a:r>
              <a:t>LASSI Timing</a:t>
            </a:r>
          </a:p>
          <a:p>
            <a:pPr/>
            <a:r>
              <a:t>Questions</a:t>
            </a:r>
          </a:p>
        </p:txBody>
      </p:sp>
      <p:sp>
        <p:nvSpPr>
          <p:cNvPr id="108" name="Slide Number Placeholder 4"/>
          <p:cNvSpPr txBox="1"/>
          <p:nvPr>
            <p:ph type="sldNum" sz="quarter" idx="2"/>
          </p:nvPr>
        </p:nvSpPr>
        <p:spPr>
          <a:xfrm>
            <a:off x="2018119" y="642954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Methodolog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ctr" defTabSz="557784">
              <a:spcBef>
                <a:spcPts val="0"/>
              </a:spcBef>
              <a:defRPr sz="2684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111" name="Text Placeholder 4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Attribute-Driven Design (ADD)</a:t>
            </a:r>
          </a:p>
          <a:p>
            <a:pPr/>
            <a:r>
              <a:t>Developed by Software Engineering Institute</a:t>
            </a:r>
          </a:p>
          <a:p>
            <a:pPr/>
            <a:r>
              <a:t>The end result: a collection of “views” that communicate the design of the system to whoever needs to know</a:t>
            </a:r>
          </a:p>
          <a:p>
            <a:pPr/>
            <a:r>
              <a:t>Views can be at different scales for different needs: from class definitions up to high level context diagrams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xfrm>
            <a:off x="2018119" y="642954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quirement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ctr" defTabSz="557784">
              <a:spcBef>
                <a:spcPts val="0"/>
              </a:spcBef>
              <a:defRPr sz="2684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Requirements</a:t>
            </a:r>
          </a:p>
        </p:txBody>
      </p:sp>
      <p:sp>
        <p:nvSpPr>
          <p:cNvPr id="115" name="Text Placeholder 4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Functional requirements</a:t>
            </a:r>
          </a:p>
          <a:p>
            <a:pPr/>
            <a:r>
              <a:t>Quality requirements</a:t>
            </a:r>
          </a:p>
          <a:p>
            <a:pPr lvl="1" marL="800100" indent="-342900">
              <a:buChar char="•"/>
            </a:pPr>
            <a:r>
              <a:t>Interoperability</a:t>
            </a:r>
          </a:p>
          <a:p>
            <a:pPr lvl="1" marL="800100" indent="-342900">
              <a:buChar char="•"/>
            </a:pPr>
            <a:r>
              <a:t>Accuracy</a:t>
            </a:r>
          </a:p>
          <a:p>
            <a:pPr lvl="1" marL="800100" indent="-342900">
              <a:buChar char="•"/>
            </a:pPr>
            <a:r>
              <a:t>Performance</a:t>
            </a:r>
          </a:p>
          <a:p>
            <a:pPr/>
            <a:r>
              <a:t>Constraints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2018119" y="642954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reenfield Developmen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ctr" defTabSz="557784">
              <a:spcBef>
                <a:spcPts val="0"/>
              </a:spcBef>
              <a:defRPr sz="2684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Greenfield Development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2018119" y="642954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0" name="EA1E4E49-AEC3-49E3-B8D4-984913FEF76D-L0-001.png" descr="EA1E4E49-AEC3-49E3-B8D4-984913FEF76D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2650" y="2622550"/>
            <a:ext cx="2298700" cy="1612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ccurac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ctr" defTabSz="557784">
              <a:spcBef>
                <a:spcPts val="0"/>
              </a:spcBef>
              <a:defRPr sz="2684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Accuracy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2018119" y="642954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4" name="74E5EE06-9077-4CF1-A045-4CD8680B33F1-L0-001.png" descr="74E5EE06-9077-4CF1-A045-4CD8680B33F1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0200" y="2622550"/>
            <a:ext cx="3403600" cy="1612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Accuracy, Performanc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ctr" defTabSz="557784">
              <a:spcBef>
                <a:spcPts val="0"/>
              </a:spcBef>
              <a:defRPr sz="2684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Accuracy, Performance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2018119" y="642954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8" name="4DAE335C-0589-473A-B348-9A6AE251DA67-L0-001.png" descr="4DAE335C-0589-473A-B348-9A6AE251DA67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3400" y="2622550"/>
            <a:ext cx="5537200" cy="1612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BO template">
  <a:themeElements>
    <a:clrScheme name="GBO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GBO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BO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BO template">
  <a:themeElements>
    <a:clrScheme name="GBO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GBO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BO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