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CDB20F-8D25-8D12-F8F4-00CE0B5ED9CA}" v="31" dt="2024-10-29T02:10:42.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10/28/2024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151556762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10/28/2024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133875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10/28/2024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188385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10/28/2024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9105255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10/28/2024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117667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10/28/2024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66656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10/28/2024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1657212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10/28/2024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24848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10/28/2024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93400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10/28/2024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29695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5105400" y="838200"/>
            <a:ext cx="6249988" cy="51815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FigureOut">
              <a:rPr lang="en-US" dirty="0"/>
              <a:t>10/28/2024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498016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FigureOut">
              <a:rPr lang="en-US" dirty="0"/>
              <a:t>10/28/2024</a:t>
            </a:fld>
            <a:endParaRPr lang="en-US"/>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dirty="0"/>
              <a:t>‹#›</a:t>
            </a:fld>
            <a:endParaRPr lang="en-US"/>
          </a:p>
        </p:txBody>
      </p:sp>
    </p:spTree>
    <p:extLst>
      <p:ext uri="{BB962C8B-B14F-4D97-AF65-F5344CB8AC3E}">
        <p14:creationId xmlns:p14="http://schemas.microsoft.com/office/powerpoint/2010/main" val="187009303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528">
          <p15:clr>
            <a:srgbClr val="F26B43"/>
          </p15:clr>
        </p15:guide>
        <p15:guide id="19" orient="horz" pos="2160">
          <p15:clr>
            <a:srgbClr val="F26B43"/>
          </p15:clr>
        </p15:guide>
        <p15:guide id="20"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16844"/>
            <a:ext cx="9144000" cy="2387600"/>
          </a:xfrm>
        </p:spPr>
        <p:txBody>
          <a:bodyPr vert="horz" lIns="91440" tIns="45720" rIns="91440" bIns="45720" rtlCol="0" anchor="b">
            <a:noAutofit/>
          </a:bodyPr>
          <a:lstStyle/>
          <a:p>
            <a:br>
              <a:rPr lang="en-US">
                <a:ea typeface="+mj-lt"/>
                <a:cs typeface="+mj-lt"/>
              </a:rPr>
            </a:br>
            <a:r>
              <a:rPr lang="en-US">
                <a:ea typeface="+mj-lt"/>
                <a:cs typeface="+mj-lt"/>
              </a:rPr>
              <a:t>CSE 111 Fall 2024: Project Checkpoint 1 </a:t>
            </a:r>
          </a:p>
          <a:p>
            <a:endParaRPr lang="en-US"/>
          </a:p>
          <a:p>
            <a:r>
              <a:rPr lang="en-US">
                <a:ea typeface="+mj-lt"/>
                <a:cs typeface="+mj-lt"/>
              </a:rPr>
              <a:t>Mining Company Database </a:t>
            </a:r>
          </a:p>
        </p:txBody>
      </p:sp>
      <p:sp>
        <p:nvSpPr>
          <p:cNvPr id="3" name="Subtitle 2"/>
          <p:cNvSpPr>
            <a:spLocks noGrp="1"/>
          </p:cNvSpPr>
          <p:nvPr>
            <p:ph type="subTitle" idx="1"/>
          </p:nvPr>
        </p:nvSpPr>
        <p:spPr>
          <a:xfrm>
            <a:off x="1524000" y="4209709"/>
            <a:ext cx="9144000" cy="1655762"/>
          </a:xfrm>
        </p:spPr>
        <p:txBody>
          <a:bodyPr vert="horz" lIns="91440" tIns="45720" rIns="91440" bIns="45720" rtlCol="0" anchor="t">
            <a:normAutofit/>
          </a:bodyPr>
          <a:lstStyle/>
          <a:p>
            <a:r>
              <a:rPr lang="en-US">
                <a:ea typeface="+mn-lt"/>
                <a:cs typeface="+mn-lt"/>
              </a:rPr>
              <a:t>Matthew McCabe and Kyle Shyffer</a:t>
            </a:r>
          </a:p>
          <a:p>
            <a:r>
              <a:rPr lang="en-US">
                <a:ea typeface="+mn-lt"/>
                <a:cs typeface="+mn-lt"/>
              </a:rPr>
              <a:t>https://github.com/GreenBuick/Project-Database</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3FB1-84BA-067E-C5C3-C8F9176B565A}"/>
              </a:ext>
            </a:extLst>
          </p:cNvPr>
          <p:cNvSpPr>
            <a:spLocks noGrp="1"/>
          </p:cNvSpPr>
          <p:nvPr>
            <p:ph type="title"/>
          </p:nvPr>
        </p:nvSpPr>
        <p:spPr/>
        <p:txBody>
          <a:bodyPr/>
          <a:lstStyle/>
          <a:p>
            <a:r>
              <a:rPr lang="en-US"/>
              <a:t>Synopsis</a:t>
            </a:r>
          </a:p>
        </p:txBody>
      </p:sp>
      <p:sp>
        <p:nvSpPr>
          <p:cNvPr id="3" name="Content Placeholder 2">
            <a:extLst>
              <a:ext uri="{FF2B5EF4-FFF2-40B4-BE49-F238E27FC236}">
                <a16:creationId xmlns:a16="http://schemas.microsoft.com/office/drawing/2014/main" id="{01915129-9439-D7C1-105E-843944C7D306}"/>
              </a:ext>
            </a:extLst>
          </p:cNvPr>
          <p:cNvSpPr>
            <a:spLocks noGrp="1"/>
          </p:cNvSpPr>
          <p:nvPr>
            <p:ph idx="1"/>
          </p:nvPr>
        </p:nvSpPr>
        <p:spPr/>
        <p:txBody>
          <a:bodyPr vert="horz" lIns="91440" tIns="45720" rIns="91440" bIns="45720" rtlCol="0" anchor="t">
            <a:normAutofit/>
          </a:bodyPr>
          <a:lstStyle/>
          <a:p>
            <a:pPr marL="0" indent="0">
              <a:buNone/>
            </a:pPr>
            <a:r>
              <a:rPr lang="en-US" sz="2400" dirty="0">
                <a:effectLst/>
                <a:latin typeface="Garamond"/>
                <a:ea typeface="Garamond" panose="02020404030301010803" pitchFamily="18" charset="0"/>
                <a:cs typeface="Garamond" panose="02020404030301010803" pitchFamily="18" charset="0"/>
              </a:rPr>
              <a:t>The project is a database for a mining company </a:t>
            </a:r>
            <a:r>
              <a:rPr lang="en-US" sz="2400" dirty="0">
                <a:latin typeface="Garamond"/>
                <a:ea typeface="Garamond" panose="02020404030301010803" pitchFamily="18" charset="0"/>
                <a:cs typeface="Garamond" panose="02020404030301010803" pitchFamily="18" charset="0"/>
              </a:rPr>
              <a:t>which is designed for transactions between the company and its customers. The customers will be able to view the materials at locations and commission services at locations. The company will additionally hold information about sales and equipment used in services. Our</a:t>
            </a:r>
            <a:r>
              <a:rPr lang="en-US" sz="2400" dirty="0">
                <a:latin typeface="Neue Haas Grotesk Text Pro"/>
                <a:ea typeface="Garamond" panose="02020404030301010803" pitchFamily="18" charset="0"/>
                <a:cs typeface="Garamond" panose="02020404030301010803" pitchFamily="18" charset="0"/>
              </a:rPr>
              <a:t> </a:t>
            </a:r>
            <a:r>
              <a:rPr lang="en-US" sz="2400" dirty="0">
                <a:latin typeface="Garamond"/>
                <a:ea typeface="Garamond" panose="02020404030301010803" pitchFamily="18" charset="0"/>
                <a:cs typeface="Garamond" panose="02020404030301010803" pitchFamily="18" charset="0"/>
              </a:rPr>
              <a:t>tables</a:t>
            </a:r>
            <a:r>
              <a:rPr lang="en-US" sz="2400" dirty="0">
                <a:effectLst/>
                <a:latin typeface="Garamond"/>
                <a:ea typeface="+mn-lt"/>
                <a:cs typeface="+mn-lt"/>
              </a:rPr>
              <a:t> will </a:t>
            </a:r>
            <a:r>
              <a:rPr lang="en-US" sz="2400" dirty="0">
                <a:latin typeface="Garamond"/>
                <a:ea typeface="+mn-lt"/>
                <a:cs typeface="+mn-lt"/>
              </a:rPr>
              <a:t>include customers</a:t>
            </a:r>
            <a:r>
              <a:rPr lang="en-US" sz="2400" dirty="0">
                <a:effectLst/>
                <a:latin typeface="Garamond"/>
                <a:ea typeface="+mn-lt"/>
                <a:cs typeface="+mn-lt"/>
              </a:rPr>
              <a:t>, sales, </a:t>
            </a:r>
            <a:r>
              <a:rPr lang="en-US" sz="2400" dirty="0">
                <a:latin typeface="Garamond"/>
                <a:ea typeface="+mn-lt"/>
                <a:cs typeface="+mn-lt"/>
              </a:rPr>
              <a:t>equipment, </a:t>
            </a:r>
            <a:r>
              <a:rPr lang="en-US" sz="2400" dirty="0">
                <a:effectLst/>
                <a:latin typeface="Garamond"/>
                <a:ea typeface="+mn-lt"/>
                <a:cs typeface="+mn-lt"/>
              </a:rPr>
              <a:t>services,</a:t>
            </a:r>
            <a:r>
              <a:rPr lang="en-US" sz="2400" dirty="0">
                <a:latin typeface="Garamond"/>
                <a:ea typeface="+mn-lt"/>
                <a:cs typeface="+mn-lt"/>
              </a:rPr>
              <a:t> materials,</a:t>
            </a:r>
            <a:r>
              <a:rPr lang="en-US" sz="2400" dirty="0">
                <a:effectLst/>
                <a:latin typeface="Garamond"/>
                <a:ea typeface="+mn-lt"/>
                <a:cs typeface="+mn-lt"/>
              </a:rPr>
              <a:t> </a:t>
            </a:r>
            <a:r>
              <a:rPr lang="en-US" sz="2400" dirty="0">
                <a:latin typeface="Garamond"/>
                <a:ea typeface="+mn-lt"/>
                <a:cs typeface="+mn-lt"/>
              </a:rPr>
              <a:t>and mining</a:t>
            </a:r>
            <a:r>
              <a:rPr lang="en-US" sz="2400" dirty="0">
                <a:effectLst/>
                <a:latin typeface="Garamond"/>
                <a:ea typeface="+mn-lt"/>
                <a:cs typeface="+mn-lt"/>
              </a:rPr>
              <a:t> locations</a:t>
            </a:r>
            <a:r>
              <a:rPr lang="en-US" sz="2400" dirty="0">
                <a:latin typeface="Garamond"/>
                <a:ea typeface="+mn-lt"/>
                <a:cs typeface="+mn-lt"/>
              </a:rPr>
              <a:t>.</a:t>
            </a:r>
            <a:endParaRPr lang="en-US" sz="2400" dirty="0">
              <a:effectLst/>
              <a:latin typeface="Garamond"/>
              <a:ea typeface="+mn-lt"/>
              <a:cs typeface="+mn-lt"/>
            </a:endParaRPr>
          </a:p>
        </p:txBody>
      </p:sp>
    </p:spTree>
    <p:extLst>
      <p:ext uri="{BB962C8B-B14F-4D97-AF65-F5344CB8AC3E}">
        <p14:creationId xmlns:p14="http://schemas.microsoft.com/office/powerpoint/2010/main" val="410644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DBC9-0237-8F4C-C709-8B09B54113FD}"/>
              </a:ext>
            </a:extLst>
          </p:cNvPr>
          <p:cNvSpPr>
            <a:spLocks noGrp="1"/>
          </p:cNvSpPr>
          <p:nvPr>
            <p:ph type="title"/>
          </p:nvPr>
        </p:nvSpPr>
        <p:spPr>
          <a:xfrm>
            <a:off x="335468" y="370704"/>
            <a:ext cx="9956747" cy="791846"/>
          </a:xfrm>
        </p:spPr>
        <p:txBody>
          <a:bodyPr/>
          <a:lstStyle/>
          <a:p>
            <a:r>
              <a:rPr lang="en-US"/>
              <a:t>Use Case Diagram</a:t>
            </a:r>
          </a:p>
        </p:txBody>
      </p:sp>
      <p:sp>
        <p:nvSpPr>
          <p:cNvPr id="5" name="Content Placeholder 4">
            <a:extLst>
              <a:ext uri="{FF2B5EF4-FFF2-40B4-BE49-F238E27FC236}">
                <a16:creationId xmlns:a16="http://schemas.microsoft.com/office/drawing/2014/main" id="{700C69B4-1E8F-C631-180E-CC2DA24B21A2}"/>
              </a:ext>
            </a:extLst>
          </p:cNvPr>
          <p:cNvSpPr>
            <a:spLocks noGrp="1"/>
          </p:cNvSpPr>
          <p:nvPr>
            <p:ph idx="1"/>
          </p:nvPr>
        </p:nvSpPr>
        <p:spPr>
          <a:xfrm>
            <a:off x="335468" y="2659989"/>
            <a:ext cx="4063537" cy="1543229"/>
          </a:xfrm>
        </p:spPr>
        <p:txBody>
          <a:bodyPr vert="horz" lIns="91440" tIns="45720" rIns="91440" bIns="45720" rtlCol="0" anchor="t">
            <a:normAutofit/>
          </a:bodyPr>
          <a:lstStyle/>
          <a:p>
            <a:r>
              <a:rPr lang="en-US">
                <a:ea typeface="+mn-lt"/>
                <a:cs typeface="+mn-lt"/>
              </a:rPr>
              <a:t>The main use case of this database is the streamlining of transactions between customers and the mining company. </a:t>
            </a:r>
            <a:endParaRPr lang="en-US">
              <a:solidFill>
                <a:srgbClr val="FFFFFF"/>
              </a:solidFill>
              <a:latin typeface="Neue Haas Grotesk Text Pro"/>
            </a:endParaRPr>
          </a:p>
        </p:txBody>
      </p:sp>
      <p:pic>
        <p:nvPicPr>
          <p:cNvPr id="6" name="Picture 5">
            <a:extLst>
              <a:ext uri="{FF2B5EF4-FFF2-40B4-BE49-F238E27FC236}">
                <a16:creationId xmlns:a16="http://schemas.microsoft.com/office/drawing/2014/main" id="{353756C0-5884-79F0-2ACC-68DF9433A5E0}"/>
              </a:ext>
            </a:extLst>
          </p:cNvPr>
          <p:cNvPicPr>
            <a:picLocks noChangeAspect="1"/>
          </p:cNvPicPr>
          <p:nvPr/>
        </p:nvPicPr>
        <p:blipFill>
          <a:blip r:embed="rId2"/>
          <a:stretch>
            <a:fillRect/>
          </a:stretch>
        </p:blipFill>
        <p:spPr>
          <a:xfrm>
            <a:off x="4514335" y="1695432"/>
            <a:ext cx="7460691" cy="4629811"/>
          </a:xfrm>
          <a:prstGeom prst="rect">
            <a:avLst/>
          </a:prstGeom>
        </p:spPr>
      </p:pic>
    </p:spTree>
    <p:extLst>
      <p:ext uri="{BB962C8B-B14F-4D97-AF65-F5344CB8AC3E}">
        <p14:creationId xmlns:p14="http://schemas.microsoft.com/office/powerpoint/2010/main" val="275900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81A9-B4D1-796F-3D09-0AC79C15B55C}"/>
              </a:ext>
            </a:extLst>
          </p:cNvPr>
          <p:cNvSpPr>
            <a:spLocks noGrp="1"/>
          </p:cNvSpPr>
          <p:nvPr>
            <p:ph type="title"/>
          </p:nvPr>
        </p:nvSpPr>
        <p:spPr>
          <a:xfrm>
            <a:off x="335466" y="436605"/>
            <a:ext cx="9956747" cy="773879"/>
          </a:xfrm>
        </p:spPr>
        <p:txBody>
          <a:bodyPr/>
          <a:lstStyle/>
          <a:p>
            <a:r>
              <a:rPr lang="en-US"/>
              <a:t>ER Diagram</a:t>
            </a:r>
          </a:p>
        </p:txBody>
      </p:sp>
      <p:pic>
        <p:nvPicPr>
          <p:cNvPr id="4" name="Picture 3" descr="A diagram of services&#10;&#10;Description automatically generated">
            <a:extLst>
              <a:ext uri="{FF2B5EF4-FFF2-40B4-BE49-F238E27FC236}">
                <a16:creationId xmlns:a16="http://schemas.microsoft.com/office/drawing/2014/main" id="{0B5E3D32-3089-B067-C3FF-CAA1DC9BC2F2}"/>
              </a:ext>
            </a:extLst>
          </p:cNvPr>
          <p:cNvPicPr>
            <a:picLocks noChangeAspect="1"/>
          </p:cNvPicPr>
          <p:nvPr/>
        </p:nvPicPr>
        <p:blipFill>
          <a:blip r:embed="rId2"/>
          <a:stretch>
            <a:fillRect/>
          </a:stretch>
        </p:blipFill>
        <p:spPr>
          <a:xfrm>
            <a:off x="1466127" y="1349738"/>
            <a:ext cx="9047545" cy="4804778"/>
          </a:xfrm>
          <a:prstGeom prst="rect">
            <a:avLst/>
          </a:prstGeom>
        </p:spPr>
      </p:pic>
    </p:spTree>
    <p:extLst>
      <p:ext uri="{BB962C8B-B14F-4D97-AF65-F5344CB8AC3E}">
        <p14:creationId xmlns:p14="http://schemas.microsoft.com/office/powerpoint/2010/main" val="79368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CB05-827C-BE6F-5ED0-69CF5B668832}"/>
              </a:ext>
            </a:extLst>
          </p:cNvPr>
          <p:cNvSpPr>
            <a:spLocks noGrp="1"/>
          </p:cNvSpPr>
          <p:nvPr>
            <p:ph type="title"/>
          </p:nvPr>
        </p:nvSpPr>
        <p:spPr>
          <a:xfrm>
            <a:off x="335467" y="492045"/>
            <a:ext cx="9956747" cy="790355"/>
          </a:xfrm>
        </p:spPr>
        <p:txBody>
          <a:bodyPr/>
          <a:lstStyle/>
          <a:p>
            <a:r>
              <a:rPr lang="en-US"/>
              <a:t>Relational Schema</a:t>
            </a:r>
          </a:p>
        </p:txBody>
      </p:sp>
      <p:pic>
        <p:nvPicPr>
          <p:cNvPr id="12" name="Content Placeholder 11" descr="A diagram of a customer service&#10;&#10;Description automatically generated">
            <a:extLst>
              <a:ext uri="{FF2B5EF4-FFF2-40B4-BE49-F238E27FC236}">
                <a16:creationId xmlns:a16="http://schemas.microsoft.com/office/drawing/2014/main" id="{447D87F1-83CB-86DD-1A94-ECB198AB3A57}"/>
              </a:ext>
            </a:extLst>
          </p:cNvPr>
          <p:cNvPicPr>
            <a:picLocks noGrp="1" noChangeAspect="1"/>
          </p:cNvPicPr>
          <p:nvPr>
            <p:ph idx="1"/>
          </p:nvPr>
        </p:nvPicPr>
        <p:blipFill>
          <a:blip r:embed="rId2"/>
          <a:stretch>
            <a:fillRect/>
          </a:stretch>
        </p:blipFill>
        <p:spPr>
          <a:xfrm>
            <a:off x="2675247" y="1496553"/>
            <a:ext cx="6666146" cy="4873320"/>
          </a:xfrm>
        </p:spPr>
      </p:pic>
    </p:spTree>
    <p:extLst>
      <p:ext uri="{BB962C8B-B14F-4D97-AF65-F5344CB8AC3E}">
        <p14:creationId xmlns:p14="http://schemas.microsoft.com/office/powerpoint/2010/main" val="91808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CB100-438C-43E1-C282-376135AA2285}"/>
              </a:ext>
            </a:extLst>
          </p:cNvPr>
          <p:cNvSpPr>
            <a:spLocks noGrp="1"/>
          </p:cNvSpPr>
          <p:nvPr>
            <p:ph idx="1"/>
          </p:nvPr>
        </p:nvSpPr>
        <p:spPr>
          <a:xfrm>
            <a:off x="267948" y="2732962"/>
            <a:ext cx="11654367" cy="1397363"/>
          </a:xfrm>
        </p:spPr>
        <p:txBody>
          <a:bodyPr vert="horz" lIns="91440" tIns="45720" rIns="91440" bIns="45720" rtlCol="0" anchor="t">
            <a:normAutofit/>
          </a:bodyPr>
          <a:lstStyle/>
          <a:p>
            <a:pPr marL="0" indent="0" algn="ctr">
              <a:buNone/>
            </a:pPr>
            <a:r>
              <a:rPr lang="en-US" sz="7000"/>
              <a:t>Q/A Time</a:t>
            </a:r>
          </a:p>
        </p:txBody>
      </p:sp>
    </p:spTree>
    <p:extLst>
      <p:ext uri="{BB962C8B-B14F-4D97-AF65-F5344CB8AC3E}">
        <p14:creationId xmlns:p14="http://schemas.microsoft.com/office/powerpoint/2010/main" val="3313118196"/>
      </p:ext>
    </p:extLst>
  </p:cSld>
  <p:clrMapOvr>
    <a:masterClrMapping/>
  </p:clrMapOvr>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DylanVTI</vt:lpstr>
      <vt:lpstr> CSE 111 Fall 2024: Project Checkpoint 1   Mining Company Database </vt:lpstr>
      <vt:lpstr>Synopsis</vt:lpstr>
      <vt:lpstr>Use Case Diagram</vt:lpstr>
      <vt:lpstr>ER Diagram</vt:lpstr>
      <vt:lpstr>Relational Schema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44</cp:revision>
  <dcterms:created xsi:type="dcterms:W3CDTF">2024-10-21T02:10:39Z</dcterms:created>
  <dcterms:modified xsi:type="dcterms:W3CDTF">2024-10-29T02:11:06Z</dcterms:modified>
</cp:coreProperties>
</file>