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4" r:id="rId2"/>
    <p:sldId id="388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r Input" id="{0A4CECE1-8B6A-49B8-B963-3092F5F0F90D}">
          <p14:sldIdLst>
            <p14:sldId id="354"/>
            <p14:sldId id="388"/>
            <p14:sldId id="395"/>
          </p14:sldIdLst>
        </p14:section>
        <p14:section name="Backup" id="{48ED1FC1-2278-4E8A-95B3-58FDAA72E9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Qi" initials="LQ" lastIdx="2" clrIdx="0">
    <p:extLst/>
  </p:cmAuthor>
  <p:cmAuthor id="2" name="Welle, Benjamin" initials="WB" lastIdx="174" clrIdx="1">
    <p:extLst/>
  </p:cmAuthor>
  <p:cmAuthor id="3" name="Welle, Benjamin" initials="WB [2]" lastIdx="84" clrIdx="2">
    <p:extLst/>
  </p:cmAuthor>
  <p:cmAuthor id="4" name="Szilasi, Anton" initials="SA" lastIdx="4" clrIdx="3">
    <p:extLst/>
  </p:cmAuthor>
  <p:cmAuthor id="5" name="Shubham Nagar" initials="SN" lastIdx="1" clrIdx="4">
    <p:extLst/>
  </p:cmAuthor>
  <p:cmAuthor id="6" name="Shubham Nagar" initials="SN [2]" lastIdx="1" clrIdx="5">
    <p:extLst/>
  </p:cmAuthor>
  <p:cmAuthor id="7" name="Shubham Nagar" initials="SN [3]" lastIdx="1" clrIdx="6">
    <p:extLst/>
  </p:cmAuthor>
  <p:cmAuthor id="8" name="Shubham Nagar" initials="SN [4]" lastIdx="1" clrIdx="7">
    <p:extLst/>
  </p:cmAuthor>
  <p:cmAuthor id="9" name="Shubham Nagar" initials="SN [5]" lastIdx="1" clrIdx="8">
    <p:extLst/>
  </p:cmAuthor>
  <p:cmAuthor id="10" name="Shubham Nagar" initials="SN [6]" lastIdx="1" clrIdx="9">
    <p:extLst/>
  </p:cmAuthor>
  <p:cmAuthor id="11" name="Shubham Nagar" initials="SN [7]" lastIdx="1" clrIdx="10">
    <p:extLst/>
  </p:cmAuthor>
  <p:cmAuthor id="12" name="Shubham Nagar" initials="SN [8]" lastIdx="1" clrIdx="11">
    <p:extLst/>
  </p:cmAuthor>
  <p:cmAuthor id="13" name="Shubham Nagar" initials="SN [9]" lastIdx="1" clrIdx="12">
    <p:extLst/>
  </p:cmAuthor>
  <p:cmAuthor id="14" name="Shubham Nagar" initials="SN [10]" lastIdx="1" clrIdx="13">
    <p:extLst/>
  </p:cmAuthor>
  <p:cmAuthor id="15" name="Shubham Nagar" initials="SN [11]" lastIdx="1" clrIdx="14">
    <p:extLst/>
  </p:cmAuthor>
  <p:cmAuthor id="16" name="Shubham Nagar" initials="SN [12]" lastIdx="1" clrIdx="15">
    <p:extLst/>
  </p:cmAuthor>
  <p:cmAuthor id="17" name="Shubham Nagar" initials="SN [13]" lastIdx="1" clrIdx="16">
    <p:extLst/>
  </p:cmAuthor>
  <p:cmAuthor id="18" name="Shubham Nagar" initials="SN [14]" lastIdx="1" clrIdx="17">
    <p:extLst/>
  </p:cmAuthor>
  <p:cmAuthor id="19" name="Shubham Nagar" initials="SN [15]" lastIdx="1" clrIdx="18">
    <p:extLst/>
  </p:cmAuthor>
  <p:cmAuthor id="20" name="Shubham Nagar" initials="SN [16]" lastIdx="1" clrIdx="19">
    <p:extLst/>
  </p:cmAuthor>
  <p:cmAuthor id="21" name="Shubham Nagar" initials="SN [17]" lastIdx="1" clrIdx="20">
    <p:extLst/>
  </p:cmAuthor>
  <p:cmAuthor id="22" name="Shubham Nagar" initials="SN [18]" lastIdx="1" clrIdx="21">
    <p:extLst/>
  </p:cmAuthor>
  <p:cmAuthor id="23" name="Shubham Nagar" initials="SN [19]" lastIdx="1" clrIdx="22">
    <p:extLst/>
  </p:cmAuthor>
  <p:cmAuthor id="24" name="Shubham Nagar" initials="SN [20]" lastIdx="1" clrIdx="23">
    <p:extLst/>
  </p:cmAuthor>
  <p:cmAuthor id="25" name="Shubham Nagar" initials="SN [21]" lastIdx="1" clrIdx="24">
    <p:extLst/>
  </p:cmAuthor>
  <p:cmAuthor id="26" name="Shubham Nagar" initials="SN [22]" lastIdx="1" clrIdx="25">
    <p:extLst/>
  </p:cmAuthor>
  <p:cmAuthor id="27" name="Shubham Nagar" initials="SN [23]" lastIdx="1" clrIdx="26">
    <p:extLst/>
  </p:cmAuthor>
  <p:cmAuthor id="28" name="Shubham Nagar" initials="SN [24]" lastIdx="1" clrIdx="27">
    <p:extLst/>
  </p:cmAuthor>
  <p:cmAuthor id="29" name="Shubham Nagar" initials="SN [25]" lastIdx="1" clrIdx="28">
    <p:extLst/>
  </p:cmAuthor>
  <p:cmAuthor id="30" name="Shubham Nagar" initials="SN [26]" lastIdx="1" clrIdx="29">
    <p:extLst/>
  </p:cmAuthor>
  <p:cmAuthor id="31" name="Shubham Nagar" initials="SN [27]" lastIdx="1" clrIdx="30">
    <p:extLst/>
  </p:cmAuthor>
  <p:cmAuthor id="32" name="Shubham Nagar" initials="SN [28]" lastIdx="1" clrIdx="31">
    <p:extLst/>
  </p:cmAuthor>
  <p:cmAuthor id="33" name="Shubham Nagar" initials="SN [29]" lastIdx="1" clrIdx="32">
    <p:extLst/>
  </p:cmAuthor>
  <p:cmAuthor id="34" name="Shubham Nagar" initials="SN [30]" lastIdx="1" clrIdx="33">
    <p:extLst/>
  </p:cmAuthor>
  <p:cmAuthor id="35" name="Nikhil kapoor" initials="Nk" lastIdx="21" clrIdx="34">
    <p:extLst>
      <p:ext uri="{19B8F6BF-5375-455C-9EA6-DF929625EA0E}">
        <p15:presenceInfo xmlns:p15="http://schemas.microsoft.com/office/powerpoint/2012/main" userId="a533fd8b57f46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437" autoAdjust="0"/>
  </p:normalViewPr>
  <p:slideViewPr>
    <p:cSldViewPr snapToGrid="0">
      <p:cViewPr varScale="1">
        <p:scale>
          <a:sx n="92" d="100"/>
          <a:sy n="92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59436-ACC3-4452-914E-923A926A7ACE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F0B4B-F60F-4909-B8DC-C97F0974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F0B4B-F60F-4909-B8DC-C97F09747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7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1D70-1D2D-49DB-BF33-AEF64AAF9D34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8CC9-B6F4-43E0-B89D-F3E0278BE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290094" y="1322206"/>
            <a:ext cx="224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Adjacent Buildings: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0713" y="1907254"/>
            <a:ext cx="12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Building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133296" y="2313844"/>
            <a:ext cx="305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Offset X: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98375" y="2772730"/>
            <a:ext cx="163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Offset Y: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281759" y="3333479"/>
            <a:ext cx="1034398" cy="313279"/>
            <a:chOff x="7041115" y="3569335"/>
            <a:chExt cx="1034398" cy="313279"/>
          </a:xfrm>
        </p:grpSpPr>
        <p:sp>
          <p:nvSpPr>
            <p:cNvPr id="94" name="TextBox 93"/>
            <p:cNvSpPr txBox="1"/>
            <p:nvPr/>
          </p:nvSpPr>
          <p:spPr>
            <a:xfrm>
              <a:off x="7041115" y="3569335"/>
              <a:ext cx="1034398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30</a:t>
              </a:r>
              <a:endParaRPr lang="en-US" sz="1600" dirty="0"/>
            </a:p>
          </p:txBody>
        </p:sp>
        <p:sp>
          <p:nvSpPr>
            <p:cNvPr id="95" name="Round Same Side Corner Rectangle 94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1759" y="3872098"/>
            <a:ext cx="1034398" cy="313279"/>
            <a:chOff x="7041115" y="3569335"/>
            <a:chExt cx="1034398" cy="313279"/>
          </a:xfrm>
        </p:grpSpPr>
        <p:sp>
          <p:nvSpPr>
            <p:cNvPr id="97" name="TextBox 96"/>
            <p:cNvSpPr txBox="1"/>
            <p:nvPr/>
          </p:nvSpPr>
          <p:spPr>
            <a:xfrm>
              <a:off x="7041115" y="3569335"/>
              <a:ext cx="1034398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30</a:t>
              </a:r>
              <a:endParaRPr lang="en-US" sz="1600" dirty="0"/>
            </a:p>
          </p:txBody>
        </p:sp>
        <p:sp>
          <p:nvSpPr>
            <p:cNvPr id="98" name="Round Same Side Corner Rectangle 97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293335" y="3285755"/>
            <a:ext cx="94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Length: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22659" y="3844184"/>
            <a:ext cx="99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Width: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281759" y="4308267"/>
            <a:ext cx="1034398" cy="313279"/>
            <a:chOff x="7041115" y="3569335"/>
            <a:chExt cx="1034398" cy="313279"/>
          </a:xfrm>
        </p:grpSpPr>
        <p:sp>
          <p:nvSpPr>
            <p:cNvPr id="76" name="TextBox 75"/>
            <p:cNvSpPr txBox="1"/>
            <p:nvPr/>
          </p:nvSpPr>
          <p:spPr>
            <a:xfrm>
              <a:off x="7041115" y="3569335"/>
              <a:ext cx="1034398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sp>
          <p:nvSpPr>
            <p:cNvPr id="77" name="Round Same Side Corner Rectangle 76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281759" y="2330407"/>
            <a:ext cx="1034398" cy="313279"/>
            <a:chOff x="7041115" y="3569335"/>
            <a:chExt cx="1034398" cy="313279"/>
          </a:xfrm>
        </p:grpSpPr>
        <p:sp>
          <p:nvSpPr>
            <p:cNvPr id="79" name="TextBox 78"/>
            <p:cNvSpPr txBox="1"/>
            <p:nvPr/>
          </p:nvSpPr>
          <p:spPr>
            <a:xfrm>
              <a:off x="7041115" y="3569335"/>
              <a:ext cx="1034398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-50</a:t>
              </a:r>
              <a:endParaRPr lang="en-US" sz="1600" dirty="0"/>
            </a:p>
          </p:txBody>
        </p:sp>
        <p:sp>
          <p:nvSpPr>
            <p:cNvPr id="80" name="Round Same Side Corner Rectangle 79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201212" y="722576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Site Context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54238" y="4323247"/>
            <a:ext cx="89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Height: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5289545" y="2815837"/>
            <a:ext cx="1034398" cy="313279"/>
            <a:chOff x="7041115" y="3569335"/>
            <a:chExt cx="1034398" cy="313279"/>
          </a:xfrm>
        </p:grpSpPr>
        <p:sp>
          <p:nvSpPr>
            <p:cNvPr id="74" name="TextBox 73"/>
            <p:cNvSpPr txBox="1"/>
            <p:nvPr/>
          </p:nvSpPr>
          <p:spPr>
            <a:xfrm>
              <a:off x="7041115" y="3569335"/>
              <a:ext cx="1034398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138" name="Round Same Side Corner Rectangle 137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329389" y="4732401"/>
            <a:ext cx="200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Site Orientation: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35020" y="4774366"/>
            <a:ext cx="1081137" cy="2979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18288" bIns="18288" rtlCol="0">
            <a:spAutoFit/>
          </a:bodyPr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ound Same Side Corner Rectangle 151"/>
          <p:cNvSpPr/>
          <p:nvPr/>
        </p:nvSpPr>
        <p:spPr>
          <a:xfrm rot="5400000" flipV="1">
            <a:off x="5992099" y="4762631"/>
            <a:ext cx="313278" cy="26221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˚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5259279" y="4737100"/>
            <a:ext cx="758352" cy="313278"/>
            <a:chOff x="5887129" y="2484850"/>
            <a:chExt cx="2196851" cy="352137"/>
          </a:xfrm>
        </p:grpSpPr>
        <p:sp>
          <p:nvSpPr>
            <p:cNvPr id="155" name="TextBox 154"/>
            <p:cNvSpPr txBox="1"/>
            <p:nvPr/>
          </p:nvSpPr>
          <p:spPr>
            <a:xfrm>
              <a:off x="5887129" y="2484850"/>
              <a:ext cx="2196851" cy="35213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45</a:t>
              </a:r>
              <a:endParaRPr lang="en-US" sz="1600" dirty="0"/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8635" y="2568728"/>
              <a:ext cx="167079" cy="14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798" y="1029906"/>
            <a:ext cx="2789451" cy="26052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3" name="Straight Arrow Connector 172"/>
          <p:cNvCxnSpPr/>
          <p:nvPr/>
        </p:nvCxnSpPr>
        <p:spPr>
          <a:xfrm flipV="1">
            <a:off x="8999144" y="3273532"/>
            <a:ext cx="0" cy="3035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8999144" y="3577124"/>
            <a:ext cx="391897" cy="44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302903" y="3403120"/>
            <a:ext cx="36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8859679" y="3018538"/>
            <a:ext cx="36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30" y="3904738"/>
            <a:ext cx="2781567" cy="18814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7" name="Straight Arrow Connector 176"/>
          <p:cNvCxnSpPr/>
          <p:nvPr/>
        </p:nvCxnSpPr>
        <p:spPr>
          <a:xfrm flipH="1" flipV="1">
            <a:off x="9524132" y="5424117"/>
            <a:ext cx="85253" cy="1883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9609384" y="5518315"/>
            <a:ext cx="236975" cy="94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9755734" y="5324268"/>
            <a:ext cx="28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80" name="TextBox 179"/>
          <p:cNvSpPr txBox="1"/>
          <p:nvPr/>
        </p:nvSpPr>
        <p:spPr>
          <a:xfrm rot="20541590">
            <a:off x="9349499" y="5179492"/>
            <a:ext cx="24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186" name="Straight Connector 185"/>
          <p:cNvCxnSpPr>
            <a:endCxn id="188" idx="1"/>
          </p:cNvCxnSpPr>
          <p:nvPr/>
        </p:nvCxnSpPr>
        <p:spPr>
          <a:xfrm flipV="1">
            <a:off x="9268960" y="4844992"/>
            <a:ext cx="924178" cy="2656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 rot="20415121">
            <a:off x="9792529" y="4812275"/>
            <a:ext cx="858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(0,0,0)</a:t>
            </a:r>
            <a:endParaRPr lang="en-US" sz="1000" dirty="0"/>
          </a:p>
        </p:txBody>
      </p:sp>
      <p:sp>
        <p:nvSpPr>
          <p:cNvPr id="188" name="Oval 187"/>
          <p:cNvSpPr/>
          <p:nvPr/>
        </p:nvSpPr>
        <p:spPr>
          <a:xfrm>
            <a:off x="10186111" y="4837423"/>
            <a:ext cx="47986" cy="51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0221572" y="2273143"/>
            <a:ext cx="73106" cy="586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221572" y="2313844"/>
            <a:ext cx="1307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(0,0,0)</a:t>
            </a:r>
            <a:endParaRPr lang="en-US" sz="1000" dirty="0"/>
          </a:p>
        </p:txBody>
      </p:sp>
      <p:cxnSp>
        <p:nvCxnSpPr>
          <p:cNvPr id="191" name="Straight Connector 190"/>
          <p:cNvCxnSpPr>
            <a:stCxn id="28" idx="1"/>
            <a:endCxn id="28" idx="3"/>
          </p:cNvCxnSpPr>
          <p:nvPr/>
        </p:nvCxnSpPr>
        <p:spPr>
          <a:xfrm>
            <a:off x="8878798" y="2332518"/>
            <a:ext cx="278945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8" idx="2"/>
            <a:endCxn id="28" idx="0"/>
          </p:cNvCxnSpPr>
          <p:nvPr/>
        </p:nvCxnSpPr>
        <p:spPr>
          <a:xfrm flipV="1">
            <a:off x="10273524" y="1029906"/>
            <a:ext cx="0" cy="26052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0012032" y="4462820"/>
            <a:ext cx="195530" cy="2787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9622847" y="5306062"/>
            <a:ext cx="6052" cy="2867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493520" y="5072316"/>
            <a:ext cx="28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33309" y="593631"/>
            <a:ext cx="32381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The user enters in values for the following parameters.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Only Site Orientation is a dropdown.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Everything relative to global origin 0,0,0.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Offset X and Y give a starting point to draw the building.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Length is the X dimension centered on the starting point.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Width is the Y dimension moving away from the endpoints of the Length.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Only rectangles allowed.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Site rotation point is the midpoint of the rectangle (Length/2, Width/2, Z=0).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Both a 2D view and 3d view is shown, updating simultaneously.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Grid shown. X,Y,Z axis shown. Positive Y is North.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099764" y="198017"/>
            <a:ext cx="438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The particular buildings below are an example, and don’t represent the actually geometry given. See Slide 3 for that.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19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916509" y="1935226"/>
            <a:ext cx="167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Footprint Shape: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731551" y="2264129"/>
            <a:ext cx="2081492" cy="313277"/>
            <a:chOff x="5401733" y="2484850"/>
            <a:chExt cx="2682247" cy="313277"/>
          </a:xfrm>
        </p:grpSpPr>
        <p:sp>
          <p:nvSpPr>
            <p:cNvPr id="39" name="TextBox 38"/>
            <p:cNvSpPr txBox="1"/>
            <p:nvPr/>
          </p:nvSpPr>
          <p:spPr>
            <a:xfrm>
              <a:off x="5401733" y="2484850"/>
              <a:ext cx="2682247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L-Shape</a:t>
              </a:r>
              <a:endParaRPr lang="en-US" sz="16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635" y="2568728"/>
              <a:ext cx="167079" cy="14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4128646" y="954688"/>
            <a:ext cx="179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of Floors: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3892" y="914290"/>
            <a:ext cx="200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Floor Height:</a:t>
            </a:r>
          </a:p>
        </p:txBody>
      </p:sp>
      <p:sp>
        <p:nvSpPr>
          <p:cNvPr id="2" name="Round Same Side Corner Rectangle 1"/>
          <p:cNvSpPr/>
          <p:nvPr/>
        </p:nvSpPr>
        <p:spPr>
          <a:xfrm rot="5400000">
            <a:off x="7523879" y="1245177"/>
            <a:ext cx="313278" cy="33866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78123" y="187097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Geometry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38433" y="3095544"/>
            <a:ext cx="225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Footprint Dimensions: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44821" y="3563045"/>
            <a:ext cx="1173001" cy="313279"/>
            <a:chOff x="6629400" y="3569335"/>
            <a:chExt cx="1446113" cy="313279"/>
          </a:xfrm>
        </p:grpSpPr>
        <p:sp>
          <p:nvSpPr>
            <p:cNvPr id="78" name="TextBox 77"/>
            <p:cNvSpPr txBox="1"/>
            <p:nvPr/>
          </p:nvSpPr>
          <p:spPr>
            <a:xfrm>
              <a:off x="6629400" y="3569335"/>
              <a:ext cx="1446113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60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0" name="Round Same Side Corner Rectangle 79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067857" y="3547115"/>
            <a:ext cx="156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Length 1 (X1):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6405814" y="4926181"/>
            <a:ext cx="1143755" cy="313279"/>
            <a:chOff x="6629400" y="3569335"/>
            <a:chExt cx="1446113" cy="313279"/>
          </a:xfrm>
        </p:grpSpPr>
        <p:sp>
          <p:nvSpPr>
            <p:cNvPr id="93" name="TextBox 92"/>
            <p:cNvSpPr txBox="1"/>
            <p:nvPr/>
          </p:nvSpPr>
          <p:spPr>
            <a:xfrm>
              <a:off x="6629400" y="3569335"/>
              <a:ext cx="1446113" cy="313277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Round Same Side Corner Rectangle 93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ft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418917" y="4008366"/>
            <a:ext cx="1169655" cy="313279"/>
            <a:chOff x="6629400" y="3569335"/>
            <a:chExt cx="1446113" cy="313279"/>
          </a:xfrm>
        </p:grpSpPr>
        <p:sp>
          <p:nvSpPr>
            <p:cNvPr id="96" name="TextBox 95"/>
            <p:cNvSpPr txBox="1"/>
            <p:nvPr/>
          </p:nvSpPr>
          <p:spPr>
            <a:xfrm>
              <a:off x="6629400" y="3569335"/>
              <a:ext cx="1446113" cy="313277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Round Same Side Corner Rectangle 96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ft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03020" y="4489987"/>
            <a:ext cx="1143755" cy="313279"/>
            <a:chOff x="6629400" y="3569335"/>
            <a:chExt cx="1446113" cy="313279"/>
          </a:xfrm>
        </p:grpSpPr>
        <p:sp>
          <p:nvSpPr>
            <p:cNvPr id="99" name="TextBox 98"/>
            <p:cNvSpPr txBox="1"/>
            <p:nvPr/>
          </p:nvSpPr>
          <p:spPr>
            <a:xfrm>
              <a:off x="6629400" y="3569335"/>
              <a:ext cx="1446113" cy="313277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60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Round Same Side Corner Rectangle 99"/>
            <p:cNvSpPr/>
            <p:nvPr/>
          </p:nvSpPr>
          <p:spPr>
            <a:xfrm rot="5400000">
              <a:off x="7749540" y="3556641"/>
              <a:ext cx="313278" cy="33866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ft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044969" y="4514394"/>
            <a:ext cx="202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Width 1 (Y1):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33329" y="4007496"/>
            <a:ext cx="185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Length 2 (X2):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018043" y="5003729"/>
            <a:ext cx="160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Width 2 (Y2):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035888" y="2256873"/>
            <a:ext cx="2071399" cy="313277"/>
            <a:chOff x="5401733" y="2484850"/>
            <a:chExt cx="2682247" cy="313277"/>
          </a:xfrm>
        </p:grpSpPr>
        <p:sp>
          <p:nvSpPr>
            <p:cNvPr id="45" name="TextBox 44"/>
            <p:cNvSpPr txBox="1"/>
            <p:nvPr/>
          </p:nvSpPr>
          <p:spPr>
            <a:xfrm>
              <a:off x="5401733" y="2484850"/>
              <a:ext cx="2682247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L-Shape-1</a:t>
              </a:r>
              <a:endParaRPr lang="en-US" sz="16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635" y="2568728"/>
              <a:ext cx="167079" cy="14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9" name="TextBox 58"/>
          <p:cNvSpPr txBox="1"/>
          <p:nvPr/>
        </p:nvSpPr>
        <p:spPr>
          <a:xfrm>
            <a:off x="1974572" y="926976"/>
            <a:ext cx="225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Building Area:</a:t>
            </a:r>
          </a:p>
        </p:txBody>
      </p:sp>
      <p:sp>
        <p:nvSpPr>
          <p:cNvPr id="68" name="Round Same Side Corner Rectangle 67"/>
          <p:cNvSpPr/>
          <p:nvPr/>
        </p:nvSpPr>
        <p:spPr>
          <a:xfrm rot="5400000">
            <a:off x="3452898" y="1173476"/>
            <a:ext cx="313278" cy="47201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ft2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26393" y="1242541"/>
            <a:ext cx="1641185" cy="3132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18288" bIns="18288" rtlCol="0">
            <a:spAutoFit/>
          </a:bodyPr>
          <a:lstStyle/>
          <a:p>
            <a:r>
              <a:rPr lang="en-US" sz="1600" dirty="0" smtClean="0"/>
              <a:t>8100</a:t>
            </a:r>
            <a:endParaRPr lang="en-US" sz="16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757855" y="1265562"/>
            <a:ext cx="753371" cy="313277"/>
            <a:chOff x="5401733" y="2484850"/>
            <a:chExt cx="2682247" cy="313277"/>
          </a:xfrm>
        </p:grpSpPr>
        <p:sp>
          <p:nvSpPr>
            <p:cNvPr id="87" name="TextBox 86"/>
            <p:cNvSpPr txBox="1"/>
            <p:nvPr/>
          </p:nvSpPr>
          <p:spPr>
            <a:xfrm>
              <a:off x="5401733" y="2484850"/>
              <a:ext cx="2682247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12</a:t>
              </a:r>
              <a:endParaRPr lang="en-US" sz="1600" dirty="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635" y="2568728"/>
              <a:ext cx="167079" cy="14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89" name="Group 88"/>
          <p:cNvGrpSpPr/>
          <p:nvPr/>
        </p:nvGrpSpPr>
        <p:grpSpPr>
          <a:xfrm>
            <a:off x="4215206" y="1254706"/>
            <a:ext cx="958512" cy="313277"/>
            <a:chOff x="5401733" y="2484850"/>
            <a:chExt cx="2682247" cy="313277"/>
          </a:xfrm>
        </p:grpSpPr>
        <p:sp>
          <p:nvSpPr>
            <p:cNvPr id="90" name="TextBox 89"/>
            <p:cNvSpPr txBox="1"/>
            <p:nvPr/>
          </p:nvSpPr>
          <p:spPr>
            <a:xfrm>
              <a:off x="5401733" y="2484850"/>
              <a:ext cx="2682247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3</a:t>
              </a:r>
              <a:endParaRPr lang="en-US" sz="16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635" y="2568728"/>
              <a:ext cx="167079" cy="14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2" name="TextBox 151"/>
          <p:cNvSpPr txBox="1"/>
          <p:nvPr/>
        </p:nvSpPr>
        <p:spPr>
          <a:xfrm>
            <a:off x="9744586" y="1921259"/>
            <a:ext cx="188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Orientation: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782225" y="2229845"/>
            <a:ext cx="862137" cy="3132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18288" bIns="18288" rtlCol="0">
            <a:spAutoFit/>
          </a:bodyPr>
          <a:lstStyle/>
          <a:p>
            <a:r>
              <a:rPr lang="en-US" sz="1600" dirty="0" smtClean="0"/>
              <a:t>180</a:t>
            </a:r>
            <a:endParaRPr lang="en-US" sz="1600" dirty="0"/>
          </a:p>
        </p:txBody>
      </p:sp>
      <p:sp>
        <p:nvSpPr>
          <p:cNvPr id="154" name="Round Same Side Corner Rectangle 153"/>
          <p:cNvSpPr/>
          <p:nvPr/>
        </p:nvSpPr>
        <p:spPr>
          <a:xfrm rot="5400000">
            <a:off x="10646910" y="2214888"/>
            <a:ext cx="313278" cy="31749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˚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44784" y="7247027"/>
            <a:ext cx="223837" cy="252412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844" y="2292241"/>
            <a:ext cx="45719" cy="145520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3956604" y="1932786"/>
            <a:ext cx="251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Parametric Relationship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6374908" y="5494606"/>
            <a:ext cx="1221860" cy="313279"/>
            <a:chOff x="6710648" y="3569335"/>
            <a:chExt cx="1446114" cy="313279"/>
          </a:xfrm>
        </p:grpSpPr>
        <p:sp>
          <p:nvSpPr>
            <p:cNvPr id="158" name="TextBox 157"/>
            <p:cNvSpPr txBox="1"/>
            <p:nvPr/>
          </p:nvSpPr>
          <p:spPr>
            <a:xfrm>
              <a:off x="6710648" y="3569335"/>
              <a:ext cx="1446114" cy="313277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2700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Round Same Side Corner Rectangle 160"/>
            <p:cNvSpPr/>
            <p:nvPr/>
          </p:nvSpPr>
          <p:spPr>
            <a:xfrm rot="5400000">
              <a:off x="7723060" y="3498193"/>
              <a:ext cx="313278" cy="45556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ft2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097820" y="5461618"/>
            <a:ext cx="1604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Floor Area: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200212" y="1256103"/>
            <a:ext cx="1157620" cy="313277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tIns="18288" bIns="18288" rtlCol="0">
            <a:spAutoFit/>
          </a:bodyPr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331900" y="943832"/>
            <a:ext cx="315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Perimeter </a:t>
            </a:r>
            <a:r>
              <a:rPr lang="en-US" sz="1600" dirty="0"/>
              <a:t>Depth:</a:t>
            </a:r>
          </a:p>
        </p:txBody>
      </p:sp>
      <p:sp>
        <p:nvSpPr>
          <p:cNvPr id="166" name="Round Same Side Corner Rectangle 165"/>
          <p:cNvSpPr/>
          <p:nvPr/>
        </p:nvSpPr>
        <p:spPr>
          <a:xfrm rot="5400000">
            <a:off x="9036736" y="1240765"/>
            <a:ext cx="300119" cy="33866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8185633" y="1253908"/>
            <a:ext cx="831830" cy="313277"/>
            <a:chOff x="4234249" y="2484850"/>
            <a:chExt cx="3849732" cy="327011"/>
          </a:xfrm>
        </p:grpSpPr>
        <p:sp>
          <p:nvSpPr>
            <p:cNvPr id="168" name="TextBox 167"/>
            <p:cNvSpPr txBox="1"/>
            <p:nvPr/>
          </p:nvSpPr>
          <p:spPr>
            <a:xfrm>
              <a:off x="4234249" y="2484850"/>
              <a:ext cx="3849732" cy="32701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8635" y="2568728"/>
              <a:ext cx="167079" cy="145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74" name="TextBox 173"/>
          <p:cNvSpPr txBox="1"/>
          <p:nvPr/>
        </p:nvSpPr>
        <p:spPr>
          <a:xfrm>
            <a:off x="5375112" y="954407"/>
            <a:ext cx="179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Floor Area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443608" y="1262202"/>
            <a:ext cx="958512" cy="31327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tIns="18288" bIns="18288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2700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 flipH="1" flipV="1">
            <a:off x="3080297" y="5494376"/>
            <a:ext cx="170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03" y="3361758"/>
            <a:ext cx="3108320" cy="2533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7" name="TextBox 136"/>
          <p:cNvSpPr txBox="1"/>
          <p:nvPr/>
        </p:nvSpPr>
        <p:spPr>
          <a:xfrm>
            <a:off x="2100546" y="5598970"/>
            <a:ext cx="214687" cy="31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823536" y="5709984"/>
            <a:ext cx="282178" cy="64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704965" y="5181301"/>
            <a:ext cx="237141" cy="31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125879" y="4181564"/>
            <a:ext cx="396145" cy="25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X1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92314" y="4448492"/>
            <a:ext cx="1008906" cy="25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Y2=0.5*Y1</a:t>
            </a:r>
            <a:endParaRPr lang="en-GB" dirty="0"/>
          </a:p>
        </p:txBody>
      </p:sp>
      <p:sp>
        <p:nvSpPr>
          <p:cNvPr id="172" name="TextBox 171"/>
          <p:cNvSpPr txBox="1"/>
          <p:nvPr/>
        </p:nvSpPr>
        <p:spPr>
          <a:xfrm>
            <a:off x="2297458" y="4831305"/>
            <a:ext cx="2653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 =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Floor Area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-((0.5*X1)*X1))\(X1-(0.5*X1))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594569" y="4474449"/>
            <a:ext cx="644687" cy="25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Y1=X1</a:t>
            </a:r>
            <a:endParaRPr lang="en-GB" sz="1000" dirty="0"/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828703" y="5474717"/>
            <a:ext cx="0" cy="247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06" y="3419154"/>
            <a:ext cx="3567078" cy="25746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3" name="Straight Arrow Connector 122"/>
          <p:cNvCxnSpPr/>
          <p:nvPr/>
        </p:nvCxnSpPr>
        <p:spPr>
          <a:xfrm flipH="1" flipV="1">
            <a:off x="9422359" y="5611774"/>
            <a:ext cx="85253" cy="1883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9507611" y="5705972"/>
            <a:ext cx="236975" cy="94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653961" y="5509403"/>
            <a:ext cx="27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 rot="20541590">
            <a:off x="9247580" y="5367465"/>
            <a:ext cx="23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</a:t>
            </a:r>
            <a:endParaRPr lang="en-US" sz="1400" dirty="0"/>
          </a:p>
        </p:txBody>
      </p:sp>
      <p:cxnSp>
        <p:nvCxnSpPr>
          <p:cNvPr id="179" name="Straight Arrow Connector 178"/>
          <p:cNvCxnSpPr/>
          <p:nvPr/>
        </p:nvCxnSpPr>
        <p:spPr>
          <a:xfrm flipH="1" flipV="1">
            <a:off x="9521695" y="5517114"/>
            <a:ext cx="2391" cy="2830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781376" y="4661810"/>
            <a:ext cx="1117722" cy="440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rot="20415121">
            <a:off x="9726126" y="4337237"/>
            <a:ext cx="822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(0,0,0)</a:t>
            </a:r>
            <a:endParaRPr lang="en-US" sz="1000" dirty="0"/>
          </a:p>
        </p:txBody>
      </p:sp>
      <p:sp>
        <p:nvSpPr>
          <p:cNvPr id="189" name="Oval 188"/>
          <p:cNvSpPr/>
          <p:nvPr/>
        </p:nvSpPr>
        <p:spPr>
          <a:xfrm flipV="1">
            <a:off x="9792600" y="4613026"/>
            <a:ext cx="72836" cy="88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9554497" y="4253190"/>
            <a:ext cx="286317" cy="4086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9406072" y="5241413"/>
            <a:ext cx="50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966276" y="4578571"/>
            <a:ext cx="237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312763" y="4030851"/>
            <a:ext cx="23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406072" y="4437450"/>
            <a:ext cx="237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W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9729776" y="4037565"/>
            <a:ext cx="237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N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77908" y="1951439"/>
            <a:ext cx="12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WWR:</a:t>
            </a:r>
          </a:p>
        </p:txBody>
      </p:sp>
      <p:sp>
        <p:nvSpPr>
          <p:cNvPr id="105" name="Round Same Side Corner Rectangle 104"/>
          <p:cNvSpPr/>
          <p:nvPr/>
        </p:nvSpPr>
        <p:spPr>
          <a:xfrm rot="5400000">
            <a:off x="7405358" y="2259603"/>
            <a:ext cx="313278" cy="33866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08706" y="2267930"/>
            <a:ext cx="913358" cy="3132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18288" bIns="18288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071319" y="2374334"/>
            <a:ext cx="167079" cy="1455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9" name="TextBox 108"/>
          <p:cNvSpPr txBox="1"/>
          <p:nvPr/>
        </p:nvSpPr>
        <p:spPr>
          <a:xfrm>
            <a:off x="7899730" y="1915331"/>
            <a:ext cx="160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Overhang Depth: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8180161" y="2273620"/>
            <a:ext cx="1053686" cy="315670"/>
            <a:chOff x="6629400" y="3569335"/>
            <a:chExt cx="1446113" cy="313279"/>
          </a:xfrm>
        </p:grpSpPr>
        <p:sp>
          <p:nvSpPr>
            <p:cNvPr id="111" name="TextBox 110"/>
            <p:cNvSpPr txBox="1"/>
            <p:nvPr/>
          </p:nvSpPr>
          <p:spPr>
            <a:xfrm>
              <a:off x="6629400" y="3569335"/>
              <a:ext cx="1446113" cy="3132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18288" bIns="18288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112" name="Round Same Side Corner Rectangle 111"/>
            <p:cNvSpPr/>
            <p:nvPr/>
          </p:nvSpPr>
          <p:spPr>
            <a:xfrm rot="5400000">
              <a:off x="7746782" y="3559400"/>
              <a:ext cx="313278" cy="33315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693183" y="2372449"/>
            <a:ext cx="167079" cy="14663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4" name="TextBox 113"/>
          <p:cNvSpPr txBox="1"/>
          <p:nvPr/>
        </p:nvSpPr>
        <p:spPr>
          <a:xfrm flipH="1">
            <a:off x="8229935" y="2265621"/>
            <a:ext cx="693738" cy="34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294127" y="5993906"/>
            <a:ext cx="438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The particular buildings above are an example, and don’t represent the actually geometry given. See Slide 3 for that.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2922" y="580540"/>
            <a:ext cx="2505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1: The user enters in values for the total building area.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16238" y="408837"/>
            <a:ext cx="170023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2: The user selects the number of floor from dropdown..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325864" y="196855"/>
            <a:ext cx="1423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3: Floor Area is automatically calculated: Building Area/#of Floors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714055" y="225492"/>
            <a:ext cx="142371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4: The user selects Floor Height from dropdown.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804137" y="393981"/>
            <a:ext cx="18973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Note: We auto-generate interior walls to perimeter/core zoning. With Footprint Shape, Parametric Relationship, Footprint Dimension Independent parameter (red), and Perimeter Depth these walls can be generated.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243690" y="539039"/>
            <a:ext cx="157792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5: The user selects Perimeter Depth from dropdown. 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704806" y="2631028"/>
            <a:ext cx="2126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6: The user selects Footprint Shape from dropdown.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703131" y="2539893"/>
            <a:ext cx="2698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7: The user selects Parametric Relationship from dropdown. These are pre-defined equations to drive the building footprint dimensions. 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7869" y="5966912"/>
            <a:ext cx="32697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8: Once the parametric relationship is selected, the footprint and equations show up here (note this is already rotated 180, the original L shape was pointed up). Shape can show up with fixed proportions, then will update once independent parameter typed in.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38540" y="2599049"/>
            <a:ext cx="15662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you think the order of the inputs should be changed for visualization generation effectiveness, let me know.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922852" y="5985370"/>
            <a:ext cx="42357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Step 9: Once parametric relationship is selected, the appropriate independent (red) and dependent (grey) inputs show up. Floor area is auto-filled to match above. All fields are blank until the user types in a value for independent parameter. Once filled in the equations are used to calculate the values of the dependent parameters.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46107" y="2692831"/>
            <a:ext cx="3938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3d view has “N, S, E, and W” visually identified for the sides of the building based on orientation: North is assigned if surface normal is plus or minus 45 degrees off Y-axis, West if 46 to 135 </a:t>
            </a:r>
            <a:r>
              <a:rPr lang="en-US" sz="1100" dirty="0" err="1" smtClean="0"/>
              <a:t>deg</a:t>
            </a:r>
            <a:r>
              <a:rPr lang="en-US" sz="1100" dirty="0" smtClean="0"/>
              <a:t>, etc</a:t>
            </a:r>
            <a:r>
              <a:rPr lang="en-US" sz="1100" dirty="0" smtClean="0"/>
              <a:t>. If building rotated, surface orientations are updated if needed.</a:t>
            </a:r>
            <a:endParaRPr lang="en-US" sz="11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36832" y="4205541"/>
            <a:ext cx="1566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Geometric shape always centered on global origin using midpoint of X and Y extents.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01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68" y="872837"/>
            <a:ext cx="6054821" cy="5174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1489" y="446809"/>
            <a:ext cx="32315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This is what the shading building and main building should actually look like with the input values in previous 2 slides.</a:t>
            </a:r>
          </a:p>
          <a:p>
            <a:pPr marL="342900" indent="-342900">
              <a:buAutoNum type="arabicPeriod"/>
            </a:pPr>
            <a:r>
              <a:rPr lang="en-US" dirty="0" smtClean="0"/>
              <a:t>We would like to be able to toggle on and off the view of the interior walls on the roof.</a:t>
            </a:r>
          </a:p>
          <a:p>
            <a:pPr marL="342900" indent="-342900">
              <a:buAutoNum type="arabicPeriod"/>
            </a:pPr>
            <a:r>
              <a:rPr lang="en-US" dirty="0" smtClean="0"/>
              <a:t>We would like an opacity slider like the </a:t>
            </a:r>
            <a:r>
              <a:rPr lang="en-US" dirty="0" err="1" smtClean="0"/>
              <a:t>gbJSON</a:t>
            </a:r>
            <a:r>
              <a:rPr lang="en-US" dirty="0" smtClean="0"/>
              <a:t> viewer.</a:t>
            </a:r>
          </a:p>
          <a:p>
            <a:pPr marL="342900" indent="-342900">
              <a:buAutoNum type="arabicPeriod"/>
            </a:pPr>
            <a:r>
              <a:rPr lang="en-US" dirty="0" smtClean="0"/>
              <a:t>Overhangs should be opaque surfaces (different color from walls and roof.</a:t>
            </a:r>
          </a:p>
          <a:p>
            <a:pPr marL="342900" indent="-342900">
              <a:buAutoNum type="arabicPeriod"/>
            </a:pPr>
            <a:r>
              <a:rPr lang="en-US" dirty="0" smtClean="0"/>
              <a:t>We’d like the windows to be transparent.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Arrows show perimeter depth.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38995" y="3371775"/>
            <a:ext cx="347266" cy="8839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61917" y="3027219"/>
            <a:ext cx="152400" cy="24079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36428" y="3805558"/>
            <a:ext cx="152400" cy="24079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4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24938</TotalTime>
  <Words>729</Words>
  <Application>Microsoft Office PowerPoint</Application>
  <PresentationFormat>Widescreen</PresentationFormat>
  <Paragraphs>118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Perkins+Will,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</dc:creator>
  <cp:lastModifiedBy>Welle, Benjamin</cp:lastModifiedBy>
  <cp:revision>836</cp:revision>
  <dcterms:created xsi:type="dcterms:W3CDTF">2015-06-29T19:37:54Z</dcterms:created>
  <dcterms:modified xsi:type="dcterms:W3CDTF">2017-09-17T06:41:45Z</dcterms:modified>
</cp:coreProperties>
</file>