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312" r:id="rId2"/>
    <p:sldId id="359" r:id="rId3"/>
    <p:sldId id="363" r:id="rId4"/>
    <p:sldId id="362" r:id="rId5"/>
    <p:sldId id="367" r:id="rId6"/>
    <p:sldId id="364" r:id="rId7"/>
    <p:sldId id="360" r:id="rId8"/>
    <p:sldId id="365" r:id="rId9"/>
    <p:sldId id="368" r:id="rId10"/>
    <p:sldId id="366" r:id="rId11"/>
    <p:sldId id="369" r:id="rId12"/>
  </p:sldIdLst>
  <p:sldSz cx="12192000" cy="6858000"/>
  <p:notesSz cx="6858000" cy="9144000"/>
  <p:defaultText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5"/>
    <a:srgbClr val="FF80F6"/>
    <a:srgbClr val="FF57E6"/>
  </p:clrMru>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 uri="{FD5EFAAD-0ECE-453E-9831-46B23BE46B34}">
      <p15:chartTrackingRefBased xmlns="" xmlns:p15="http://schemas.microsoft.com/office/powerpoint/2012/main" xmlns:mv="urn:schemas-microsoft-com:mac:vml" xmlns:mc="http://schemas.openxmlformats.org/markup-compatibility/2006"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8" autoAdjust="0"/>
    <p:restoredTop sz="89850" autoAdjust="0"/>
  </p:normalViewPr>
  <p:slideViewPr>
    <p:cSldViewPr snapToGrid="0">
      <p:cViewPr varScale="1">
        <p:scale>
          <a:sx n="62" d="100"/>
          <a:sy n="62" d="100"/>
        </p:scale>
        <p:origin x="-712" y="-68"/>
      </p:cViewPr>
      <p:guideLst>
        <p:guide orient="horz" pos="216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1" d="100"/>
          <a:sy n="71" d="100"/>
        </p:scale>
        <p:origin x="-390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5C2E5-45C9-954D-B58D-1479FF2ABCBF}" type="datetimeFigureOut">
              <a:rPr lang="en-US" smtClean="0"/>
              <a:pPr/>
              <a:t>9/14/2014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6488F-7019-3E45-952E-5532AA5D1AA1}" type="slidenum">
              <a:rPr lang="en-US" smtClean="0"/>
              <a:pPr/>
              <a:t>‹#›</a:t>
            </a:fld>
            <a:endParaRPr lang="en-US"/>
          </a:p>
        </p:txBody>
      </p:sp>
    </p:spTree>
    <p:extLst>
      <p:ext uri="{BB962C8B-B14F-4D97-AF65-F5344CB8AC3E}">
        <p14:creationId xmlns="" xmlns:p14="http://schemas.microsoft.com/office/powerpoint/2010/main" xmlns:mv="urn:schemas-microsoft-com:mac:vml" xmlns:mc="http://schemas.openxmlformats.org/markup-compatibility/2006" val="1025001631"/>
      </p:ext>
    </p:extLst>
  </p:cSld>
  <p:clrMap bg1="lt1" tx1="dk1" bg2="lt2" tx2="dk2" accent1="accent1" accent2="accent2" accent3="accent3" accent4="accent4" accent5="accent5" accent6="accent6" hlink="hlink" folHlink="folHlink"/>
  <p:notesStyle>
    <a:lvl1pPr marL="0" algn="l" defTabSz="456480" rtl="0" eaLnBrk="1" latinLnBrk="0" hangingPunct="1">
      <a:defRPr sz="1200" kern="1200">
        <a:solidFill>
          <a:schemeClr val="tx1"/>
        </a:solidFill>
        <a:latin typeface="+mn-lt"/>
        <a:ea typeface="+mn-ea"/>
        <a:cs typeface="+mn-cs"/>
      </a:defRPr>
    </a:lvl1pPr>
    <a:lvl2pPr marL="456480" algn="l" defTabSz="456480" rtl="0" eaLnBrk="1" latinLnBrk="0" hangingPunct="1">
      <a:defRPr sz="1200" kern="1200">
        <a:solidFill>
          <a:schemeClr val="tx1"/>
        </a:solidFill>
        <a:latin typeface="+mn-lt"/>
        <a:ea typeface="+mn-ea"/>
        <a:cs typeface="+mn-cs"/>
      </a:defRPr>
    </a:lvl2pPr>
    <a:lvl3pPr marL="912960" algn="l" defTabSz="456480" rtl="0" eaLnBrk="1" latinLnBrk="0" hangingPunct="1">
      <a:defRPr sz="1200" kern="1200">
        <a:solidFill>
          <a:schemeClr val="tx1"/>
        </a:solidFill>
        <a:latin typeface="+mn-lt"/>
        <a:ea typeface="+mn-ea"/>
        <a:cs typeface="+mn-cs"/>
      </a:defRPr>
    </a:lvl3pPr>
    <a:lvl4pPr marL="1369440" algn="l" defTabSz="456480" rtl="0" eaLnBrk="1" latinLnBrk="0" hangingPunct="1">
      <a:defRPr sz="1200" kern="1200">
        <a:solidFill>
          <a:schemeClr val="tx1"/>
        </a:solidFill>
        <a:latin typeface="+mn-lt"/>
        <a:ea typeface="+mn-ea"/>
        <a:cs typeface="+mn-cs"/>
      </a:defRPr>
    </a:lvl4pPr>
    <a:lvl5pPr marL="1825920" algn="l" defTabSz="456480" rtl="0" eaLnBrk="1" latinLnBrk="0" hangingPunct="1">
      <a:defRPr sz="1200" kern="1200">
        <a:solidFill>
          <a:schemeClr val="tx1"/>
        </a:solidFill>
        <a:latin typeface="+mn-lt"/>
        <a:ea typeface="+mn-ea"/>
        <a:cs typeface="+mn-cs"/>
      </a:defRPr>
    </a:lvl5pPr>
    <a:lvl6pPr marL="2282401" algn="l" defTabSz="456480" rtl="0" eaLnBrk="1" latinLnBrk="0" hangingPunct="1">
      <a:defRPr sz="1200" kern="1200">
        <a:solidFill>
          <a:schemeClr val="tx1"/>
        </a:solidFill>
        <a:latin typeface="+mn-lt"/>
        <a:ea typeface="+mn-ea"/>
        <a:cs typeface="+mn-cs"/>
      </a:defRPr>
    </a:lvl6pPr>
    <a:lvl7pPr marL="2738882" algn="l" defTabSz="456480" rtl="0" eaLnBrk="1" latinLnBrk="0" hangingPunct="1">
      <a:defRPr sz="1200" kern="1200">
        <a:solidFill>
          <a:schemeClr val="tx1"/>
        </a:solidFill>
        <a:latin typeface="+mn-lt"/>
        <a:ea typeface="+mn-ea"/>
        <a:cs typeface="+mn-cs"/>
      </a:defRPr>
    </a:lvl7pPr>
    <a:lvl8pPr marL="3195363" algn="l" defTabSz="456480" rtl="0" eaLnBrk="1" latinLnBrk="0" hangingPunct="1">
      <a:defRPr sz="1200" kern="1200">
        <a:solidFill>
          <a:schemeClr val="tx1"/>
        </a:solidFill>
        <a:latin typeface="+mn-lt"/>
        <a:ea typeface="+mn-ea"/>
        <a:cs typeface="+mn-cs"/>
      </a:defRPr>
    </a:lvl8pPr>
    <a:lvl9pPr marL="3651843" algn="l" defTabSz="4564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9459" y="1902858"/>
            <a:ext cx="7766936" cy="1082604"/>
          </a:xfrm>
        </p:spPr>
        <p:txBody>
          <a:bodyPr anchor="b">
            <a:noAutofit/>
          </a:bodyPr>
          <a:lstStyle>
            <a:lvl1pPr algn="ctr">
              <a:defRPr sz="5500">
                <a:solidFill>
                  <a:schemeClr val="accent1"/>
                </a:solidFill>
              </a:defRPr>
            </a:lvl1pPr>
          </a:lstStyle>
          <a:p>
            <a:r>
              <a:rPr lang="en-US" dirty="0" smtClean="0"/>
              <a:t>Click to edit Master title</a:t>
            </a:r>
            <a:endParaRPr lang="en-US" dirty="0"/>
          </a:p>
        </p:txBody>
      </p:sp>
      <p:sp>
        <p:nvSpPr>
          <p:cNvPr id="3" name="Subtitle 2"/>
          <p:cNvSpPr>
            <a:spLocks noGrp="1"/>
          </p:cNvSpPr>
          <p:nvPr>
            <p:ph type="subTitle" idx="1"/>
          </p:nvPr>
        </p:nvSpPr>
        <p:spPr>
          <a:xfrm>
            <a:off x="1479459" y="2985459"/>
            <a:ext cx="7766936" cy="1096899"/>
          </a:xfrm>
        </p:spPr>
        <p:txBody>
          <a:bodyPr anchor="t"/>
          <a:lstStyle>
            <a:lvl1pPr marL="0" indent="0" algn="ctr">
              <a:buNone/>
              <a:defRPr>
                <a:solidFill>
                  <a:schemeClr val="tx1">
                    <a:lumMod val="50000"/>
                    <a:lumOff val="50000"/>
                  </a:schemeClr>
                </a:solidFill>
              </a:defRPr>
            </a:lvl1pPr>
            <a:lvl2pPr marL="456480" indent="0" algn="ctr">
              <a:buNone/>
              <a:defRPr>
                <a:solidFill>
                  <a:schemeClr val="tx1">
                    <a:tint val="75000"/>
                  </a:schemeClr>
                </a:solidFill>
              </a:defRPr>
            </a:lvl2pPr>
            <a:lvl3pPr marL="912960" indent="0" algn="ctr">
              <a:buNone/>
              <a:defRPr>
                <a:solidFill>
                  <a:schemeClr val="tx1">
                    <a:tint val="75000"/>
                  </a:schemeClr>
                </a:solidFill>
              </a:defRPr>
            </a:lvl3pPr>
            <a:lvl4pPr marL="1369440" indent="0" algn="ctr">
              <a:buNone/>
              <a:defRPr>
                <a:solidFill>
                  <a:schemeClr val="tx1">
                    <a:tint val="75000"/>
                  </a:schemeClr>
                </a:solidFill>
              </a:defRPr>
            </a:lvl4pPr>
            <a:lvl5pPr marL="1825920" indent="0" algn="ctr">
              <a:buNone/>
              <a:defRPr>
                <a:solidFill>
                  <a:schemeClr val="tx1">
                    <a:tint val="75000"/>
                  </a:schemeClr>
                </a:solidFill>
              </a:defRPr>
            </a:lvl5pPr>
            <a:lvl6pPr marL="2282401" indent="0" algn="ctr">
              <a:buNone/>
              <a:defRPr>
                <a:solidFill>
                  <a:schemeClr val="tx1">
                    <a:tint val="75000"/>
                  </a:schemeClr>
                </a:solidFill>
              </a:defRPr>
            </a:lvl6pPr>
            <a:lvl7pPr marL="2738882" indent="0" algn="ctr">
              <a:buNone/>
              <a:defRPr>
                <a:solidFill>
                  <a:schemeClr val="tx1">
                    <a:tint val="75000"/>
                  </a:schemeClr>
                </a:solidFill>
              </a:defRPr>
            </a:lvl7pPr>
            <a:lvl8pPr marL="3195363" indent="0" algn="ctr">
              <a:buNone/>
              <a:defRPr>
                <a:solidFill>
                  <a:schemeClr val="tx1">
                    <a:tint val="75000"/>
                  </a:schemeClr>
                </a:solidFill>
              </a:defRPr>
            </a:lvl8pPr>
            <a:lvl9pPr marL="3651843"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0" y="0"/>
            <a:ext cx="5107320" cy="1049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296" tIns="45648" rIns="91296" bIns="45648" rtlCol="0" anchor="ctr"/>
          <a:lstStyle/>
          <a:p>
            <a:pPr algn="ctr"/>
            <a:endParaRPr lang="en-US"/>
          </a:p>
        </p:txBody>
      </p:sp>
      <p:pic>
        <p:nvPicPr>
          <p:cNvPr id="18" name="Picture 17" descr="gklst_final_green3.png"/>
          <p:cNvPicPr>
            <a:picLocks noChangeAspect="1"/>
          </p:cNvPicPr>
          <p:nvPr userDrawn="1"/>
        </p:nvPicPr>
        <p:blipFill rotWithShape="1">
          <a:blip r:embed="rId2" cstate="screen">
            <a:extLst>
              <a:ext uri="{28A0092B-C50C-407E-A947-70E740481C1C}">
                <a14:useLocalDpi xmlns="" xmlns:a14="http://schemas.microsoft.com/office/drawing/2010/main" xmlns:mv="urn:schemas-microsoft-com:mac:vml" xmlns:mc="http://schemas.openxmlformats.org/markup-compatibility/2006"/>
              </a:ext>
            </a:extLst>
          </a:blip>
          <a:srcRect l="13481" r="14124" b="38882"/>
          <a:stretch/>
        </p:blipFill>
        <p:spPr>
          <a:xfrm>
            <a:off x="2995375" y="756979"/>
            <a:ext cx="1145696" cy="1007820"/>
          </a:xfrm>
          <a:prstGeom prst="rect">
            <a:avLst/>
          </a:prstGeom>
        </p:spPr>
      </p:pic>
      <p:pic>
        <p:nvPicPr>
          <p:cNvPr id="20" name="Picture 19" descr="gklst_final_green3.png"/>
          <p:cNvPicPr>
            <a:picLocks noChangeAspect="1"/>
          </p:cNvPicPr>
          <p:nvPr userDrawn="1"/>
        </p:nvPicPr>
        <p:blipFill rotWithShape="1">
          <a:blip r:embed="rId2" cstate="screen">
            <a:extLst>
              <a:ext uri="{28A0092B-C50C-407E-A947-70E740481C1C}">
                <a14:useLocalDpi xmlns="" xmlns:a14="http://schemas.microsoft.com/office/drawing/2010/main" xmlns:mv="urn:schemas-microsoft-com:mac:vml" xmlns:mc="http://schemas.openxmlformats.org/markup-compatibility/2006"/>
              </a:ext>
            </a:extLst>
          </a:blip>
          <a:srcRect t="66946"/>
          <a:stretch/>
        </p:blipFill>
        <p:spPr>
          <a:xfrm>
            <a:off x="4149131" y="895036"/>
            <a:ext cx="1582572" cy="545052"/>
          </a:xfrm>
          <a:prstGeom prst="rect">
            <a:avLst/>
          </a:prstGeom>
        </p:spPr>
      </p:pic>
      <p:pic>
        <p:nvPicPr>
          <p:cNvPr id="22" name="Picture 21" descr="geeklist-corps-of-developers_full.png"/>
          <p:cNvPicPr>
            <a:picLocks noChangeAspect="1"/>
          </p:cNvPicPr>
          <p:nvPr userDrawn="1"/>
        </p:nvPicPr>
        <p:blipFill rotWithShape="1">
          <a:blip r:embed="rId3" cstate="screen">
            <a:extLst>
              <a:ext uri="{28A0092B-C50C-407E-A947-70E740481C1C}">
                <a14:useLocalDpi xmlns="" xmlns:a14="http://schemas.microsoft.com/office/drawing/2010/main" xmlns:mv="urn:schemas-microsoft-com:mac:vml" xmlns:mc="http://schemas.openxmlformats.org/markup-compatibility/2006"/>
              </a:ext>
            </a:extLst>
          </a:blip>
          <a:srcRect/>
          <a:stretch/>
        </p:blipFill>
        <p:spPr>
          <a:xfrm>
            <a:off x="5737573" y="984498"/>
            <a:ext cx="2041760" cy="386562"/>
          </a:xfrm>
          <a:prstGeom prst="rect">
            <a:avLst/>
          </a:prstGeom>
        </p:spPr>
      </p:pic>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39" y="1217054"/>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91139" y="5077854"/>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75000"/>
                    <a:lumOff val="25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45"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90"/>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68"/>
            <a:ext cx="609600" cy="584775"/>
          </a:xfrm>
          <a:prstGeom prst="rect">
            <a:avLst/>
          </a:prstGeom>
        </p:spPr>
        <p:txBody>
          <a:bodyPr vert="horz" lIns="91296" tIns="45648" rIns="91296" bIns="45648"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6480" indent="0">
              <a:buFontTx/>
              <a:buNone/>
              <a:defRPr/>
            </a:lvl2pPr>
            <a:lvl3pPr marL="912960" indent="0">
              <a:buFontTx/>
              <a:buNone/>
              <a:defRPr/>
            </a:lvl3pPr>
            <a:lvl4pPr marL="1369440" indent="0">
              <a:buFontTx/>
              <a:buNone/>
              <a:defRPr/>
            </a:lvl4pPr>
            <a:lvl5pPr marL="18259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7"/>
            <a:ext cx="8596668" cy="1513914"/>
          </a:xfrm>
        </p:spPr>
        <p:txBody>
          <a:bodyPr anchor="t">
            <a:normAutofit/>
          </a:bodyPr>
          <a:lstStyle>
            <a:lvl1pPr marL="0" indent="0" algn="l">
              <a:buNone/>
              <a:defRPr sz="19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77335" y="2160589"/>
            <a:ext cx="8596668" cy="439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6480" indent="0">
              <a:buNone/>
              <a:defRPr sz="1900">
                <a:solidFill>
                  <a:schemeClr val="tx1">
                    <a:tint val="75000"/>
                  </a:schemeClr>
                </a:solidFill>
              </a:defRPr>
            </a:lvl2pPr>
            <a:lvl3pPr marL="912960" indent="0">
              <a:buNone/>
              <a:defRPr sz="1600">
                <a:solidFill>
                  <a:schemeClr val="tx1">
                    <a:tint val="75000"/>
                  </a:schemeClr>
                </a:solidFill>
              </a:defRPr>
            </a:lvl3pPr>
            <a:lvl4pPr marL="1369440" indent="0">
              <a:buNone/>
              <a:defRPr sz="1500">
                <a:solidFill>
                  <a:schemeClr val="tx1">
                    <a:tint val="75000"/>
                  </a:schemeClr>
                </a:solidFill>
              </a:defRPr>
            </a:lvl4pPr>
            <a:lvl5pPr marL="1825920" indent="0">
              <a:buNone/>
              <a:defRPr sz="1500">
                <a:solidFill>
                  <a:schemeClr val="tx1">
                    <a:tint val="75000"/>
                  </a:schemeClr>
                </a:solidFill>
              </a:defRPr>
            </a:lvl5pPr>
            <a:lvl6pPr marL="2282401" indent="0">
              <a:buNone/>
              <a:defRPr sz="1500">
                <a:solidFill>
                  <a:schemeClr val="tx1">
                    <a:tint val="75000"/>
                  </a:schemeClr>
                </a:solidFill>
              </a:defRPr>
            </a:lvl6pPr>
            <a:lvl7pPr marL="2738882" indent="0">
              <a:buNone/>
              <a:defRPr sz="1500">
                <a:solidFill>
                  <a:schemeClr val="tx1">
                    <a:tint val="75000"/>
                  </a:schemeClr>
                </a:solidFill>
              </a:defRPr>
            </a:lvl7pPr>
            <a:lvl8pPr marL="3195363" indent="0">
              <a:buNone/>
              <a:defRPr sz="1500">
                <a:solidFill>
                  <a:schemeClr val="tx1">
                    <a:tint val="75000"/>
                  </a:schemeClr>
                </a:solidFill>
              </a:defRPr>
            </a:lvl8pPr>
            <a:lvl9pPr marL="3651843" indent="0">
              <a:buNone/>
              <a:defRPr sz="1500">
                <a:solidFill>
                  <a:schemeClr val="tx1">
                    <a:tint val="75000"/>
                  </a:schemeClr>
                </a:solidFill>
              </a:defRPr>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89"/>
            <a:ext cx="4184035" cy="43833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57" y="2160984"/>
            <a:ext cx="4185623"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57" y="2737246"/>
            <a:ext cx="4185623"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5" y="2160984"/>
            <a:ext cx="4185619" cy="576262"/>
          </a:xfrm>
        </p:spPr>
        <p:txBody>
          <a:bodyPr anchor="b">
            <a:noAutofit/>
          </a:bodyPr>
          <a:lstStyle>
            <a:lvl1pPr marL="0" indent="0">
              <a:buNone/>
              <a:defRPr sz="2400" b="0"/>
            </a:lvl1pPr>
            <a:lvl2pPr marL="456480" indent="0">
              <a:buNone/>
              <a:defRPr sz="2000" b="1"/>
            </a:lvl2pPr>
            <a:lvl3pPr marL="912960" indent="0">
              <a:buNone/>
              <a:defRPr sz="1900" b="1"/>
            </a:lvl3pPr>
            <a:lvl4pPr marL="1369440" indent="0">
              <a:buNone/>
              <a:defRPr sz="1600" b="1"/>
            </a:lvl4pPr>
            <a:lvl5pPr marL="1825920" indent="0">
              <a:buNone/>
              <a:defRPr sz="1600" b="1"/>
            </a:lvl5pPr>
            <a:lvl6pPr marL="2282401" indent="0">
              <a:buNone/>
              <a:defRPr sz="1600" b="1"/>
            </a:lvl6pPr>
            <a:lvl7pPr marL="2738882" indent="0">
              <a:buNone/>
              <a:defRPr sz="1600" b="1"/>
            </a:lvl7pPr>
            <a:lvl8pPr marL="3195363" indent="0">
              <a:buNone/>
              <a:defRPr sz="1600" b="1"/>
            </a:lvl8pPr>
            <a:lvl9pPr marL="365184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95" y="2737246"/>
            <a:ext cx="4185617" cy="38895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677335" y="1159685"/>
            <a:ext cx="8596668" cy="908775"/>
          </a:xfrm>
        </p:spPr>
        <p:txBody>
          <a:bodyPr>
            <a:normAutofit/>
          </a:bodyPr>
          <a:lstStyle>
            <a:lvl1pPr>
              <a:defRPr sz="3600"/>
            </a:lvl1pPr>
          </a:lstStyle>
          <a:p>
            <a:r>
              <a:rPr lang="en-US" smtClean="0"/>
              <a:t>Click to edit Master title style</a:t>
            </a:r>
            <a:endParaRPr lang="en-US"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5"/>
            <a:ext cx="3854528" cy="1278467"/>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4" y="911182"/>
            <a:ext cx="4513541" cy="566035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80"/>
            <a:ext cx="3854528" cy="2584449"/>
          </a:xfrm>
        </p:spPr>
        <p:txBody>
          <a:bodyPr>
            <a:normAutofit/>
          </a:bodyPr>
          <a:lstStyle>
            <a:lvl1pPr marL="0" indent="0">
              <a:buNone/>
              <a:defRPr sz="1500"/>
            </a:lvl1pPr>
            <a:lvl2pPr marL="456343" indent="0">
              <a:buNone/>
              <a:defRPr sz="1500"/>
            </a:lvl2pPr>
            <a:lvl3pPr marL="912687" indent="0">
              <a:buNone/>
              <a:defRPr sz="1200"/>
            </a:lvl3pPr>
            <a:lvl4pPr marL="1369031" indent="0">
              <a:buNone/>
              <a:defRPr sz="1100"/>
            </a:lvl4pPr>
            <a:lvl5pPr marL="1825371" indent="0">
              <a:buNone/>
              <a:defRPr sz="1100"/>
            </a:lvl5pPr>
            <a:lvl6pPr marL="2281715" indent="0">
              <a:buNone/>
              <a:defRPr sz="1100"/>
            </a:lvl6pPr>
            <a:lvl7pPr marL="2738059" indent="0">
              <a:buNone/>
              <a:defRPr sz="1100"/>
            </a:lvl7pPr>
            <a:lvl8pPr marL="3194404" indent="0">
              <a:buNone/>
              <a:defRPr sz="1100"/>
            </a:lvl8pPr>
            <a:lvl9pPr marL="3650745" indent="0">
              <a:buNone/>
              <a:defRPr sz="1100"/>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1141" y="542186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139" y="1230859"/>
            <a:ext cx="8596668" cy="3845718"/>
          </a:xfrm>
        </p:spPr>
        <p:txBody>
          <a:bodyPr anchor="t">
            <a:normAutofit/>
          </a:bodyPr>
          <a:lstStyle>
            <a:lvl1pPr marL="0" indent="0" algn="ctr">
              <a:buNone/>
              <a:defRPr sz="1600"/>
            </a:lvl1pPr>
            <a:lvl2pPr marL="456480" indent="0">
              <a:buNone/>
              <a:defRPr sz="1600"/>
            </a:lvl2pPr>
            <a:lvl3pPr marL="912960" indent="0">
              <a:buNone/>
              <a:defRPr sz="1600"/>
            </a:lvl3pPr>
            <a:lvl4pPr marL="1369440" indent="0">
              <a:buNone/>
              <a:defRPr sz="1600"/>
            </a:lvl4pPr>
            <a:lvl5pPr marL="1825920" indent="0">
              <a:buNone/>
              <a:defRPr sz="1600"/>
            </a:lvl5pPr>
            <a:lvl6pPr marL="2282401" indent="0">
              <a:buNone/>
              <a:defRPr sz="1600"/>
            </a:lvl6pPr>
            <a:lvl7pPr marL="2738882" indent="0">
              <a:buNone/>
              <a:defRPr sz="1600"/>
            </a:lvl7pPr>
            <a:lvl8pPr marL="3195363" indent="0">
              <a:buNone/>
              <a:defRPr sz="1600"/>
            </a:lvl8pPr>
            <a:lvl9pPr marL="365184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91141" y="5988596"/>
            <a:ext cx="8596667" cy="674024"/>
          </a:xfrm>
        </p:spPr>
        <p:txBody>
          <a:bodyPr>
            <a:normAutofit/>
          </a:bodyPr>
          <a:lstStyle>
            <a:lvl1pPr marL="0" indent="0">
              <a:buNone/>
              <a:defRPr sz="1200"/>
            </a:lvl1pPr>
            <a:lvl2pPr marL="456480" indent="0">
              <a:buNone/>
              <a:defRPr sz="1200"/>
            </a:lvl2pPr>
            <a:lvl3pPr marL="912960" indent="0">
              <a:buNone/>
              <a:defRPr sz="1100"/>
            </a:lvl3pPr>
            <a:lvl4pPr marL="1369440" indent="0">
              <a:buNone/>
              <a:defRPr sz="900"/>
            </a:lvl4pPr>
            <a:lvl5pPr marL="1825920" indent="0">
              <a:buNone/>
              <a:defRPr sz="900"/>
            </a:lvl5pPr>
            <a:lvl6pPr marL="2282401" indent="0">
              <a:buNone/>
              <a:defRPr sz="900"/>
            </a:lvl6pPr>
            <a:lvl7pPr marL="2738882" indent="0">
              <a:buNone/>
              <a:defRPr sz="900"/>
            </a:lvl7pPr>
            <a:lvl8pPr marL="3195363" indent="0">
              <a:buNone/>
              <a:defRPr sz="900"/>
            </a:lvl8pPr>
            <a:lvl9pPr marL="3651843"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467640"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0159425" y="-8467"/>
              <a:ext cx="2029400"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159424" y="-8467"/>
              <a:ext cx="2032575"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427836" y="3048000"/>
              <a:ext cx="2764164"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userDrawn="1"/>
          </p:nvSpPr>
          <p:spPr>
            <a:xfrm>
              <a:off x="10200836" y="-8467"/>
              <a:ext cx="198799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484568" y="-8467"/>
              <a:ext cx="704256"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1159685"/>
            <a:ext cx="8596668" cy="908775"/>
          </a:xfrm>
          <a:prstGeom prst="rect">
            <a:avLst/>
          </a:prstGeom>
        </p:spPr>
        <p:txBody>
          <a:bodyPr vert="horz" lIns="91296" tIns="45648" rIns="91296" bIns="45648"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296" tIns="45648" rIns="91296" bIns="4564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296" tIns="45648" rIns="91296" bIns="45648" rtlCol="0" anchor="ctr"/>
          <a:lstStyle>
            <a:lvl1pPr algn="r">
              <a:defRPr sz="900">
                <a:solidFill>
                  <a:schemeClr val="tx1">
                    <a:tint val="75000"/>
                  </a:schemeClr>
                </a:solidFill>
              </a:defRPr>
            </a:lvl1pPr>
          </a:lstStyle>
          <a:p>
            <a:fld id="{B61BEF0D-F0BB-DE4B-95CE-6DB70DBA9567}" type="datetimeFigureOut">
              <a:rPr lang="en-US" dirty="0"/>
              <a:pPr/>
              <a:t>9/14/2014</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296" tIns="45648" rIns="91296" bIns="45648"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5" y="6041364"/>
            <a:ext cx="683339" cy="365125"/>
          </a:xfrm>
          <a:prstGeom prst="rect">
            <a:avLst/>
          </a:prstGeom>
        </p:spPr>
        <p:txBody>
          <a:bodyPr vert="horz" lIns="91296" tIns="45648" rIns="91296" bIns="45648"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9" name="Picture 8" descr="gklst_final_green3.png"/>
          <p:cNvPicPr>
            <a:picLocks noChangeAspect="1"/>
          </p:cNvPicPr>
          <p:nvPr userDrawn="1"/>
        </p:nvPicPr>
        <p:blipFill rotWithShape="1">
          <a:blip r:embed="rId16" cstate="screen">
            <a:extLst>
              <a:ext uri="{28A0092B-C50C-407E-A947-70E740481C1C}">
                <a14:useLocalDpi xmlns="" xmlns:a14="http://schemas.microsoft.com/office/drawing/2010/main" xmlns:mv="urn:schemas-microsoft-com:mac:vml" xmlns:mc="http://schemas.openxmlformats.org/markup-compatibility/2006"/>
              </a:ext>
            </a:extLst>
          </a:blip>
          <a:srcRect l="13481" r="14124" b="38882"/>
          <a:stretch/>
        </p:blipFill>
        <p:spPr>
          <a:xfrm>
            <a:off x="13804" y="124252"/>
            <a:ext cx="1145696" cy="1007820"/>
          </a:xfrm>
          <a:prstGeom prst="rect">
            <a:avLst/>
          </a:prstGeom>
        </p:spPr>
      </p:pic>
      <p:pic>
        <p:nvPicPr>
          <p:cNvPr id="30" name="Picture 29" descr="gklst_final_green3.png"/>
          <p:cNvPicPr>
            <a:picLocks noChangeAspect="1"/>
          </p:cNvPicPr>
          <p:nvPr userDrawn="1"/>
        </p:nvPicPr>
        <p:blipFill rotWithShape="1">
          <a:blip r:embed="rId16" cstate="screen">
            <a:extLst>
              <a:ext uri="{28A0092B-C50C-407E-A947-70E740481C1C}">
                <a14:useLocalDpi xmlns="" xmlns:a14="http://schemas.microsoft.com/office/drawing/2010/main" xmlns:mv="urn:schemas-microsoft-com:mac:vml" xmlns:mc="http://schemas.openxmlformats.org/markup-compatibility/2006"/>
              </a:ext>
            </a:extLst>
          </a:blip>
          <a:srcRect t="66946"/>
          <a:stretch/>
        </p:blipFill>
        <p:spPr>
          <a:xfrm>
            <a:off x="1167559" y="262310"/>
            <a:ext cx="1582572" cy="545052"/>
          </a:xfrm>
          <a:prstGeom prst="rect">
            <a:avLst/>
          </a:prstGeom>
        </p:spPr>
      </p:pic>
      <p:pic>
        <p:nvPicPr>
          <p:cNvPr id="10" name="Picture 9" descr="geeklist-corps-of-developers_full.png"/>
          <p:cNvPicPr>
            <a:picLocks noChangeAspect="1"/>
          </p:cNvPicPr>
          <p:nvPr userDrawn="1"/>
        </p:nvPicPr>
        <p:blipFill rotWithShape="1">
          <a:blip r:embed="rId17" cstate="screen">
            <a:extLst>
              <a:ext uri="{28A0092B-C50C-407E-A947-70E740481C1C}">
                <a14:useLocalDpi xmlns="" xmlns:a14="http://schemas.microsoft.com/office/drawing/2010/main" xmlns:mv="urn:schemas-microsoft-com:mac:vml" xmlns:mc="http://schemas.openxmlformats.org/markup-compatibility/2006"/>
              </a:ext>
            </a:extLst>
          </a:blip>
          <a:srcRect/>
          <a:stretch/>
        </p:blipFill>
        <p:spPr>
          <a:xfrm>
            <a:off x="2756003" y="351768"/>
            <a:ext cx="2041760" cy="3865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txStyles>
    <p:titleStyle>
      <a:lvl1pPr algn="l" defTabSz="45648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360" indent="-342360" algn="l" defTabSz="456480" rtl="0" eaLnBrk="1" latinLnBrk="0" hangingPunct="1">
        <a:spcBef>
          <a:spcPts val="1000"/>
        </a:spcBef>
        <a:spcAft>
          <a:spcPts val="0"/>
        </a:spcAft>
        <a:buClr>
          <a:schemeClr val="accent1"/>
        </a:buClr>
        <a:buSzPct val="80000"/>
        <a:buFont typeface="Wingdings 3" charset="2"/>
        <a:buChar char=""/>
        <a:defRPr sz="1900" kern="1200">
          <a:solidFill>
            <a:schemeClr val="tx1">
              <a:lumMod val="75000"/>
              <a:lumOff val="25000"/>
            </a:schemeClr>
          </a:solidFill>
          <a:latin typeface="+mn-lt"/>
          <a:ea typeface="+mn-ea"/>
          <a:cs typeface="+mn-cs"/>
        </a:defRPr>
      </a:lvl1pPr>
      <a:lvl2pPr marL="741781" indent="-285301" algn="l" defTabSz="45648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1200" indent="-228240" algn="l" defTabSz="456480" rtl="0" eaLnBrk="1" latinLnBrk="0" hangingPunct="1">
        <a:spcBef>
          <a:spcPts val="1000"/>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3pPr>
      <a:lvl4pPr marL="159768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4160"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0641"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67122"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3603"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0084" indent="-228240" algn="l" defTabSz="45648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6480" rtl="0" eaLnBrk="1" latinLnBrk="0" hangingPunct="1">
        <a:defRPr sz="1900" kern="1200">
          <a:solidFill>
            <a:schemeClr val="tx1"/>
          </a:solidFill>
          <a:latin typeface="+mn-lt"/>
          <a:ea typeface="+mn-ea"/>
          <a:cs typeface="+mn-cs"/>
        </a:defRPr>
      </a:lvl1pPr>
      <a:lvl2pPr marL="456480" algn="l" defTabSz="456480" rtl="0" eaLnBrk="1" latinLnBrk="0" hangingPunct="1">
        <a:defRPr sz="1900" kern="1200">
          <a:solidFill>
            <a:schemeClr val="tx1"/>
          </a:solidFill>
          <a:latin typeface="+mn-lt"/>
          <a:ea typeface="+mn-ea"/>
          <a:cs typeface="+mn-cs"/>
        </a:defRPr>
      </a:lvl2pPr>
      <a:lvl3pPr marL="912960" algn="l" defTabSz="456480" rtl="0" eaLnBrk="1" latinLnBrk="0" hangingPunct="1">
        <a:defRPr sz="1900" kern="1200">
          <a:solidFill>
            <a:schemeClr val="tx1"/>
          </a:solidFill>
          <a:latin typeface="+mn-lt"/>
          <a:ea typeface="+mn-ea"/>
          <a:cs typeface="+mn-cs"/>
        </a:defRPr>
      </a:lvl3pPr>
      <a:lvl4pPr marL="1369440" algn="l" defTabSz="456480" rtl="0" eaLnBrk="1" latinLnBrk="0" hangingPunct="1">
        <a:defRPr sz="1900" kern="1200">
          <a:solidFill>
            <a:schemeClr val="tx1"/>
          </a:solidFill>
          <a:latin typeface="+mn-lt"/>
          <a:ea typeface="+mn-ea"/>
          <a:cs typeface="+mn-cs"/>
        </a:defRPr>
      </a:lvl4pPr>
      <a:lvl5pPr marL="1825920" algn="l" defTabSz="456480" rtl="0" eaLnBrk="1" latinLnBrk="0" hangingPunct="1">
        <a:defRPr sz="1900" kern="1200">
          <a:solidFill>
            <a:schemeClr val="tx1"/>
          </a:solidFill>
          <a:latin typeface="+mn-lt"/>
          <a:ea typeface="+mn-ea"/>
          <a:cs typeface="+mn-cs"/>
        </a:defRPr>
      </a:lvl5pPr>
      <a:lvl6pPr marL="2282401" algn="l" defTabSz="456480" rtl="0" eaLnBrk="1" latinLnBrk="0" hangingPunct="1">
        <a:defRPr sz="1900" kern="1200">
          <a:solidFill>
            <a:schemeClr val="tx1"/>
          </a:solidFill>
          <a:latin typeface="+mn-lt"/>
          <a:ea typeface="+mn-ea"/>
          <a:cs typeface="+mn-cs"/>
        </a:defRPr>
      </a:lvl6pPr>
      <a:lvl7pPr marL="2738882" algn="l" defTabSz="456480" rtl="0" eaLnBrk="1" latinLnBrk="0" hangingPunct="1">
        <a:defRPr sz="1900" kern="1200">
          <a:solidFill>
            <a:schemeClr val="tx1"/>
          </a:solidFill>
          <a:latin typeface="+mn-lt"/>
          <a:ea typeface="+mn-ea"/>
          <a:cs typeface="+mn-cs"/>
        </a:defRPr>
      </a:lvl7pPr>
      <a:lvl8pPr marL="3195363" algn="l" defTabSz="456480" rtl="0" eaLnBrk="1" latinLnBrk="0" hangingPunct="1">
        <a:defRPr sz="1900" kern="1200">
          <a:solidFill>
            <a:schemeClr val="tx1"/>
          </a:solidFill>
          <a:latin typeface="+mn-lt"/>
          <a:ea typeface="+mn-ea"/>
          <a:cs typeface="+mn-cs"/>
        </a:defRPr>
      </a:lvl8pPr>
      <a:lvl9pPr marL="3651843" algn="l" defTabSz="45648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Guilt Trip</a:t>
            </a:r>
            <a:endParaRPr lang="en-GB" dirty="0"/>
          </a:p>
        </p:txBody>
      </p:sp>
      <p:sp>
        <p:nvSpPr>
          <p:cNvPr id="3" name="Subtitle 2"/>
          <p:cNvSpPr>
            <a:spLocks noGrp="1"/>
          </p:cNvSpPr>
          <p:nvPr>
            <p:ph type="subTitle" idx="1"/>
          </p:nvPr>
        </p:nvSpPr>
        <p:spPr>
          <a:xfrm>
            <a:off x="1479458" y="2985460"/>
            <a:ext cx="7767283" cy="3528356"/>
          </a:xfrm>
        </p:spPr>
        <p:txBody>
          <a:bodyPr/>
          <a:lstStyle/>
          <a:p>
            <a:endParaRPr lang="en-GB" dirty="0" smtClean="0"/>
          </a:p>
          <a:p>
            <a:r>
              <a:rPr lang="en-GB" dirty="0" smtClean="0"/>
              <a:t>Team Members:</a:t>
            </a:r>
          </a:p>
          <a:p>
            <a:pPr algn="l">
              <a:buFont typeface="Wingdings"/>
              <a:buChar char="Ø"/>
            </a:pPr>
            <a:r>
              <a:rPr lang="en-GB" dirty="0" smtClean="0"/>
              <a:t> </a:t>
            </a:r>
            <a:r>
              <a:rPr lang="en-GB" dirty="0" err="1" smtClean="0"/>
              <a:t>Abhishek</a:t>
            </a:r>
            <a:r>
              <a:rPr lang="en-GB" dirty="0" smtClean="0"/>
              <a:t> </a:t>
            </a:r>
            <a:r>
              <a:rPr lang="en-GB" dirty="0" err="1" smtClean="0"/>
              <a:t>Divekar</a:t>
            </a:r>
            <a:endParaRPr lang="en-GB" dirty="0" smtClean="0"/>
          </a:p>
          <a:p>
            <a:pPr algn="l">
              <a:buFont typeface="Wingdings"/>
              <a:buChar char="Ø"/>
            </a:pPr>
            <a:r>
              <a:rPr lang="en-GB" dirty="0" smtClean="0"/>
              <a:t> </a:t>
            </a:r>
            <a:r>
              <a:rPr lang="en-GB" dirty="0" err="1" smtClean="0"/>
              <a:t>Ajitesh</a:t>
            </a:r>
            <a:r>
              <a:rPr lang="en-GB" dirty="0" smtClean="0"/>
              <a:t> </a:t>
            </a:r>
            <a:r>
              <a:rPr lang="en-GB" dirty="0" err="1" smtClean="0"/>
              <a:t>Chandak</a:t>
            </a:r>
            <a:endParaRPr lang="en-GB" dirty="0" smtClean="0"/>
          </a:p>
          <a:p>
            <a:pPr algn="l">
              <a:buFont typeface="Wingdings"/>
              <a:buChar char="Ø"/>
            </a:pPr>
            <a:r>
              <a:rPr lang="en-GB" dirty="0" smtClean="0"/>
              <a:t> </a:t>
            </a:r>
            <a:r>
              <a:rPr lang="en-GB" dirty="0" err="1" smtClean="0"/>
              <a:t>Paras</a:t>
            </a:r>
            <a:r>
              <a:rPr lang="en-GB" dirty="0" smtClean="0"/>
              <a:t> </a:t>
            </a:r>
            <a:r>
              <a:rPr lang="en-GB" dirty="0" err="1" smtClean="0"/>
              <a:t>Avkirkar</a:t>
            </a:r>
            <a:endParaRPr lang="en-GB" dirty="0" smtClean="0"/>
          </a:p>
          <a:p>
            <a:pPr algn="l">
              <a:buFont typeface="Wingdings"/>
              <a:buChar char="Ø"/>
            </a:pPr>
            <a:r>
              <a:rPr lang="en-GB" dirty="0" smtClean="0"/>
              <a:t> </a:t>
            </a:r>
            <a:r>
              <a:rPr lang="en-GB" dirty="0" err="1" smtClean="0"/>
              <a:t>Sandesh</a:t>
            </a:r>
            <a:r>
              <a:rPr lang="en-GB" dirty="0" smtClean="0"/>
              <a:t> </a:t>
            </a:r>
            <a:r>
              <a:rPr lang="en-GB" dirty="0" err="1" smtClean="0"/>
              <a:t>Shetty</a:t>
            </a:r>
            <a:endParaRPr lang="en-GB" dirty="0" smtClean="0"/>
          </a:p>
          <a:p>
            <a:pPr algn="l">
              <a:buFont typeface="Wingdings"/>
              <a:buChar char="Ø"/>
            </a:pPr>
            <a:r>
              <a:rPr lang="en-GB" dirty="0" smtClean="0"/>
              <a:t> </a:t>
            </a:r>
            <a:r>
              <a:rPr lang="en-GB" dirty="0" err="1" smtClean="0"/>
              <a:t>Swachhand</a:t>
            </a:r>
            <a:r>
              <a:rPr lang="en-GB" dirty="0" smtClean="0"/>
              <a:t> </a:t>
            </a:r>
            <a:r>
              <a:rPr lang="en-GB" dirty="0" err="1" smtClean="0"/>
              <a:t>Lokhande</a:t>
            </a:r>
            <a:endParaRPr lang="en-GB" dirty="0" smtClean="0"/>
          </a:p>
          <a:p>
            <a:pPr algn="l"/>
            <a:endParaRPr lang="en-GB" dirty="0"/>
          </a:p>
        </p:txBody>
      </p:sp>
      <p:sp>
        <p:nvSpPr>
          <p:cNvPr id="4" name="Subtitle 2"/>
          <p:cNvSpPr txBox="1">
            <a:spLocks/>
          </p:cNvSpPr>
          <p:nvPr/>
        </p:nvSpPr>
        <p:spPr>
          <a:xfrm>
            <a:off x="1602770" y="2989780"/>
            <a:ext cx="1818524" cy="472611"/>
          </a:xfrm>
          <a:prstGeom prst="rect">
            <a:avLst/>
          </a:prstGeom>
        </p:spPr>
        <p:txBody>
          <a:bodyPr vert="horz" lIns="91296" tIns="45648" rIns="91296" bIns="45648" rtlCol="0" anchor="t">
            <a:normAutofit/>
          </a:bodyPr>
          <a:lstStyle/>
          <a:p>
            <a:pPr marL="0" marR="0" lvl="0" indent="0" defTabSz="45648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GB" sz="19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Mumbai, India</a:t>
            </a:r>
            <a:endParaRPr kumimoji="0" lang="en-GB" sz="19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Problem:</a:t>
            </a:r>
            <a:endParaRPr lang="en-GB" dirty="0"/>
          </a:p>
        </p:txBody>
      </p:sp>
      <p:sp>
        <p:nvSpPr>
          <p:cNvPr id="3" name="Subtitle 2"/>
          <p:cNvSpPr>
            <a:spLocks noGrp="1"/>
          </p:cNvSpPr>
          <p:nvPr>
            <p:ph type="subTitle" idx="1"/>
          </p:nvPr>
        </p:nvSpPr>
        <p:spPr>
          <a:xfrm>
            <a:off x="1479459" y="2985458"/>
            <a:ext cx="7766936" cy="1699557"/>
          </a:xfrm>
        </p:spPr>
        <p:txBody>
          <a:bodyPr>
            <a:normAutofit/>
          </a:bodyPr>
          <a:lstStyle/>
          <a:p>
            <a:r>
              <a:rPr lang="en-GB" sz="2400" dirty="0" smtClean="0"/>
              <a:t>To add the crucial element of accountability when it comes to maintaining a sustainable model:</a:t>
            </a:r>
          </a:p>
          <a:p>
            <a:r>
              <a:rPr lang="en-GB" sz="2400" dirty="0" smtClean="0"/>
              <a:t>How to reduce your carbon footprint with every journey you make.</a:t>
            </a:r>
          </a:p>
          <a:p>
            <a:endParaRPr lang="en-GB" sz="2400"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Our solution:</a:t>
            </a:r>
            <a:endParaRPr lang="en-GB" dirty="0"/>
          </a:p>
        </p:txBody>
      </p:sp>
      <p:sp>
        <p:nvSpPr>
          <p:cNvPr id="3" name="Subtitle 2"/>
          <p:cNvSpPr>
            <a:spLocks noGrp="1"/>
          </p:cNvSpPr>
          <p:nvPr>
            <p:ph type="subTitle" idx="1"/>
          </p:nvPr>
        </p:nvSpPr>
        <p:spPr>
          <a:xfrm>
            <a:off x="1479459" y="2985459"/>
            <a:ext cx="7766936" cy="3682469"/>
          </a:xfrm>
        </p:spPr>
        <p:txBody>
          <a:bodyPr/>
          <a:lstStyle/>
          <a:p>
            <a:pPr algn="l"/>
            <a:r>
              <a:rPr lang="en-GB" dirty="0" smtClean="0"/>
              <a:t>We have created the Android app Guilt Trip, which tracks the movements of the host using the phone’s internal GPS location service. </a:t>
            </a:r>
          </a:p>
          <a:p>
            <a:pPr algn="l"/>
            <a:r>
              <a:rPr lang="en-GB" dirty="0" smtClean="0"/>
              <a:t>We then couple this with the mode of travel that they intent to use.</a:t>
            </a:r>
          </a:p>
          <a:p>
            <a:pPr algn="l"/>
            <a:r>
              <a:rPr lang="en-GB" dirty="0" smtClean="0"/>
              <a:t>We have tried to create the best possible user experience. While tracking, we allow for changes in the mode of transport: suppose, for example, the user plans on walking to the train station, arriving by train, then taking a taxi to his actual destination. The app allows for such sudden changes with minimal disturbance to the user. </a:t>
            </a:r>
          </a:p>
          <a:p>
            <a:pPr algn="l"/>
            <a:r>
              <a:rPr lang="en-GB" dirty="0" smtClean="0"/>
              <a:t>The user is also free to use their phone, the app runs in the background during this time.</a:t>
            </a:r>
          </a:p>
          <a:p>
            <a:pPr algn="l"/>
            <a:endParaRPr lang="en-GB"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9459" y="1982913"/>
            <a:ext cx="7766936" cy="4356242"/>
          </a:xfrm>
        </p:spPr>
        <p:txBody>
          <a:bodyPr/>
          <a:lstStyle/>
          <a:p>
            <a:pPr algn="l"/>
            <a:r>
              <a:rPr lang="en-GB" dirty="0" smtClean="0"/>
              <a:t>Finally, on completing the journey, the user given a review of how his chosen mode (or modes) of travel affect the environment. This data has been scoured from the web, and we have even taken human input (from taxi-drivers) for the metric multiplier for our conversions, to enable as high accuracy as possible.</a:t>
            </a:r>
          </a:p>
          <a:p>
            <a:pPr algn="l"/>
            <a:r>
              <a:rPr lang="en-GB" dirty="0" smtClean="0"/>
              <a:t>We have chosen the conventional unit - kg of C02 emitted – to express this quantity. </a:t>
            </a:r>
          </a:p>
          <a:p>
            <a:pPr algn="l"/>
            <a:r>
              <a:rPr lang="en-GB" dirty="0" smtClean="0"/>
              <a:t>But a number is meaningless. The need for a human touch is necessary. And so we have added a few specialized snippets – generated by us – to describe what your carbon level rating actually means: whether you should alter your route, change your mode of transport, or sell your car and buy something less polluting, like a petroleum plant. Or if you’ve been doing things right all along. </a:t>
            </a:r>
            <a:endParaRPr lang="en-GB"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MOL B\Desktop\New folder (2)\Screenshot_2014-09-14-17-26-14.png"/>
          <p:cNvPicPr>
            <a:picLocks noChangeAspect="1" noChangeArrowheads="1"/>
          </p:cNvPicPr>
          <p:nvPr/>
        </p:nvPicPr>
        <p:blipFill>
          <a:blip r:embed="rId2"/>
          <a:srcRect/>
          <a:stretch>
            <a:fillRect/>
          </a:stretch>
        </p:blipFill>
        <p:spPr bwMode="auto">
          <a:xfrm>
            <a:off x="878171" y="1797978"/>
            <a:ext cx="2654425" cy="4718978"/>
          </a:xfrm>
          <a:prstGeom prst="rect">
            <a:avLst/>
          </a:prstGeom>
          <a:noFill/>
        </p:spPr>
      </p:pic>
      <p:pic>
        <p:nvPicPr>
          <p:cNvPr id="1028" name="Picture 4" descr="C:\Users\AMOL B\Desktop\New folder (2)\Screenshot_2014-09-14-17-33-25.png"/>
          <p:cNvPicPr>
            <a:picLocks noChangeAspect="1" noChangeArrowheads="1"/>
          </p:cNvPicPr>
          <p:nvPr/>
        </p:nvPicPr>
        <p:blipFill>
          <a:blip r:embed="rId3"/>
          <a:srcRect/>
          <a:stretch>
            <a:fillRect/>
          </a:stretch>
        </p:blipFill>
        <p:spPr bwMode="auto">
          <a:xfrm>
            <a:off x="7163388" y="1787702"/>
            <a:ext cx="2607335" cy="4635262"/>
          </a:xfrm>
          <a:prstGeom prst="rect">
            <a:avLst/>
          </a:prstGeom>
          <a:noFill/>
        </p:spPr>
      </p:pic>
      <p:pic>
        <p:nvPicPr>
          <p:cNvPr id="3" name="Picture 3"/>
          <p:cNvPicPr>
            <a:picLocks noChangeAspect="1" noChangeArrowheads="1"/>
          </p:cNvPicPr>
          <p:nvPr/>
        </p:nvPicPr>
        <p:blipFill>
          <a:blip r:embed="rId4"/>
          <a:srcRect/>
          <a:stretch>
            <a:fillRect/>
          </a:stretch>
        </p:blipFill>
        <p:spPr bwMode="auto">
          <a:xfrm>
            <a:off x="4066854" y="1756880"/>
            <a:ext cx="2642171" cy="4697193"/>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Progress:</a:t>
            </a:r>
            <a:endParaRPr lang="en-GB" dirty="0"/>
          </a:p>
        </p:txBody>
      </p:sp>
      <p:sp>
        <p:nvSpPr>
          <p:cNvPr id="3" name="Subtitle 2"/>
          <p:cNvSpPr>
            <a:spLocks noGrp="1"/>
          </p:cNvSpPr>
          <p:nvPr>
            <p:ph type="subTitle" idx="1"/>
          </p:nvPr>
        </p:nvSpPr>
        <p:spPr>
          <a:xfrm>
            <a:off x="1479459" y="2985459"/>
            <a:ext cx="7766936" cy="3363970"/>
          </a:xfrm>
        </p:spPr>
        <p:txBody>
          <a:bodyPr/>
          <a:lstStyle/>
          <a:p>
            <a:r>
              <a:rPr lang="en-GB" dirty="0" smtClean="0"/>
              <a:t>We have successfully built both the UI and the implementation for our Android application. </a:t>
            </a:r>
          </a:p>
          <a:p>
            <a:r>
              <a:rPr lang="en-GB" dirty="0" smtClean="0"/>
              <a:t>Testing by both foot an vehicle shows that the GPS software is accurate within 8% of the actual distance, and 5% for longer journeys. We hope to improve this to an exact. </a:t>
            </a:r>
          </a:p>
          <a:p>
            <a:r>
              <a:rPr lang="en-GB" dirty="0" smtClean="0"/>
              <a:t>Our timer for the application follows the phone’s natural clock, and it is designed for ease-of-use. Even first-time users of our app will find it concise and to-the-point in it’s features while maintaining functionality. </a:t>
            </a:r>
            <a:endParaRPr lang="en-GB"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Progress:</a:t>
            </a:r>
            <a:endParaRPr lang="en-GB" dirty="0"/>
          </a:p>
        </p:txBody>
      </p:sp>
      <p:sp>
        <p:nvSpPr>
          <p:cNvPr id="3" name="Subtitle 2"/>
          <p:cNvSpPr>
            <a:spLocks noGrp="1"/>
          </p:cNvSpPr>
          <p:nvPr>
            <p:ph type="subTitle" idx="1"/>
          </p:nvPr>
        </p:nvSpPr>
        <p:spPr>
          <a:xfrm>
            <a:off x="1479459" y="2985459"/>
            <a:ext cx="7766936" cy="3384519"/>
          </a:xfrm>
        </p:spPr>
        <p:txBody>
          <a:bodyPr>
            <a:normAutofit/>
          </a:bodyPr>
          <a:lstStyle/>
          <a:p>
            <a:r>
              <a:rPr lang="en-GB" dirty="0" smtClean="0"/>
              <a:t>Our mode of user-accountability is unique in its implementation. </a:t>
            </a:r>
          </a:p>
          <a:p>
            <a:r>
              <a:rPr lang="en-GB" dirty="0" smtClean="0"/>
              <a:t>We choose a relatable way to try and encourage our users towards being better people. The snippets are aimed at being humorous (no one wants to feel like the bad guy) but also at getting the  message across: that we could be better people, waste less, and save more, while protecting the environment. </a:t>
            </a:r>
          </a:p>
          <a:p>
            <a:r>
              <a:rPr lang="en-GB" dirty="0" smtClean="0"/>
              <a:t>We would like to continue developing and thinking of how to incentivize users of our app into making small changes in their lives that will benefit the environment, and then presenting them in the most non-intrusive way possible.</a:t>
            </a:r>
            <a:endParaRPr lang="en-GB" dirty="0"/>
          </a:p>
        </p:txBody>
      </p:sp>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25012" y="1849348"/>
            <a:ext cx="2572392" cy="4573141"/>
          </a:xfrm>
          <a:prstGeom prst="rect">
            <a:avLst/>
          </a:prstGeom>
          <a:noFill/>
          <a:ln w="9525">
            <a:noFill/>
            <a:miter lim="800000"/>
            <a:headEnd/>
            <a:tailEnd/>
          </a:ln>
          <a:effectLst/>
        </p:spPr>
      </p:pic>
      <p:pic>
        <p:nvPicPr>
          <p:cNvPr id="2051" name="Picture 3" descr="C:\Users\AMOL B\Desktop\New folder (2)\Screenshot_2014-09-14-17-34-27.png"/>
          <p:cNvPicPr>
            <a:picLocks noChangeAspect="1" noChangeArrowheads="1"/>
          </p:cNvPicPr>
          <p:nvPr/>
        </p:nvPicPr>
        <p:blipFill>
          <a:blip r:embed="rId3"/>
          <a:srcRect/>
          <a:stretch>
            <a:fillRect/>
          </a:stretch>
        </p:blipFill>
        <p:spPr bwMode="auto">
          <a:xfrm>
            <a:off x="3789455" y="1818526"/>
            <a:ext cx="2608192" cy="4636785"/>
          </a:xfrm>
          <a:prstGeom prst="rect">
            <a:avLst/>
          </a:prstGeom>
          <a:noFill/>
        </p:spPr>
      </p:pic>
      <p:pic>
        <p:nvPicPr>
          <p:cNvPr id="2" name="Picture 2"/>
          <p:cNvPicPr>
            <a:picLocks noChangeAspect="1" noChangeArrowheads="1"/>
          </p:cNvPicPr>
          <p:nvPr/>
        </p:nvPicPr>
        <p:blipFill>
          <a:blip r:embed="rId4"/>
          <a:srcRect/>
          <a:stretch>
            <a:fillRect/>
          </a:stretch>
        </p:blipFill>
        <p:spPr bwMode="auto">
          <a:xfrm>
            <a:off x="7005262" y="1777428"/>
            <a:ext cx="2567041" cy="4563629"/>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395628" y="1715784"/>
            <a:ext cx="2664860" cy="4737529"/>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xmlns:mv="urn:schemas-microsoft-com:mac:vml" Requires="p14">
      <p:transition p14:dur="300">
        <p:fade/>
      </p:transition>
    </mc:Choice>
    <mc:Fallback>
      <p:transition>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3517</TotalTime>
  <Words>546</Words>
  <Application>Microsoft Office PowerPoint</Application>
  <PresentationFormat>Custom</PresentationFormat>
  <Paragraphs>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Guilt Trip</vt:lpstr>
      <vt:lpstr>The Problem:</vt:lpstr>
      <vt:lpstr>Our solution:</vt:lpstr>
      <vt:lpstr>Slide 4</vt:lpstr>
      <vt:lpstr>Slide 5</vt:lpstr>
      <vt:lpstr>Progress:</vt:lpstr>
      <vt:lpstr>Progress:</vt:lpstr>
      <vt:lpstr>Slide 8</vt:lpstr>
      <vt:lpstr>Slide 9</vt:lpstr>
      <vt:lpstr>Thank You!</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#Hack4Good</dc:title>
  <dc:creator>Jedidiah Weller</dc:creator>
  <cp:lastModifiedBy>AMOL B</cp:lastModifiedBy>
  <cp:revision>91</cp:revision>
  <dcterms:created xsi:type="dcterms:W3CDTF">2014-09-14T06:38:49Z</dcterms:created>
  <dcterms:modified xsi:type="dcterms:W3CDTF">2014-09-14T13:56:35Z</dcterms:modified>
</cp:coreProperties>
</file>