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9.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0.xml" ContentType="application/vnd.openxmlformats-officedocument.presentationml.comments+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3.xml" ContentType="application/vnd.openxmlformats-officedocument.presentationml.comments+xml"/>
  <Override PartName="/ppt/notesSlides/notesSlide25.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6.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9.xml" ContentType="application/vnd.openxmlformats-officedocument.presentationml.comments+xml"/>
  <Override PartName="/ppt/notesSlides/notesSlide37.xml" ContentType="application/vnd.openxmlformats-officedocument.presentationml.notesSlide+xml"/>
  <Override PartName="/ppt/comments/comment20.xml" ContentType="application/vnd.openxmlformats-officedocument.presentationml.comments+xml"/>
  <Override PartName="/ppt/notesSlides/notesSlide38.xml" ContentType="application/vnd.openxmlformats-officedocument.presentationml.notesSlide+xml"/>
  <Override PartName="/ppt/comments/comment21.xml" ContentType="application/vnd.openxmlformats-officedocument.presentationml.comments+xml"/>
  <Override PartName="/ppt/comments/comment22.xml" ContentType="application/vnd.openxmlformats-officedocument.presentationml.comments+xml"/>
  <Override PartName="/ppt/notesSlides/notesSlide39.xml" ContentType="application/vnd.openxmlformats-officedocument.presentationml.notesSlide+xml"/>
  <Override PartName="/ppt/comments/comment23.xml" ContentType="application/vnd.openxmlformats-officedocument.presentationml.comments+xml"/>
  <Override PartName="/ppt/comments/comment24.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25.xml" ContentType="application/vnd.openxmlformats-officedocument.presentationml.comments+xml"/>
  <Override PartName="/ppt/notesSlides/notesSlide44.xml" ContentType="application/vnd.openxmlformats-officedocument.presentationml.notesSlide+xml"/>
  <Override PartName="/ppt/comments/comment26.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27.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82"/>
  </p:notesMasterIdLst>
  <p:handoutMasterIdLst>
    <p:handoutMasterId r:id="rId83"/>
  </p:handoutMasterIdLst>
  <p:sldIdLst>
    <p:sldId id="693" r:id="rId2"/>
    <p:sldId id="691" r:id="rId3"/>
    <p:sldId id="692" r:id="rId4"/>
    <p:sldId id="435" r:id="rId5"/>
    <p:sldId id="694" r:id="rId6"/>
    <p:sldId id="436" r:id="rId7"/>
    <p:sldId id="438" r:id="rId8"/>
    <p:sldId id="439" r:id="rId9"/>
    <p:sldId id="695" r:id="rId10"/>
    <p:sldId id="440" r:id="rId11"/>
    <p:sldId id="441" r:id="rId12"/>
    <p:sldId id="442" r:id="rId13"/>
    <p:sldId id="443" r:id="rId14"/>
    <p:sldId id="783" r:id="rId15"/>
    <p:sldId id="781" r:id="rId16"/>
    <p:sldId id="782" r:id="rId17"/>
    <p:sldId id="777" r:id="rId18"/>
    <p:sldId id="778" r:id="rId19"/>
    <p:sldId id="645" r:id="rId20"/>
    <p:sldId id="646" r:id="rId21"/>
    <p:sldId id="731" r:id="rId22"/>
    <p:sldId id="449" r:id="rId23"/>
    <p:sldId id="735" r:id="rId24"/>
    <p:sldId id="767" r:id="rId25"/>
    <p:sldId id="784" r:id="rId26"/>
    <p:sldId id="740" r:id="rId27"/>
    <p:sldId id="780" r:id="rId28"/>
    <p:sldId id="764" r:id="rId29"/>
    <p:sldId id="763" r:id="rId30"/>
    <p:sldId id="765" r:id="rId31"/>
    <p:sldId id="710" r:id="rId32"/>
    <p:sldId id="711" r:id="rId33"/>
    <p:sldId id="712" r:id="rId34"/>
    <p:sldId id="713" r:id="rId35"/>
    <p:sldId id="771" r:id="rId36"/>
    <p:sldId id="766" r:id="rId37"/>
    <p:sldId id="697" r:id="rId38"/>
    <p:sldId id="696" r:id="rId39"/>
    <p:sldId id="742" r:id="rId40"/>
    <p:sldId id="715" r:id="rId41"/>
    <p:sldId id="741" r:id="rId42"/>
    <p:sldId id="714" r:id="rId43"/>
    <p:sldId id="744" r:id="rId44"/>
    <p:sldId id="455" r:id="rId45"/>
    <p:sldId id="743" r:id="rId46"/>
    <p:sldId id="745" r:id="rId47"/>
    <p:sldId id="750" r:id="rId48"/>
    <p:sldId id="657" r:id="rId49"/>
    <p:sldId id="751" r:id="rId50"/>
    <p:sldId id="658" r:id="rId51"/>
    <p:sldId id="659" r:id="rId52"/>
    <p:sldId id="768" r:id="rId53"/>
    <p:sldId id="706" r:id="rId54"/>
    <p:sldId id="774" r:id="rId55"/>
    <p:sldId id="752" r:id="rId56"/>
    <p:sldId id="753" r:id="rId57"/>
    <p:sldId id="754" r:id="rId58"/>
    <p:sldId id="755" r:id="rId59"/>
    <p:sldId id="775" r:id="rId60"/>
    <p:sldId id="769" r:id="rId61"/>
    <p:sldId id="708" r:id="rId62"/>
    <p:sldId id="717" r:id="rId63"/>
    <p:sldId id="756" r:id="rId64"/>
    <p:sldId id="478" r:id="rId65"/>
    <p:sldId id="481" r:id="rId66"/>
    <p:sldId id="757" r:id="rId67"/>
    <p:sldId id="485" r:id="rId68"/>
    <p:sldId id="758" r:id="rId69"/>
    <p:sldId id="487" r:id="rId70"/>
    <p:sldId id="491" r:id="rId71"/>
    <p:sldId id="718" r:id="rId72"/>
    <p:sldId id="759" r:id="rId73"/>
    <p:sldId id="719" r:id="rId74"/>
    <p:sldId id="760" r:id="rId75"/>
    <p:sldId id="761" r:id="rId76"/>
    <p:sldId id="762" r:id="rId77"/>
    <p:sldId id="724" r:id="rId78"/>
    <p:sldId id="728" r:id="rId79"/>
    <p:sldId id="732" r:id="rId80"/>
    <p:sldId id="779" r:id="rId81"/>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44" clrIdx="0"/>
  <p:cmAuthor id="1"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0000"/>
    <a:srgbClr val="FF3300"/>
    <a:srgbClr val="990000"/>
    <a:srgbClr val="000000"/>
    <a:srgbClr val="CC3300"/>
    <a:srgbClr val="663300"/>
    <a:srgbClr val="9966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5" autoAdjust="0"/>
    <p:restoredTop sz="94660"/>
  </p:normalViewPr>
  <p:slideViewPr>
    <p:cSldViewPr>
      <p:cViewPr varScale="1">
        <p:scale>
          <a:sx n="66" d="100"/>
          <a:sy n="66" d="100"/>
        </p:scale>
        <p:origin x="-81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9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0-10T21:54:49.098" idx="7">
    <p:pos x="1110" y="1847"/>
    <p:text>比如证三角形三条高交与一点，求直线方程和求交点，计算量很大</p:text>
  </p:cm>
  <p:cm authorId="0" dt="2013-10-10T22:22:08.459" idx="8">
    <p:pos x="3862" y="3543"/>
    <p:text>问下学生中学是否学过用向量法来证明几何问题，比如平行四边形对角线平分</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3-10-11T20:51:14.678" idx="22">
    <p:pos x="1714" y="281"/>
    <p:text>将必要的过程反过来，即得充分性的证明，具体来看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3-10-03T15:36:40.920" idx="6">
    <p:pos x="1852" y="2353"/>
    <p:text>到这里仍然是一样的</p:text>
  </p:cm>
  <p:cm authorId="0" dt="2013-10-10T23:27:46.950" idx="16">
    <p:pos x="4283" y="2069"/>
    <p:text>要换另外的条件，不能用一个表出另外一个，而要用</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3-10-10T23:35:14.949" idx="17">
    <p:pos x="4148" y="2659"/>
    <p:text>这时很关键，要把条件都聚在一起，和中学时做辅助线异曲同工之妙</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3-10-10T23:41:32.868" idx="18">
    <p:pos x="144" y="2202"/>
    <p:text>根据上一题的经验，该怎么证？</p:text>
  </p:cm>
  <p:cm authorId="0" dt="2013-10-10T23:50:05.701" idx="19">
    <p:pos x="2178" y="1854"/>
    <p:text>因为M点集中了几乎所有的关系</p:text>
  </p:cm>
  <p:cm authorId="0" dt="2014-10-10T21:07:12.907" idx="40">
    <p:pos x="2541" y="3863"/>
    <p:text>似曾相识，这个性质其实我们之前是证过的</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4-10-10T21:11:04.916" idx="41">
    <p:pos x="2608" y="3877"/>
    <p:text>这个条件看似没什么用，右边求不出来，实际不然，仔细观察</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4-10-10T21:17:48.445" idx="42">
    <p:pos x="3422" y="3867"/>
    <p:text>比如课后习题的思路</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4-09-02T15:17:50.041" idx="33">
    <p:pos x="4725" y="3319"/>
    <p:text>用两步来完成岂不是更麻烦么？但是我们会看到，利用向量运算可以极大的简化运算
</p:text>
  </p:cm>
  <p:cm authorId="0" dt="2014-09-02T17:48:44.913" idx="34">
    <p:pos x="3031" y="2098"/>
    <p:text>很简单，只要把两种方法结合起来不就可以了</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3-10-02T08:21:39.990" idx="2">
    <p:pos x="3015" y="1890"/>
    <p:text>不共面，才能保证必有交点</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4-10-10T21:20:30.124" idx="43">
    <p:pos x="5294" y="1584"/>
    <p:text>否则交点N不一定存在</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4-10-10T21:42:24.831" idx="44">
    <p:pos x="5401" y="562"/>
    <p:text>直观解释下为何\lambda不能取-1</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10-10T22:04:29.347" idx="9">
    <p:pos x="3600" y="938"/>
    <p:text>这里要说明一下记号</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3-10-13T20:51:24.796" idx="26">
    <p:pos x="2993" y="733"/>
    <p:text>讲到这里返回去记忆一下公式，公式要记住，考试时候直接用</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3-10-02T14:12:54.411" idx="4">
    <p:pos x="3152" y="2020"/>
    <p:text>首要问题，找个标架
</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3-10-14T15:39:26.869" idx="31">
    <p:pos x="4497" y="2415"/>
    <p:text>可以利用立体几何或向量法来判定是否共面</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3-10-11T20:31:41.996" idx="21">
    <p:pos x="2339" y="168"/>
    <p:text>还没有讲直线方程啊</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4-10-10T21:55:30.416" idx="20">
    <p:pos x="2669" y="2516"/>
    <p:text>比如是否有交点，很大的优势，省去思考的过程</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3-10-11T22:36:41.639" idx="23">
    <p:pos x="5261" y="1284"/>
    <p:text>由向量a向e引垂线</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3-10-11T22:37:52.622" idx="24">
    <p:pos x="843" y="1868"/>
    <p:text>图是图，证明是证明，初学者很容易混淆</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3-10-11T22:42:54.238" idx="25">
    <p:pos x="3568" y="407"/>
    <p:text>初中辅助线，高中解析，现在我们用向量法</p:text>
  </p:cm>
</p:cmLst>
</file>

<file path=ppt/comments/comment28.xml><?xml version="1.0" encoding="utf-8"?>
<p:cmLst xmlns:a="http://schemas.openxmlformats.org/drawingml/2006/main" xmlns:r="http://schemas.openxmlformats.org/officeDocument/2006/relationships" xmlns:p="http://schemas.openxmlformats.org/presentationml/2006/main">
  <p:cm authorId="0" dt="2013-10-03T14:16:53.231" idx="5">
    <p:pos x="5329" y="1389"/>
    <p:text>和平面解析几何类似</p:text>
  </p:cm>
</p:cmLst>
</file>

<file path=ppt/comments/comment29.xml><?xml version="1.0" encoding="utf-8"?>
<p:cmLst xmlns:a="http://schemas.openxmlformats.org/drawingml/2006/main" xmlns:r="http://schemas.openxmlformats.org/officeDocument/2006/relationships" xmlns:p="http://schemas.openxmlformats.org/presentationml/2006/main">
  <p:cm authorId="0" dt="2013-10-13T22:30:47.726" idx="29">
    <p:pos x="5012" y="3454"/>
    <p:text>得到副产品，涉及到直角坐标系的证明题经常用</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10-09T18:19:28.533" idx="35">
    <p:pos x="4464" y="144"/>
    <p:text>问下学生是否讲过</p:text>
  </p:cm>
</p:cmLst>
</file>

<file path=ppt/comments/comment30.xml><?xml version="1.0" encoding="utf-8"?>
<p:cmLst xmlns:a="http://schemas.openxmlformats.org/drawingml/2006/main" xmlns:r="http://schemas.openxmlformats.org/officeDocument/2006/relationships" xmlns:p="http://schemas.openxmlformats.org/presentationml/2006/main">
  <p:cm authorId="0" dt="2013-10-14T15:58:01.788" idx="32">
    <p:pos x="2700" y="3748"/>
    <p:text>有很多种求法</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10-09T18:21:34.763" idx="36">
    <p:pos x="5178" y="255"/>
    <p:text>由于结合律的存在</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3-10-10T22:13:10.698" idx="10">
    <p:pos x="3586" y="3010"/>
    <p:text>这里解释下出发点和终止点</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3-10-10T23:14:51.207" idx="14">
    <p:pos x="3557" y="818"/>
    <p:text>即便是如此简单的题目，也不见得能想出来</p:text>
  </p:cm>
  <p:cm authorId="0" dt="2013-10-10T23:15:37.652" idx="15">
    <p:pos x="3245" y="1187"/>
    <p:text>几何想象能力，只有画不出图的时候才用，比如复杂的三维图形</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4-09-02T16:48:12.491" idx="11">
    <p:pos x="3824" y="1267"/>
    <p:text>上述两个例子都很简单；相等，中点都是其中的特例</p:text>
  </p:cm>
  <p:cm authorId="0" dt="2013-10-10T23:03:39.789" idx="12">
    <p:pos x="3772" y="2697"/>
    <p:text>并不限于数乘这一种代数运算</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4-10-09T21:54:35.486" idx="37">
    <p:pos x="5284" y="2069"/>
    <p:text>这种形式有时不太方便使用</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4-10-09T22:48:02.993" idx="39">
    <p:pos x="2562" y="2251"/>
    <p:text>我们提到过，数乘关系几何上其实表示平行关系</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emf"/><Relationship Id="rId4"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64.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3.wmf"/><Relationship Id="rId5" Type="http://schemas.openxmlformats.org/officeDocument/2006/relationships/image" Target="../media/image11.wmf"/><Relationship Id="rId4" Type="http://schemas.openxmlformats.org/officeDocument/2006/relationships/image" Target="../media/image1.wmf"/><Relationship Id="rId9"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48.wmf"/><Relationship Id="rId7" Type="http://schemas.openxmlformats.org/officeDocument/2006/relationships/image" Target="../media/image152.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2.wmf"/><Relationship Id="rId1" Type="http://schemas.openxmlformats.org/officeDocument/2006/relationships/image" Target="../media/image154.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10" Type="http://schemas.openxmlformats.org/officeDocument/2006/relationships/image" Target="../media/image112.wmf"/><Relationship Id="rId4" Type="http://schemas.openxmlformats.org/officeDocument/2006/relationships/image" Target="../media/image161.wmf"/><Relationship Id="rId9" Type="http://schemas.openxmlformats.org/officeDocument/2006/relationships/image" Target="../media/image16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6.wmf"/><Relationship Id="rId7" Type="http://schemas.openxmlformats.org/officeDocument/2006/relationships/image" Target="../media/image180.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77.wmf"/><Relationship Id="rId1" Type="http://schemas.openxmlformats.org/officeDocument/2006/relationships/image" Target="../media/image18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12" Type="http://schemas.openxmlformats.org/officeDocument/2006/relationships/image" Target="../media/image201.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11" Type="http://schemas.openxmlformats.org/officeDocument/2006/relationships/image" Target="../media/image200.wmf"/><Relationship Id="rId5" Type="http://schemas.openxmlformats.org/officeDocument/2006/relationships/image" Target="../media/image194.wmf"/><Relationship Id="rId10" Type="http://schemas.openxmlformats.org/officeDocument/2006/relationships/image" Target="../media/image199.emf"/><Relationship Id="rId4" Type="http://schemas.openxmlformats.org/officeDocument/2006/relationships/image" Target="../media/image193.wmf"/><Relationship Id="rId9" Type="http://schemas.openxmlformats.org/officeDocument/2006/relationships/image" Target="../media/image198.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11" Type="http://schemas.openxmlformats.org/officeDocument/2006/relationships/image" Target="../media/image212.wmf"/><Relationship Id="rId5" Type="http://schemas.openxmlformats.org/officeDocument/2006/relationships/image" Target="../media/image206.wmf"/><Relationship Id="rId10" Type="http://schemas.openxmlformats.org/officeDocument/2006/relationships/image" Target="../media/image211.wmf"/><Relationship Id="rId4" Type="http://schemas.openxmlformats.org/officeDocument/2006/relationships/image" Target="../media/image205.wmf"/><Relationship Id="rId9" Type="http://schemas.openxmlformats.org/officeDocument/2006/relationships/image" Target="../media/image2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w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 Id="rId9" Type="http://schemas.openxmlformats.org/officeDocument/2006/relationships/image" Target="../media/image22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9.wmf"/><Relationship Id="rId7" Type="http://schemas.openxmlformats.org/officeDocument/2006/relationships/image" Target="../media/image233.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29.wmf"/><Relationship Id="rId1" Type="http://schemas.openxmlformats.org/officeDocument/2006/relationships/image" Target="../media/image235.wmf"/><Relationship Id="rId5" Type="http://schemas.openxmlformats.org/officeDocument/2006/relationships/image" Target="../media/image238.wmf"/><Relationship Id="rId4" Type="http://schemas.openxmlformats.org/officeDocument/2006/relationships/image" Target="../media/image23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4" Type="http://schemas.openxmlformats.org/officeDocument/2006/relationships/image" Target="../media/image24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emf"/><Relationship Id="rId4" Type="http://schemas.openxmlformats.org/officeDocument/2006/relationships/image" Target="../media/image246.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image" Target="../media/image251.wmf"/><Relationship Id="rId7" Type="http://schemas.openxmlformats.org/officeDocument/2006/relationships/image" Target="../media/image255.wmf"/><Relationship Id="rId2" Type="http://schemas.openxmlformats.org/officeDocument/2006/relationships/image" Target="../media/image250.wmf"/><Relationship Id="rId1" Type="http://schemas.openxmlformats.org/officeDocument/2006/relationships/image" Target="../media/image249.emf"/><Relationship Id="rId6" Type="http://schemas.openxmlformats.org/officeDocument/2006/relationships/image" Target="../media/image254.wmf"/><Relationship Id="rId11" Type="http://schemas.openxmlformats.org/officeDocument/2006/relationships/image" Target="../media/image259.wmf"/><Relationship Id="rId5" Type="http://schemas.openxmlformats.org/officeDocument/2006/relationships/image" Target="../media/image253.wmf"/><Relationship Id="rId10" Type="http://schemas.openxmlformats.org/officeDocument/2006/relationships/image" Target="../media/image258.wmf"/><Relationship Id="rId4" Type="http://schemas.openxmlformats.org/officeDocument/2006/relationships/image" Target="../media/image252.wmf"/><Relationship Id="rId9" Type="http://schemas.openxmlformats.org/officeDocument/2006/relationships/image" Target="../media/image25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image" Target="../media/image272.wmf"/><Relationship Id="rId18" Type="http://schemas.openxmlformats.org/officeDocument/2006/relationships/image" Target="../media/image277.wmf"/><Relationship Id="rId3" Type="http://schemas.openxmlformats.org/officeDocument/2006/relationships/image" Target="../media/image262.wmf"/><Relationship Id="rId7" Type="http://schemas.openxmlformats.org/officeDocument/2006/relationships/image" Target="../media/image266.wmf"/><Relationship Id="rId12" Type="http://schemas.openxmlformats.org/officeDocument/2006/relationships/image" Target="../media/image271.wmf"/><Relationship Id="rId17" Type="http://schemas.openxmlformats.org/officeDocument/2006/relationships/image" Target="../media/image276.wmf"/><Relationship Id="rId2" Type="http://schemas.openxmlformats.org/officeDocument/2006/relationships/image" Target="../media/image261.wmf"/><Relationship Id="rId16" Type="http://schemas.openxmlformats.org/officeDocument/2006/relationships/image" Target="../media/image275.wmf"/><Relationship Id="rId1" Type="http://schemas.openxmlformats.org/officeDocument/2006/relationships/image" Target="../media/image260.wmf"/><Relationship Id="rId6" Type="http://schemas.openxmlformats.org/officeDocument/2006/relationships/image" Target="../media/image265.wmf"/><Relationship Id="rId11" Type="http://schemas.openxmlformats.org/officeDocument/2006/relationships/image" Target="../media/image270.wmf"/><Relationship Id="rId5" Type="http://schemas.openxmlformats.org/officeDocument/2006/relationships/image" Target="../media/image264.wmf"/><Relationship Id="rId15" Type="http://schemas.openxmlformats.org/officeDocument/2006/relationships/image" Target="../media/image274.wmf"/><Relationship Id="rId10" Type="http://schemas.openxmlformats.org/officeDocument/2006/relationships/image" Target="../media/image269.wmf"/><Relationship Id="rId4" Type="http://schemas.openxmlformats.org/officeDocument/2006/relationships/image" Target="../media/image263.wmf"/><Relationship Id="rId9" Type="http://schemas.openxmlformats.org/officeDocument/2006/relationships/image" Target="../media/image268.wmf"/><Relationship Id="rId14" Type="http://schemas.openxmlformats.org/officeDocument/2006/relationships/image" Target="../media/image27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78.wmf"/><Relationship Id="rId7" Type="http://schemas.openxmlformats.org/officeDocument/2006/relationships/image" Target="../media/image28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281.wmf"/><Relationship Id="rId5" Type="http://schemas.openxmlformats.org/officeDocument/2006/relationships/image" Target="../media/image280.wmf"/><Relationship Id="rId4" Type="http://schemas.openxmlformats.org/officeDocument/2006/relationships/image" Target="../media/image27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 Id="rId5" Type="http://schemas.openxmlformats.org/officeDocument/2006/relationships/image" Target="../media/image286.wmf"/><Relationship Id="rId4" Type="http://schemas.openxmlformats.org/officeDocument/2006/relationships/image" Target="../media/image28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 Id="rId4" Type="http://schemas.openxmlformats.org/officeDocument/2006/relationships/image" Target="../media/image29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image" Target="../media/image300.wmf"/><Relationship Id="rId7" Type="http://schemas.openxmlformats.org/officeDocument/2006/relationships/image" Target="../media/image304.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10" Type="http://schemas.openxmlformats.org/officeDocument/2006/relationships/image" Target="../media/image307.wmf"/><Relationship Id="rId4" Type="http://schemas.openxmlformats.org/officeDocument/2006/relationships/image" Target="../media/image301.wmf"/><Relationship Id="rId9" Type="http://schemas.openxmlformats.org/officeDocument/2006/relationships/image" Target="../media/image30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 Id="rId5" Type="http://schemas.openxmlformats.org/officeDocument/2006/relationships/image" Target="../media/image312.wmf"/><Relationship Id="rId4" Type="http://schemas.openxmlformats.org/officeDocument/2006/relationships/image" Target="../media/image311.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image" Target="../media/image175.wmf"/><Relationship Id="rId7"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6" Type="http://schemas.openxmlformats.org/officeDocument/2006/relationships/image" Target="../media/image177.wmf"/><Relationship Id="rId5" Type="http://schemas.openxmlformats.org/officeDocument/2006/relationships/image" Target="../media/image178.wmf"/><Relationship Id="rId4" Type="http://schemas.openxmlformats.org/officeDocument/2006/relationships/image" Target="../media/image176.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20.wmf"/><Relationship Id="rId3" Type="http://schemas.openxmlformats.org/officeDocument/2006/relationships/image" Target="../media/image175.wmf"/><Relationship Id="rId7" Type="http://schemas.openxmlformats.org/officeDocument/2006/relationships/image" Target="../media/image319.emf"/><Relationship Id="rId2" Type="http://schemas.openxmlformats.org/officeDocument/2006/relationships/image" Target="../media/image318.wmf"/><Relationship Id="rId1" Type="http://schemas.openxmlformats.org/officeDocument/2006/relationships/image" Target="../media/image317.wmf"/><Relationship Id="rId6" Type="http://schemas.openxmlformats.org/officeDocument/2006/relationships/image" Target="../media/image177.wmf"/><Relationship Id="rId11" Type="http://schemas.openxmlformats.org/officeDocument/2006/relationships/image" Target="../media/image323.wmf"/><Relationship Id="rId5" Type="http://schemas.openxmlformats.org/officeDocument/2006/relationships/image" Target="../media/image178.wmf"/><Relationship Id="rId10" Type="http://schemas.openxmlformats.org/officeDocument/2006/relationships/image" Target="../media/image322.wmf"/><Relationship Id="rId4" Type="http://schemas.openxmlformats.org/officeDocument/2006/relationships/image" Target="../media/image176.wmf"/><Relationship Id="rId9" Type="http://schemas.openxmlformats.org/officeDocument/2006/relationships/image" Target="../media/image321.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22.wmf"/><Relationship Id="rId13" Type="http://schemas.openxmlformats.org/officeDocument/2006/relationships/image" Target="../media/image330.wmf"/><Relationship Id="rId3" Type="http://schemas.openxmlformats.org/officeDocument/2006/relationships/image" Target="../media/image178.wmf"/><Relationship Id="rId7" Type="http://schemas.openxmlformats.org/officeDocument/2006/relationships/image" Target="../media/image326.wmf"/><Relationship Id="rId12" Type="http://schemas.openxmlformats.org/officeDocument/2006/relationships/image" Target="../media/image329.wmf"/><Relationship Id="rId2" Type="http://schemas.openxmlformats.org/officeDocument/2006/relationships/image" Target="../media/image176.wmf"/><Relationship Id="rId16" Type="http://schemas.openxmlformats.org/officeDocument/2006/relationships/image" Target="../media/image333.wmf"/><Relationship Id="rId1" Type="http://schemas.openxmlformats.org/officeDocument/2006/relationships/image" Target="../media/image175.wmf"/><Relationship Id="rId6" Type="http://schemas.openxmlformats.org/officeDocument/2006/relationships/image" Target="../media/image325.wmf"/><Relationship Id="rId11" Type="http://schemas.openxmlformats.org/officeDocument/2006/relationships/image" Target="../media/image328.wmf"/><Relationship Id="rId5" Type="http://schemas.openxmlformats.org/officeDocument/2006/relationships/image" Target="../media/image324.emf"/><Relationship Id="rId15" Type="http://schemas.openxmlformats.org/officeDocument/2006/relationships/image" Target="../media/image332.wmf"/><Relationship Id="rId10" Type="http://schemas.openxmlformats.org/officeDocument/2006/relationships/image" Target="../media/image327.wmf"/><Relationship Id="rId4" Type="http://schemas.openxmlformats.org/officeDocument/2006/relationships/image" Target="../media/image177.wmf"/><Relationship Id="rId9" Type="http://schemas.openxmlformats.org/officeDocument/2006/relationships/image" Target="../media/image323.wmf"/><Relationship Id="rId14" Type="http://schemas.openxmlformats.org/officeDocument/2006/relationships/image" Target="../media/image331.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6.wmf"/><Relationship Id="rId7" Type="http://schemas.openxmlformats.org/officeDocument/2006/relationships/image" Target="../media/image340.wmf"/><Relationship Id="rId2" Type="http://schemas.openxmlformats.org/officeDocument/2006/relationships/image" Target="../media/image335.wmf"/><Relationship Id="rId1" Type="http://schemas.openxmlformats.org/officeDocument/2006/relationships/image" Target="../media/image334.wmf"/><Relationship Id="rId6" Type="http://schemas.openxmlformats.org/officeDocument/2006/relationships/image" Target="../media/image339.wmf"/><Relationship Id="rId5" Type="http://schemas.openxmlformats.org/officeDocument/2006/relationships/image" Target="../media/image338.wmf"/><Relationship Id="rId10" Type="http://schemas.openxmlformats.org/officeDocument/2006/relationships/image" Target="../media/image343.wmf"/><Relationship Id="rId4" Type="http://schemas.openxmlformats.org/officeDocument/2006/relationships/image" Target="../media/image337.wmf"/><Relationship Id="rId9" Type="http://schemas.openxmlformats.org/officeDocument/2006/relationships/image" Target="../media/image34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w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emf"/><Relationship Id="rId10" Type="http://schemas.openxmlformats.org/officeDocument/2006/relationships/image" Target="../media/image46.wmf"/><Relationship Id="rId4" Type="http://schemas.openxmlformats.org/officeDocument/2006/relationships/image" Target="../media/image40.emf"/><Relationship Id="rId9"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BB1BE5-6F22-4DDA-A320-B21A494ED6B6}" type="datetimeFigureOut">
              <a:rPr lang="zh-CN" altLang="en-US" smtClean="0"/>
              <a:pPr/>
              <a:t>2014/10/11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CE71CB-B810-4FFA-9C6E-F22CF5994CC5}" type="slidenum">
              <a:rPr lang="zh-CN" altLang="en-US" smtClean="0"/>
              <a:pPr/>
              <a:t>‹#›</a:t>
            </a:fld>
            <a:endParaRPr lang="zh-CN" altLang="en-US"/>
          </a:p>
        </p:txBody>
      </p:sp>
    </p:spTree>
    <p:extLst>
      <p:ext uri="{BB962C8B-B14F-4D97-AF65-F5344CB8AC3E}">
        <p14:creationId xmlns:p14="http://schemas.microsoft.com/office/powerpoint/2010/main" val="609728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466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466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6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6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466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D560EAC-D7E4-408B-B96D-8BAAF2D59EB6}" type="slidenum">
              <a:rPr lang="en-US" altLang="zh-CN"/>
              <a:pPr/>
              <a:t>‹#›</a:t>
            </a:fld>
            <a:endParaRPr lang="en-US" altLang="zh-CN"/>
          </a:p>
        </p:txBody>
      </p:sp>
    </p:spTree>
    <p:extLst>
      <p:ext uri="{BB962C8B-B14F-4D97-AF65-F5344CB8AC3E}">
        <p14:creationId xmlns:p14="http://schemas.microsoft.com/office/powerpoint/2010/main" val="28474250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00"/>
                </a:solidFill>
              </a:rPr>
              <a:t>解析几何中往往把</a:t>
            </a:r>
            <a:r>
              <a:rPr lang="zh-CN" altLang="en-US" sz="1200" b="1" dirty="0" smtClean="0">
                <a:solidFill>
                  <a:srgbClr val="FF0000"/>
                </a:solidFill>
              </a:rPr>
              <a:t>坐标法</a:t>
            </a:r>
            <a:r>
              <a:rPr lang="zh-CN" altLang="en-US" sz="1200" b="1" dirty="0" smtClean="0"/>
              <a:t>和</a:t>
            </a:r>
            <a:r>
              <a:rPr lang="zh-CN" altLang="en-US" sz="1200" b="1" dirty="0" smtClean="0">
                <a:solidFill>
                  <a:srgbClr val="FF0000"/>
                </a:solidFill>
              </a:rPr>
              <a:t>向量法</a:t>
            </a:r>
            <a:r>
              <a:rPr lang="zh-CN" altLang="en-US" sz="1200" b="1" dirty="0" smtClean="0"/>
              <a:t>结合起来使用，称为</a:t>
            </a:r>
            <a:r>
              <a:rPr lang="zh-CN" altLang="en-US" sz="1200" b="1" dirty="0" smtClean="0">
                <a:solidFill>
                  <a:srgbClr val="FF0000"/>
                </a:solidFill>
              </a:rPr>
              <a:t>综合法</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注意还没有证完</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接下来看两个简单的例子，来体会平行和数乘的关系</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这里讲的一定要慢，把题目分析清楚了再证明，到时候就是水到渠成。</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如果直接想象不出来，老老实实画图。可以在黑板上画图，感觉到一丝向量法的味道</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接下来我们把平行这一概念推广，不限于两个向量之间的关系，我们就相互表出这一问题展开严格的讨论</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逆否命题</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25</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唯一性的证明简单提一下即可，不行就板书一下</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线性组合在高等代数中会系统的学习，这个代数的概念可以用几何的观点来理解</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27</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若在线段上，则</a:t>
            </a:r>
            <a:r>
              <a:rPr lang="en-US" altLang="zh-CN" dirty="0" smtClean="0"/>
              <a:t>0&lt;=k&lt;=1,</a:t>
            </a:r>
            <a:r>
              <a:rPr lang="zh-CN" altLang="en-US" dirty="0" smtClean="0"/>
              <a:t>即</a:t>
            </a:r>
            <a:r>
              <a:rPr lang="en-US" altLang="zh-CN" dirty="0" smtClean="0"/>
              <a:t>\lambda,\mu</a:t>
            </a:r>
            <a:r>
              <a:rPr lang="zh-CN" altLang="en-US" dirty="0" smtClean="0"/>
              <a:t>非负</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这一部分是否要简单讲？</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回到开始的</a:t>
            </a:r>
            <a:r>
              <a:rPr lang="en-US" altLang="zh-CN" dirty="0" err="1" smtClean="0"/>
              <a:t>ppt</a:t>
            </a:r>
            <a:r>
              <a:rPr lang="zh-CN" altLang="en-US" dirty="0" smtClean="0"/>
              <a:t>来讨论，但是不需要全部讲</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看起来和上例很像；注意区别</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现在来看稍微有分量的题目，讲的要慢</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对向量法有没有感觉啊？</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来看更有料的一个例子；可向学生提问，需要用到哪些条件</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34</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千变万化</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为此，我们要建立坐标系，从而结合坐标法，</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要用坐标的前提是有坐标系</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不共面用在了哪里？</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根据平行四边形的性质及三角形全等，这两种定义方式是一致的</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8</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标架经常使用，故我们需要给它们起个专有的名字以方便使用</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标架与标架之间也有微妙的不同</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44</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简单总结一下这一小节的内容</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问下中学是否讲过</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47</a:t>
            </a:fld>
            <a:endParaRPr lang="en-US" altLang="zh-CN"/>
          </a:p>
        </p:txBody>
      </p:sp>
    </p:spTree>
    <p:extLst>
      <p:ext uri="{BB962C8B-B14F-4D97-AF65-F5344CB8AC3E}">
        <p14:creationId xmlns:p14="http://schemas.microsoft.com/office/powerpoint/2010/main" val="3030648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取定仿射标架</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48</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之前遇到过三角形中线的问题，很多类似的点分线段的问题</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49</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把所有向量之间的关系都用坐标表达出来；用大括号内的坐标来简写向量，</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50</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定比分点的坐标可以很容易由两个端点的坐标表达出来</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52</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作业中用向量法证过，现在我们把向量运算转化为坐标运算，看是否会简化</a:t>
            </a:r>
            <a:r>
              <a:rPr lang="en-US" altLang="zh-CN" dirty="0" smtClean="0"/>
              <a:t>2</a:t>
            </a:r>
            <a:r>
              <a:rPr lang="zh-CN" altLang="en-US" dirty="0" smtClean="0"/>
              <a:t>直角标架是否可以</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注意结合律三个向量不见得是在同一平面内，画图时要注意。其他类似，用具体的向量表达出来验证，同时我们知道和具体的表达无关</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9</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让两个学生上来求</a:t>
            </a:r>
            <a:r>
              <a:rPr lang="en-US" altLang="zh-CN" dirty="0" smtClean="0"/>
              <a:t>M</a:t>
            </a:r>
            <a:r>
              <a:rPr lang="zh-CN" altLang="en-US" dirty="0" smtClean="0"/>
              <a:t>点的坐标</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57</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相对加法和数乘而言要复杂一些</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58</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继续介绍向量法，但此时已经要和坐标相挂钩，为后来的综合法做准备</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61</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注意分量是一个数，而非向量；证明可直接见图示，分锐角，钝角两种情况考虑</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64</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两个向量和的投影等于投影的和；可推广到有限多个</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65</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有了投影的准备</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66</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根据定义不难验证</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69</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接下来看一些应用；我们之后还会遇到这个问题，届时会有更高的观点</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70</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要把条件都转移到</a:t>
            </a:r>
            <a:r>
              <a:rPr lang="en-US" altLang="zh-CN" dirty="0" smtClean="0"/>
              <a:t>AD</a:t>
            </a:r>
            <a:r>
              <a:rPr lang="zh-CN" altLang="en-US" dirty="0" smtClean="0"/>
              <a:t>也就是</a:t>
            </a:r>
            <a:r>
              <a:rPr lang="en-US" altLang="zh-CN" dirty="0" smtClean="0"/>
              <a:t>AM</a:t>
            </a:r>
            <a:r>
              <a:rPr lang="zh-CN" altLang="en-US" dirty="0" smtClean="0"/>
              <a:t>上</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71</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我们这门课是解析几何，所以一定要反映到坐标上</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不一定有三条边</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10</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很容易求得，表达式也很简单</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74</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之前研究了直角标架下的长度，再来看直角标架下的角度</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75</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我们只讲最特殊的一种情况</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76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由减去的向量端点指向被减的向量端点</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一个减法的例子，不用细讲，大概描述一下</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利用数乘的性质我们还可以得到所谓的单位向量。在很多情况下使用可以化简计算</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为什么写得这么啰嗦，实际上是为之后的线性空间，群环域等概念做准备的</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57793C-8562-41C1-A894-16AB05AE95A0}"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69DABF-8AE1-4FC3-96B7-09C212AB05E7}"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019800"/>
            <a:ext cx="2289175" cy="476250"/>
          </a:xfrm>
        </p:spPr>
        <p:txBody>
          <a:bodyPr/>
          <a:lstStyle>
            <a:lvl1pPr>
              <a:defRPr/>
            </a:lvl1pPr>
          </a:lstStyle>
          <a:p>
            <a:fld id="{C0D6C35F-1259-4AE9-8340-DF62718AFF46}" type="slidenum">
              <a:rPr lang="en-US" altLang="zh-CN"/>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019800"/>
            <a:ext cx="2289175" cy="476250"/>
          </a:xfrm>
        </p:spPr>
        <p:txBody>
          <a:bodyPr/>
          <a:lstStyle>
            <a:lvl1pPr>
              <a:defRPr/>
            </a:lvl1pPr>
          </a:lstStyle>
          <a:p>
            <a:fld id="{9D501FC6-2AE4-49D8-98B7-4D70B9D068A3}"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7376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37376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373764"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37376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373766" name="Rectangle 6"/>
          <p:cNvSpPr>
            <a:spLocks noGrp="1" noChangeArrowheads="1"/>
          </p:cNvSpPr>
          <p:nvPr>
            <p:ph type="sldNum" sz="quarter" idx="4"/>
          </p:nvPr>
        </p:nvSpPr>
        <p:spPr>
          <a:xfrm>
            <a:off x="6553200" y="6076950"/>
            <a:ext cx="2289175" cy="476250"/>
          </a:xfrm>
        </p:spPr>
        <p:txBody>
          <a:bodyPr/>
          <a:lstStyle>
            <a:lvl1pPr>
              <a:defRPr/>
            </a:lvl1pPr>
          </a:lstStyle>
          <a:p>
            <a:fld id="{8C17120A-F662-44DB-98A4-0F296EE551E2}"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16E19C-5E0D-4B66-9888-A89DF1068F39}"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690BF29-C6CB-46FA-9C5D-C77A2BBC6F69}"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3412668-6A90-4C85-93BB-77DE554346A8}"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C98331-990F-41EF-B064-0078F820B03D}"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23A354E-422E-41CF-B08D-372FF42FAEAF}"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CC813-965B-492A-BF88-7EC19CFD6696}"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735A45-C63C-45B9-AF14-478BC0427EC8}"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2739"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2740"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CN"/>
          </a:p>
        </p:txBody>
      </p:sp>
      <p:sp>
        <p:nvSpPr>
          <p:cNvPr id="372741"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372742"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42385104-0687-4891-B1FA-ECE3DCBDD77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698" r:id="rId2"/>
    <p:sldLayoutId id="2147483719" r:id="rId3"/>
    <p:sldLayoutId id="2147483720" r:id="rId4"/>
    <p:sldLayoutId id="2147483721" r:id="rId5"/>
    <p:sldLayoutId id="2147483722" r:id="rId6"/>
    <p:sldLayoutId id="2147483723" r:id="rId7"/>
    <p:sldLayoutId id="2147483725" r:id="rId8"/>
    <p:sldLayoutId id="2147483726" r:id="rId9"/>
    <p:sldLayoutId id="2147483727" r:id="rId10"/>
    <p:sldLayoutId id="2147483728" r:id="rId11"/>
    <p:sldLayoutId id="2147483729" r:id="rId12"/>
    <p:sldLayoutId id="2147483730" r:id="rId13"/>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notesSlide" Target="../notesSlides/notesSlide5.xml"/><Relationship Id="rId7" Type="http://schemas.openxmlformats.org/officeDocument/2006/relationships/image" Target="../media/image36.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43.bin"/><Relationship Id="rId5" Type="http://schemas.openxmlformats.org/officeDocument/2006/relationships/image" Target="../media/image35.wmf"/><Relationship Id="rId4"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1.emf"/><Relationship Id="rId18" Type="http://schemas.openxmlformats.org/officeDocument/2006/relationships/oleObject" Target="../embeddings/oleObject51.bin"/><Relationship Id="rId26" Type="http://schemas.openxmlformats.org/officeDocument/2006/relationships/comments" Target="../comments/comment5.xml"/><Relationship Id="rId3" Type="http://schemas.openxmlformats.org/officeDocument/2006/relationships/notesSlide" Target="../notesSlides/notesSlide6.xml"/><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oleObject" Target="../embeddings/oleObject48.bin"/><Relationship Id="rId17" Type="http://schemas.openxmlformats.org/officeDocument/2006/relationships/image" Target="../media/image43.wmf"/><Relationship Id="rId25" Type="http://schemas.openxmlformats.org/officeDocument/2006/relationships/image" Target="../media/image47.wmf"/><Relationship Id="rId2" Type="http://schemas.openxmlformats.org/officeDocument/2006/relationships/slideLayout" Target="../slideLayouts/slideLayout1.xml"/><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vmlDrawing" Target="../drawings/vmlDrawing8.vml"/><Relationship Id="rId6" Type="http://schemas.openxmlformats.org/officeDocument/2006/relationships/oleObject" Target="../embeddings/oleObject45.bin"/><Relationship Id="rId11" Type="http://schemas.openxmlformats.org/officeDocument/2006/relationships/image" Target="../media/image40.emf"/><Relationship Id="rId24" Type="http://schemas.openxmlformats.org/officeDocument/2006/relationships/oleObject" Target="../embeddings/oleObject54.bin"/><Relationship Id="rId5" Type="http://schemas.openxmlformats.org/officeDocument/2006/relationships/image" Target="../media/image37.emf"/><Relationship Id="rId15" Type="http://schemas.openxmlformats.org/officeDocument/2006/relationships/image" Target="../media/image42.wmf"/><Relationship Id="rId23" Type="http://schemas.openxmlformats.org/officeDocument/2006/relationships/image" Target="../media/image46.wmf"/><Relationship Id="rId10" Type="http://schemas.openxmlformats.org/officeDocument/2006/relationships/oleObject" Target="../embeddings/oleObject47.bin"/><Relationship Id="rId19" Type="http://schemas.openxmlformats.org/officeDocument/2006/relationships/image" Target="../media/image44.emf"/><Relationship Id="rId4" Type="http://schemas.openxmlformats.org/officeDocument/2006/relationships/oleObject" Target="../embeddings/oleObject44.bin"/><Relationship Id="rId9" Type="http://schemas.openxmlformats.org/officeDocument/2006/relationships/image" Target="../media/image39.emf"/><Relationship Id="rId14" Type="http://schemas.openxmlformats.org/officeDocument/2006/relationships/oleObject" Target="../embeddings/oleObject49.bin"/><Relationship Id="rId22"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7.xml"/><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56.bin"/><Relationship Id="rId5" Type="http://schemas.openxmlformats.org/officeDocument/2006/relationships/image" Target="../media/image48.wmf"/><Relationship Id="rId4" Type="http://schemas.openxmlformats.org/officeDocument/2006/relationships/oleObject" Target="../embeddings/oleObject55.bin"/><Relationship Id="rId9" Type="http://schemas.openxmlformats.org/officeDocument/2006/relationships/image" Target="../media/image50.wmf"/></Relationships>
</file>

<file path=ppt/slides/_rels/slide13.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55.e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4.emf"/><Relationship Id="rId4" Type="http://schemas.openxmlformats.org/officeDocument/2006/relationships/image" Target="../media/image51.wmf"/><Relationship Id="rId9" Type="http://schemas.openxmlformats.org/officeDocument/2006/relationships/oleObject" Target="../embeddings/oleObject61.bin"/><Relationship Id="rId14" Type="http://schemas.openxmlformats.org/officeDocument/2006/relationships/image" Target="../media/image5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8.xml"/><Relationship Id="rId7"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65.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5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65.wmf"/><Relationship Id="rId3" Type="http://schemas.openxmlformats.org/officeDocument/2006/relationships/notesSlide" Target="../notesSlides/notesSlide9.xml"/><Relationship Id="rId7" Type="http://schemas.openxmlformats.org/officeDocument/2006/relationships/image" Target="../media/image62.wmf"/><Relationship Id="rId12" Type="http://schemas.openxmlformats.org/officeDocument/2006/relationships/oleObject" Target="../embeddings/oleObject72.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69.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3.wmf"/><Relationship Id="rId14"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71.wmf"/><Relationship Id="rId3" Type="http://schemas.openxmlformats.org/officeDocument/2006/relationships/notesSlide" Target="../notesSlides/notesSlide10.xml"/><Relationship Id="rId7" Type="http://schemas.openxmlformats.org/officeDocument/2006/relationships/image" Target="../media/image68.wmf"/><Relationship Id="rId12" Type="http://schemas.openxmlformats.org/officeDocument/2006/relationships/oleObject" Target="../embeddings/oleObject78.bin"/><Relationship Id="rId17"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oleObject" Target="../embeddings/oleObject80.bin"/><Relationship Id="rId1" Type="http://schemas.openxmlformats.org/officeDocument/2006/relationships/vmlDrawing" Target="../drawings/vmlDrawing13.vml"/><Relationship Id="rId6" Type="http://schemas.openxmlformats.org/officeDocument/2006/relationships/oleObject" Target="../embeddings/oleObject75.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69.wmf"/><Relationship Id="rId14" Type="http://schemas.openxmlformats.org/officeDocument/2006/relationships/oleObject" Target="../embeddings/oleObject7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77.wmf"/><Relationship Id="rId18" Type="http://schemas.openxmlformats.org/officeDocument/2006/relationships/oleObject" Target="../embeddings/oleObject88.bin"/><Relationship Id="rId3" Type="http://schemas.openxmlformats.org/officeDocument/2006/relationships/notesSlide" Target="../notesSlides/notesSlide11.xml"/><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85.bin"/><Relationship Id="rId17" Type="http://schemas.openxmlformats.org/officeDocument/2006/relationships/image" Target="../media/image79.wmf"/><Relationship Id="rId2" Type="http://schemas.openxmlformats.org/officeDocument/2006/relationships/slideLayout" Target="../slideLayouts/slideLayout3.xml"/><Relationship Id="rId16" Type="http://schemas.openxmlformats.org/officeDocument/2006/relationships/oleObject" Target="../embeddings/oleObject87.bin"/><Relationship Id="rId20" Type="http://schemas.openxmlformats.org/officeDocument/2006/relationships/oleObject" Target="../embeddings/oleObject89.bin"/><Relationship Id="rId1" Type="http://schemas.openxmlformats.org/officeDocument/2006/relationships/vmlDrawing" Target="../drawings/vmlDrawing14.vml"/><Relationship Id="rId6" Type="http://schemas.openxmlformats.org/officeDocument/2006/relationships/oleObject" Target="../embeddings/oleObject82.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2.wmf"/><Relationship Id="rId10" Type="http://schemas.openxmlformats.org/officeDocument/2006/relationships/oleObject" Target="../embeddings/oleObject84.bin"/><Relationship Id="rId19" Type="http://schemas.openxmlformats.org/officeDocument/2006/relationships/image" Target="../media/image80.wmf"/><Relationship Id="rId4" Type="http://schemas.openxmlformats.org/officeDocument/2006/relationships/oleObject" Target="../embeddings/oleObject81.bin"/><Relationship Id="rId9" Type="http://schemas.openxmlformats.org/officeDocument/2006/relationships/image" Target="../media/image75.wmf"/><Relationship Id="rId14" Type="http://schemas.openxmlformats.org/officeDocument/2006/relationships/oleObject" Target="../embeddings/oleObject86.bin"/><Relationship Id="rId22"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87.wmf"/><Relationship Id="rId3" Type="http://schemas.openxmlformats.org/officeDocument/2006/relationships/notesSlide" Target="../notesSlides/notesSlide12.xml"/><Relationship Id="rId7" Type="http://schemas.openxmlformats.org/officeDocument/2006/relationships/image" Target="../media/image84.wmf"/><Relationship Id="rId12" Type="http://schemas.openxmlformats.org/officeDocument/2006/relationships/oleObject" Target="../embeddings/oleObject95.bin"/><Relationship Id="rId17" Type="http://schemas.openxmlformats.org/officeDocument/2006/relationships/image" Target="../media/image89.wmf"/><Relationship Id="rId2" Type="http://schemas.openxmlformats.org/officeDocument/2006/relationships/slideLayout" Target="../slideLayouts/slideLayout1.xml"/><Relationship Id="rId16" Type="http://schemas.openxmlformats.org/officeDocument/2006/relationships/oleObject" Target="../embeddings/oleObject97.bin"/><Relationship Id="rId1" Type="http://schemas.openxmlformats.org/officeDocument/2006/relationships/vmlDrawing" Target="../drawings/vmlDrawing15.vml"/><Relationship Id="rId6" Type="http://schemas.openxmlformats.org/officeDocument/2006/relationships/oleObject" Target="../embeddings/oleObject92.bin"/><Relationship Id="rId11" Type="http://schemas.openxmlformats.org/officeDocument/2006/relationships/image" Target="../media/image86.wmf"/><Relationship Id="rId5" Type="http://schemas.openxmlformats.org/officeDocument/2006/relationships/image" Target="../media/image83.wmf"/><Relationship Id="rId15" Type="http://schemas.openxmlformats.org/officeDocument/2006/relationships/image" Target="../media/image88.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85.wmf"/><Relationship Id="rId14" Type="http://schemas.openxmlformats.org/officeDocument/2006/relationships/oleObject" Target="../embeddings/oleObject96.bin"/></Relationships>
</file>

<file path=ppt/slides/_rels/slide19.xml.rels><?xml version="1.0" encoding="UTF-8" standalone="yes"?>
<Relationships xmlns="http://schemas.openxmlformats.org/package/2006/relationships"><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99.wmf"/><Relationship Id="rId3" Type="http://schemas.openxmlformats.org/officeDocument/2006/relationships/notesSlide" Target="../notesSlides/notesSlide14.xml"/><Relationship Id="rId7" Type="http://schemas.openxmlformats.org/officeDocument/2006/relationships/image" Target="../media/image96.wmf"/><Relationship Id="rId12" Type="http://schemas.openxmlformats.org/officeDocument/2006/relationships/oleObject" Target="../embeddings/oleObject102.bin"/><Relationship Id="rId2" Type="http://schemas.openxmlformats.org/officeDocument/2006/relationships/slideLayout" Target="../slideLayouts/slideLayout1.xml"/><Relationship Id="rId16" Type="http://schemas.openxmlformats.org/officeDocument/2006/relationships/comments" Target="../comments/comment6.xml"/><Relationship Id="rId1" Type="http://schemas.openxmlformats.org/officeDocument/2006/relationships/vmlDrawing" Target="../drawings/vmlDrawing16.vml"/><Relationship Id="rId6" Type="http://schemas.openxmlformats.org/officeDocument/2006/relationships/oleObject" Target="../embeddings/oleObject99.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97.wmf"/><Relationship Id="rId14" Type="http://schemas.openxmlformats.org/officeDocument/2006/relationships/oleObject" Target="../embeddings/oleObject103.bin"/></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102.wmf"/><Relationship Id="rId5" Type="http://schemas.openxmlformats.org/officeDocument/2006/relationships/oleObject" Target="../embeddings/oleObject105.bin"/><Relationship Id="rId4" Type="http://schemas.openxmlformats.org/officeDocument/2006/relationships/image" Target="../media/image10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6.bin"/><Relationship Id="rId7" Type="http://schemas.openxmlformats.org/officeDocument/2006/relationships/comments" Target="../comments/comment8.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107.bin"/><Relationship Id="rId4" Type="http://schemas.openxmlformats.org/officeDocument/2006/relationships/image" Target="../media/image103.wmf"/></Relationships>
</file>

<file path=ppt/slides/_rels/slide24.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image" Target="../media/image110.wmf"/><Relationship Id="rId1" Type="http://schemas.openxmlformats.org/officeDocument/2006/relationships/vmlDrawing" Target="../drawings/vmlDrawing19.vml"/><Relationship Id="rId6" Type="http://schemas.openxmlformats.org/officeDocument/2006/relationships/image" Target="../media/image105.wmf"/><Relationship Id="rId11" Type="http://schemas.openxmlformats.org/officeDocument/2006/relationships/oleObject" Target="../embeddings/oleObject112.bin"/><Relationship Id="rId5" Type="http://schemas.openxmlformats.org/officeDocument/2006/relationships/oleObject" Target="../embeddings/oleObject109.bin"/><Relationship Id="rId15" Type="http://schemas.openxmlformats.org/officeDocument/2006/relationships/oleObject" Target="../embeddings/oleObject114.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1.bin"/><Relationship Id="rId14" Type="http://schemas.openxmlformats.org/officeDocument/2006/relationships/image" Target="../media/image109.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11.wmf"/><Relationship Id="rId4" Type="http://schemas.openxmlformats.org/officeDocument/2006/relationships/oleObject" Target="../embeddings/oleObject11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notesSlide" Target="../notesSlides/notesSlide17.xml"/><Relationship Id="rId7" Type="http://schemas.openxmlformats.org/officeDocument/2006/relationships/image" Target="../media/image113.wmf"/><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117.bin"/><Relationship Id="rId5" Type="http://schemas.openxmlformats.org/officeDocument/2006/relationships/image" Target="../media/image112.wmf"/><Relationship Id="rId10" Type="http://schemas.openxmlformats.org/officeDocument/2006/relationships/comments" Target="../comments/comment9.xml"/><Relationship Id="rId4" Type="http://schemas.openxmlformats.org/officeDocument/2006/relationships/oleObject" Target="../embeddings/oleObject116.bin"/><Relationship Id="rId9" Type="http://schemas.openxmlformats.org/officeDocument/2006/relationships/image" Target="../media/image114.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6.w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120.bin"/><Relationship Id="rId5" Type="http://schemas.openxmlformats.org/officeDocument/2006/relationships/image" Target="../media/image115.wmf"/><Relationship Id="rId4" Type="http://schemas.openxmlformats.org/officeDocument/2006/relationships/oleObject" Target="../embeddings/oleObject11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1.wmf"/><Relationship Id="rId3" Type="http://schemas.openxmlformats.org/officeDocument/2006/relationships/notesSlide" Target="../notesSlides/notesSlide19.xml"/><Relationship Id="rId7" Type="http://schemas.openxmlformats.org/officeDocument/2006/relationships/image" Target="../media/image118.wmf"/><Relationship Id="rId12" Type="http://schemas.openxmlformats.org/officeDocument/2006/relationships/oleObject" Target="../embeddings/oleObject125.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122.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19.wmf"/></Relationships>
</file>

<file path=ppt/slides/_rels/slide29.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notesSlide" Target="../notesSlides/notesSlide20.xml"/><Relationship Id="rId7" Type="http://schemas.openxmlformats.org/officeDocument/2006/relationships/image" Target="../media/image123.wmf"/><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oleObject" Target="../embeddings/oleObject127.bin"/><Relationship Id="rId5" Type="http://schemas.openxmlformats.org/officeDocument/2006/relationships/image" Target="../media/image122.wmf"/><Relationship Id="rId4" Type="http://schemas.openxmlformats.org/officeDocument/2006/relationships/oleObject" Target="../embeddings/oleObject12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28.wmf"/><Relationship Id="rId3" Type="http://schemas.openxmlformats.org/officeDocument/2006/relationships/notesSlide" Target="../notesSlides/notesSlide21.xml"/><Relationship Id="rId7" Type="http://schemas.openxmlformats.org/officeDocument/2006/relationships/image" Target="../media/image125.wmf"/><Relationship Id="rId12" Type="http://schemas.openxmlformats.org/officeDocument/2006/relationships/oleObject" Target="../embeddings/oleObject132.bin"/><Relationship Id="rId2" Type="http://schemas.openxmlformats.org/officeDocument/2006/relationships/slideLayout" Target="../slideLayouts/slideLayout3.xml"/><Relationship Id="rId16" Type="http://schemas.openxmlformats.org/officeDocument/2006/relationships/comments" Target="../comments/comment11.xml"/><Relationship Id="rId1" Type="http://schemas.openxmlformats.org/officeDocument/2006/relationships/vmlDrawing" Target="../drawings/vmlDrawing25.vml"/><Relationship Id="rId6" Type="http://schemas.openxmlformats.org/officeDocument/2006/relationships/oleObject" Target="../embeddings/oleObject129.bin"/><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129.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126.wmf"/><Relationship Id="rId14" Type="http://schemas.openxmlformats.org/officeDocument/2006/relationships/oleObject" Target="../embeddings/oleObject13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34.wmf"/><Relationship Id="rId3" Type="http://schemas.openxmlformats.org/officeDocument/2006/relationships/notesSlide" Target="../notesSlides/notesSlide22.xml"/><Relationship Id="rId7" Type="http://schemas.openxmlformats.org/officeDocument/2006/relationships/image" Target="../media/image131.wmf"/><Relationship Id="rId12" Type="http://schemas.openxmlformats.org/officeDocument/2006/relationships/oleObject" Target="../embeddings/oleObject138.bin"/><Relationship Id="rId2" Type="http://schemas.openxmlformats.org/officeDocument/2006/relationships/slideLayout" Target="../slideLayouts/slideLayout2.xml"/><Relationship Id="rId16" Type="http://schemas.openxmlformats.org/officeDocument/2006/relationships/comments" Target="../comments/comment12.xml"/><Relationship Id="rId1" Type="http://schemas.openxmlformats.org/officeDocument/2006/relationships/vmlDrawing" Target="../drawings/vmlDrawing26.vml"/><Relationship Id="rId6" Type="http://schemas.openxmlformats.org/officeDocument/2006/relationships/oleObject" Target="../embeddings/oleObject135.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32.wmf"/><Relationship Id="rId14" Type="http://schemas.openxmlformats.org/officeDocument/2006/relationships/oleObject" Target="../embeddings/oleObject13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40.wmf"/><Relationship Id="rId3" Type="http://schemas.openxmlformats.org/officeDocument/2006/relationships/notesSlide" Target="../notesSlides/notesSlide23.xml"/><Relationship Id="rId7" Type="http://schemas.openxmlformats.org/officeDocument/2006/relationships/image" Target="../media/image137.wmf"/><Relationship Id="rId12"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41.bin"/><Relationship Id="rId11" Type="http://schemas.openxmlformats.org/officeDocument/2006/relationships/image" Target="../media/image139.wmf"/><Relationship Id="rId5" Type="http://schemas.openxmlformats.org/officeDocument/2006/relationships/image" Target="../media/image136.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38.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45.wmf"/><Relationship Id="rId3" Type="http://schemas.openxmlformats.org/officeDocument/2006/relationships/notesSlide" Target="../notesSlides/notesSlide24.xml"/><Relationship Id="rId7" Type="http://schemas.openxmlformats.org/officeDocument/2006/relationships/image" Target="../media/image142.wmf"/><Relationship Id="rId12"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46.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43.wmf"/><Relationship Id="rId14" Type="http://schemas.openxmlformats.org/officeDocument/2006/relationships/comments" Target="../comments/comment13.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50.wmf"/><Relationship Id="rId18" Type="http://schemas.openxmlformats.org/officeDocument/2006/relationships/oleObject" Target="../embeddings/oleObject157.bin"/><Relationship Id="rId3" Type="http://schemas.openxmlformats.org/officeDocument/2006/relationships/notesSlide" Target="../notesSlides/notesSlide25.xml"/><Relationship Id="rId7" Type="http://schemas.openxmlformats.org/officeDocument/2006/relationships/image" Target="../media/image147.wmf"/><Relationship Id="rId12" Type="http://schemas.openxmlformats.org/officeDocument/2006/relationships/oleObject" Target="../embeddings/oleObject154.bin"/><Relationship Id="rId17" Type="http://schemas.openxmlformats.org/officeDocument/2006/relationships/image" Target="../media/image152.wmf"/><Relationship Id="rId2" Type="http://schemas.openxmlformats.org/officeDocument/2006/relationships/slideLayout" Target="../slideLayouts/slideLayout2.xml"/><Relationship Id="rId16" Type="http://schemas.openxmlformats.org/officeDocument/2006/relationships/oleObject" Target="../embeddings/oleObject156.bin"/><Relationship Id="rId20" Type="http://schemas.openxmlformats.org/officeDocument/2006/relationships/comments" Target="../comments/comment14.xml"/><Relationship Id="rId1" Type="http://schemas.openxmlformats.org/officeDocument/2006/relationships/vmlDrawing" Target="../drawings/vmlDrawing29.vml"/><Relationship Id="rId6" Type="http://schemas.openxmlformats.org/officeDocument/2006/relationships/oleObject" Target="../embeddings/oleObject151.bin"/><Relationship Id="rId11" Type="http://schemas.openxmlformats.org/officeDocument/2006/relationships/image" Target="../media/image149.wmf"/><Relationship Id="rId5" Type="http://schemas.openxmlformats.org/officeDocument/2006/relationships/image" Target="../media/image146.wmf"/><Relationship Id="rId15" Type="http://schemas.openxmlformats.org/officeDocument/2006/relationships/image" Target="../media/image151.wmf"/><Relationship Id="rId10" Type="http://schemas.openxmlformats.org/officeDocument/2006/relationships/oleObject" Target="../embeddings/oleObject153.bin"/><Relationship Id="rId19" Type="http://schemas.openxmlformats.org/officeDocument/2006/relationships/image" Target="../media/image153.wmf"/><Relationship Id="rId4" Type="http://schemas.openxmlformats.org/officeDocument/2006/relationships/oleObject" Target="../embeddings/oleObject150.bin"/><Relationship Id="rId9" Type="http://schemas.openxmlformats.org/officeDocument/2006/relationships/image" Target="../media/image148.wmf"/><Relationship Id="rId14" Type="http://schemas.openxmlformats.org/officeDocument/2006/relationships/oleObject" Target="../embeddings/oleObject155.bin"/></Relationships>
</file>

<file path=ppt/slides/_rels/slide35.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comments" Target="../comments/comment15.xml"/><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5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52.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56.wmf"/><Relationship Id="rId4" Type="http://schemas.openxmlformats.org/officeDocument/2006/relationships/image" Target="../media/image154.wmf"/><Relationship Id="rId9" Type="http://schemas.openxmlformats.org/officeDocument/2006/relationships/oleObject" Target="../embeddings/oleObject16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18" Type="http://schemas.openxmlformats.org/officeDocument/2006/relationships/comments" Target="../comments/comment2.xml"/><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7.wmf"/><Relationship Id="rId2" Type="http://schemas.openxmlformats.org/officeDocument/2006/relationships/slideLayout" Target="../slideLayouts/slideLayout7.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wmf"/><Relationship Id="rId5" Type="http://schemas.openxmlformats.org/officeDocument/2006/relationships/oleObject" Target="../embeddings/oleObject2.bin"/><Relationship Id="rId1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62.wmf"/><Relationship Id="rId18" Type="http://schemas.openxmlformats.org/officeDocument/2006/relationships/oleObject" Target="../embeddings/oleObject170.bin"/><Relationship Id="rId3" Type="http://schemas.openxmlformats.org/officeDocument/2006/relationships/notesSlide" Target="../notesSlides/notesSlide29.xml"/><Relationship Id="rId21" Type="http://schemas.openxmlformats.org/officeDocument/2006/relationships/image" Target="../media/image166.wmf"/><Relationship Id="rId7" Type="http://schemas.openxmlformats.org/officeDocument/2006/relationships/image" Target="../media/image159.wmf"/><Relationship Id="rId12" Type="http://schemas.openxmlformats.org/officeDocument/2006/relationships/oleObject" Target="../embeddings/oleObject167.bin"/><Relationship Id="rId17" Type="http://schemas.openxmlformats.org/officeDocument/2006/relationships/image" Target="../media/image164.wmf"/><Relationship Id="rId2" Type="http://schemas.openxmlformats.org/officeDocument/2006/relationships/slideLayout" Target="../slideLayouts/slideLayout1.xml"/><Relationship Id="rId16" Type="http://schemas.openxmlformats.org/officeDocument/2006/relationships/oleObject" Target="../embeddings/oleObject169.bin"/><Relationship Id="rId20" Type="http://schemas.openxmlformats.org/officeDocument/2006/relationships/oleObject" Target="../embeddings/oleObject171.bin"/><Relationship Id="rId1" Type="http://schemas.openxmlformats.org/officeDocument/2006/relationships/vmlDrawing" Target="../drawings/vmlDrawing31.vml"/><Relationship Id="rId6" Type="http://schemas.openxmlformats.org/officeDocument/2006/relationships/oleObject" Target="../embeddings/oleObject164.bin"/><Relationship Id="rId11" Type="http://schemas.openxmlformats.org/officeDocument/2006/relationships/image" Target="../media/image161.wmf"/><Relationship Id="rId24" Type="http://schemas.openxmlformats.org/officeDocument/2006/relationships/comments" Target="../comments/comment17.xml"/><Relationship Id="rId5" Type="http://schemas.openxmlformats.org/officeDocument/2006/relationships/image" Target="../media/image158.wmf"/><Relationship Id="rId15" Type="http://schemas.openxmlformats.org/officeDocument/2006/relationships/image" Target="../media/image163.wmf"/><Relationship Id="rId23" Type="http://schemas.openxmlformats.org/officeDocument/2006/relationships/image" Target="../media/image112.wmf"/><Relationship Id="rId10" Type="http://schemas.openxmlformats.org/officeDocument/2006/relationships/oleObject" Target="../embeddings/oleObject166.bin"/><Relationship Id="rId19" Type="http://schemas.openxmlformats.org/officeDocument/2006/relationships/image" Target="../media/image165.wmf"/><Relationship Id="rId4" Type="http://schemas.openxmlformats.org/officeDocument/2006/relationships/oleObject" Target="../embeddings/oleObject163.bin"/><Relationship Id="rId9" Type="http://schemas.openxmlformats.org/officeDocument/2006/relationships/image" Target="../media/image160.wmf"/><Relationship Id="rId14" Type="http://schemas.openxmlformats.org/officeDocument/2006/relationships/oleObject" Target="../embeddings/oleObject168.bin"/><Relationship Id="rId22" Type="http://schemas.openxmlformats.org/officeDocument/2006/relationships/oleObject" Target="../embeddings/oleObject172.bin"/></Relationships>
</file>

<file path=ppt/slides/_rels/slide41.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68.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comments" Target="../comments/comment18.xml"/><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6.bin"/><Relationship Id="rId14" Type="http://schemas.openxmlformats.org/officeDocument/2006/relationships/image" Target="../media/image17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image" Target="../media/image173.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78.wmf"/><Relationship Id="rId18" Type="http://schemas.openxmlformats.org/officeDocument/2006/relationships/oleObject" Target="../embeddings/oleObject189.bin"/><Relationship Id="rId3" Type="http://schemas.openxmlformats.org/officeDocument/2006/relationships/notesSlide" Target="../notesSlides/notesSlide30.xml"/><Relationship Id="rId7" Type="http://schemas.openxmlformats.org/officeDocument/2006/relationships/image" Target="../media/image175.wmf"/><Relationship Id="rId12" Type="http://schemas.openxmlformats.org/officeDocument/2006/relationships/oleObject" Target="../embeddings/oleObject186.bin"/><Relationship Id="rId17" Type="http://schemas.openxmlformats.org/officeDocument/2006/relationships/image" Target="../media/image180.wmf"/><Relationship Id="rId2" Type="http://schemas.openxmlformats.org/officeDocument/2006/relationships/slideLayout" Target="../slideLayouts/slideLayout2.xml"/><Relationship Id="rId16" Type="http://schemas.openxmlformats.org/officeDocument/2006/relationships/oleObject" Target="../embeddings/oleObject188.bin"/><Relationship Id="rId1" Type="http://schemas.openxmlformats.org/officeDocument/2006/relationships/vmlDrawing" Target="../drawings/vmlDrawing34.vml"/><Relationship Id="rId6" Type="http://schemas.openxmlformats.org/officeDocument/2006/relationships/oleObject" Target="../embeddings/oleObject183.bin"/><Relationship Id="rId11" Type="http://schemas.openxmlformats.org/officeDocument/2006/relationships/image" Target="../media/image177.wmf"/><Relationship Id="rId5" Type="http://schemas.openxmlformats.org/officeDocument/2006/relationships/image" Target="../media/image174.wmf"/><Relationship Id="rId15" Type="http://schemas.openxmlformats.org/officeDocument/2006/relationships/image" Target="../media/image179.wmf"/><Relationship Id="rId10" Type="http://schemas.openxmlformats.org/officeDocument/2006/relationships/oleObject" Target="../embeddings/oleObject185.bin"/><Relationship Id="rId19" Type="http://schemas.openxmlformats.org/officeDocument/2006/relationships/image" Target="../media/image181.wmf"/><Relationship Id="rId4" Type="http://schemas.openxmlformats.org/officeDocument/2006/relationships/oleObject" Target="../embeddings/oleObject182.bin"/><Relationship Id="rId9" Type="http://schemas.openxmlformats.org/officeDocument/2006/relationships/image" Target="../media/image176.wmf"/><Relationship Id="rId14" Type="http://schemas.openxmlformats.org/officeDocument/2006/relationships/oleObject" Target="../embeddings/oleObject18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notesSlide" Target="../notesSlides/notesSlide31.xml"/><Relationship Id="rId7" Type="http://schemas.openxmlformats.org/officeDocument/2006/relationships/image" Target="../media/image177.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91.bin"/><Relationship Id="rId5" Type="http://schemas.openxmlformats.org/officeDocument/2006/relationships/image" Target="../media/image182.e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83.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84.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189.wmf"/><Relationship Id="rId3" Type="http://schemas.openxmlformats.org/officeDocument/2006/relationships/notesSlide" Target="../notesSlides/notesSlide34.xml"/><Relationship Id="rId7" Type="http://schemas.openxmlformats.org/officeDocument/2006/relationships/image" Target="../media/image186.wmf"/><Relationship Id="rId12" Type="http://schemas.openxmlformats.org/officeDocument/2006/relationships/oleObject" Target="../embeddings/oleObject199.bin"/><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oleObject" Target="../embeddings/oleObject196.bin"/><Relationship Id="rId11" Type="http://schemas.openxmlformats.org/officeDocument/2006/relationships/image" Target="../media/image188.wmf"/><Relationship Id="rId5" Type="http://schemas.openxmlformats.org/officeDocument/2006/relationships/image" Target="../media/image185.w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187.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18" Type="http://schemas.openxmlformats.org/officeDocument/2006/relationships/oleObject" Target="../embeddings/oleObject17.bin"/><Relationship Id="rId3" Type="http://schemas.openxmlformats.org/officeDocument/2006/relationships/oleObject" Target="../embeddings/oleObject9.bin"/><Relationship Id="rId21" Type="http://schemas.openxmlformats.org/officeDocument/2006/relationships/image" Target="../media/image14.wmf"/><Relationship Id="rId7" Type="http://schemas.openxmlformats.org/officeDocument/2006/relationships/oleObject" Target="../embeddings/oleObject11.bin"/><Relationship Id="rId12" Type="http://schemas.openxmlformats.org/officeDocument/2006/relationships/image" Target="../media/image11.wmf"/><Relationship Id="rId17" Type="http://schemas.openxmlformats.org/officeDocument/2006/relationships/image" Target="../media/image12.wmf"/><Relationship Id="rId2" Type="http://schemas.openxmlformats.org/officeDocument/2006/relationships/slideLayout" Target="../slideLayouts/slideLayout7.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3.bin"/><Relationship Id="rId24" Type="http://schemas.openxmlformats.org/officeDocument/2006/relationships/oleObject" Target="../embeddings/oleObject21.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20.bin"/><Relationship Id="rId10" Type="http://schemas.openxmlformats.org/officeDocument/2006/relationships/image" Target="../media/image1.wmf"/><Relationship Id="rId19" Type="http://schemas.openxmlformats.org/officeDocument/2006/relationships/image" Target="../media/image13.wmf"/><Relationship Id="rId4" Type="http://schemas.openxmlformats.org/officeDocument/2006/relationships/image" Target="../media/image8.wmf"/><Relationship Id="rId9" Type="http://schemas.openxmlformats.org/officeDocument/2006/relationships/oleObject" Target="../embeddings/oleObject12.bin"/><Relationship Id="rId14" Type="http://schemas.openxmlformats.org/officeDocument/2006/relationships/image" Target="../media/image3.wmf"/><Relationship Id="rId22" Type="http://schemas.openxmlformats.org/officeDocument/2006/relationships/oleObject" Target="../embeddings/oleObject19.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194.wmf"/><Relationship Id="rId18" Type="http://schemas.openxmlformats.org/officeDocument/2006/relationships/oleObject" Target="../embeddings/oleObject207.bin"/><Relationship Id="rId26" Type="http://schemas.openxmlformats.org/officeDocument/2006/relationships/oleObject" Target="../embeddings/oleObject211.bin"/><Relationship Id="rId3" Type="http://schemas.openxmlformats.org/officeDocument/2006/relationships/notesSlide" Target="../notesSlides/notesSlide36.xml"/><Relationship Id="rId21" Type="http://schemas.openxmlformats.org/officeDocument/2006/relationships/image" Target="../media/image198.wmf"/><Relationship Id="rId7" Type="http://schemas.openxmlformats.org/officeDocument/2006/relationships/image" Target="../media/image191.wmf"/><Relationship Id="rId12" Type="http://schemas.openxmlformats.org/officeDocument/2006/relationships/oleObject" Target="../embeddings/oleObject204.bin"/><Relationship Id="rId17" Type="http://schemas.openxmlformats.org/officeDocument/2006/relationships/image" Target="../media/image196.wmf"/><Relationship Id="rId25" Type="http://schemas.openxmlformats.org/officeDocument/2006/relationships/image" Target="../media/image200.wmf"/><Relationship Id="rId2" Type="http://schemas.openxmlformats.org/officeDocument/2006/relationships/slideLayout" Target="../slideLayouts/slideLayout1.xml"/><Relationship Id="rId16" Type="http://schemas.openxmlformats.org/officeDocument/2006/relationships/oleObject" Target="../embeddings/oleObject206.bin"/><Relationship Id="rId20" Type="http://schemas.openxmlformats.org/officeDocument/2006/relationships/oleObject" Target="../embeddings/oleObject208.bin"/><Relationship Id="rId1" Type="http://schemas.openxmlformats.org/officeDocument/2006/relationships/vmlDrawing" Target="../drawings/vmlDrawing38.vml"/><Relationship Id="rId6" Type="http://schemas.openxmlformats.org/officeDocument/2006/relationships/oleObject" Target="../embeddings/oleObject201.bin"/><Relationship Id="rId11" Type="http://schemas.openxmlformats.org/officeDocument/2006/relationships/image" Target="../media/image193.wmf"/><Relationship Id="rId24" Type="http://schemas.openxmlformats.org/officeDocument/2006/relationships/oleObject" Target="../embeddings/oleObject210.bin"/><Relationship Id="rId5" Type="http://schemas.openxmlformats.org/officeDocument/2006/relationships/image" Target="../media/image190.wmf"/><Relationship Id="rId15" Type="http://schemas.openxmlformats.org/officeDocument/2006/relationships/image" Target="../media/image195.wmf"/><Relationship Id="rId23" Type="http://schemas.openxmlformats.org/officeDocument/2006/relationships/image" Target="../media/image199.emf"/><Relationship Id="rId28" Type="http://schemas.openxmlformats.org/officeDocument/2006/relationships/comments" Target="../comments/comment19.xml"/><Relationship Id="rId10" Type="http://schemas.openxmlformats.org/officeDocument/2006/relationships/oleObject" Target="../embeddings/oleObject203.bin"/><Relationship Id="rId19" Type="http://schemas.openxmlformats.org/officeDocument/2006/relationships/image" Target="../media/image197.wmf"/><Relationship Id="rId4" Type="http://schemas.openxmlformats.org/officeDocument/2006/relationships/oleObject" Target="../embeddings/oleObject200.bin"/><Relationship Id="rId9" Type="http://schemas.openxmlformats.org/officeDocument/2006/relationships/image" Target="../media/image192.wmf"/><Relationship Id="rId14" Type="http://schemas.openxmlformats.org/officeDocument/2006/relationships/oleObject" Target="../embeddings/oleObject205.bin"/><Relationship Id="rId22" Type="http://schemas.openxmlformats.org/officeDocument/2006/relationships/oleObject" Target="../embeddings/oleObject209.bin"/><Relationship Id="rId27" Type="http://schemas.openxmlformats.org/officeDocument/2006/relationships/image" Target="../media/image201.wmf"/></Relationships>
</file>

<file path=ppt/slides/_rels/slide51.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17.bin"/><Relationship Id="rId18" Type="http://schemas.openxmlformats.org/officeDocument/2006/relationships/image" Target="../media/image209.wmf"/><Relationship Id="rId3" Type="http://schemas.openxmlformats.org/officeDocument/2006/relationships/oleObject" Target="../embeddings/oleObject212.bin"/><Relationship Id="rId21" Type="http://schemas.openxmlformats.org/officeDocument/2006/relationships/oleObject" Target="../embeddings/oleObject221.bin"/><Relationship Id="rId7" Type="http://schemas.openxmlformats.org/officeDocument/2006/relationships/oleObject" Target="../embeddings/oleObject214.bin"/><Relationship Id="rId12" Type="http://schemas.openxmlformats.org/officeDocument/2006/relationships/image" Target="../media/image206.wmf"/><Relationship Id="rId17" Type="http://schemas.openxmlformats.org/officeDocument/2006/relationships/oleObject" Target="../embeddings/oleObject219.bin"/><Relationship Id="rId2" Type="http://schemas.openxmlformats.org/officeDocument/2006/relationships/slideLayout" Target="../slideLayouts/slideLayout1.xml"/><Relationship Id="rId16" Type="http://schemas.openxmlformats.org/officeDocument/2006/relationships/image" Target="../media/image208.wmf"/><Relationship Id="rId20" Type="http://schemas.openxmlformats.org/officeDocument/2006/relationships/image" Target="../media/image210.wmf"/><Relationship Id="rId1" Type="http://schemas.openxmlformats.org/officeDocument/2006/relationships/vmlDrawing" Target="../drawings/vmlDrawing39.vml"/><Relationship Id="rId6" Type="http://schemas.openxmlformats.org/officeDocument/2006/relationships/image" Target="../media/image203.wmf"/><Relationship Id="rId11" Type="http://schemas.openxmlformats.org/officeDocument/2006/relationships/oleObject" Target="../embeddings/oleObject216.bin"/><Relationship Id="rId24" Type="http://schemas.openxmlformats.org/officeDocument/2006/relationships/image" Target="../media/image212.wmf"/><Relationship Id="rId5" Type="http://schemas.openxmlformats.org/officeDocument/2006/relationships/oleObject" Target="../embeddings/oleObject213.bin"/><Relationship Id="rId15" Type="http://schemas.openxmlformats.org/officeDocument/2006/relationships/oleObject" Target="../embeddings/oleObject218.bin"/><Relationship Id="rId23" Type="http://schemas.openxmlformats.org/officeDocument/2006/relationships/oleObject" Target="../embeddings/oleObject222.bin"/><Relationship Id="rId10" Type="http://schemas.openxmlformats.org/officeDocument/2006/relationships/image" Target="../media/image205.wmf"/><Relationship Id="rId19" Type="http://schemas.openxmlformats.org/officeDocument/2006/relationships/oleObject" Target="../embeddings/oleObject220.bin"/><Relationship Id="rId4" Type="http://schemas.openxmlformats.org/officeDocument/2006/relationships/image" Target="../media/image202.wmf"/><Relationship Id="rId9" Type="http://schemas.openxmlformats.org/officeDocument/2006/relationships/oleObject" Target="../embeddings/oleObject215.bin"/><Relationship Id="rId14" Type="http://schemas.openxmlformats.org/officeDocument/2006/relationships/image" Target="../media/image207.wmf"/><Relationship Id="rId22" Type="http://schemas.openxmlformats.org/officeDocument/2006/relationships/image" Target="../media/image211.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25.bin"/><Relationship Id="rId13" Type="http://schemas.openxmlformats.org/officeDocument/2006/relationships/image" Target="../media/image217.wmf"/><Relationship Id="rId18" Type="http://schemas.openxmlformats.org/officeDocument/2006/relationships/oleObject" Target="../embeddings/oleObject230.bin"/><Relationship Id="rId3" Type="http://schemas.openxmlformats.org/officeDocument/2006/relationships/notesSlide" Target="../notesSlides/notesSlide37.xml"/><Relationship Id="rId21" Type="http://schemas.openxmlformats.org/officeDocument/2006/relationships/image" Target="../media/image221.wmf"/><Relationship Id="rId7" Type="http://schemas.openxmlformats.org/officeDocument/2006/relationships/image" Target="../media/image214.wmf"/><Relationship Id="rId12" Type="http://schemas.openxmlformats.org/officeDocument/2006/relationships/oleObject" Target="../embeddings/oleObject227.bin"/><Relationship Id="rId17" Type="http://schemas.openxmlformats.org/officeDocument/2006/relationships/image" Target="../media/image219.wmf"/><Relationship Id="rId2" Type="http://schemas.openxmlformats.org/officeDocument/2006/relationships/slideLayout" Target="../slideLayouts/slideLayout2.xml"/><Relationship Id="rId16" Type="http://schemas.openxmlformats.org/officeDocument/2006/relationships/oleObject" Target="../embeddings/oleObject229.bin"/><Relationship Id="rId20" Type="http://schemas.openxmlformats.org/officeDocument/2006/relationships/oleObject" Target="../embeddings/oleObject231.bin"/><Relationship Id="rId1" Type="http://schemas.openxmlformats.org/officeDocument/2006/relationships/vmlDrawing" Target="../drawings/vmlDrawing40.vml"/><Relationship Id="rId6" Type="http://schemas.openxmlformats.org/officeDocument/2006/relationships/oleObject" Target="../embeddings/oleObject224.bin"/><Relationship Id="rId11" Type="http://schemas.openxmlformats.org/officeDocument/2006/relationships/image" Target="../media/image216.wmf"/><Relationship Id="rId5" Type="http://schemas.openxmlformats.org/officeDocument/2006/relationships/image" Target="../media/image213.wmf"/><Relationship Id="rId15" Type="http://schemas.openxmlformats.org/officeDocument/2006/relationships/image" Target="../media/image218.wmf"/><Relationship Id="rId10" Type="http://schemas.openxmlformats.org/officeDocument/2006/relationships/oleObject" Target="../embeddings/oleObject226.bin"/><Relationship Id="rId19" Type="http://schemas.openxmlformats.org/officeDocument/2006/relationships/image" Target="../media/image220.wmf"/><Relationship Id="rId4" Type="http://schemas.openxmlformats.org/officeDocument/2006/relationships/oleObject" Target="../embeddings/oleObject223.bin"/><Relationship Id="rId9" Type="http://schemas.openxmlformats.org/officeDocument/2006/relationships/image" Target="../media/image215.wmf"/><Relationship Id="rId14" Type="http://schemas.openxmlformats.org/officeDocument/2006/relationships/oleObject" Target="../embeddings/oleObject228.bin"/><Relationship Id="rId22" Type="http://schemas.openxmlformats.org/officeDocument/2006/relationships/comments" Target="../comments/comment20.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34.bin"/><Relationship Id="rId3" Type="http://schemas.openxmlformats.org/officeDocument/2006/relationships/notesSlide" Target="../notesSlides/notesSlide38.xml"/><Relationship Id="rId7" Type="http://schemas.openxmlformats.org/officeDocument/2006/relationships/image" Target="../media/image223.wmf"/><Relationship Id="rId12" Type="http://schemas.openxmlformats.org/officeDocument/2006/relationships/comments" Target="../comments/comment21.xml"/><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233.bin"/><Relationship Id="rId11" Type="http://schemas.openxmlformats.org/officeDocument/2006/relationships/image" Target="../media/image225.wmf"/><Relationship Id="rId5" Type="http://schemas.openxmlformats.org/officeDocument/2006/relationships/image" Target="../media/image222.wmf"/><Relationship Id="rId10" Type="http://schemas.openxmlformats.org/officeDocument/2006/relationships/oleObject" Target="../embeddings/oleObject235.bin"/><Relationship Id="rId4" Type="http://schemas.openxmlformats.org/officeDocument/2006/relationships/oleObject" Target="../embeddings/oleObject232.bin"/><Relationship Id="rId9" Type="http://schemas.openxmlformats.org/officeDocument/2006/relationships/image" Target="../media/image22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comments" Target="../comments/comment22.xml"/><Relationship Id="rId4" Type="http://schemas.openxmlformats.org/officeDocument/2006/relationships/image" Target="../media/image226.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31.wmf"/><Relationship Id="rId18" Type="http://schemas.openxmlformats.org/officeDocument/2006/relationships/comments" Target="../comments/comment23.xml"/><Relationship Id="rId3" Type="http://schemas.openxmlformats.org/officeDocument/2006/relationships/notesSlide" Target="../notesSlides/notesSlide39.xml"/><Relationship Id="rId7" Type="http://schemas.openxmlformats.org/officeDocument/2006/relationships/image" Target="../media/image228.wmf"/><Relationship Id="rId12" Type="http://schemas.openxmlformats.org/officeDocument/2006/relationships/oleObject" Target="../embeddings/oleObject241.bin"/><Relationship Id="rId17" Type="http://schemas.openxmlformats.org/officeDocument/2006/relationships/image" Target="../media/image233.wmf"/><Relationship Id="rId2" Type="http://schemas.openxmlformats.org/officeDocument/2006/relationships/slideLayout" Target="../slideLayouts/slideLayout3.xml"/><Relationship Id="rId16" Type="http://schemas.openxmlformats.org/officeDocument/2006/relationships/oleObject" Target="../embeddings/oleObject243.bin"/><Relationship Id="rId1" Type="http://schemas.openxmlformats.org/officeDocument/2006/relationships/vmlDrawing" Target="../drawings/vmlDrawing43.vml"/><Relationship Id="rId6" Type="http://schemas.openxmlformats.org/officeDocument/2006/relationships/oleObject" Target="../embeddings/oleObject238.bin"/><Relationship Id="rId11" Type="http://schemas.openxmlformats.org/officeDocument/2006/relationships/image" Target="../media/image230.wmf"/><Relationship Id="rId5" Type="http://schemas.openxmlformats.org/officeDocument/2006/relationships/image" Target="../media/image227.wmf"/><Relationship Id="rId15" Type="http://schemas.openxmlformats.org/officeDocument/2006/relationships/image" Target="../media/image232.wmf"/><Relationship Id="rId10" Type="http://schemas.openxmlformats.org/officeDocument/2006/relationships/oleObject" Target="../embeddings/oleObject240.bin"/><Relationship Id="rId4" Type="http://schemas.openxmlformats.org/officeDocument/2006/relationships/oleObject" Target="../embeddings/oleObject237.bin"/><Relationship Id="rId9" Type="http://schemas.openxmlformats.org/officeDocument/2006/relationships/image" Target="../media/image229.wmf"/><Relationship Id="rId14" Type="http://schemas.openxmlformats.org/officeDocument/2006/relationships/oleObject" Target="../embeddings/oleObject242.bin"/></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234.wmf"/><Relationship Id="rId4" Type="http://schemas.openxmlformats.org/officeDocument/2006/relationships/oleObject" Target="../embeddings/oleObject244.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38.wmf"/><Relationship Id="rId3" Type="http://schemas.openxmlformats.org/officeDocument/2006/relationships/notesSlide" Target="../notesSlides/notesSlide41.xml"/><Relationship Id="rId7" Type="http://schemas.openxmlformats.org/officeDocument/2006/relationships/image" Target="../media/image229.wmf"/><Relationship Id="rId12"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246.bin"/><Relationship Id="rId11" Type="http://schemas.openxmlformats.org/officeDocument/2006/relationships/image" Target="../media/image237.wmf"/><Relationship Id="rId5" Type="http://schemas.openxmlformats.org/officeDocument/2006/relationships/image" Target="../media/image235.w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36.wmf"/></Relationships>
</file>

<file path=ppt/slides/_rels/slide59.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40.wmf"/><Relationship Id="rId5" Type="http://schemas.openxmlformats.org/officeDocument/2006/relationships/oleObject" Target="../embeddings/oleObject251.bin"/><Relationship Id="rId10" Type="http://schemas.openxmlformats.org/officeDocument/2006/relationships/image" Target="../media/image242.wmf"/><Relationship Id="rId4" Type="http://schemas.openxmlformats.org/officeDocument/2006/relationships/image" Target="../media/image239.wmf"/><Relationship Id="rId9" Type="http://schemas.openxmlformats.org/officeDocument/2006/relationships/oleObject" Target="../embeddings/oleObject25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9.wmf"/><Relationship Id="rId2" Type="http://schemas.openxmlformats.org/officeDocument/2006/relationships/slideLayout" Target="../slideLayouts/slideLayout1.xml"/><Relationship Id="rId16" Type="http://schemas.openxmlformats.org/officeDocument/2006/relationships/image" Target="../media/image21.emf"/><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25.bin"/><Relationship Id="rId14" Type="http://schemas.openxmlformats.org/officeDocument/2006/relationships/image" Target="../media/image20.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257.bin"/><Relationship Id="rId3" Type="http://schemas.openxmlformats.org/officeDocument/2006/relationships/oleObject" Target="../embeddings/Microsoft_Word_97_-_2003___1.doc"/><Relationship Id="rId7" Type="http://schemas.openxmlformats.org/officeDocument/2006/relationships/oleObject" Target="../embeddings/Microsoft_Word_97_-_2003___2.doc"/><Relationship Id="rId12" Type="http://schemas.openxmlformats.org/officeDocument/2006/relationships/image" Target="../media/image247.emf"/><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image" Target="../media/image244.wmf"/><Relationship Id="rId11" Type="http://schemas.openxmlformats.org/officeDocument/2006/relationships/oleObject" Target="../embeddings/oleObject256.bin"/><Relationship Id="rId5" Type="http://schemas.openxmlformats.org/officeDocument/2006/relationships/oleObject" Target="../embeddings/oleObject254.bin"/><Relationship Id="rId10" Type="http://schemas.openxmlformats.org/officeDocument/2006/relationships/image" Target="../media/image246.wmf"/><Relationship Id="rId4" Type="http://schemas.openxmlformats.org/officeDocument/2006/relationships/image" Target="../media/image243.wmf"/><Relationship Id="rId9" Type="http://schemas.openxmlformats.org/officeDocument/2006/relationships/oleObject" Target="../embeddings/oleObject255.bin"/><Relationship Id="rId14" Type="http://schemas.openxmlformats.org/officeDocument/2006/relationships/image" Target="../media/image24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253.wmf"/><Relationship Id="rId18" Type="http://schemas.openxmlformats.org/officeDocument/2006/relationships/oleObject" Target="../embeddings/oleObject265.bin"/><Relationship Id="rId26" Type="http://schemas.openxmlformats.org/officeDocument/2006/relationships/comments" Target="../comments/comment25.xml"/><Relationship Id="rId3" Type="http://schemas.openxmlformats.org/officeDocument/2006/relationships/notesSlide" Target="../notesSlides/notesSlide43.xml"/><Relationship Id="rId21" Type="http://schemas.openxmlformats.org/officeDocument/2006/relationships/image" Target="../media/image257.wmf"/><Relationship Id="rId7" Type="http://schemas.openxmlformats.org/officeDocument/2006/relationships/image" Target="../media/image250.wmf"/><Relationship Id="rId12" Type="http://schemas.openxmlformats.org/officeDocument/2006/relationships/oleObject" Target="../embeddings/oleObject262.bin"/><Relationship Id="rId17" Type="http://schemas.openxmlformats.org/officeDocument/2006/relationships/image" Target="../media/image255.wmf"/><Relationship Id="rId25" Type="http://schemas.openxmlformats.org/officeDocument/2006/relationships/image" Target="../media/image259.wmf"/><Relationship Id="rId2" Type="http://schemas.openxmlformats.org/officeDocument/2006/relationships/slideLayout" Target="../slideLayouts/slideLayout3.xml"/><Relationship Id="rId16" Type="http://schemas.openxmlformats.org/officeDocument/2006/relationships/oleObject" Target="../embeddings/oleObject264.bin"/><Relationship Id="rId20" Type="http://schemas.openxmlformats.org/officeDocument/2006/relationships/oleObject" Target="../embeddings/oleObject266.bin"/><Relationship Id="rId1" Type="http://schemas.openxmlformats.org/officeDocument/2006/relationships/vmlDrawing" Target="../drawings/vmlDrawing48.vml"/><Relationship Id="rId6" Type="http://schemas.openxmlformats.org/officeDocument/2006/relationships/oleObject" Target="../embeddings/oleObject259.bin"/><Relationship Id="rId11" Type="http://schemas.openxmlformats.org/officeDocument/2006/relationships/image" Target="../media/image252.wmf"/><Relationship Id="rId24" Type="http://schemas.openxmlformats.org/officeDocument/2006/relationships/oleObject" Target="../embeddings/oleObject268.bin"/><Relationship Id="rId5" Type="http://schemas.openxmlformats.org/officeDocument/2006/relationships/image" Target="../media/image249.emf"/><Relationship Id="rId15" Type="http://schemas.openxmlformats.org/officeDocument/2006/relationships/image" Target="../media/image254.wmf"/><Relationship Id="rId23" Type="http://schemas.openxmlformats.org/officeDocument/2006/relationships/image" Target="../media/image258.wmf"/><Relationship Id="rId10" Type="http://schemas.openxmlformats.org/officeDocument/2006/relationships/oleObject" Target="../embeddings/oleObject261.bin"/><Relationship Id="rId19" Type="http://schemas.openxmlformats.org/officeDocument/2006/relationships/image" Target="../media/image256.wmf"/><Relationship Id="rId4" Type="http://schemas.openxmlformats.org/officeDocument/2006/relationships/oleObject" Target="../embeddings/oleObject258.bin"/><Relationship Id="rId9" Type="http://schemas.openxmlformats.org/officeDocument/2006/relationships/image" Target="../media/image251.wmf"/><Relationship Id="rId14" Type="http://schemas.openxmlformats.org/officeDocument/2006/relationships/oleObject" Target="../embeddings/oleObject263.bin"/><Relationship Id="rId22" Type="http://schemas.openxmlformats.org/officeDocument/2006/relationships/oleObject" Target="../embeddings/oleObject267.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image" Target="../media/image264.wmf"/><Relationship Id="rId18" Type="http://schemas.openxmlformats.org/officeDocument/2006/relationships/oleObject" Target="../embeddings/oleObject276.bin"/><Relationship Id="rId26" Type="http://schemas.openxmlformats.org/officeDocument/2006/relationships/oleObject" Target="../embeddings/oleObject280.bin"/><Relationship Id="rId39" Type="http://schemas.openxmlformats.org/officeDocument/2006/relationships/image" Target="../media/image277.wmf"/><Relationship Id="rId3" Type="http://schemas.openxmlformats.org/officeDocument/2006/relationships/notesSlide" Target="../notesSlides/notesSlide44.xml"/><Relationship Id="rId21" Type="http://schemas.openxmlformats.org/officeDocument/2006/relationships/image" Target="../media/image268.wmf"/><Relationship Id="rId34" Type="http://schemas.openxmlformats.org/officeDocument/2006/relationships/oleObject" Target="../embeddings/oleObject284.bin"/><Relationship Id="rId7" Type="http://schemas.openxmlformats.org/officeDocument/2006/relationships/image" Target="../media/image261.wmf"/><Relationship Id="rId12" Type="http://schemas.openxmlformats.org/officeDocument/2006/relationships/oleObject" Target="../embeddings/oleObject273.bin"/><Relationship Id="rId17" Type="http://schemas.openxmlformats.org/officeDocument/2006/relationships/image" Target="../media/image266.wmf"/><Relationship Id="rId25" Type="http://schemas.openxmlformats.org/officeDocument/2006/relationships/image" Target="../media/image270.wmf"/><Relationship Id="rId33" Type="http://schemas.openxmlformats.org/officeDocument/2006/relationships/image" Target="../media/image274.wmf"/><Relationship Id="rId38" Type="http://schemas.openxmlformats.org/officeDocument/2006/relationships/oleObject" Target="../embeddings/oleObject286.bin"/><Relationship Id="rId2" Type="http://schemas.openxmlformats.org/officeDocument/2006/relationships/slideLayout" Target="../slideLayouts/slideLayout1.xml"/><Relationship Id="rId16" Type="http://schemas.openxmlformats.org/officeDocument/2006/relationships/oleObject" Target="../embeddings/oleObject275.bin"/><Relationship Id="rId20" Type="http://schemas.openxmlformats.org/officeDocument/2006/relationships/oleObject" Target="../embeddings/oleObject277.bin"/><Relationship Id="rId29" Type="http://schemas.openxmlformats.org/officeDocument/2006/relationships/image" Target="../media/image272.wmf"/><Relationship Id="rId1" Type="http://schemas.openxmlformats.org/officeDocument/2006/relationships/vmlDrawing" Target="../drawings/vmlDrawing49.vml"/><Relationship Id="rId6" Type="http://schemas.openxmlformats.org/officeDocument/2006/relationships/oleObject" Target="../embeddings/oleObject270.bin"/><Relationship Id="rId11" Type="http://schemas.openxmlformats.org/officeDocument/2006/relationships/image" Target="../media/image263.wmf"/><Relationship Id="rId24" Type="http://schemas.openxmlformats.org/officeDocument/2006/relationships/oleObject" Target="../embeddings/oleObject279.bin"/><Relationship Id="rId32" Type="http://schemas.openxmlformats.org/officeDocument/2006/relationships/oleObject" Target="../embeddings/oleObject283.bin"/><Relationship Id="rId37" Type="http://schemas.openxmlformats.org/officeDocument/2006/relationships/image" Target="../media/image276.wmf"/><Relationship Id="rId40" Type="http://schemas.openxmlformats.org/officeDocument/2006/relationships/comments" Target="../comments/comment26.xml"/><Relationship Id="rId5" Type="http://schemas.openxmlformats.org/officeDocument/2006/relationships/image" Target="../media/image260.wmf"/><Relationship Id="rId15" Type="http://schemas.openxmlformats.org/officeDocument/2006/relationships/image" Target="../media/image265.wmf"/><Relationship Id="rId23" Type="http://schemas.openxmlformats.org/officeDocument/2006/relationships/image" Target="../media/image269.wmf"/><Relationship Id="rId28" Type="http://schemas.openxmlformats.org/officeDocument/2006/relationships/oleObject" Target="../embeddings/oleObject281.bin"/><Relationship Id="rId36" Type="http://schemas.openxmlformats.org/officeDocument/2006/relationships/oleObject" Target="../embeddings/oleObject285.bin"/><Relationship Id="rId10" Type="http://schemas.openxmlformats.org/officeDocument/2006/relationships/oleObject" Target="../embeddings/oleObject272.bin"/><Relationship Id="rId19" Type="http://schemas.openxmlformats.org/officeDocument/2006/relationships/image" Target="../media/image267.wmf"/><Relationship Id="rId31" Type="http://schemas.openxmlformats.org/officeDocument/2006/relationships/image" Target="../media/image273.wmf"/><Relationship Id="rId4" Type="http://schemas.openxmlformats.org/officeDocument/2006/relationships/oleObject" Target="../embeddings/oleObject269.bin"/><Relationship Id="rId9" Type="http://schemas.openxmlformats.org/officeDocument/2006/relationships/image" Target="../media/image262.wmf"/><Relationship Id="rId14" Type="http://schemas.openxmlformats.org/officeDocument/2006/relationships/oleObject" Target="../embeddings/oleObject274.bin"/><Relationship Id="rId22" Type="http://schemas.openxmlformats.org/officeDocument/2006/relationships/oleObject" Target="../embeddings/oleObject278.bin"/><Relationship Id="rId27" Type="http://schemas.openxmlformats.org/officeDocument/2006/relationships/image" Target="../media/image271.wmf"/><Relationship Id="rId30" Type="http://schemas.openxmlformats.org/officeDocument/2006/relationships/oleObject" Target="../embeddings/oleObject282.bin"/><Relationship Id="rId35" Type="http://schemas.openxmlformats.org/officeDocument/2006/relationships/image" Target="../media/image275.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278.wmf"/><Relationship Id="rId13" Type="http://schemas.openxmlformats.org/officeDocument/2006/relationships/oleObject" Target="../embeddings/oleObject292.bin"/><Relationship Id="rId3" Type="http://schemas.openxmlformats.org/officeDocument/2006/relationships/oleObject" Target="../embeddings/oleObject287.bin"/><Relationship Id="rId7" Type="http://schemas.openxmlformats.org/officeDocument/2006/relationships/oleObject" Target="../embeddings/oleObject289.bin"/><Relationship Id="rId12" Type="http://schemas.openxmlformats.org/officeDocument/2006/relationships/image" Target="../media/image280.wmf"/><Relationship Id="rId2" Type="http://schemas.openxmlformats.org/officeDocument/2006/relationships/slideLayout" Target="../slideLayouts/slideLayout1.xml"/><Relationship Id="rId16" Type="http://schemas.openxmlformats.org/officeDocument/2006/relationships/image" Target="../media/image282.wmf"/><Relationship Id="rId1" Type="http://schemas.openxmlformats.org/officeDocument/2006/relationships/vmlDrawing" Target="../drawings/vmlDrawing50.vml"/><Relationship Id="rId6" Type="http://schemas.openxmlformats.org/officeDocument/2006/relationships/image" Target="../media/image47.wmf"/><Relationship Id="rId11" Type="http://schemas.openxmlformats.org/officeDocument/2006/relationships/oleObject" Target="../embeddings/oleObject291.bin"/><Relationship Id="rId5" Type="http://schemas.openxmlformats.org/officeDocument/2006/relationships/oleObject" Target="../embeddings/oleObject288.bin"/><Relationship Id="rId15" Type="http://schemas.openxmlformats.org/officeDocument/2006/relationships/oleObject" Target="../embeddings/oleObject293.bin"/><Relationship Id="rId10" Type="http://schemas.openxmlformats.org/officeDocument/2006/relationships/image" Target="../media/image279.wmf"/><Relationship Id="rId4" Type="http://schemas.openxmlformats.org/officeDocument/2006/relationships/image" Target="../media/image46.wmf"/><Relationship Id="rId9" Type="http://schemas.openxmlformats.org/officeDocument/2006/relationships/oleObject" Target="../embeddings/oleObject290.bin"/><Relationship Id="rId14" Type="http://schemas.openxmlformats.org/officeDocument/2006/relationships/image" Target="../media/image281.wmf"/></Relationships>
</file>

<file path=ppt/slides/_rels/slide68.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86.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83.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297.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01.bin"/><Relationship Id="rId3" Type="http://schemas.openxmlformats.org/officeDocument/2006/relationships/notesSlide" Target="../notesSlides/notesSlide46.xml"/><Relationship Id="rId7" Type="http://schemas.openxmlformats.org/officeDocument/2006/relationships/image" Target="../media/image288.wmf"/><Relationship Id="rId12" Type="http://schemas.openxmlformats.org/officeDocument/2006/relationships/image" Target="../media/image290.w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300.bin"/><Relationship Id="rId11" Type="http://schemas.openxmlformats.org/officeDocument/2006/relationships/oleObject" Target="../embeddings/oleObject302.bin"/><Relationship Id="rId5" Type="http://schemas.openxmlformats.org/officeDocument/2006/relationships/image" Target="../media/image287.wmf"/><Relationship Id="rId10" Type="http://schemas.openxmlformats.org/officeDocument/2006/relationships/image" Target="../media/image291.wmf"/><Relationship Id="rId4" Type="http://schemas.openxmlformats.org/officeDocument/2006/relationships/oleObject" Target="../embeddings/oleObject299.bin"/><Relationship Id="rId9" Type="http://schemas.openxmlformats.org/officeDocument/2006/relationships/image" Target="../media/image289.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3.emf"/><Relationship Id="rId5" Type="http://schemas.openxmlformats.org/officeDocument/2006/relationships/oleObject" Target="../embeddings/oleObject30.bin"/><Relationship Id="rId4" Type="http://schemas.openxmlformats.org/officeDocument/2006/relationships/image" Target="../media/image22.e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05.bin"/><Relationship Id="rId13" Type="http://schemas.openxmlformats.org/officeDocument/2006/relationships/image" Target="../media/image296.wmf"/><Relationship Id="rId3" Type="http://schemas.openxmlformats.org/officeDocument/2006/relationships/notesSlide" Target="../notesSlides/notesSlide47.xml"/><Relationship Id="rId7" Type="http://schemas.openxmlformats.org/officeDocument/2006/relationships/image" Target="../media/image293.wmf"/><Relationship Id="rId12" Type="http://schemas.openxmlformats.org/officeDocument/2006/relationships/oleObject" Target="../embeddings/oleObject307.bin"/><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oleObject" Target="../embeddings/oleObject304.bin"/><Relationship Id="rId11" Type="http://schemas.openxmlformats.org/officeDocument/2006/relationships/image" Target="../media/image295.wmf"/><Relationship Id="rId5" Type="http://schemas.openxmlformats.org/officeDocument/2006/relationships/image" Target="../media/image292.wmf"/><Relationship Id="rId15" Type="http://schemas.openxmlformats.org/officeDocument/2006/relationships/image" Target="../media/image297.wmf"/><Relationship Id="rId10" Type="http://schemas.openxmlformats.org/officeDocument/2006/relationships/oleObject" Target="../embeddings/oleObject306.bin"/><Relationship Id="rId4" Type="http://schemas.openxmlformats.org/officeDocument/2006/relationships/oleObject" Target="../embeddings/oleObject303.bin"/><Relationship Id="rId9" Type="http://schemas.openxmlformats.org/officeDocument/2006/relationships/image" Target="../media/image294.wmf"/><Relationship Id="rId14" Type="http://schemas.openxmlformats.org/officeDocument/2006/relationships/oleObject" Target="../embeddings/oleObject30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11.bin"/><Relationship Id="rId13" Type="http://schemas.openxmlformats.org/officeDocument/2006/relationships/image" Target="../media/image302.wmf"/><Relationship Id="rId18" Type="http://schemas.openxmlformats.org/officeDocument/2006/relationships/oleObject" Target="../embeddings/oleObject316.bin"/><Relationship Id="rId3" Type="http://schemas.openxmlformats.org/officeDocument/2006/relationships/notesSlide" Target="../notesSlides/notesSlide48.xml"/><Relationship Id="rId21" Type="http://schemas.openxmlformats.org/officeDocument/2006/relationships/image" Target="../media/image306.wmf"/><Relationship Id="rId7" Type="http://schemas.openxmlformats.org/officeDocument/2006/relationships/image" Target="../media/image299.wmf"/><Relationship Id="rId12" Type="http://schemas.openxmlformats.org/officeDocument/2006/relationships/oleObject" Target="../embeddings/oleObject313.bin"/><Relationship Id="rId17" Type="http://schemas.openxmlformats.org/officeDocument/2006/relationships/image" Target="../media/image304.wmf"/><Relationship Id="rId2" Type="http://schemas.openxmlformats.org/officeDocument/2006/relationships/slideLayout" Target="../slideLayouts/slideLayout2.xml"/><Relationship Id="rId16" Type="http://schemas.openxmlformats.org/officeDocument/2006/relationships/oleObject" Target="../embeddings/oleObject315.bin"/><Relationship Id="rId20" Type="http://schemas.openxmlformats.org/officeDocument/2006/relationships/oleObject" Target="../embeddings/oleObject317.bin"/><Relationship Id="rId1" Type="http://schemas.openxmlformats.org/officeDocument/2006/relationships/vmlDrawing" Target="../drawings/vmlDrawing54.vml"/><Relationship Id="rId6" Type="http://schemas.openxmlformats.org/officeDocument/2006/relationships/oleObject" Target="../embeddings/oleObject310.bin"/><Relationship Id="rId11" Type="http://schemas.openxmlformats.org/officeDocument/2006/relationships/image" Target="../media/image301.wmf"/><Relationship Id="rId24" Type="http://schemas.openxmlformats.org/officeDocument/2006/relationships/comments" Target="../comments/comment27.xml"/><Relationship Id="rId5" Type="http://schemas.openxmlformats.org/officeDocument/2006/relationships/image" Target="../media/image298.wmf"/><Relationship Id="rId15" Type="http://schemas.openxmlformats.org/officeDocument/2006/relationships/image" Target="../media/image303.wmf"/><Relationship Id="rId23" Type="http://schemas.openxmlformats.org/officeDocument/2006/relationships/image" Target="../media/image307.wmf"/><Relationship Id="rId10" Type="http://schemas.openxmlformats.org/officeDocument/2006/relationships/oleObject" Target="../embeddings/oleObject312.bin"/><Relationship Id="rId19" Type="http://schemas.openxmlformats.org/officeDocument/2006/relationships/image" Target="../media/image305.wmf"/><Relationship Id="rId4" Type="http://schemas.openxmlformats.org/officeDocument/2006/relationships/oleObject" Target="../embeddings/oleObject309.bin"/><Relationship Id="rId9" Type="http://schemas.openxmlformats.org/officeDocument/2006/relationships/image" Target="../media/image300.wmf"/><Relationship Id="rId14" Type="http://schemas.openxmlformats.org/officeDocument/2006/relationships/oleObject" Target="../embeddings/oleObject314.bin"/><Relationship Id="rId22" Type="http://schemas.openxmlformats.org/officeDocument/2006/relationships/oleObject" Target="../embeddings/oleObject318.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312.wmf"/><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image" Target="../media/image309.wmf"/><Relationship Id="rId11" Type="http://schemas.openxmlformats.org/officeDocument/2006/relationships/oleObject" Target="../embeddings/oleObject323.bin"/><Relationship Id="rId5" Type="http://schemas.openxmlformats.org/officeDocument/2006/relationships/oleObject" Target="../embeddings/oleObject320.bin"/><Relationship Id="rId10" Type="http://schemas.openxmlformats.org/officeDocument/2006/relationships/image" Target="../media/image311.wmf"/><Relationship Id="rId4" Type="http://schemas.openxmlformats.org/officeDocument/2006/relationships/image" Target="../media/image308.wmf"/><Relationship Id="rId9" Type="http://schemas.openxmlformats.org/officeDocument/2006/relationships/oleObject" Target="../embeddings/oleObject322.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26.bin"/><Relationship Id="rId13" Type="http://schemas.openxmlformats.org/officeDocument/2006/relationships/image" Target="../media/image178.wmf"/><Relationship Id="rId18" Type="http://schemas.openxmlformats.org/officeDocument/2006/relationships/oleObject" Target="../embeddings/oleObject331.bin"/><Relationship Id="rId3" Type="http://schemas.openxmlformats.org/officeDocument/2006/relationships/notesSlide" Target="../notesSlides/notesSlide50.xml"/><Relationship Id="rId7" Type="http://schemas.openxmlformats.org/officeDocument/2006/relationships/image" Target="../media/image314.wmf"/><Relationship Id="rId12" Type="http://schemas.openxmlformats.org/officeDocument/2006/relationships/oleObject" Target="../embeddings/oleObject328.bin"/><Relationship Id="rId17" Type="http://schemas.openxmlformats.org/officeDocument/2006/relationships/image" Target="../media/image315.wmf"/><Relationship Id="rId2" Type="http://schemas.openxmlformats.org/officeDocument/2006/relationships/slideLayout" Target="../slideLayouts/slideLayout2.xml"/><Relationship Id="rId16" Type="http://schemas.openxmlformats.org/officeDocument/2006/relationships/oleObject" Target="../embeddings/oleObject330.bin"/><Relationship Id="rId1" Type="http://schemas.openxmlformats.org/officeDocument/2006/relationships/vmlDrawing" Target="../drawings/vmlDrawing56.vml"/><Relationship Id="rId6" Type="http://schemas.openxmlformats.org/officeDocument/2006/relationships/oleObject" Target="../embeddings/oleObject325.bin"/><Relationship Id="rId11" Type="http://schemas.openxmlformats.org/officeDocument/2006/relationships/image" Target="../media/image176.wmf"/><Relationship Id="rId5" Type="http://schemas.openxmlformats.org/officeDocument/2006/relationships/image" Target="../media/image313.wmf"/><Relationship Id="rId15" Type="http://schemas.openxmlformats.org/officeDocument/2006/relationships/image" Target="../media/image177.wmf"/><Relationship Id="rId10" Type="http://schemas.openxmlformats.org/officeDocument/2006/relationships/oleObject" Target="../embeddings/oleObject327.bin"/><Relationship Id="rId19" Type="http://schemas.openxmlformats.org/officeDocument/2006/relationships/image" Target="../media/image316.wmf"/><Relationship Id="rId4" Type="http://schemas.openxmlformats.org/officeDocument/2006/relationships/oleObject" Target="../embeddings/oleObject324.bin"/><Relationship Id="rId9" Type="http://schemas.openxmlformats.org/officeDocument/2006/relationships/image" Target="../media/image175.wmf"/><Relationship Id="rId14" Type="http://schemas.openxmlformats.org/officeDocument/2006/relationships/oleObject" Target="../embeddings/oleObject329.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34.bin"/><Relationship Id="rId13" Type="http://schemas.openxmlformats.org/officeDocument/2006/relationships/image" Target="../media/image178.wmf"/><Relationship Id="rId18" Type="http://schemas.openxmlformats.org/officeDocument/2006/relationships/oleObject" Target="../embeddings/oleObject339.bin"/><Relationship Id="rId26" Type="http://schemas.openxmlformats.org/officeDocument/2006/relationships/comments" Target="../comments/comment28.xml"/><Relationship Id="rId3" Type="http://schemas.openxmlformats.org/officeDocument/2006/relationships/notesSlide" Target="../notesSlides/notesSlide52.xml"/><Relationship Id="rId21" Type="http://schemas.openxmlformats.org/officeDocument/2006/relationships/image" Target="../media/image321.wmf"/><Relationship Id="rId7" Type="http://schemas.openxmlformats.org/officeDocument/2006/relationships/image" Target="../media/image318.wmf"/><Relationship Id="rId12" Type="http://schemas.openxmlformats.org/officeDocument/2006/relationships/oleObject" Target="../embeddings/oleObject336.bin"/><Relationship Id="rId17" Type="http://schemas.openxmlformats.org/officeDocument/2006/relationships/image" Target="../media/image319.emf"/><Relationship Id="rId25" Type="http://schemas.openxmlformats.org/officeDocument/2006/relationships/image" Target="../media/image323.wmf"/><Relationship Id="rId2" Type="http://schemas.openxmlformats.org/officeDocument/2006/relationships/slideLayout" Target="../slideLayouts/slideLayout2.xml"/><Relationship Id="rId16" Type="http://schemas.openxmlformats.org/officeDocument/2006/relationships/oleObject" Target="../embeddings/oleObject338.bin"/><Relationship Id="rId20" Type="http://schemas.openxmlformats.org/officeDocument/2006/relationships/oleObject" Target="../embeddings/oleObject340.bin"/><Relationship Id="rId1" Type="http://schemas.openxmlformats.org/officeDocument/2006/relationships/vmlDrawing" Target="../drawings/vmlDrawing57.vml"/><Relationship Id="rId6" Type="http://schemas.openxmlformats.org/officeDocument/2006/relationships/oleObject" Target="../embeddings/oleObject333.bin"/><Relationship Id="rId11" Type="http://schemas.openxmlformats.org/officeDocument/2006/relationships/image" Target="../media/image176.wmf"/><Relationship Id="rId24" Type="http://schemas.openxmlformats.org/officeDocument/2006/relationships/oleObject" Target="../embeddings/oleObject342.bin"/><Relationship Id="rId5" Type="http://schemas.openxmlformats.org/officeDocument/2006/relationships/image" Target="../media/image317.wmf"/><Relationship Id="rId15" Type="http://schemas.openxmlformats.org/officeDocument/2006/relationships/image" Target="../media/image177.wmf"/><Relationship Id="rId23" Type="http://schemas.openxmlformats.org/officeDocument/2006/relationships/image" Target="../media/image322.wmf"/><Relationship Id="rId10" Type="http://schemas.openxmlformats.org/officeDocument/2006/relationships/oleObject" Target="../embeddings/oleObject335.bin"/><Relationship Id="rId19" Type="http://schemas.openxmlformats.org/officeDocument/2006/relationships/image" Target="../media/image320.wmf"/><Relationship Id="rId4" Type="http://schemas.openxmlformats.org/officeDocument/2006/relationships/oleObject" Target="../embeddings/oleObject332.bin"/><Relationship Id="rId9" Type="http://schemas.openxmlformats.org/officeDocument/2006/relationships/image" Target="../media/image175.wmf"/><Relationship Id="rId14" Type="http://schemas.openxmlformats.org/officeDocument/2006/relationships/oleObject" Target="../embeddings/oleObject337.bin"/><Relationship Id="rId22" Type="http://schemas.openxmlformats.org/officeDocument/2006/relationships/oleObject" Target="../embeddings/oleObject341.bin"/></Relationships>
</file>

<file path=ppt/slides/_rels/slide77.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348.bin"/><Relationship Id="rId18" Type="http://schemas.openxmlformats.org/officeDocument/2006/relationships/image" Target="../media/image322.wmf"/><Relationship Id="rId26" Type="http://schemas.openxmlformats.org/officeDocument/2006/relationships/image" Target="../media/image329.wmf"/><Relationship Id="rId3" Type="http://schemas.openxmlformats.org/officeDocument/2006/relationships/oleObject" Target="../embeddings/oleObject343.bin"/><Relationship Id="rId21" Type="http://schemas.openxmlformats.org/officeDocument/2006/relationships/oleObject" Target="../embeddings/oleObject352.bin"/><Relationship Id="rId34" Type="http://schemas.openxmlformats.org/officeDocument/2006/relationships/image" Target="../media/image333.wmf"/><Relationship Id="rId7" Type="http://schemas.openxmlformats.org/officeDocument/2006/relationships/oleObject" Target="../embeddings/oleObject345.bin"/><Relationship Id="rId12" Type="http://schemas.openxmlformats.org/officeDocument/2006/relationships/image" Target="../media/image324.emf"/><Relationship Id="rId17" Type="http://schemas.openxmlformats.org/officeDocument/2006/relationships/oleObject" Target="../embeddings/oleObject350.bin"/><Relationship Id="rId25" Type="http://schemas.openxmlformats.org/officeDocument/2006/relationships/oleObject" Target="../embeddings/oleObject354.bin"/><Relationship Id="rId33" Type="http://schemas.openxmlformats.org/officeDocument/2006/relationships/oleObject" Target="../embeddings/oleObject358.bin"/><Relationship Id="rId2" Type="http://schemas.openxmlformats.org/officeDocument/2006/relationships/slideLayout" Target="../slideLayouts/slideLayout1.xml"/><Relationship Id="rId16" Type="http://schemas.openxmlformats.org/officeDocument/2006/relationships/image" Target="../media/image326.wmf"/><Relationship Id="rId20" Type="http://schemas.openxmlformats.org/officeDocument/2006/relationships/image" Target="../media/image323.wmf"/><Relationship Id="rId29" Type="http://schemas.openxmlformats.org/officeDocument/2006/relationships/oleObject" Target="../embeddings/oleObject356.bin"/><Relationship Id="rId1" Type="http://schemas.openxmlformats.org/officeDocument/2006/relationships/vmlDrawing" Target="../drawings/vmlDrawing58.vml"/><Relationship Id="rId6" Type="http://schemas.openxmlformats.org/officeDocument/2006/relationships/image" Target="../media/image176.wmf"/><Relationship Id="rId11" Type="http://schemas.openxmlformats.org/officeDocument/2006/relationships/oleObject" Target="../embeddings/oleObject347.bin"/><Relationship Id="rId24" Type="http://schemas.openxmlformats.org/officeDocument/2006/relationships/image" Target="../media/image328.wmf"/><Relationship Id="rId32" Type="http://schemas.openxmlformats.org/officeDocument/2006/relationships/image" Target="../media/image332.wmf"/><Relationship Id="rId5" Type="http://schemas.openxmlformats.org/officeDocument/2006/relationships/oleObject" Target="../embeddings/oleObject344.bin"/><Relationship Id="rId15" Type="http://schemas.openxmlformats.org/officeDocument/2006/relationships/oleObject" Target="../embeddings/oleObject349.bin"/><Relationship Id="rId23" Type="http://schemas.openxmlformats.org/officeDocument/2006/relationships/oleObject" Target="../embeddings/oleObject353.bin"/><Relationship Id="rId28" Type="http://schemas.openxmlformats.org/officeDocument/2006/relationships/image" Target="../media/image330.wmf"/><Relationship Id="rId10" Type="http://schemas.openxmlformats.org/officeDocument/2006/relationships/image" Target="../media/image177.wmf"/><Relationship Id="rId19" Type="http://schemas.openxmlformats.org/officeDocument/2006/relationships/oleObject" Target="../embeddings/oleObject351.bin"/><Relationship Id="rId31" Type="http://schemas.openxmlformats.org/officeDocument/2006/relationships/oleObject" Target="../embeddings/oleObject357.bin"/><Relationship Id="rId4" Type="http://schemas.openxmlformats.org/officeDocument/2006/relationships/image" Target="../media/image175.wmf"/><Relationship Id="rId9" Type="http://schemas.openxmlformats.org/officeDocument/2006/relationships/oleObject" Target="../embeddings/oleObject346.bin"/><Relationship Id="rId14" Type="http://schemas.openxmlformats.org/officeDocument/2006/relationships/image" Target="../media/image325.wmf"/><Relationship Id="rId22" Type="http://schemas.openxmlformats.org/officeDocument/2006/relationships/image" Target="../media/image327.wmf"/><Relationship Id="rId27" Type="http://schemas.openxmlformats.org/officeDocument/2006/relationships/oleObject" Target="../embeddings/oleObject355.bin"/><Relationship Id="rId30" Type="http://schemas.openxmlformats.org/officeDocument/2006/relationships/image" Target="../media/image331.wmf"/><Relationship Id="rId35" Type="http://schemas.openxmlformats.org/officeDocument/2006/relationships/comments" Target="../comments/comment29.xml"/></Relationships>
</file>

<file path=ppt/slides/_rels/slide78.xml.rels><?xml version="1.0" encoding="UTF-8" standalone="yes"?>
<Relationships xmlns="http://schemas.openxmlformats.org/package/2006/relationships"><Relationship Id="rId8" Type="http://schemas.openxmlformats.org/officeDocument/2006/relationships/image" Target="../media/image336.wmf"/><Relationship Id="rId13" Type="http://schemas.openxmlformats.org/officeDocument/2006/relationships/oleObject" Target="../embeddings/oleObject364.bin"/><Relationship Id="rId18" Type="http://schemas.openxmlformats.org/officeDocument/2006/relationships/image" Target="../media/image341.wmf"/><Relationship Id="rId3" Type="http://schemas.openxmlformats.org/officeDocument/2006/relationships/oleObject" Target="../embeddings/oleObject359.bin"/><Relationship Id="rId21" Type="http://schemas.openxmlformats.org/officeDocument/2006/relationships/oleObject" Target="../embeddings/oleObject368.bin"/><Relationship Id="rId7" Type="http://schemas.openxmlformats.org/officeDocument/2006/relationships/oleObject" Target="../embeddings/oleObject361.bin"/><Relationship Id="rId12" Type="http://schemas.openxmlformats.org/officeDocument/2006/relationships/image" Target="../media/image338.wmf"/><Relationship Id="rId17" Type="http://schemas.openxmlformats.org/officeDocument/2006/relationships/oleObject" Target="../embeddings/oleObject366.bin"/><Relationship Id="rId2" Type="http://schemas.openxmlformats.org/officeDocument/2006/relationships/slideLayout" Target="../slideLayouts/slideLayout1.xml"/><Relationship Id="rId16" Type="http://schemas.openxmlformats.org/officeDocument/2006/relationships/image" Target="../media/image340.wmf"/><Relationship Id="rId20" Type="http://schemas.openxmlformats.org/officeDocument/2006/relationships/image" Target="../media/image342.wmf"/><Relationship Id="rId1" Type="http://schemas.openxmlformats.org/officeDocument/2006/relationships/vmlDrawing" Target="../drawings/vmlDrawing59.vml"/><Relationship Id="rId6" Type="http://schemas.openxmlformats.org/officeDocument/2006/relationships/image" Target="../media/image335.wmf"/><Relationship Id="rId11" Type="http://schemas.openxmlformats.org/officeDocument/2006/relationships/oleObject" Target="../embeddings/oleObject363.bin"/><Relationship Id="rId5" Type="http://schemas.openxmlformats.org/officeDocument/2006/relationships/oleObject" Target="../embeddings/oleObject360.bin"/><Relationship Id="rId15" Type="http://schemas.openxmlformats.org/officeDocument/2006/relationships/oleObject" Target="../embeddings/oleObject365.bin"/><Relationship Id="rId23" Type="http://schemas.openxmlformats.org/officeDocument/2006/relationships/comments" Target="../comments/comment30.xml"/><Relationship Id="rId10" Type="http://schemas.openxmlformats.org/officeDocument/2006/relationships/image" Target="../media/image337.wmf"/><Relationship Id="rId19" Type="http://schemas.openxmlformats.org/officeDocument/2006/relationships/oleObject" Target="../embeddings/oleObject367.bin"/><Relationship Id="rId4" Type="http://schemas.openxmlformats.org/officeDocument/2006/relationships/image" Target="../media/image334.wmf"/><Relationship Id="rId9" Type="http://schemas.openxmlformats.org/officeDocument/2006/relationships/oleObject" Target="../embeddings/oleObject362.bin"/><Relationship Id="rId14" Type="http://schemas.openxmlformats.org/officeDocument/2006/relationships/image" Target="../media/image339.wmf"/><Relationship Id="rId22" Type="http://schemas.openxmlformats.org/officeDocument/2006/relationships/image" Target="../media/image343.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6.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33.bin"/><Relationship Id="rId5" Type="http://schemas.openxmlformats.org/officeDocument/2006/relationships/image" Target="../media/image25.emf"/><Relationship Id="rId4" Type="http://schemas.openxmlformats.org/officeDocument/2006/relationships/oleObject" Target="../embeddings/oleObject3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1.wmf"/><Relationship Id="rId18" Type="http://schemas.openxmlformats.org/officeDocument/2006/relationships/oleObject" Target="../embeddings/oleObject41.bin"/><Relationship Id="rId3" Type="http://schemas.openxmlformats.org/officeDocument/2006/relationships/notesSlide" Target="../notesSlides/notesSlide4.xml"/><Relationship Id="rId7" Type="http://schemas.openxmlformats.org/officeDocument/2006/relationships/image" Target="../media/image28.wmf"/><Relationship Id="rId12" Type="http://schemas.openxmlformats.org/officeDocument/2006/relationships/oleObject" Target="../embeddings/oleObject38.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comments" Target="../comments/comment3.xml"/><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37.bin"/><Relationship Id="rId19" Type="http://schemas.openxmlformats.org/officeDocument/2006/relationships/image" Target="../media/image34.wmf"/><Relationship Id="rId4" Type="http://schemas.openxmlformats.org/officeDocument/2006/relationships/oleObject" Target="../embeddings/oleObject34.bin"/><Relationship Id="rId9" Type="http://schemas.openxmlformats.org/officeDocument/2006/relationships/image" Target="../media/image29.wmf"/><Relationship Id="rId14" Type="http://schemas.openxmlformats.org/officeDocument/2006/relationships/oleObject" Target="../embeddings/oleObject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9"/>
          <p:cNvSpPr txBox="1">
            <a:spLocks noChangeArrowheads="1"/>
          </p:cNvSpPr>
          <p:nvPr/>
        </p:nvSpPr>
        <p:spPr bwMode="auto">
          <a:xfrm>
            <a:off x="1979712" y="2636912"/>
            <a:ext cx="4967287" cy="579437"/>
          </a:xfrm>
          <a:prstGeom prst="rect">
            <a:avLst/>
          </a:prstGeom>
          <a:noFill/>
          <a:ln w="9525">
            <a:noFill/>
            <a:miter lim="800000"/>
            <a:headEnd/>
            <a:tailEnd/>
          </a:ln>
          <a:effectLst/>
        </p:spPr>
        <p:txBody>
          <a:bodyPr>
            <a:spAutoFit/>
          </a:bodyPr>
          <a:lstStyle/>
          <a:p>
            <a:pPr algn="ctr">
              <a:spcBef>
                <a:spcPct val="50000"/>
              </a:spcBef>
            </a:pPr>
            <a:r>
              <a:rPr lang="zh-CN" altLang="en-US" b="1" dirty="0" smtClean="0">
                <a:solidFill>
                  <a:schemeClr val="accent4"/>
                </a:solidFill>
                <a:latin typeface="幼圆" pitchFamily="49" charset="-122"/>
                <a:ea typeface="幼圆" pitchFamily="49" charset="-122"/>
              </a:rPr>
              <a:t>第一章  向量代数</a:t>
            </a:r>
            <a:endParaRPr lang="zh-CN" altLang="en-US" b="1" dirty="0">
              <a:solidFill>
                <a:schemeClr val="accent4"/>
              </a:solidFill>
              <a:latin typeface="幼圆" pitchFamily="49" charset="-122"/>
              <a:ea typeface="幼圆" pitchFamily="49" charset="-122"/>
            </a:endParaRPr>
          </a:p>
        </p:txBody>
      </p:sp>
      <p:sp>
        <p:nvSpPr>
          <p:cNvPr id="4" name="TextBox 3"/>
          <p:cNvSpPr txBox="1"/>
          <p:nvPr/>
        </p:nvSpPr>
        <p:spPr>
          <a:xfrm>
            <a:off x="827584" y="5157192"/>
            <a:ext cx="7704856" cy="954107"/>
          </a:xfrm>
          <a:prstGeom prst="rect">
            <a:avLst/>
          </a:prstGeom>
          <a:noFill/>
        </p:spPr>
        <p:txBody>
          <a:bodyPr wrap="square" rtlCol="0">
            <a:spAutoFit/>
          </a:bodyPr>
          <a:lstStyle/>
          <a:p>
            <a:r>
              <a:rPr lang="zh-CN" altLang="en-US" sz="2800" b="1" dirty="0" smtClean="0"/>
              <a:t>这一章的内容大家都很熟悉，但是我们要把它融合在解析几何的大背景下，用新的视角来考察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468313" y="404813"/>
          <a:ext cx="7751762" cy="1022350"/>
        </p:xfrm>
        <a:graphic>
          <a:graphicData uri="http://schemas.openxmlformats.org/presentationml/2006/ole">
            <mc:AlternateContent xmlns:mc="http://schemas.openxmlformats.org/markup-compatibility/2006">
              <mc:Choice xmlns:v="urn:schemas-microsoft-com:vml" Requires="v">
                <p:oleObj spid="_x0000_s382984" name="Equation" r:id="rId4" imgW="3657600" imgH="482400" progId="">
                  <p:embed/>
                </p:oleObj>
              </mc:Choice>
              <mc:Fallback>
                <p:oleObj name="Equation" r:id="rId4" imgW="3657600" imgH="482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04813"/>
                        <a:ext cx="7751762"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79" name="Object 3"/>
          <p:cNvGraphicFramePr>
            <a:graphicFrameLocks noChangeAspect="1"/>
          </p:cNvGraphicFramePr>
          <p:nvPr/>
        </p:nvGraphicFramePr>
        <p:xfrm>
          <a:off x="539750" y="1412875"/>
          <a:ext cx="7993063" cy="2376488"/>
        </p:xfrm>
        <a:graphic>
          <a:graphicData uri="http://schemas.openxmlformats.org/presentationml/2006/ole">
            <mc:AlternateContent xmlns:mc="http://schemas.openxmlformats.org/markup-compatibility/2006">
              <mc:Choice xmlns:v="urn:schemas-microsoft-com:vml" Requires="v">
                <p:oleObj spid="_x0000_s382985" name="公式" r:id="rId6" imgW="3454200" imgH="1091880" progId="">
                  <p:embed/>
                </p:oleObj>
              </mc:Choice>
              <mc:Fallback>
                <p:oleObj name="公式" r:id="rId6" imgW="3454200" imgH="10918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412875"/>
                        <a:ext cx="7993063"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980" name="Line 4"/>
          <p:cNvSpPr>
            <a:spLocks noChangeShapeType="1"/>
          </p:cNvSpPr>
          <p:nvPr/>
        </p:nvSpPr>
        <p:spPr bwMode="auto">
          <a:xfrm flipV="1">
            <a:off x="2843213" y="3933825"/>
            <a:ext cx="433387" cy="1150938"/>
          </a:xfrm>
          <a:prstGeom prst="line">
            <a:avLst/>
          </a:prstGeom>
          <a:noFill/>
          <a:ln w="9525">
            <a:solidFill>
              <a:schemeClr val="tx1"/>
            </a:solidFill>
            <a:round/>
            <a:headEnd/>
            <a:tailEnd type="triangle" w="med" len="med"/>
          </a:ln>
          <a:effectLst/>
        </p:spPr>
        <p:txBody>
          <a:bodyPr/>
          <a:lstStyle/>
          <a:p>
            <a:endParaRPr lang="zh-CN" altLang="en-US"/>
          </a:p>
        </p:txBody>
      </p:sp>
      <p:sp>
        <p:nvSpPr>
          <p:cNvPr id="382981" name="Line 5"/>
          <p:cNvSpPr>
            <a:spLocks noChangeShapeType="1"/>
          </p:cNvSpPr>
          <p:nvPr/>
        </p:nvSpPr>
        <p:spPr bwMode="auto">
          <a:xfrm flipH="1">
            <a:off x="2555875" y="3933825"/>
            <a:ext cx="720725" cy="574675"/>
          </a:xfrm>
          <a:prstGeom prst="line">
            <a:avLst/>
          </a:prstGeom>
          <a:noFill/>
          <a:ln w="9525">
            <a:solidFill>
              <a:schemeClr val="tx1"/>
            </a:solidFill>
            <a:round/>
            <a:headEnd/>
            <a:tailEnd type="triangle" w="med" len="med"/>
          </a:ln>
          <a:effectLst/>
        </p:spPr>
        <p:txBody>
          <a:bodyPr/>
          <a:lstStyle/>
          <a:p>
            <a:endParaRPr lang="zh-CN" altLang="en-US"/>
          </a:p>
        </p:txBody>
      </p:sp>
      <p:sp>
        <p:nvSpPr>
          <p:cNvPr id="382982" name="Line 6"/>
          <p:cNvSpPr>
            <a:spLocks noChangeShapeType="1"/>
          </p:cNvSpPr>
          <p:nvPr/>
        </p:nvSpPr>
        <p:spPr bwMode="auto">
          <a:xfrm flipV="1">
            <a:off x="2555875" y="4221163"/>
            <a:ext cx="3600450" cy="287337"/>
          </a:xfrm>
          <a:prstGeom prst="line">
            <a:avLst/>
          </a:prstGeom>
          <a:noFill/>
          <a:ln w="9525">
            <a:solidFill>
              <a:schemeClr val="tx1"/>
            </a:solidFill>
            <a:round/>
            <a:headEnd/>
            <a:tailEnd type="triangle" w="med" len="med"/>
          </a:ln>
          <a:effectLst/>
        </p:spPr>
        <p:txBody>
          <a:bodyPr/>
          <a:lstStyle/>
          <a:p>
            <a:endParaRPr lang="zh-CN" altLang="en-US"/>
          </a:p>
        </p:txBody>
      </p:sp>
      <p:sp>
        <p:nvSpPr>
          <p:cNvPr id="382983" name="Line 7"/>
          <p:cNvSpPr>
            <a:spLocks noChangeShapeType="1"/>
          </p:cNvSpPr>
          <p:nvPr/>
        </p:nvSpPr>
        <p:spPr bwMode="auto">
          <a:xfrm flipH="1" flipV="1">
            <a:off x="5364163" y="3789363"/>
            <a:ext cx="792162" cy="431800"/>
          </a:xfrm>
          <a:prstGeom prst="line">
            <a:avLst/>
          </a:prstGeom>
          <a:noFill/>
          <a:ln w="9525">
            <a:solidFill>
              <a:schemeClr val="tx1"/>
            </a:solidFill>
            <a:round/>
            <a:headEnd/>
            <a:tailEnd type="triangle" w="med" len="med"/>
          </a:ln>
          <a:effectLst/>
        </p:spPr>
        <p:txBody>
          <a:bodyPr/>
          <a:lstStyle/>
          <a:p>
            <a:endParaRPr lang="zh-CN" altLang="en-US"/>
          </a:p>
        </p:txBody>
      </p:sp>
      <p:sp>
        <p:nvSpPr>
          <p:cNvPr id="382984" name="Line 8"/>
          <p:cNvSpPr>
            <a:spLocks noChangeShapeType="1"/>
          </p:cNvSpPr>
          <p:nvPr/>
        </p:nvSpPr>
        <p:spPr bwMode="auto">
          <a:xfrm flipH="1">
            <a:off x="4067175" y="3789363"/>
            <a:ext cx="1296988" cy="287337"/>
          </a:xfrm>
          <a:prstGeom prst="line">
            <a:avLst/>
          </a:prstGeom>
          <a:noFill/>
          <a:ln w="9525">
            <a:solidFill>
              <a:schemeClr val="tx1"/>
            </a:solidFill>
            <a:round/>
            <a:headEnd/>
            <a:tailEnd type="triangle" w="med" len="med"/>
          </a:ln>
          <a:effectLst/>
        </p:spPr>
        <p:txBody>
          <a:bodyPr/>
          <a:lstStyle/>
          <a:p>
            <a:endParaRPr lang="zh-CN" altLang="en-US"/>
          </a:p>
        </p:txBody>
      </p:sp>
      <p:sp>
        <p:nvSpPr>
          <p:cNvPr id="382985" name="Line 9"/>
          <p:cNvSpPr>
            <a:spLocks noChangeShapeType="1"/>
          </p:cNvSpPr>
          <p:nvPr/>
        </p:nvSpPr>
        <p:spPr bwMode="auto">
          <a:xfrm>
            <a:off x="4067175" y="4076700"/>
            <a:ext cx="649288" cy="431800"/>
          </a:xfrm>
          <a:prstGeom prst="line">
            <a:avLst/>
          </a:prstGeom>
          <a:noFill/>
          <a:ln w="9525">
            <a:solidFill>
              <a:schemeClr val="tx1"/>
            </a:solidFill>
            <a:round/>
            <a:headEnd/>
            <a:tailEnd type="triangle" w="med" len="med"/>
          </a:ln>
          <a:effectLst/>
        </p:spPr>
        <p:txBody>
          <a:bodyPr/>
          <a:lstStyle/>
          <a:p>
            <a:endParaRPr lang="zh-CN" altLang="en-US"/>
          </a:p>
        </p:txBody>
      </p:sp>
      <p:sp>
        <p:nvSpPr>
          <p:cNvPr id="382986" name="Line 10"/>
          <p:cNvSpPr>
            <a:spLocks noChangeShapeType="1"/>
          </p:cNvSpPr>
          <p:nvPr/>
        </p:nvSpPr>
        <p:spPr bwMode="auto">
          <a:xfrm>
            <a:off x="4716463" y="4508500"/>
            <a:ext cx="142875" cy="576263"/>
          </a:xfrm>
          <a:prstGeom prst="line">
            <a:avLst/>
          </a:prstGeom>
          <a:noFill/>
          <a:ln w="9525">
            <a:solidFill>
              <a:schemeClr val="tx1"/>
            </a:solidFill>
            <a:round/>
            <a:headEnd/>
            <a:tailEnd type="triangle" w="med" len="med"/>
          </a:ln>
          <a:effectLst/>
        </p:spPr>
        <p:txBody>
          <a:bodyPr/>
          <a:lstStyle/>
          <a:p>
            <a:endParaRPr lang="zh-CN" altLang="en-US"/>
          </a:p>
        </p:txBody>
      </p:sp>
      <p:sp>
        <p:nvSpPr>
          <p:cNvPr id="382987" name="Line 11"/>
          <p:cNvSpPr>
            <a:spLocks noChangeShapeType="1"/>
          </p:cNvSpPr>
          <p:nvPr/>
        </p:nvSpPr>
        <p:spPr bwMode="auto">
          <a:xfrm>
            <a:off x="2843213" y="5084763"/>
            <a:ext cx="2016125" cy="0"/>
          </a:xfrm>
          <a:prstGeom prst="line">
            <a:avLst/>
          </a:prstGeom>
          <a:noFill/>
          <a:ln w="9525">
            <a:solidFill>
              <a:schemeClr val="tx1"/>
            </a:solidFill>
            <a:round/>
            <a:headEnd/>
            <a:tailEnd type="triangle" w="med" len="med"/>
          </a:ln>
          <a:effectLst/>
        </p:spPr>
        <p:txBody>
          <a:bodyPr/>
          <a:lstStyle/>
          <a:p>
            <a:endParaRPr lang="zh-CN" altLang="en-US"/>
          </a:p>
        </p:txBody>
      </p:sp>
      <p:sp>
        <p:nvSpPr>
          <p:cNvPr id="382988" name="Text Box 12"/>
          <p:cNvSpPr txBox="1">
            <a:spLocks noChangeArrowheads="1"/>
          </p:cNvSpPr>
          <p:nvPr/>
        </p:nvSpPr>
        <p:spPr bwMode="auto">
          <a:xfrm>
            <a:off x="2484438" y="5013325"/>
            <a:ext cx="288925" cy="366713"/>
          </a:xfrm>
          <a:prstGeom prst="rect">
            <a:avLst/>
          </a:prstGeom>
          <a:noFill/>
          <a:ln w="9525">
            <a:noFill/>
            <a:miter lim="800000"/>
            <a:headEnd/>
            <a:tailEnd/>
          </a:ln>
          <a:effectLst/>
        </p:spPr>
        <p:txBody>
          <a:bodyPr>
            <a:spAutoFit/>
          </a:bodyPr>
          <a:lstStyle/>
          <a:p>
            <a:pPr>
              <a:spcBef>
                <a:spcPct val="50000"/>
              </a:spcBef>
            </a:pPr>
            <a:r>
              <a:rPr lang="en-US" altLang="zh-CN" sz="1800" i="1"/>
              <a:t>O</a:t>
            </a:r>
          </a:p>
        </p:txBody>
      </p:sp>
      <p:sp>
        <p:nvSpPr>
          <p:cNvPr id="382989" name="Text Box 13"/>
          <p:cNvSpPr txBox="1">
            <a:spLocks noChangeArrowheads="1"/>
          </p:cNvSpPr>
          <p:nvPr/>
        </p:nvSpPr>
        <p:spPr bwMode="auto">
          <a:xfrm>
            <a:off x="3276600" y="3789363"/>
            <a:ext cx="431800" cy="366712"/>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1</a:t>
            </a:r>
            <a:endParaRPr lang="en-US" altLang="zh-CN" sz="1800"/>
          </a:p>
        </p:txBody>
      </p:sp>
      <p:sp>
        <p:nvSpPr>
          <p:cNvPr id="382990" name="Text Box 14"/>
          <p:cNvSpPr txBox="1">
            <a:spLocks noChangeArrowheads="1"/>
          </p:cNvSpPr>
          <p:nvPr/>
        </p:nvSpPr>
        <p:spPr bwMode="auto">
          <a:xfrm>
            <a:off x="2195513" y="4292600"/>
            <a:ext cx="431800" cy="366713"/>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2</a:t>
            </a:r>
            <a:endParaRPr lang="en-US" altLang="zh-CN" sz="1800"/>
          </a:p>
        </p:txBody>
      </p:sp>
      <p:sp>
        <p:nvSpPr>
          <p:cNvPr id="382991" name="Text Box 15"/>
          <p:cNvSpPr txBox="1">
            <a:spLocks noChangeArrowheads="1"/>
          </p:cNvSpPr>
          <p:nvPr/>
        </p:nvSpPr>
        <p:spPr bwMode="auto">
          <a:xfrm>
            <a:off x="6227763" y="4076700"/>
            <a:ext cx="431800" cy="366713"/>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3</a:t>
            </a:r>
            <a:endParaRPr lang="en-US" altLang="zh-CN" sz="1800"/>
          </a:p>
        </p:txBody>
      </p:sp>
      <p:sp>
        <p:nvSpPr>
          <p:cNvPr id="382992" name="Text Box 16"/>
          <p:cNvSpPr txBox="1">
            <a:spLocks noChangeArrowheads="1"/>
          </p:cNvSpPr>
          <p:nvPr/>
        </p:nvSpPr>
        <p:spPr bwMode="auto">
          <a:xfrm>
            <a:off x="5148263" y="3716338"/>
            <a:ext cx="431800" cy="366712"/>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4</a:t>
            </a:r>
            <a:endParaRPr lang="en-US" altLang="zh-CN" sz="1800"/>
          </a:p>
        </p:txBody>
      </p:sp>
      <p:sp>
        <p:nvSpPr>
          <p:cNvPr id="382993" name="Text Box 17"/>
          <p:cNvSpPr txBox="1">
            <a:spLocks noChangeArrowheads="1"/>
          </p:cNvSpPr>
          <p:nvPr/>
        </p:nvSpPr>
        <p:spPr bwMode="auto">
          <a:xfrm>
            <a:off x="4716463" y="4437063"/>
            <a:ext cx="576262" cy="366712"/>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n-1</a:t>
            </a:r>
            <a:endParaRPr lang="en-US" altLang="zh-CN" sz="1800"/>
          </a:p>
        </p:txBody>
      </p:sp>
      <p:sp>
        <p:nvSpPr>
          <p:cNvPr id="382994" name="Text Box 18"/>
          <p:cNvSpPr txBox="1">
            <a:spLocks noChangeArrowheads="1"/>
          </p:cNvSpPr>
          <p:nvPr/>
        </p:nvSpPr>
        <p:spPr bwMode="auto">
          <a:xfrm>
            <a:off x="4859338" y="5013325"/>
            <a:ext cx="431800" cy="366713"/>
          </a:xfrm>
          <a:prstGeom prst="rect">
            <a:avLst/>
          </a:prstGeom>
          <a:noFill/>
          <a:ln w="9525">
            <a:noFill/>
            <a:miter lim="800000"/>
            <a:headEnd/>
            <a:tailEnd/>
          </a:ln>
          <a:effectLst/>
        </p:spPr>
        <p:txBody>
          <a:bodyPr>
            <a:spAutoFit/>
          </a:bodyPr>
          <a:lstStyle/>
          <a:p>
            <a:pPr>
              <a:spcBef>
                <a:spcPct val="50000"/>
              </a:spcBef>
            </a:pPr>
            <a:r>
              <a:rPr lang="en-US" altLang="zh-CN" sz="1800" i="1"/>
              <a:t>A</a:t>
            </a:r>
            <a:r>
              <a:rPr lang="en-US" altLang="zh-CN" sz="1800" baseline="-25000"/>
              <a:t>n</a:t>
            </a:r>
            <a:endParaRPr lang="en-US" altLang="zh-CN" sz="1800"/>
          </a:p>
        </p:txBody>
      </p:sp>
      <p:sp>
        <p:nvSpPr>
          <p:cNvPr id="382995" name="Text Box 19"/>
          <p:cNvSpPr txBox="1">
            <a:spLocks noChangeArrowheads="1"/>
          </p:cNvSpPr>
          <p:nvPr/>
        </p:nvSpPr>
        <p:spPr bwMode="auto">
          <a:xfrm>
            <a:off x="684213" y="5445125"/>
            <a:ext cx="7704137" cy="519113"/>
          </a:xfrm>
          <a:prstGeom prst="rect">
            <a:avLst/>
          </a:prstGeom>
          <a:noFill/>
          <a:ln w="9525">
            <a:noFill/>
            <a:miter lim="800000"/>
            <a:headEnd/>
            <a:tailEnd/>
          </a:ln>
          <a:effectLst/>
        </p:spPr>
        <p:txBody>
          <a:bodyPr>
            <a:spAutoFit/>
          </a:bodyPr>
          <a:lstStyle/>
          <a:p>
            <a:pPr>
              <a:spcBef>
                <a:spcPct val="50000"/>
              </a:spcBef>
            </a:pPr>
            <a:r>
              <a:rPr lang="en-US" altLang="zh-CN" sz="2800">
                <a:latin typeface="Arial" charset="0"/>
                <a:ea typeface="黑体" pitchFamily="2" charset="-122"/>
              </a:rPr>
              <a:t>      </a:t>
            </a:r>
            <a:r>
              <a:rPr lang="zh-CN" altLang="en-US" sz="2800">
                <a:latin typeface="Arial" charset="0"/>
                <a:ea typeface="黑体" pitchFamily="2" charset="-122"/>
              </a:rPr>
              <a:t>这种求和的方法叫做</a:t>
            </a:r>
            <a:r>
              <a:rPr lang="zh-CN" altLang="en-US" sz="2800">
                <a:solidFill>
                  <a:schemeClr val="accent2"/>
                </a:solidFill>
                <a:latin typeface="Arial" charset="0"/>
                <a:ea typeface="黑体" pitchFamily="2" charset="-122"/>
              </a:rPr>
              <a:t>多边形法则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checkerboard(across)">
                                      <p:cBhvr>
                                        <p:cTn id="7" dur="500"/>
                                        <p:tgtEl>
                                          <p:spTgt spid="3829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2988"/>
                                        </p:tgtEl>
                                        <p:attrNameLst>
                                          <p:attrName>style.visibility</p:attrName>
                                        </p:attrNameLst>
                                      </p:cBhvr>
                                      <p:to>
                                        <p:strVal val="visible"/>
                                      </p:to>
                                    </p:set>
                                    <p:animEffect transition="in" filter="box(in)">
                                      <p:cBhvr>
                                        <p:cTn id="12" dur="500"/>
                                        <p:tgtEl>
                                          <p:spTgt spid="38298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82980"/>
                                        </p:tgtEl>
                                        <p:attrNameLst>
                                          <p:attrName>style.visibility</p:attrName>
                                        </p:attrNameLst>
                                      </p:cBhvr>
                                      <p:to>
                                        <p:strVal val="visible"/>
                                      </p:to>
                                    </p:set>
                                    <p:animEffect transition="in" filter="strips(upRight)">
                                      <p:cBhvr>
                                        <p:cTn id="17" dur="1000"/>
                                        <p:tgtEl>
                                          <p:spTgt spid="382980"/>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382989"/>
                                        </p:tgtEl>
                                        <p:attrNameLst>
                                          <p:attrName>style.visibility</p:attrName>
                                        </p:attrNameLst>
                                      </p:cBhvr>
                                      <p:to>
                                        <p:strVal val="visible"/>
                                      </p:to>
                                    </p:set>
                                    <p:animEffect transition="in" filter="box(in)">
                                      <p:cBhvr>
                                        <p:cTn id="21" dur="500"/>
                                        <p:tgtEl>
                                          <p:spTgt spid="38298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82981"/>
                                        </p:tgtEl>
                                        <p:attrNameLst>
                                          <p:attrName>style.visibility</p:attrName>
                                        </p:attrNameLst>
                                      </p:cBhvr>
                                      <p:to>
                                        <p:strVal val="visible"/>
                                      </p:to>
                                    </p:set>
                                    <p:animEffect transition="in" filter="strips(downLeft)">
                                      <p:cBhvr>
                                        <p:cTn id="26" dur="500"/>
                                        <p:tgtEl>
                                          <p:spTgt spid="382981"/>
                                        </p:tgtEl>
                                      </p:cBhvr>
                                    </p:animEffect>
                                  </p:childTnLst>
                                </p:cTn>
                              </p:par>
                            </p:childTnLst>
                          </p:cTn>
                        </p:par>
                        <p:par>
                          <p:cTn id="27" fill="hold">
                            <p:stCondLst>
                              <p:cond delay="500"/>
                            </p:stCondLst>
                            <p:childTnLst>
                              <p:par>
                                <p:cTn id="28" presetID="4" presetClass="entr" presetSubtype="16" fill="hold" grpId="0" nodeType="afterEffect">
                                  <p:stCondLst>
                                    <p:cond delay="0"/>
                                  </p:stCondLst>
                                  <p:childTnLst>
                                    <p:set>
                                      <p:cBhvr>
                                        <p:cTn id="29" dur="1" fill="hold">
                                          <p:stCondLst>
                                            <p:cond delay="0"/>
                                          </p:stCondLst>
                                        </p:cTn>
                                        <p:tgtEl>
                                          <p:spTgt spid="382990"/>
                                        </p:tgtEl>
                                        <p:attrNameLst>
                                          <p:attrName>style.visibility</p:attrName>
                                        </p:attrNameLst>
                                      </p:cBhvr>
                                      <p:to>
                                        <p:strVal val="visible"/>
                                      </p:to>
                                    </p:set>
                                    <p:animEffect transition="in" filter="box(in)">
                                      <p:cBhvr>
                                        <p:cTn id="30" dur="500"/>
                                        <p:tgtEl>
                                          <p:spTgt spid="38299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382982"/>
                                        </p:tgtEl>
                                        <p:attrNameLst>
                                          <p:attrName>style.visibility</p:attrName>
                                        </p:attrNameLst>
                                      </p:cBhvr>
                                      <p:to>
                                        <p:strVal val="visible"/>
                                      </p:to>
                                    </p:set>
                                    <p:animEffect transition="in" filter="strips(downRight)">
                                      <p:cBhvr>
                                        <p:cTn id="35" dur="1000"/>
                                        <p:tgtEl>
                                          <p:spTgt spid="382982"/>
                                        </p:tgtEl>
                                      </p:cBhvr>
                                    </p:animEffect>
                                  </p:childTnLst>
                                </p:cTn>
                              </p:par>
                            </p:childTnLst>
                          </p:cTn>
                        </p:par>
                        <p:par>
                          <p:cTn id="36" fill="hold">
                            <p:stCondLst>
                              <p:cond delay="1000"/>
                            </p:stCondLst>
                            <p:childTnLst>
                              <p:par>
                                <p:cTn id="37" presetID="4" presetClass="entr" presetSubtype="16" fill="hold" grpId="0" nodeType="afterEffect">
                                  <p:stCondLst>
                                    <p:cond delay="0"/>
                                  </p:stCondLst>
                                  <p:childTnLst>
                                    <p:set>
                                      <p:cBhvr>
                                        <p:cTn id="38" dur="1" fill="hold">
                                          <p:stCondLst>
                                            <p:cond delay="0"/>
                                          </p:stCondLst>
                                        </p:cTn>
                                        <p:tgtEl>
                                          <p:spTgt spid="382991"/>
                                        </p:tgtEl>
                                        <p:attrNameLst>
                                          <p:attrName>style.visibility</p:attrName>
                                        </p:attrNameLst>
                                      </p:cBhvr>
                                      <p:to>
                                        <p:strVal val="visible"/>
                                      </p:to>
                                    </p:set>
                                    <p:animEffect transition="in" filter="box(in)">
                                      <p:cBhvr>
                                        <p:cTn id="39" dur="500"/>
                                        <p:tgtEl>
                                          <p:spTgt spid="382991"/>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grpId="0" nodeType="clickEffect">
                                  <p:stCondLst>
                                    <p:cond delay="0"/>
                                  </p:stCondLst>
                                  <p:childTnLst>
                                    <p:set>
                                      <p:cBhvr>
                                        <p:cTn id="43" dur="1" fill="hold">
                                          <p:stCondLst>
                                            <p:cond delay="0"/>
                                          </p:stCondLst>
                                        </p:cTn>
                                        <p:tgtEl>
                                          <p:spTgt spid="382983"/>
                                        </p:tgtEl>
                                        <p:attrNameLst>
                                          <p:attrName>style.visibility</p:attrName>
                                        </p:attrNameLst>
                                      </p:cBhvr>
                                      <p:to>
                                        <p:strVal val="visible"/>
                                      </p:to>
                                    </p:set>
                                    <p:animEffect transition="in" filter="strips(upLeft)">
                                      <p:cBhvr>
                                        <p:cTn id="44" dur="1000"/>
                                        <p:tgtEl>
                                          <p:spTgt spid="382983"/>
                                        </p:tgtEl>
                                      </p:cBhvr>
                                    </p:animEffect>
                                  </p:childTnLst>
                                </p:cTn>
                              </p:par>
                            </p:childTnLst>
                          </p:cTn>
                        </p:par>
                        <p:par>
                          <p:cTn id="45" fill="hold">
                            <p:stCondLst>
                              <p:cond delay="1000"/>
                            </p:stCondLst>
                            <p:childTnLst>
                              <p:par>
                                <p:cTn id="46" presetID="4" presetClass="entr" presetSubtype="16" fill="hold" grpId="0" nodeType="afterEffect">
                                  <p:stCondLst>
                                    <p:cond delay="0"/>
                                  </p:stCondLst>
                                  <p:childTnLst>
                                    <p:set>
                                      <p:cBhvr>
                                        <p:cTn id="47" dur="1" fill="hold">
                                          <p:stCondLst>
                                            <p:cond delay="0"/>
                                          </p:stCondLst>
                                        </p:cTn>
                                        <p:tgtEl>
                                          <p:spTgt spid="382992"/>
                                        </p:tgtEl>
                                        <p:attrNameLst>
                                          <p:attrName>style.visibility</p:attrName>
                                        </p:attrNameLst>
                                      </p:cBhvr>
                                      <p:to>
                                        <p:strVal val="visible"/>
                                      </p:to>
                                    </p:set>
                                    <p:animEffect transition="in" filter="box(in)">
                                      <p:cBhvr>
                                        <p:cTn id="48" dur="500"/>
                                        <p:tgtEl>
                                          <p:spTgt spid="382992"/>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82984"/>
                                        </p:tgtEl>
                                        <p:attrNameLst>
                                          <p:attrName>style.visibility</p:attrName>
                                        </p:attrNameLst>
                                      </p:cBhvr>
                                      <p:to>
                                        <p:strVal val="visible"/>
                                      </p:to>
                                    </p:set>
                                    <p:animEffect transition="in" filter="strips(downLeft)">
                                      <p:cBhvr>
                                        <p:cTn id="53" dur="500"/>
                                        <p:tgtEl>
                                          <p:spTgt spid="382984"/>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382985"/>
                                        </p:tgtEl>
                                        <p:attrNameLst>
                                          <p:attrName>style.visibility</p:attrName>
                                        </p:attrNameLst>
                                      </p:cBhvr>
                                      <p:to>
                                        <p:strVal val="visible"/>
                                      </p:to>
                                    </p:set>
                                    <p:animEffect transition="in" filter="strips(downRight)">
                                      <p:cBhvr>
                                        <p:cTn id="58" dur="500"/>
                                        <p:tgtEl>
                                          <p:spTgt spid="382985"/>
                                        </p:tgtEl>
                                      </p:cBhvr>
                                    </p:animEffect>
                                  </p:childTnLst>
                                </p:cTn>
                              </p:par>
                            </p:childTnLst>
                          </p:cTn>
                        </p:par>
                        <p:par>
                          <p:cTn id="59" fill="hold">
                            <p:stCondLst>
                              <p:cond delay="500"/>
                            </p:stCondLst>
                            <p:childTnLst>
                              <p:par>
                                <p:cTn id="60" presetID="4" presetClass="entr" presetSubtype="16" fill="hold" grpId="0" nodeType="afterEffect">
                                  <p:stCondLst>
                                    <p:cond delay="0"/>
                                  </p:stCondLst>
                                  <p:childTnLst>
                                    <p:set>
                                      <p:cBhvr>
                                        <p:cTn id="61" dur="1" fill="hold">
                                          <p:stCondLst>
                                            <p:cond delay="0"/>
                                          </p:stCondLst>
                                        </p:cTn>
                                        <p:tgtEl>
                                          <p:spTgt spid="382993"/>
                                        </p:tgtEl>
                                        <p:attrNameLst>
                                          <p:attrName>style.visibility</p:attrName>
                                        </p:attrNameLst>
                                      </p:cBhvr>
                                      <p:to>
                                        <p:strVal val="visible"/>
                                      </p:to>
                                    </p:set>
                                    <p:animEffect transition="in" filter="box(in)">
                                      <p:cBhvr>
                                        <p:cTn id="62" dur="500"/>
                                        <p:tgtEl>
                                          <p:spTgt spid="382993"/>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82986"/>
                                        </p:tgtEl>
                                        <p:attrNameLst>
                                          <p:attrName>style.visibility</p:attrName>
                                        </p:attrNameLst>
                                      </p:cBhvr>
                                      <p:to>
                                        <p:strVal val="visible"/>
                                      </p:to>
                                    </p:set>
                                    <p:animEffect transition="in" filter="strips(downRight)">
                                      <p:cBhvr>
                                        <p:cTn id="67" dur="500"/>
                                        <p:tgtEl>
                                          <p:spTgt spid="38298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82994"/>
                                        </p:tgtEl>
                                        <p:attrNameLst>
                                          <p:attrName>style.visibility</p:attrName>
                                        </p:attrNameLst>
                                      </p:cBhvr>
                                      <p:to>
                                        <p:strVal val="visible"/>
                                      </p:to>
                                    </p:set>
                                    <p:animEffect transition="in" filter="box(in)">
                                      <p:cBhvr>
                                        <p:cTn id="72" dur="500"/>
                                        <p:tgtEl>
                                          <p:spTgt spid="382994"/>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grpId="0" nodeType="clickEffect">
                                  <p:stCondLst>
                                    <p:cond delay="0"/>
                                  </p:stCondLst>
                                  <p:childTnLst>
                                    <p:set>
                                      <p:cBhvr>
                                        <p:cTn id="76" dur="1" fill="hold">
                                          <p:stCondLst>
                                            <p:cond delay="0"/>
                                          </p:stCondLst>
                                        </p:cTn>
                                        <p:tgtEl>
                                          <p:spTgt spid="382987"/>
                                        </p:tgtEl>
                                        <p:attrNameLst>
                                          <p:attrName>style.visibility</p:attrName>
                                        </p:attrNameLst>
                                      </p:cBhvr>
                                      <p:to>
                                        <p:strVal val="visible"/>
                                      </p:to>
                                    </p:set>
                                    <p:animEffect transition="in" filter="strips(upRight)">
                                      <p:cBhvr>
                                        <p:cTn id="77" dur="500"/>
                                        <p:tgtEl>
                                          <p:spTgt spid="382987"/>
                                        </p:tgtEl>
                                      </p:cBhvr>
                                    </p:animEffect>
                                  </p:childTnLst>
                                </p:cTn>
                              </p:par>
                            </p:childTnLst>
                          </p:cTn>
                        </p:par>
                        <p:par>
                          <p:cTn id="78" fill="hold">
                            <p:stCondLst>
                              <p:cond delay="500"/>
                            </p:stCondLst>
                            <p:childTnLst>
                              <p:par>
                                <p:cTn id="79" presetID="7" presetClass="emph" presetSubtype="2" repeatCount="5000" fill="hold" nodeType="afterEffect">
                                  <p:stCondLst>
                                    <p:cond delay="0"/>
                                  </p:stCondLst>
                                  <p:childTnLst>
                                    <p:animClr clrSpc="rgb" dir="cw">
                                      <p:cBhvr>
                                        <p:cTn id="80" dur="500" fill="hold"/>
                                        <p:tgtEl>
                                          <p:spTgt spid="382987"/>
                                        </p:tgtEl>
                                        <p:attrNameLst>
                                          <p:attrName>stroke.color</p:attrName>
                                        </p:attrNameLst>
                                      </p:cBhvr>
                                      <p:to>
                                        <a:srgbClr val="F501D2"/>
                                      </p:to>
                                    </p:animClr>
                                    <p:set>
                                      <p:cBhvr>
                                        <p:cTn id="81" dur="500" fill="hold"/>
                                        <p:tgtEl>
                                          <p:spTgt spid="382987"/>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82995"/>
                                        </p:tgtEl>
                                        <p:attrNameLst>
                                          <p:attrName>style.visibility</p:attrName>
                                        </p:attrNameLst>
                                      </p:cBhvr>
                                      <p:to>
                                        <p:strVal val="visible"/>
                                      </p:to>
                                    </p:set>
                                    <p:animEffect transition="in" filter="blinds(horizontal)">
                                      <p:cBhvr>
                                        <p:cTn id="86" dur="500"/>
                                        <p:tgtEl>
                                          <p:spTgt spid="38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3" grpId="0" animBg="1"/>
      <p:bldP spid="382984" grpId="0" animBg="1"/>
      <p:bldP spid="382985" grpId="0" animBg="1"/>
      <p:bldP spid="382986" grpId="0" animBg="1"/>
      <p:bldP spid="382987" grpId="0" animBg="1"/>
      <p:bldP spid="382988" grpId="0"/>
      <p:bldP spid="382989" grpId="0"/>
      <p:bldP spid="382990" grpId="0"/>
      <p:bldP spid="382991" grpId="0"/>
      <p:bldP spid="382992" grpId="0"/>
      <p:bldP spid="382993" grpId="0"/>
      <p:bldP spid="382994" grpId="0"/>
      <p:bldP spid="38299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4002" name="Text Box 2"/>
          <p:cNvSpPr txBox="1">
            <a:spLocks noChangeArrowheads="1"/>
          </p:cNvSpPr>
          <p:nvPr/>
        </p:nvSpPr>
        <p:spPr bwMode="auto">
          <a:xfrm>
            <a:off x="827584" y="601524"/>
            <a:ext cx="280831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chemeClr val="accent2"/>
                </a:solidFill>
              </a:rPr>
              <a:t>定义：</a:t>
            </a:r>
            <a:r>
              <a:rPr kumimoji="1" lang="zh-CN" altLang="en-US" sz="2800" b="1" dirty="0" smtClean="0"/>
              <a:t>向</a:t>
            </a:r>
            <a:r>
              <a:rPr kumimoji="1" lang="zh-CN" altLang="en-US" sz="2800" b="1" dirty="0"/>
              <a:t>量减法</a:t>
            </a:r>
          </a:p>
        </p:txBody>
      </p:sp>
      <p:graphicFrame>
        <p:nvGraphicFramePr>
          <p:cNvPr id="384003" name="Object 3"/>
          <p:cNvGraphicFramePr>
            <a:graphicFrameLocks noChangeAspect="1"/>
          </p:cNvGraphicFramePr>
          <p:nvPr/>
        </p:nvGraphicFramePr>
        <p:xfrm>
          <a:off x="3779912" y="643731"/>
          <a:ext cx="2476500" cy="481013"/>
        </p:xfrm>
        <a:graphic>
          <a:graphicData uri="http://schemas.openxmlformats.org/presentationml/2006/ole">
            <mc:AlternateContent xmlns:mc="http://schemas.openxmlformats.org/markup-compatibility/2006">
              <mc:Choice xmlns:v="urn:schemas-microsoft-com:vml" Requires="v">
                <p:oleObj spid="_x0000_s384053" name="公式" r:id="rId4" imgW="2476440" imgH="482400" progId="">
                  <p:embed/>
                </p:oleObj>
              </mc:Choice>
              <mc:Fallback>
                <p:oleObj name="公式" r:id="rId4" imgW="2476440" imgH="482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643731"/>
                        <a:ext cx="24765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4004" name="Group 4"/>
          <p:cNvGrpSpPr>
            <a:grpSpLocks/>
          </p:cNvGrpSpPr>
          <p:nvPr/>
        </p:nvGrpSpPr>
        <p:grpSpPr bwMode="auto">
          <a:xfrm>
            <a:off x="1547813" y="2468389"/>
            <a:ext cx="1600200" cy="369887"/>
            <a:chOff x="3840" y="2256"/>
            <a:chExt cx="1008" cy="233"/>
          </a:xfrm>
        </p:grpSpPr>
        <p:sp>
          <p:nvSpPr>
            <p:cNvPr id="384005" name="Line 5"/>
            <p:cNvSpPr>
              <a:spLocks noChangeShapeType="1"/>
            </p:cNvSpPr>
            <p:nvPr/>
          </p:nvSpPr>
          <p:spPr bwMode="auto">
            <a:xfrm>
              <a:off x="3840" y="2489"/>
              <a:ext cx="1008" cy="0"/>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384006" name="Object 6"/>
            <p:cNvGraphicFramePr>
              <a:graphicFrameLocks noChangeAspect="1"/>
            </p:cNvGraphicFramePr>
            <p:nvPr/>
          </p:nvGraphicFramePr>
          <p:xfrm>
            <a:off x="4272" y="2256"/>
            <a:ext cx="151" cy="199"/>
          </p:xfrm>
          <a:graphic>
            <a:graphicData uri="http://schemas.openxmlformats.org/presentationml/2006/ole">
              <mc:AlternateContent xmlns:mc="http://schemas.openxmlformats.org/markup-compatibility/2006">
                <mc:Choice xmlns:v="urn:schemas-microsoft-com:vml" Requires="v">
                  <p:oleObj spid="_x0000_s384054" name="公式" r:id="rId6" imgW="241200" imgH="317160" progId="">
                    <p:embed/>
                  </p:oleObj>
                </mc:Choice>
                <mc:Fallback>
                  <p:oleObj name="公式" r:id="rId6" imgW="241200" imgH="31716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2" y="2256"/>
                          <a:ext cx="15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4007" name="Group 7"/>
          <p:cNvGrpSpPr>
            <a:grpSpLocks/>
          </p:cNvGrpSpPr>
          <p:nvPr/>
        </p:nvGrpSpPr>
        <p:grpSpPr bwMode="auto">
          <a:xfrm>
            <a:off x="1425575" y="2204864"/>
            <a:ext cx="954088" cy="409575"/>
            <a:chOff x="3763" y="2090"/>
            <a:chExt cx="601" cy="258"/>
          </a:xfrm>
        </p:grpSpPr>
        <p:sp>
          <p:nvSpPr>
            <p:cNvPr id="384008" name="Line 8"/>
            <p:cNvSpPr>
              <a:spLocks noChangeShapeType="1"/>
            </p:cNvSpPr>
            <p:nvPr/>
          </p:nvSpPr>
          <p:spPr bwMode="auto">
            <a:xfrm rot="19899259" flipV="1">
              <a:off x="3763" y="2170"/>
              <a:ext cx="601" cy="178"/>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84009" name="Object 9"/>
            <p:cNvGraphicFramePr>
              <a:graphicFrameLocks noChangeAspect="1"/>
            </p:cNvGraphicFramePr>
            <p:nvPr/>
          </p:nvGraphicFramePr>
          <p:xfrm>
            <a:off x="3921" y="2090"/>
            <a:ext cx="159" cy="255"/>
          </p:xfrm>
          <a:graphic>
            <a:graphicData uri="http://schemas.openxmlformats.org/presentationml/2006/ole">
              <mc:AlternateContent xmlns:mc="http://schemas.openxmlformats.org/markup-compatibility/2006">
                <mc:Choice xmlns:v="urn:schemas-microsoft-com:vml" Requires="v">
                  <p:oleObj spid="_x0000_s384055" name="公式" r:id="rId8" imgW="253800" imgH="406080" progId="">
                    <p:embed/>
                  </p:oleObj>
                </mc:Choice>
                <mc:Fallback>
                  <p:oleObj name="公式" r:id="rId8" imgW="253800" imgH="406080" progId="">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 y="2090"/>
                          <a:ext cx="15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4010" name="Group 10"/>
          <p:cNvGrpSpPr>
            <a:grpSpLocks/>
          </p:cNvGrpSpPr>
          <p:nvPr/>
        </p:nvGrpSpPr>
        <p:grpSpPr bwMode="auto">
          <a:xfrm>
            <a:off x="633413" y="2773189"/>
            <a:ext cx="1052512" cy="617537"/>
            <a:chOff x="3264" y="2448"/>
            <a:chExt cx="663" cy="389"/>
          </a:xfrm>
        </p:grpSpPr>
        <p:sp>
          <p:nvSpPr>
            <p:cNvPr id="384011" name="Line 11"/>
            <p:cNvSpPr>
              <a:spLocks noChangeShapeType="1"/>
            </p:cNvSpPr>
            <p:nvPr/>
          </p:nvSpPr>
          <p:spPr bwMode="auto">
            <a:xfrm rot="19899259" flipH="1">
              <a:off x="3264" y="2640"/>
              <a:ext cx="663" cy="197"/>
            </a:xfrm>
            <a:prstGeom prst="line">
              <a:avLst/>
            </a:prstGeom>
            <a:noFill/>
            <a:ln w="28575">
              <a:solidFill>
                <a:schemeClr val="accent2"/>
              </a:solidFill>
              <a:prstDash val="sysDot"/>
              <a:round/>
              <a:headEnd/>
              <a:tailEnd type="triangle" w="med" len="med"/>
            </a:ln>
          </p:spPr>
          <p:txBody>
            <a:bodyPr wrap="none" anchor="ctr"/>
            <a:lstStyle/>
            <a:p>
              <a:endParaRPr lang="zh-CN" altLang="en-US"/>
            </a:p>
          </p:txBody>
        </p:sp>
        <p:graphicFrame>
          <p:nvGraphicFramePr>
            <p:cNvPr id="384012" name="Object 12"/>
            <p:cNvGraphicFramePr>
              <a:graphicFrameLocks noChangeAspect="1"/>
            </p:cNvGraphicFramePr>
            <p:nvPr/>
          </p:nvGraphicFramePr>
          <p:xfrm>
            <a:off x="3360" y="2448"/>
            <a:ext cx="335" cy="255"/>
          </p:xfrm>
          <a:graphic>
            <a:graphicData uri="http://schemas.openxmlformats.org/presentationml/2006/ole">
              <mc:AlternateContent xmlns:mc="http://schemas.openxmlformats.org/markup-compatibility/2006">
                <mc:Choice xmlns:v="urn:schemas-microsoft-com:vml" Requires="v">
                  <p:oleObj spid="_x0000_s384056" name="公式" r:id="rId10" imgW="533160" imgH="406080" progId="">
                    <p:embed/>
                  </p:oleObj>
                </mc:Choice>
                <mc:Fallback>
                  <p:oleObj name="公式" r:id="rId10" imgW="533160" imgH="40608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2448"/>
                          <a:ext cx="335"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4013" name="Group 13"/>
          <p:cNvGrpSpPr>
            <a:grpSpLocks/>
          </p:cNvGrpSpPr>
          <p:nvPr/>
        </p:nvGrpSpPr>
        <p:grpSpPr bwMode="auto">
          <a:xfrm>
            <a:off x="2171700" y="3009726"/>
            <a:ext cx="1141413" cy="404813"/>
            <a:chOff x="4272" y="2592"/>
            <a:chExt cx="719" cy="255"/>
          </a:xfrm>
        </p:grpSpPr>
        <p:sp>
          <p:nvSpPr>
            <p:cNvPr id="384014" name="Line 14"/>
            <p:cNvSpPr>
              <a:spLocks noChangeShapeType="1"/>
            </p:cNvSpPr>
            <p:nvPr/>
          </p:nvSpPr>
          <p:spPr bwMode="auto">
            <a:xfrm rot="19899259" flipH="1">
              <a:off x="4272" y="2640"/>
              <a:ext cx="663" cy="197"/>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84015" name="Object 15"/>
            <p:cNvGraphicFramePr>
              <a:graphicFrameLocks noChangeAspect="1"/>
            </p:cNvGraphicFramePr>
            <p:nvPr/>
          </p:nvGraphicFramePr>
          <p:xfrm>
            <a:off x="4656" y="2592"/>
            <a:ext cx="335" cy="255"/>
          </p:xfrm>
          <a:graphic>
            <a:graphicData uri="http://schemas.openxmlformats.org/presentationml/2006/ole">
              <mc:AlternateContent xmlns:mc="http://schemas.openxmlformats.org/markup-compatibility/2006">
                <mc:Choice xmlns:v="urn:schemas-microsoft-com:vml" Requires="v">
                  <p:oleObj spid="_x0000_s384057" name="公式" r:id="rId12" imgW="533160" imgH="406080" progId="">
                    <p:embed/>
                  </p:oleObj>
                </mc:Choice>
                <mc:Fallback>
                  <p:oleObj name="公式" r:id="rId12" imgW="533160" imgH="40608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6" y="2592"/>
                          <a:ext cx="335"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4016" name="Line 16"/>
          <p:cNvSpPr>
            <a:spLocks noChangeShapeType="1"/>
          </p:cNvSpPr>
          <p:nvPr/>
        </p:nvSpPr>
        <p:spPr bwMode="auto">
          <a:xfrm>
            <a:off x="1547813" y="2849389"/>
            <a:ext cx="762000" cy="7620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384017" name="Object 17"/>
          <p:cNvGraphicFramePr>
            <a:graphicFrameLocks noChangeAspect="1"/>
          </p:cNvGraphicFramePr>
          <p:nvPr/>
        </p:nvGraphicFramePr>
        <p:xfrm>
          <a:off x="1624013" y="3154189"/>
          <a:ext cx="228600" cy="315912"/>
        </p:xfrm>
        <a:graphic>
          <a:graphicData uri="http://schemas.openxmlformats.org/presentationml/2006/ole">
            <mc:AlternateContent xmlns:mc="http://schemas.openxmlformats.org/markup-compatibility/2006">
              <mc:Choice xmlns:v="urn:schemas-microsoft-com:vml" Requires="v">
                <p:oleObj spid="_x0000_s384058" name="公式" r:id="rId14" imgW="228600" imgH="317160" progId="">
                  <p:embed/>
                </p:oleObj>
              </mc:Choice>
              <mc:Fallback>
                <p:oleObj name="公式" r:id="rId14" imgW="228600" imgH="317160" progId="">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24013" y="3154189"/>
                        <a:ext cx="2286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18" name="Object 18"/>
          <p:cNvGraphicFramePr>
            <a:graphicFrameLocks noChangeAspect="1"/>
          </p:cNvGraphicFramePr>
          <p:nvPr/>
        </p:nvGraphicFramePr>
        <p:xfrm>
          <a:off x="1187624" y="3992984"/>
          <a:ext cx="1892300" cy="1092200"/>
        </p:xfrm>
        <a:graphic>
          <a:graphicData uri="http://schemas.openxmlformats.org/presentationml/2006/ole">
            <mc:AlternateContent xmlns:mc="http://schemas.openxmlformats.org/markup-compatibility/2006">
              <mc:Choice xmlns:v="urn:schemas-microsoft-com:vml" Requires="v">
                <p:oleObj spid="_x0000_s384059" name="公式" r:id="rId16" imgW="1892160" imgH="1091880" progId="">
                  <p:embed/>
                </p:oleObj>
              </mc:Choice>
              <mc:Fallback>
                <p:oleObj name="公式" r:id="rId16" imgW="1892160" imgH="1091880" progId="">
                  <p:embed/>
                  <p:pic>
                    <p:nvPicPr>
                      <p:cNvPr id="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7624" y="3992984"/>
                        <a:ext cx="18923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19" name="Line 19"/>
          <p:cNvSpPr>
            <a:spLocks noChangeShapeType="1"/>
          </p:cNvSpPr>
          <p:nvPr/>
        </p:nvSpPr>
        <p:spPr bwMode="auto">
          <a:xfrm flipV="1">
            <a:off x="4284663" y="2809701"/>
            <a:ext cx="2971800" cy="838200"/>
          </a:xfrm>
          <a:prstGeom prst="line">
            <a:avLst/>
          </a:prstGeom>
          <a:noFill/>
          <a:ln w="28575">
            <a:solidFill>
              <a:srgbClr val="FF33CC"/>
            </a:solidFill>
            <a:round/>
            <a:headEnd/>
            <a:tailEnd type="arrow" w="med" len="med"/>
          </a:ln>
        </p:spPr>
        <p:txBody>
          <a:bodyPr wrap="none" anchor="ctr"/>
          <a:lstStyle/>
          <a:p>
            <a:endParaRPr lang="zh-CN" altLang="en-US"/>
          </a:p>
        </p:txBody>
      </p:sp>
      <p:graphicFrame>
        <p:nvGraphicFramePr>
          <p:cNvPr id="384020" name="Object 20"/>
          <p:cNvGraphicFramePr>
            <a:graphicFrameLocks noChangeAspect="1"/>
          </p:cNvGraphicFramePr>
          <p:nvPr/>
        </p:nvGraphicFramePr>
        <p:xfrm>
          <a:off x="7283450" y="2581101"/>
          <a:ext cx="811213" cy="404813"/>
        </p:xfrm>
        <a:graphic>
          <a:graphicData uri="http://schemas.openxmlformats.org/presentationml/2006/ole">
            <mc:AlternateContent xmlns:mc="http://schemas.openxmlformats.org/markup-compatibility/2006">
              <mc:Choice xmlns:v="urn:schemas-microsoft-com:vml" Requires="v">
                <p:oleObj spid="_x0000_s384060" name="公式" r:id="rId18" imgW="812520" imgH="406080" progId="">
                  <p:embed/>
                </p:oleObj>
              </mc:Choice>
              <mc:Fallback>
                <p:oleObj name="公式" r:id="rId18" imgW="812520" imgH="406080" progId="">
                  <p:embed/>
                  <p:pic>
                    <p:nvPicPr>
                      <p:cNvPr id="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83450" y="2581101"/>
                        <a:ext cx="811213" cy="404813"/>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384021" name="Line 21"/>
          <p:cNvSpPr>
            <a:spLocks noChangeShapeType="1"/>
          </p:cNvSpPr>
          <p:nvPr/>
        </p:nvSpPr>
        <p:spPr bwMode="auto">
          <a:xfrm>
            <a:off x="4818063" y="2809701"/>
            <a:ext cx="1905000" cy="838200"/>
          </a:xfrm>
          <a:prstGeom prst="line">
            <a:avLst/>
          </a:prstGeom>
          <a:noFill/>
          <a:ln w="28575">
            <a:solidFill>
              <a:srgbClr val="009900"/>
            </a:solidFill>
            <a:round/>
            <a:headEnd/>
            <a:tailEnd type="arrow" w="med" len="med"/>
          </a:ln>
        </p:spPr>
        <p:txBody>
          <a:bodyPr wrap="none" anchor="ctr"/>
          <a:lstStyle/>
          <a:p>
            <a:endParaRPr lang="zh-CN" altLang="en-US"/>
          </a:p>
        </p:txBody>
      </p:sp>
      <p:graphicFrame>
        <p:nvGraphicFramePr>
          <p:cNvPr id="384022" name="Object 22"/>
          <p:cNvGraphicFramePr>
            <a:graphicFrameLocks noChangeAspect="1"/>
          </p:cNvGraphicFramePr>
          <p:nvPr/>
        </p:nvGraphicFramePr>
        <p:xfrm>
          <a:off x="6750050" y="3559001"/>
          <a:ext cx="811213" cy="404813"/>
        </p:xfrm>
        <a:graphic>
          <a:graphicData uri="http://schemas.openxmlformats.org/presentationml/2006/ole">
            <mc:AlternateContent xmlns:mc="http://schemas.openxmlformats.org/markup-compatibility/2006">
              <mc:Choice xmlns:v="urn:schemas-microsoft-com:vml" Requires="v">
                <p:oleObj spid="_x0000_s384061" name="公式" r:id="rId20" imgW="812520" imgH="406080" progId="">
                  <p:embed/>
                </p:oleObj>
              </mc:Choice>
              <mc:Fallback>
                <p:oleObj name="公式" r:id="rId20" imgW="812520" imgH="406080" progId="">
                  <p:embed/>
                  <p:pic>
                    <p:nvPicPr>
                      <p:cNvPr id="0"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50050" y="3559001"/>
                        <a:ext cx="811213" cy="404813"/>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pSp>
        <p:nvGrpSpPr>
          <p:cNvPr id="384023" name="Group 23"/>
          <p:cNvGrpSpPr>
            <a:grpSpLocks/>
          </p:cNvGrpSpPr>
          <p:nvPr/>
        </p:nvGrpSpPr>
        <p:grpSpPr bwMode="auto">
          <a:xfrm>
            <a:off x="4284663" y="2777951"/>
            <a:ext cx="2971800" cy="1249363"/>
            <a:chOff x="720" y="2956"/>
            <a:chExt cx="1872" cy="787"/>
          </a:xfrm>
        </p:grpSpPr>
        <p:sp>
          <p:nvSpPr>
            <p:cNvPr id="384024" name="AutoShape 24"/>
            <p:cNvSpPr>
              <a:spLocks noChangeArrowheads="1"/>
            </p:cNvSpPr>
            <p:nvPr/>
          </p:nvSpPr>
          <p:spPr bwMode="auto">
            <a:xfrm>
              <a:off x="720" y="2976"/>
              <a:ext cx="1872" cy="528"/>
            </a:xfrm>
            <a:prstGeom prst="parallelogram">
              <a:avLst>
                <a:gd name="adj" fmla="val 61783"/>
              </a:avLst>
            </a:prstGeom>
            <a:noFill/>
            <a:ln w="28575">
              <a:solidFill>
                <a:schemeClr val="tx1"/>
              </a:solidFill>
              <a:prstDash val="sysDot"/>
              <a:miter lim="800000"/>
              <a:headEnd/>
              <a:tailEnd/>
            </a:ln>
          </p:spPr>
          <p:txBody>
            <a:bodyPr wrap="none" anchor="ctr"/>
            <a:lstStyle/>
            <a:p>
              <a:endParaRPr lang="zh-CN" altLang="en-US"/>
            </a:p>
          </p:txBody>
        </p:sp>
        <p:grpSp>
          <p:nvGrpSpPr>
            <p:cNvPr id="384025" name="Group 25"/>
            <p:cNvGrpSpPr>
              <a:grpSpLocks/>
            </p:cNvGrpSpPr>
            <p:nvPr/>
          </p:nvGrpSpPr>
          <p:grpSpPr bwMode="auto">
            <a:xfrm>
              <a:off x="720" y="3504"/>
              <a:ext cx="1536" cy="239"/>
              <a:chOff x="528" y="3504"/>
              <a:chExt cx="1536" cy="239"/>
            </a:xfrm>
          </p:grpSpPr>
          <p:sp>
            <p:nvSpPr>
              <p:cNvPr id="384026" name="Line 26"/>
              <p:cNvSpPr>
                <a:spLocks noChangeShapeType="1"/>
              </p:cNvSpPr>
              <p:nvPr/>
            </p:nvSpPr>
            <p:spPr bwMode="auto">
              <a:xfrm>
                <a:off x="528" y="3504"/>
                <a:ext cx="1536" cy="0"/>
              </a:xfrm>
              <a:prstGeom prst="line">
                <a:avLst/>
              </a:prstGeom>
              <a:noFill/>
              <a:ln w="28575">
                <a:solidFill>
                  <a:schemeClr val="tx1"/>
                </a:solidFill>
                <a:round/>
                <a:headEnd/>
                <a:tailEnd type="arrow" w="med" len="med"/>
              </a:ln>
            </p:spPr>
            <p:txBody>
              <a:bodyPr wrap="none" anchor="ctr"/>
              <a:lstStyle/>
              <a:p>
                <a:endParaRPr lang="zh-CN" altLang="en-US"/>
              </a:p>
            </p:txBody>
          </p:sp>
          <p:graphicFrame>
            <p:nvGraphicFramePr>
              <p:cNvPr id="384027" name="Object 27"/>
              <p:cNvGraphicFramePr>
                <a:graphicFrameLocks noChangeAspect="1"/>
              </p:cNvGraphicFramePr>
              <p:nvPr/>
            </p:nvGraphicFramePr>
            <p:xfrm>
              <a:off x="1104" y="3544"/>
              <a:ext cx="151" cy="199"/>
            </p:xfrm>
            <a:graphic>
              <a:graphicData uri="http://schemas.openxmlformats.org/presentationml/2006/ole">
                <mc:AlternateContent xmlns:mc="http://schemas.openxmlformats.org/markup-compatibility/2006">
                  <mc:Choice xmlns:v="urn:schemas-microsoft-com:vml" Requires="v">
                    <p:oleObj spid="_x0000_s384062" name="公式" r:id="rId22" imgW="241200" imgH="317160" progId="">
                      <p:embed/>
                    </p:oleObj>
                  </mc:Choice>
                  <mc:Fallback>
                    <p:oleObj name="公式" r:id="rId22" imgW="241200" imgH="317160" progId="">
                      <p:embed/>
                      <p:pic>
                        <p:nvPicPr>
                          <p:cNvPr id="0" name="Picture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04" y="3544"/>
                            <a:ext cx="15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4028" name="Group 28"/>
            <p:cNvGrpSpPr>
              <a:grpSpLocks/>
            </p:cNvGrpSpPr>
            <p:nvPr/>
          </p:nvGrpSpPr>
          <p:grpSpPr bwMode="auto">
            <a:xfrm>
              <a:off x="720" y="2956"/>
              <a:ext cx="336" cy="548"/>
              <a:chOff x="528" y="2956"/>
              <a:chExt cx="336" cy="548"/>
            </a:xfrm>
          </p:grpSpPr>
          <p:sp>
            <p:nvSpPr>
              <p:cNvPr id="384029" name="Line 29"/>
              <p:cNvSpPr>
                <a:spLocks noChangeShapeType="1"/>
              </p:cNvSpPr>
              <p:nvPr/>
            </p:nvSpPr>
            <p:spPr bwMode="auto">
              <a:xfrm flipV="1">
                <a:off x="528" y="2956"/>
                <a:ext cx="336" cy="548"/>
              </a:xfrm>
              <a:prstGeom prst="line">
                <a:avLst/>
              </a:prstGeom>
              <a:noFill/>
              <a:ln w="28575">
                <a:solidFill>
                  <a:schemeClr val="tx1"/>
                </a:solidFill>
                <a:round/>
                <a:headEnd/>
                <a:tailEnd type="arrow" w="med" len="med"/>
              </a:ln>
            </p:spPr>
            <p:txBody>
              <a:bodyPr wrap="none" anchor="ctr"/>
              <a:lstStyle/>
              <a:p>
                <a:endParaRPr lang="zh-CN" altLang="en-US"/>
              </a:p>
            </p:txBody>
          </p:sp>
          <p:graphicFrame>
            <p:nvGraphicFramePr>
              <p:cNvPr id="384030" name="Object 30"/>
              <p:cNvGraphicFramePr>
                <a:graphicFrameLocks noChangeAspect="1"/>
              </p:cNvGraphicFramePr>
              <p:nvPr/>
            </p:nvGraphicFramePr>
            <p:xfrm>
              <a:off x="561" y="3024"/>
              <a:ext cx="159" cy="255"/>
            </p:xfrm>
            <a:graphic>
              <a:graphicData uri="http://schemas.openxmlformats.org/presentationml/2006/ole">
                <mc:AlternateContent xmlns:mc="http://schemas.openxmlformats.org/markup-compatibility/2006">
                  <mc:Choice xmlns:v="urn:schemas-microsoft-com:vml" Requires="v">
                    <p:oleObj spid="_x0000_s384063" name="公式" r:id="rId24" imgW="253800" imgH="406080" progId="">
                      <p:embed/>
                    </p:oleObj>
                  </mc:Choice>
                  <mc:Fallback>
                    <p:oleObj name="公式" r:id="rId24" imgW="253800" imgH="406080" progId="">
                      <p:embed/>
                      <p:pic>
                        <p:nvPicPr>
                          <p:cNvPr id="0" name="Picture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1" y="3024"/>
                            <a:ext cx="15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Effect transition="in" filter="wipe(left)">
                                      <p:cBhvr>
                                        <p:cTn id="7" dur="500"/>
                                        <p:tgtEl>
                                          <p:spTgt spid="38400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4003"/>
                                        </p:tgtEl>
                                        <p:attrNameLst>
                                          <p:attrName>style.visibility</p:attrName>
                                        </p:attrNameLst>
                                      </p:cBhvr>
                                      <p:to>
                                        <p:strVal val="visible"/>
                                      </p:to>
                                    </p:set>
                                    <p:animEffect transition="in" filter="wipe(left)">
                                      <p:cBhvr>
                                        <p:cTn id="11" dur="500"/>
                                        <p:tgtEl>
                                          <p:spTgt spid="38400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4004"/>
                                        </p:tgtEl>
                                        <p:attrNameLst>
                                          <p:attrName>style.visibility</p:attrName>
                                        </p:attrNameLst>
                                      </p:cBhvr>
                                      <p:to>
                                        <p:strVal val="visible"/>
                                      </p:to>
                                    </p:set>
                                    <p:animEffect transition="in" filter="wipe(left)">
                                      <p:cBhvr>
                                        <p:cTn id="16" dur="500"/>
                                        <p:tgtEl>
                                          <p:spTgt spid="384004"/>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84007"/>
                                        </p:tgtEl>
                                        <p:attrNameLst>
                                          <p:attrName>style.visibility</p:attrName>
                                        </p:attrNameLst>
                                      </p:cBhvr>
                                      <p:to>
                                        <p:strVal val="visible"/>
                                      </p:to>
                                    </p:set>
                                    <p:animEffect transition="in" filter="wipe(down)">
                                      <p:cBhvr>
                                        <p:cTn id="20" dur="500"/>
                                        <p:tgtEl>
                                          <p:spTgt spid="3840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84010"/>
                                        </p:tgtEl>
                                        <p:attrNameLst>
                                          <p:attrName>style.visibility</p:attrName>
                                        </p:attrNameLst>
                                      </p:cBhvr>
                                      <p:to>
                                        <p:strVal val="visible"/>
                                      </p:to>
                                    </p:set>
                                    <p:animEffect transition="in" filter="wipe(up)">
                                      <p:cBhvr>
                                        <p:cTn id="25" dur="500"/>
                                        <p:tgtEl>
                                          <p:spTgt spid="384010"/>
                                        </p:tgtEl>
                                      </p:cBhvr>
                                    </p:animEffect>
                                  </p:childTnLst>
                                  <p:subTnLst>
                                    <p:set>
                                      <p:cBhvr override="childStyle">
                                        <p:cTn dur="1" fill="hold" display="0" masterRel="nextClick" afterEffect="1"/>
                                        <p:tgtEl>
                                          <p:spTgt spid="3840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4013"/>
                                        </p:tgtEl>
                                        <p:attrNameLst>
                                          <p:attrName>style.visibility</p:attrName>
                                        </p:attrNameLst>
                                      </p:cBhvr>
                                      <p:to>
                                        <p:strVal val="visible"/>
                                      </p:to>
                                    </p:set>
                                    <p:animEffect transition="in" filter="wipe(up)">
                                      <p:cBhvr>
                                        <p:cTn id="30" dur="500"/>
                                        <p:tgtEl>
                                          <p:spTgt spid="3840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84016"/>
                                        </p:tgtEl>
                                        <p:attrNameLst>
                                          <p:attrName>style.visibility</p:attrName>
                                        </p:attrNameLst>
                                      </p:cBhvr>
                                      <p:to>
                                        <p:strVal val="visible"/>
                                      </p:to>
                                    </p:set>
                                    <p:animEffect transition="in" filter="wipe(left)">
                                      <p:cBhvr>
                                        <p:cTn id="35" dur="500"/>
                                        <p:tgtEl>
                                          <p:spTgt spid="38401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84017"/>
                                        </p:tgtEl>
                                        <p:attrNameLst>
                                          <p:attrName>style.visibility</p:attrName>
                                        </p:attrNameLst>
                                      </p:cBhvr>
                                      <p:to>
                                        <p:strVal val="visible"/>
                                      </p:to>
                                    </p:set>
                                    <p:animEffect transition="in" filter="wipe(left)">
                                      <p:cBhvr>
                                        <p:cTn id="39" dur="500"/>
                                        <p:tgtEl>
                                          <p:spTgt spid="38401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84018"/>
                                        </p:tgtEl>
                                        <p:attrNameLst>
                                          <p:attrName>style.visibility</p:attrName>
                                        </p:attrNameLst>
                                      </p:cBhvr>
                                      <p:to>
                                        <p:strVal val="visible"/>
                                      </p:to>
                                    </p:set>
                                    <p:animEffect transition="in" filter="wipe(left)">
                                      <p:cBhvr>
                                        <p:cTn id="43" dur="500"/>
                                        <p:tgtEl>
                                          <p:spTgt spid="3840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84023"/>
                                        </p:tgtEl>
                                        <p:attrNameLst>
                                          <p:attrName>style.visibility</p:attrName>
                                        </p:attrNameLst>
                                      </p:cBhvr>
                                      <p:to>
                                        <p:strVal val="visible"/>
                                      </p:to>
                                    </p:set>
                                    <p:animEffect transition="in" filter="wipe(left)">
                                      <p:cBhvr>
                                        <p:cTn id="48" dur="500"/>
                                        <p:tgtEl>
                                          <p:spTgt spid="3840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4019"/>
                                        </p:tgtEl>
                                        <p:attrNameLst>
                                          <p:attrName>style.visibility</p:attrName>
                                        </p:attrNameLst>
                                      </p:cBhvr>
                                      <p:to>
                                        <p:strVal val="visible"/>
                                      </p:to>
                                    </p:set>
                                    <p:animEffect transition="in" filter="wipe(left)">
                                      <p:cBhvr>
                                        <p:cTn id="53" dur="500"/>
                                        <p:tgtEl>
                                          <p:spTgt spid="384019"/>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384020"/>
                                        </p:tgtEl>
                                        <p:attrNameLst>
                                          <p:attrName>style.visibility</p:attrName>
                                        </p:attrNameLst>
                                      </p:cBhvr>
                                      <p:to>
                                        <p:strVal val="visible"/>
                                      </p:to>
                                    </p:set>
                                    <p:animEffect transition="in" filter="wipe(left)">
                                      <p:cBhvr>
                                        <p:cTn id="57" dur="500"/>
                                        <p:tgtEl>
                                          <p:spTgt spid="3840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84021"/>
                                        </p:tgtEl>
                                        <p:attrNameLst>
                                          <p:attrName>style.visibility</p:attrName>
                                        </p:attrNameLst>
                                      </p:cBhvr>
                                      <p:to>
                                        <p:strVal val="visible"/>
                                      </p:to>
                                    </p:set>
                                    <p:animEffect transition="in" filter="wipe(left)">
                                      <p:cBhvr>
                                        <p:cTn id="62" dur="500"/>
                                        <p:tgtEl>
                                          <p:spTgt spid="38402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384022"/>
                                        </p:tgtEl>
                                        <p:attrNameLst>
                                          <p:attrName>style.visibility</p:attrName>
                                        </p:attrNameLst>
                                      </p:cBhvr>
                                      <p:to>
                                        <p:strVal val="visible"/>
                                      </p:to>
                                    </p:set>
                                    <p:animEffect transition="in" filter="wipe(left)">
                                      <p:cBhvr>
                                        <p:cTn id="66" dur="500"/>
                                        <p:tgtEl>
                                          <p:spTgt spid="384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utoUpdateAnimBg="0"/>
      <p:bldP spid="384016" grpId="0" animBg="1"/>
      <p:bldP spid="384019" grpId="0" animBg="1"/>
      <p:bldP spid="38402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85026" name="Object 2"/>
          <p:cNvGraphicFramePr>
            <a:graphicFrameLocks noChangeAspect="1"/>
          </p:cNvGraphicFramePr>
          <p:nvPr/>
        </p:nvGraphicFramePr>
        <p:xfrm>
          <a:off x="251520" y="476672"/>
          <a:ext cx="8020537" cy="1580034"/>
        </p:xfrm>
        <a:graphic>
          <a:graphicData uri="http://schemas.openxmlformats.org/presentationml/2006/ole">
            <mc:AlternateContent xmlns:mc="http://schemas.openxmlformats.org/markup-compatibility/2006">
              <mc:Choice xmlns:v="urn:schemas-microsoft-com:vml" Requires="v">
                <p:oleObj spid="_x0000_s385035" name="Equation" r:id="rId4" imgW="3543120" imgH="698400" progId="">
                  <p:embed/>
                </p:oleObj>
              </mc:Choice>
              <mc:Fallback>
                <p:oleObj name="Equation" r:id="rId4" imgW="3543120" imgH="698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476672"/>
                        <a:ext cx="8020537" cy="1580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27" name="Object 3"/>
          <p:cNvGraphicFramePr>
            <a:graphicFrameLocks noChangeAspect="1"/>
          </p:cNvGraphicFramePr>
          <p:nvPr/>
        </p:nvGraphicFramePr>
        <p:xfrm>
          <a:off x="251520" y="2420888"/>
          <a:ext cx="8299397" cy="1728192"/>
        </p:xfrm>
        <a:graphic>
          <a:graphicData uri="http://schemas.openxmlformats.org/presentationml/2006/ole">
            <mc:AlternateContent xmlns:mc="http://schemas.openxmlformats.org/markup-compatibility/2006">
              <mc:Choice xmlns:v="urn:schemas-microsoft-com:vml" Requires="v">
                <p:oleObj spid="_x0000_s385036" name="Equation" r:id="rId6" imgW="3657600" imgH="761760" progId="">
                  <p:embed/>
                </p:oleObj>
              </mc:Choice>
              <mc:Fallback>
                <p:oleObj name="Equation" r:id="rId6" imgW="3657600" imgH="7617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420888"/>
                        <a:ext cx="8299397"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28" name="Object 4"/>
          <p:cNvGraphicFramePr>
            <a:graphicFrameLocks noChangeAspect="1"/>
          </p:cNvGraphicFramePr>
          <p:nvPr/>
        </p:nvGraphicFramePr>
        <p:xfrm>
          <a:off x="279306" y="4437112"/>
          <a:ext cx="7533054" cy="1715070"/>
        </p:xfrm>
        <a:graphic>
          <a:graphicData uri="http://schemas.openxmlformats.org/presentationml/2006/ole">
            <mc:AlternateContent xmlns:mc="http://schemas.openxmlformats.org/markup-compatibility/2006">
              <mc:Choice xmlns:v="urn:schemas-microsoft-com:vml" Requires="v">
                <p:oleObj spid="_x0000_s385037" name="Equation" r:id="rId8" imgW="3403440" imgH="774360" progId="">
                  <p:embed/>
                </p:oleObj>
              </mc:Choice>
              <mc:Fallback>
                <p:oleObj name="Equation" r:id="rId8" imgW="3403440" imgH="77436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306" y="4437112"/>
                        <a:ext cx="7533054" cy="1715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5029" name="Group 5"/>
          <p:cNvGrpSpPr>
            <a:grpSpLocks/>
          </p:cNvGrpSpPr>
          <p:nvPr/>
        </p:nvGrpSpPr>
        <p:grpSpPr bwMode="auto">
          <a:xfrm>
            <a:off x="6300415" y="1865313"/>
            <a:ext cx="2232025" cy="1663700"/>
            <a:chOff x="3606" y="799"/>
            <a:chExt cx="1406" cy="1048"/>
          </a:xfrm>
        </p:grpSpPr>
        <p:sp>
          <p:nvSpPr>
            <p:cNvPr id="385030" name="Line 6"/>
            <p:cNvSpPr>
              <a:spLocks noChangeShapeType="1"/>
            </p:cNvSpPr>
            <p:nvPr/>
          </p:nvSpPr>
          <p:spPr bwMode="auto">
            <a:xfrm>
              <a:off x="3696" y="1616"/>
              <a:ext cx="1180" cy="0"/>
            </a:xfrm>
            <a:prstGeom prst="line">
              <a:avLst/>
            </a:prstGeom>
            <a:noFill/>
            <a:ln w="9525">
              <a:solidFill>
                <a:schemeClr val="tx1"/>
              </a:solidFill>
              <a:round/>
              <a:headEnd/>
              <a:tailEnd type="triangle" w="med" len="med"/>
            </a:ln>
            <a:effectLst/>
          </p:spPr>
          <p:txBody>
            <a:bodyPr/>
            <a:lstStyle/>
            <a:p>
              <a:endParaRPr lang="zh-CN" altLang="en-US"/>
            </a:p>
          </p:txBody>
        </p:sp>
        <p:sp>
          <p:nvSpPr>
            <p:cNvPr id="385031" name="Line 7"/>
            <p:cNvSpPr>
              <a:spLocks noChangeShapeType="1"/>
            </p:cNvSpPr>
            <p:nvPr/>
          </p:nvSpPr>
          <p:spPr bwMode="auto">
            <a:xfrm flipH="1" flipV="1">
              <a:off x="4241" y="981"/>
              <a:ext cx="635" cy="635"/>
            </a:xfrm>
            <a:prstGeom prst="line">
              <a:avLst/>
            </a:prstGeom>
            <a:noFill/>
            <a:ln w="9525">
              <a:solidFill>
                <a:schemeClr val="tx1"/>
              </a:solidFill>
              <a:round/>
              <a:headEnd/>
              <a:tailEnd type="triangle" w="med" len="med"/>
            </a:ln>
            <a:effectLst/>
          </p:spPr>
          <p:txBody>
            <a:bodyPr/>
            <a:lstStyle/>
            <a:p>
              <a:endParaRPr lang="zh-CN" altLang="en-US"/>
            </a:p>
          </p:txBody>
        </p:sp>
        <p:sp>
          <p:nvSpPr>
            <p:cNvPr id="385032" name="Line 8"/>
            <p:cNvSpPr>
              <a:spLocks noChangeShapeType="1"/>
            </p:cNvSpPr>
            <p:nvPr/>
          </p:nvSpPr>
          <p:spPr bwMode="auto">
            <a:xfrm flipH="1">
              <a:off x="3696" y="981"/>
              <a:ext cx="545" cy="635"/>
            </a:xfrm>
            <a:prstGeom prst="line">
              <a:avLst/>
            </a:prstGeom>
            <a:noFill/>
            <a:ln w="9525">
              <a:solidFill>
                <a:schemeClr val="tx1"/>
              </a:solidFill>
              <a:round/>
              <a:headEnd/>
              <a:tailEnd type="triangle" w="med" len="med"/>
            </a:ln>
            <a:effectLst/>
          </p:spPr>
          <p:txBody>
            <a:bodyPr/>
            <a:lstStyle/>
            <a:p>
              <a:endParaRPr lang="zh-CN" altLang="en-US"/>
            </a:p>
          </p:txBody>
        </p:sp>
        <p:sp>
          <p:nvSpPr>
            <p:cNvPr id="385033" name="Text Box 9"/>
            <p:cNvSpPr txBox="1">
              <a:spLocks noChangeArrowheads="1"/>
            </p:cNvSpPr>
            <p:nvPr/>
          </p:nvSpPr>
          <p:spPr bwMode="auto">
            <a:xfrm>
              <a:off x="3606" y="1616"/>
              <a:ext cx="272" cy="231"/>
            </a:xfrm>
            <a:prstGeom prst="rect">
              <a:avLst/>
            </a:prstGeom>
            <a:noFill/>
            <a:ln w="9525">
              <a:noFill/>
              <a:miter lim="800000"/>
              <a:headEnd/>
              <a:tailEnd/>
            </a:ln>
            <a:effectLst/>
          </p:spPr>
          <p:txBody>
            <a:bodyPr>
              <a:spAutoFit/>
            </a:bodyPr>
            <a:lstStyle/>
            <a:p>
              <a:pPr>
                <a:spcBef>
                  <a:spcPct val="50000"/>
                </a:spcBef>
              </a:pPr>
              <a:r>
                <a:rPr lang="en-US" altLang="zh-CN" sz="1800" i="1"/>
                <a:t>A</a:t>
              </a:r>
            </a:p>
          </p:txBody>
        </p:sp>
        <p:sp>
          <p:nvSpPr>
            <p:cNvPr id="385034" name="Text Box 10"/>
            <p:cNvSpPr txBox="1">
              <a:spLocks noChangeArrowheads="1"/>
            </p:cNvSpPr>
            <p:nvPr/>
          </p:nvSpPr>
          <p:spPr bwMode="auto">
            <a:xfrm>
              <a:off x="4830" y="1616"/>
              <a:ext cx="182" cy="231"/>
            </a:xfrm>
            <a:prstGeom prst="rect">
              <a:avLst/>
            </a:prstGeom>
            <a:noFill/>
            <a:ln w="9525">
              <a:noFill/>
              <a:miter lim="800000"/>
              <a:headEnd/>
              <a:tailEnd/>
            </a:ln>
            <a:effectLst/>
          </p:spPr>
          <p:txBody>
            <a:bodyPr>
              <a:spAutoFit/>
            </a:bodyPr>
            <a:lstStyle/>
            <a:p>
              <a:pPr>
                <a:spcBef>
                  <a:spcPct val="50000"/>
                </a:spcBef>
              </a:pPr>
              <a:r>
                <a:rPr lang="en-US" altLang="zh-CN" sz="1800" i="1"/>
                <a:t>B</a:t>
              </a:r>
            </a:p>
          </p:txBody>
        </p:sp>
        <p:sp>
          <p:nvSpPr>
            <p:cNvPr id="385035" name="Text Box 11"/>
            <p:cNvSpPr txBox="1">
              <a:spLocks noChangeArrowheads="1"/>
            </p:cNvSpPr>
            <p:nvPr/>
          </p:nvSpPr>
          <p:spPr bwMode="auto">
            <a:xfrm>
              <a:off x="4286" y="799"/>
              <a:ext cx="272" cy="231"/>
            </a:xfrm>
            <a:prstGeom prst="rect">
              <a:avLst/>
            </a:prstGeom>
            <a:noFill/>
            <a:ln w="9525">
              <a:noFill/>
              <a:miter lim="800000"/>
              <a:headEnd/>
              <a:tailEnd/>
            </a:ln>
            <a:effectLst/>
          </p:spPr>
          <p:txBody>
            <a:bodyPr>
              <a:spAutoFit/>
            </a:bodyPr>
            <a:lstStyle/>
            <a:p>
              <a:pPr>
                <a:spcBef>
                  <a:spcPct val="50000"/>
                </a:spcBef>
              </a:pPr>
              <a:r>
                <a:rPr lang="en-US" altLang="zh-CN" sz="1800" i="1"/>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5026"/>
                                        </p:tgtEl>
                                        <p:attrNameLst>
                                          <p:attrName>style.visibility</p:attrName>
                                        </p:attrNameLst>
                                      </p:cBhvr>
                                      <p:to>
                                        <p:strVal val="visible"/>
                                      </p:to>
                                    </p:set>
                                    <p:anim calcmode="lin" valueType="num">
                                      <p:cBhvr additive="base">
                                        <p:cTn id="7" dur="1000" fill="hold"/>
                                        <p:tgtEl>
                                          <p:spTgt spid="385026"/>
                                        </p:tgtEl>
                                        <p:attrNameLst>
                                          <p:attrName>ppt_x</p:attrName>
                                        </p:attrNameLst>
                                      </p:cBhvr>
                                      <p:tavLst>
                                        <p:tav tm="0">
                                          <p:val>
                                            <p:strVal val="0-#ppt_w/2"/>
                                          </p:val>
                                        </p:tav>
                                        <p:tav tm="100000">
                                          <p:val>
                                            <p:strVal val="#ppt_x"/>
                                          </p:val>
                                        </p:tav>
                                      </p:tavLst>
                                    </p:anim>
                                    <p:anim calcmode="lin" valueType="num">
                                      <p:cBhvr additive="base">
                                        <p:cTn id="8" dur="1000" fill="hold"/>
                                        <p:tgtEl>
                                          <p:spTgt spid="385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85029"/>
                                        </p:tgtEl>
                                        <p:attrNameLst>
                                          <p:attrName>style.visibility</p:attrName>
                                        </p:attrNameLst>
                                      </p:cBhvr>
                                      <p:to>
                                        <p:strVal val="visible"/>
                                      </p:to>
                                    </p:set>
                                    <p:anim calcmode="lin" valueType="num">
                                      <p:cBhvr additive="base">
                                        <p:cTn id="13" dur="1000" fill="hold"/>
                                        <p:tgtEl>
                                          <p:spTgt spid="385029"/>
                                        </p:tgtEl>
                                        <p:attrNameLst>
                                          <p:attrName>ppt_x</p:attrName>
                                        </p:attrNameLst>
                                      </p:cBhvr>
                                      <p:tavLst>
                                        <p:tav tm="0">
                                          <p:val>
                                            <p:strVal val="1+#ppt_w/2"/>
                                          </p:val>
                                        </p:tav>
                                        <p:tav tm="100000">
                                          <p:val>
                                            <p:strVal val="#ppt_x"/>
                                          </p:val>
                                        </p:tav>
                                      </p:tavLst>
                                    </p:anim>
                                    <p:anim calcmode="lin" valueType="num">
                                      <p:cBhvr additive="base">
                                        <p:cTn id="14" dur="1000" fill="hold"/>
                                        <p:tgtEl>
                                          <p:spTgt spid="3850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5027"/>
                                        </p:tgtEl>
                                        <p:attrNameLst>
                                          <p:attrName>style.visibility</p:attrName>
                                        </p:attrNameLst>
                                      </p:cBhvr>
                                      <p:to>
                                        <p:strVal val="visible"/>
                                      </p:to>
                                    </p:set>
                                    <p:anim calcmode="lin" valueType="num">
                                      <p:cBhvr additive="base">
                                        <p:cTn id="19" dur="1000" fill="hold"/>
                                        <p:tgtEl>
                                          <p:spTgt spid="385027"/>
                                        </p:tgtEl>
                                        <p:attrNameLst>
                                          <p:attrName>ppt_x</p:attrName>
                                        </p:attrNameLst>
                                      </p:cBhvr>
                                      <p:tavLst>
                                        <p:tav tm="0">
                                          <p:val>
                                            <p:strVal val="0-#ppt_w/2"/>
                                          </p:val>
                                        </p:tav>
                                        <p:tav tm="100000">
                                          <p:val>
                                            <p:strVal val="#ppt_x"/>
                                          </p:val>
                                        </p:tav>
                                      </p:tavLst>
                                    </p:anim>
                                    <p:anim calcmode="lin" valueType="num">
                                      <p:cBhvr additive="base">
                                        <p:cTn id="20" dur="1000" fill="hold"/>
                                        <p:tgtEl>
                                          <p:spTgt spid="3850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85028"/>
                                        </p:tgtEl>
                                        <p:attrNameLst>
                                          <p:attrName>style.visibility</p:attrName>
                                        </p:attrNameLst>
                                      </p:cBhvr>
                                      <p:to>
                                        <p:strVal val="visible"/>
                                      </p:to>
                                    </p:set>
                                    <p:anim calcmode="lin" valueType="num">
                                      <p:cBhvr additive="base">
                                        <p:cTn id="25" dur="1000" fill="hold"/>
                                        <p:tgtEl>
                                          <p:spTgt spid="385028"/>
                                        </p:tgtEl>
                                        <p:attrNameLst>
                                          <p:attrName>ppt_x</p:attrName>
                                        </p:attrNameLst>
                                      </p:cBhvr>
                                      <p:tavLst>
                                        <p:tav tm="0">
                                          <p:val>
                                            <p:strVal val="0-#ppt_w/2"/>
                                          </p:val>
                                        </p:tav>
                                        <p:tav tm="100000">
                                          <p:val>
                                            <p:strVal val="#ppt_x"/>
                                          </p:val>
                                        </p:tav>
                                      </p:tavLst>
                                    </p:anim>
                                    <p:anim calcmode="lin" valueType="num">
                                      <p:cBhvr additive="base">
                                        <p:cTn id="26" dur="1000" fill="hold"/>
                                        <p:tgtEl>
                                          <p:spTgt spid="385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8102" name="Object 6"/>
          <p:cNvGraphicFramePr>
            <a:graphicFrameLocks noChangeAspect="1"/>
          </p:cNvGraphicFramePr>
          <p:nvPr/>
        </p:nvGraphicFramePr>
        <p:xfrm>
          <a:off x="1684313" y="4293096"/>
          <a:ext cx="1159495" cy="579748"/>
        </p:xfrm>
        <a:graphic>
          <a:graphicData uri="http://schemas.openxmlformats.org/presentationml/2006/ole">
            <mc:AlternateContent xmlns:mc="http://schemas.openxmlformats.org/markup-compatibility/2006">
              <mc:Choice xmlns:v="urn:schemas-microsoft-com:vml" Requires="v">
                <p:oleObj spid="_x0000_s388130" name="Equation" r:id="rId3" imgW="431640" imgH="215640" progId="">
                  <p:embed/>
                </p:oleObj>
              </mc:Choice>
              <mc:Fallback>
                <p:oleObj name="Equation" r:id="rId3" imgW="431640" imgH="21564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13" y="4293096"/>
                        <a:ext cx="1159495" cy="579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3" name="Object 7"/>
          <p:cNvGraphicFramePr>
            <a:graphicFrameLocks noChangeAspect="1"/>
          </p:cNvGraphicFramePr>
          <p:nvPr/>
        </p:nvGraphicFramePr>
        <p:xfrm>
          <a:off x="3059832" y="4313671"/>
          <a:ext cx="1152128" cy="555489"/>
        </p:xfrm>
        <a:graphic>
          <a:graphicData uri="http://schemas.openxmlformats.org/presentationml/2006/ole">
            <mc:AlternateContent xmlns:mc="http://schemas.openxmlformats.org/markup-compatibility/2006">
              <mc:Choice xmlns:v="urn:schemas-microsoft-com:vml" Requires="v">
                <p:oleObj spid="_x0000_s388131" name="Equation" r:id="rId5" imgW="444240" imgH="215640" progId="">
                  <p:embed/>
                </p:oleObj>
              </mc:Choice>
              <mc:Fallback>
                <p:oleObj name="Equation" r:id="rId5" imgW="444240" imgH="21564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313671"/>
                        <a:ext cx="1152128" cy="555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8107" name="Group 11"/>
          <p:cNvGrpSpPr>
            <a:grpSpLocks/>
          </p:cNvGrpSpPr>
          <p:nvPr/>
        </p:nvGrpSpPr>
        <p:grpSpPr bwMode="auto">
          <a:xfrm>
            <a:off x="2987824" y="3116461"/>
            <a:ext cx="609600" cy="609600"/>
            <a:chOff x="1776" y="2836"/>
            <a:chExt cx="384" cy="384"/>
          </a:xfrm>
        </p:grpSpPr>
        <p:sp>
          <p:nvSpPr>
            <p:cNvPr id="388108" name="Line 12"/>
            <p:cNvSpPr>
              <a:spLocks noChangeShapeType="1"/>
            </p:cNvSpPr>
            <p:nvPr/>
          </p:nvSpPr>
          <p:spPr bwMode="auto">
            <a:xfrm flipV="1">
              <a:off x="1776" y="2836"/>
              <a:ext cx="384" cy="384"/>
            </a:xfrm>
            <a:prstGeom prst="line">
              <a:avLst/>
            </a:prstGeom>
            <a:noFill/>
            <a:ln w="28575">
              <a:solidFill>
                <a:schemeClr val="accent2"/>
              </a:solidFill>
              <a:round/>
              <a:headEnd/>
              <a:tailEnd type="arrow" w="med" len="med"/>
            </a:ln>
          </p:spPr>
          <p:txBody>
            <a:bodyPr wrap="none" anchor="ctr"/>
            <a:lstStyle/>
            <a:p>
              <a:endParaRPr lang="zh-CN" altLang="en-US"/>
            </a:p>
          </p:txBody>
        </p:sp>
        <p:graphicFrame>
          <p:nvGraphicFramePr>
            <p:cNvPr id="388109" name="Object 13"/>
            <p:cNvGraphicFramePr>
              <a:graphicFrameLocks noChangeAspect="1"/>
            </p:cNvGraphicFramePr>
            <p:nvPr/>
          </p:nvGraphicFramePr>
          <p:xfrm>
            <a:off x="1817" y="2877"/>
            <a:ext cx="151" cy="199"/>
          </p:xfrm>
          <a:graphic>
            <a:graphicData uri="http://schemas.openxmlformats.org/presentationml/2006/ole">
              <mc:AlternateContent xmlns:mc="http://schemas.openxmlformats.org/markup-compatibility/2006">
                <mc:Choice xmlns:v="urn:schemas-microsoft-com:vml" Requires="v">
                  <p:oleObj spid="_x0000_s388132" name="公式" r:id="rId7" imgW="241200" imgH="317160" progId="">
                    <p:embed/>
                  </p:oleObj>
                </mc:Choice>
                <mc:Fallback>
                  <p:oleObj name="公式" r:id="rId7" imgW="241200" imgH="317160" progId="">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7" y="2877"/>
                          <a:ext cx="15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8110" name="Line 14"/>
          <p:cNvSpPr>
            <a:spLocks noChangeShapeType="1"/>
          </p:cNvSpPr>
          <p:nvPr/>
        </p:nvSpPr>
        <p:spPr bwMode="auto">
          <a:xfrm flipH="1">
            <a:off x="5692924" y="3284736"/>
            <a:ext cx="342900" cy="342900"/>
          </a:xfrm>
          <a:prstGeom prst="line">
            <a:avLst/>
          </a:prstGeom>
          <a:noFill/>
          <a:ln w="28575">
            <a:solidFill>
              <a:schemeClr val="accent2"/>
            </a:solidFill>
            <a:round/>
            <a:headEnd/>
            <a:tailEnd type="arrow" w="med" len="med"/>
          </a:ln>
        </p:spPr>
        <p:txBody>
          <a:bodyPr wrap="none" anchor="ctr"/>
          <a:lstStyle/>
          <a:p>
            <a:endParaRPr lang="zh-CN" altLang="en-US"/>
          </a:p>
        </p:txBody>
      </p:sp>
      <p:grpSp>
        <p:nvGrpSpPr>
          <p:cNvPr id="388111" name="Group 15"/>
          <p:cNvGrpSpPr>
            <a:grpSpLocks/>
          </p:cNvGrpSpPr>
          <p:nvPr/>
        </p:nvGrpSpPr>
        <p:grpSpPr bwMode="auto">
          <a:xfrm>
            <a:off x="3706961" y="2867223"/>
            <a:ext cx="1219200" cy="1219200"/>
            <a:chOff x="1920" y="2928"/>
            <a:chExt cx="768" cy="768"/>
          </a:xfrm>
        </p:grpSpPr>
        <p:sp>
          <p:nvSpPr>
            <p:cNvPr id="388112" name="Line 16"/>
            <p:cNvSpPr>
              <a:spLocks noChangeShapeType="1"/>
            </p:cNvSpPr>
            <p:nvPr/>
          </p:nvSpPr>
          <p:spPr bwMode="auto">
            <a:xfrm flipV="1">
              <a:off x="1920" y="3312"/>
              <a:ext cx="384" cy="384"/>
            </a:xfrm>
            <a:prstGeom prst="line">
              <a:avLst/>
            </a:prstGeom>
            <a:noFill/>
            <a:ln w="28575">
              <a:solidFill>
                <a:schemeClr val="accent2"/>
              </a:solidFill>
              <a:round/>
              <a:headEnd/>
              <a:tailEnd/>
            </a:ln>
          </p:spPr>
          <p:txBody>
            <a:bodyPr wrap="none" anchor="ctr"/>
            <a:lstStyle/>
            <a:p>
              <a:endParaRPr lang="zh-CN" altLang="en-US"/>
            </a:p>
          </p:txBody>
        </p:sp>
        <p:sp>
          <p:nvSpPr>
            <p:cNvPr id="388113" name="Line 17"/>
            <p:cNvSpPr>
              <a:spLocks noChangeShapeType="1"/>
            </p:cNvSpPr>
            <p:nvPr/>
          </p:nvSpPr>
          <p:spPr bwMode="auto">
            <a:xfrm flipV="1">
              <a:off x="2304" y="2928"/>
              <a:ext cx="384" cy="384"/>
            </a:xfrm>
            <a:prstGeom prst="line">
              <a:avLst/>
            </a:prstGeom>
            <a:noFill/>
            <a:ln w="28575">
              <a:solidFill>
                <a:schemeClr val="accent2"/>
              </a:solidFill>
              <a:round/>
              <a:headEnd/>
              <a:tailEnd type="arrow" w="med" len="med"/>
            </a:ln>
          </p:spPr>
          <p:txBody>
            <a:bodyPr wrap="none" anchor="ctr"/>
            <a:lstStyle/>
            <a:p>
              <a:endParaRPr lang="zh-CN" altLang="en-US"/>
            </a:p>
          </p:txBody>
        </p:sp>
      </p:grpSp>
      <p:graphicFrame>
        <p:nvGraphicFramePr>
          <p:cNvPr id="388114" name="Object 18"/>
          <p:cNvGraphicFramePr>
            <a:graphicFrameLocks noChangeAspect="1"/>
          </p:cNvGraphicFramePr>
          <p:nvPr/>
        </p:nvGraphicFramePr>
        <p:xfrm>
          <a:off x="3851424" y="3108523"/>
          <a:ext cx="442912" cy="330200"/>
        </p:xfrm>
        <a:graphic>
          <a:graphicData uri="http://schemas.openxmlformats.org/presentationml/2006/ole">
            <mc:AlternateContent xmlns:mc="http://schemas.openxmlformats.org/markup-compatibility/2006">
              <mc:Choice xmlns:v="urn:schemas-microsoft-com:vml" Requires="v">
                <p:oleObj spid="_x0000_s388133" name="公式" r:id="rId9" imgW="444240" imgH="330120" progId="">
                  <p:embed/>
                </p:oleObj>
              </mc:Choice>
              <mc:Fallback>
                <p:oleObj name="公式" r:id="rId9" imgW="444240" imgH="330120" progId="">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424" y="3108523"/>
                        <a:ext cx="44291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15" name="Object 19"/>
          <p:cNvGraphicFramePr>
            <a:graphicFrameLocks noChangeAspect="1"/>
          </p:cNvGraphicFramePr>
          <p:nvPr/>
        </p:nvGraphicFramePr>
        <p:xfrm>
          <a:off x="5007124" y="2852936"/>
          <a:ext cx="787400" cy="889000"/>
        </p:xfrm>
        <a:graphic>
          <a:graphicData uri="http://schemas.openxmlformats.org/presentationml/2006/ole">
            <mc:AlternateContent xmlns:mc="http://schemas.openxmlformats.org/markup-compatibility/2006">
              <mc:Choice xmlns:v="urn:schemas-microsoft-com:vml" Requires="v">
                <p:oleObj spid="_x0000_s388134" name="公式" r:id="rId11" imgW="787320" imgH="888840" progId="">
                  <p:embed/>
                </p:oleObj>
              </mc:Choice>
              <mc:Fallback>
                <p:oleObj name="公式" r:id="rId11" imgW="787320" imgH="88884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7124" y="2852936"/>
                        <a:ext cx="7874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17" name="Object 21"/>
          <p:cNvGraphicFramePr>
            <a:graphicFrameLocks noGrp="1" noChangeAspect="1"/>
          </p:cNvGraphicFramePr>
          <p:nvPr>
            <p:ph idx="1"/>
          </p:nvPr>
        </p:nvGraphicFramePr>
        <p:xfrm>
          <a:off x="396875" y="1039813"/>
          <a:ext cx="8061325" cy="1522412"/>
        </p:xfrm>
        <a:graphic>
          <a:graphicData uri="http://schemas.openxmlformats.org/presentationml/2006/ole">
            <mc:AlternateContent xmlns:mc="http://schemas.openxmlformats.org/markup-compatibility/2006">
              <mc:Choice xmlns:v="urn:schemas-microsoft-com:vml" Requires="v">
                <p:oleObj spid="_x0000_s388135" name="Equation" r:id="rId13" imgW="4101840" imgH="774360" progId="">
                  <p:embed/>
                </p:oleObj>
              </mc:Choice>
              <mc:Fallback>
                <p:oleObj name="Equation" r:id="rId13" imgW="4101840" imgH="774360" progId="">
                  <p:embed/>
                  <p:pic>
                    <p:nvPicPr>
                      <p:cNvPr id="0"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 y="1039813"/>
                        <a:ext cx="8061325" cy="152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19" name="Text Box 23"/>
          <p:cNvSpPr txBox="1">
            <a:spLocks noChangeArrowheads="1"/>
          </p:cNvSpPr>
          <p:nvPr/>
        </p:nvSpPr>
        <p:spPr bwMode="auto">
          <a:xfrm>
            <a:off x="2195686" y="260648"/>
            <a:ext cx="4392538" cy="584775"/>
          </a:xfrm>
          <a:prstGeom prst="rect">
            <a:avLst/>
          </a:prstGeom>
          <a:noFill/>
          <a:ln w="9525">
            <a:noFill/>
            <a:miter lim="800000"/>
            <a:headEnd/>
            <a:tailEnd/>
          </a:ln>
          <a:effectLst/>
        </p:spPr>
        <p:txBody>
          <a:bodyPr wrap="square">
            <a:spAutoFit/>
          </a:bodyPr>
          <a:lstStyle/>
          <a:p>
            <a:pPr>
              <a:spcBef>
                <a:spcPct val="50000"/>
              </a:spcBef>
            </a:pPr>
            <a:r>
              <a:rPr lang="en-US" altLang="zh-CN" b="1" dirty="0">
                <a:solidFill>
                  <a:schemeClr val="accent4"/>
                </a:solidFill>
                <a:latin typeface="幼圆" pitchFamily="49" charset="-122"/>
                <a:ea typeface="幼圆" pitchFamily="49" charset="-122"/>
              </a:rPr>
              <a:t>§1.3   </a:t>
            </a:r>
            <a:r>
              <a:rPr lang="zh-CN" altLang="en-US" b="1" dirty="0" smtClean="0">
                <a:solidFill>
                  <a:schemeClr val="accent4"/>
                </a:solidFill>
                <a:latin typeface="幼圆" pitchFamily="49" charset="-122"/>
                <a:ea typeface="幼圆" pitchFamily="49" charset="-122"/>
              </a:rPr>
              <a:t>向量的数乘</a:t>
            </a:r>
            <a:endParaRPr lang="zh-CN" altLang="en-US" b="1" dirty="0">
              <a:solidFill>
                <a:schemeClr val="accent4"/>
              </a:solidFill>
              <a:latin typeface="幼圆" pitchFamily="49" charset="-122"/>
              <a:ea typeface="幼圆" pitchFamily="49" charset="-122"/>
            </a:endParaRPr>
          </a:p>
        </p:txBody>
      </p:sp>
      <p:sp>
        <p:nvSpPr>
          <p:cNvPr id="22" name="TextBox 21"/>
          <p:cNvSpPr txBox="1"/>
          <p:nvPr/>
        </p:nvSpPr>
        <p:spPr>
          <a:xfrm>
            <a:off x="467544" y="4221088"/>
            <a:ext cx="1266693" cy="738664"/>
          </a:xfrm>
          <a:prstGeom prst="rect">
            <a:avLst/>
          </a:prstGeom>
          <a:noFill/>
        </p:spPr>
        <p:txBody>
          <a:bodyPr wrap="none" rtlCol="0">
            <a:spAutoFit/>
          </a:bodyPr>
          <a:lstStyle/>
          <a:p>
            <a:pPr>
              <a:lnSpc>
                <a:spcPct val="150000"/>
              </a:lnSpc>
            </a:pPr>
            <a:r>
              <a:rPr lang="zh-CN" altLang="en-US" sz="2800" b="1" dirty="0" smtClean="0">
                <a:solidFill>
                  <a:srgbClr val="0000FF"/>
                </a:solidFill>
                <a:latin typeface="+mj-ea"/>
                <a:ea typeface="+mj-ea"/>
              </a:rPr>
              <a:t>注意</a:t>
            </a:r>
            <a:r>
              <a:rPr lang="zh-CN" altLang="en-US" sz="2800" b="1" dirty="0" smtClean="0">
                <a:solidFill>
                  <a:srgbClr val="0000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8117"/>
                                        </p:tgtEl>
                                        <p:attrNameLst>
                                          <p:attrName>style.visibility</p:attrName>
                                        </p:attrNameLst>
                                      </p:cBhvr>
                                      <p:to>
                                        <p:strVal val="visible"/>
                                      </p:to>
                                    </p:set>
                                    <p:animEffect transition="in" filter="checkerboard(across)">
                                      <p:cBhvr>
                                        <p:cTn id="7" dur="500"/>
                                        <p:tgtEl>
                                          <p:spTgt spid="388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8107"/>
                                        </p:tgtEl>
                                        <p:attrNameLst>
                                          <p:attrName>style.visibility</p:attrName>
                                        </p:attrNameLst>
                                      </p:cBhvr>
                                      <p:to>
                                        <p:strVal val="visible"/>
                                      </p:to>
                                    </p:set>
                                    <p:animEffect transition="in" filter="wipe(down)">
                                      <p:cBhvr>
                                        <p:cTn id="12" dur="500"/>
                                        <p:tgtEl>
                                          <p:spTgt spid="388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8111"/>
                                        </p:tgtEl>
                                        <p:attrNameLst>
                                          <p:attrName>style.visibility</p:attrName>
                                        </p:attrNameLst>
                                      </p:cBhvr>
                                      <p:to>
                                        <p:strVal val="visible"/>
                                      </p:to>
                                    </p:set>
                                    <p:animEffect transition="in" filter="wipe(left)">
                                      <p:cBhvr>
                                        <p:cTn id="17" dur="500"/>
                                        <p:tgtEl>
                                          <p:spTgt spid="38811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88114"/>
                                        </p:tgtEl>
                                        <p:attrNameLst>
                                          <p:attrName>style.visibility</p:attrName>
                                        </p:attrNameLst>
                                      </p:cBhvr>
                                      <p:to>
                                        <p:strVal val="visible"/>
                                      </p:to>
                                    </p:set>
                                    <p:animEffect transition="in" filter="wipe(left)">
                                      <p:cBhvr>
                                        <p:cTn id="21" dur="500"/>
                                        <p:tgtEl>
                                          <p:spTgt spid="3881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88110"/>
                                        </p:tgtEl>
                                        <p:attrNameLst>
                                          <p:attrName>style.visibility</p:attrName>
                                        </p:attrNameLst>
                                      </p:cBhvr>
                                      <p:to>
                                        <p:strVal val="visible"/>
                                      </p:to>
                                    </p:set>
                                    <p:animEffect transition="in" filter="wipe(up)">
                                      <p:cBhvr>
                                        <p:cTn id="26" dur="500"/>
                                        <p:tgtEl>
                                          <p:spTgt spid="38811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88115"/>
                                        </p:tgtEl>
                                        <p:attrNameLst>
                                          <p:attrName>style.visibility</p:attrName>
                                        </p:attrNameLst>
                                      </p:cBhvr>
                                      <p:to>
                                        <p:strVal val="visible"/>
                                      </p:to>
                                    </p:set>
                                    <p:animEffect transition="in" filter="wipe(left)">
                                      <p:cBhvr>
                                        <p:cTn id="30" dur="500"/>
                                        <p:tgtEl>
                                          <p:spTgt spid="3881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par>
                                <p:cTn id="36" presetID="3" presetClass="entr" presetSubtype="10" fill="hold" nodeType="withEffect">
                                  <p:stCondLst>
                                    <p:cond delay="0"/>
                                  </p:stCondLst>
                                  <p:childTnLst>
                                    <p:set>
                                      <p:cBhvr>
                                        <p:cTn id="37" dur="1" fill="hold">
                                          <p:stCondLst>
                                            <p:cond delay="0"/>
                                          </p:stCondLst>
                                        </p:cTn>
                                        <p:tgtEl>
                                          <p:spTgt spid="388102"/>
                                        </p:tgtEl>
                                        <p:attrNameLst>
                                          <p:attrName>style.visibility</p:attrName>
                                        </p:attrNameLst>
                                      </p:cBhvr>
                                      <p:to>
                                        <p:strVal val="visible"/>
                                      </p:to>
                                    </p:set>
                                    <p:animEffect transition="in" filter="blinds(horizontal)">
                                      <p:cBhvr>
                                        <p:cTn id="38" dur="500"/>
                                        <p:tgtEl>
                                          <p:spTgt spid="388102"/>
                                        </p:tgtEl>
                                      </p:cBhvr>
                                    </p:animEffect>
                                  </p:childTnLst>
                                </p:cTn>
                              </p:par>
                              <p:par>
                                <p:cTn id="39" presetID="3" presetClass="entr" presetSubtype="10" fill="hold" nodeType="withEffect">
                                  <p:stCondLst>
                                    <p:cond delay="0"/>
                                  </p:stCondLst>
                                  <p:childTnLst>
                                    <p:set>
                                      <p:cBhvr>
                                        <p:cTn id="40" dur="1" fill="hold">
                                          <p:stCondLst>
                                            <p:cond delay="0"/>
                                          </p:stCondLst>
                                        </p:cTn>
                                        <p:tgtEl>
                                          <p:spTgt spid="388103"/>
                                        </p:tgtEl>
                                        <p:attrNameLst>
                                          <p:attrName>style.visibility</p:attrName>
                                        </p:attrNameLst>
                                      </p:cBhvr>
                                      <p:to>
                                        <p:strVal val="visible"/>
                                      </p:to>
                                    </p:set>
                                    <p:animEffect transition="in" filter="blinds(horizontal)">
                                      <p:cBhvr>
                                        <p:cTn id="41" dur="500"/>
                                        <p:tgtEl>
                                          <p:spTgt spid="38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0"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170" name="Object 2"/>
          <p:cNvGraphicFramePr>
            <a:graphicFrameLocks noChangeAspect="1"/>
          </p:cNvGraphicFramePr>
          <p:nvPr/>
        </p:nvGraphicFramePr>
        <p:xfrm>
          <a:off x="228600" y="2581275"/>
          <a:ext cx="8831263" cy="1590675"/>
        </p:xfrm>
        <a:graphic>
          <a:graphicData uri="http://schemas.openxmlformats.org/presentationml/2006/ole">
            <mc:AlternateContent xmlns:mc="http://schemas.openxmlformats.org/markup-compatibility/2006">
              <mc:Choice xmlns:v="urn:schemas-microsoft-com:vml" Requires="v">
                <p:oleObj spid="_x0000_s1139726" name="Equation" r:id="rId4" imgW="3517560" imgH="634680" progId="">
                  <p:embed/>
                </p:oleObj>
              </mc:Choice>
              <mc:Fallback>
                <p:oleObj name="Equation" r:id="rId4" imgW="3517560" imgH="6346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581275"/>
                        <a:ext cx="8831263"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173" name="Object 5"/>
          <p:cNvGraphicFramePr>
            <a:graphicFrameLocks noChangeAspect="1"/>
          </p:cNvGraphicFramePr>
          <p:nvPr/>
        </p:nvGraphicFramePr>
        <p:xfrm>
          <a:off x="366713" y="188913"/>
          <a:ext cx="6827837" cy="1120775"/>
        </p:xfrm>
        <a:graphic>
          <a:graphicData uri="http://schemas.openxmlformats.org/presentationml/2006/ole">
            <mc:AlternateContent xmlns:mc="http://schemas.openxmlformats.org/markup-compatibility/2006">
              <mc:Choice xmlns:v="urn:schemas-microsoft-com:vml" Requires="v">
                <p:oleObj spid="_x0000_s1139727" name="Equation" r:id="rId6" imgW="2552400" imgH="419040" progId="">
                  <p:embed/>
                </p:oleObj>
              </mc:Choice>
              <mc:Fallback>
                <p:oleObj name="Equation" r:id="rId6" imgW="2552400" imgH="4190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13" y="188913"/>
                        <a:ext cx="6827837"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6"/>
          <p:cNvGraphicFramePr>
            <a:graphicFrameLocks noChangeAspect="1"/>
          </p:cNvGraphicFramePr>
          <p:nvPr/>
        </p:nvGraphicFramePr>
        <p:xfrm>
          <a:off x="358651" y="1311275"/>
          <a:ext cx="3997325" cy="1109663"/>
        </p:xfrm>
        <a:graphic>
          <a:graphicData uri="http://schemas.openxmlformats.org/presentationml/2006/ole">
            <mc:AlternateContent xmlns:mc="http://schemas.openxmlformats.org/markup-compatibility/2006">
              <mc:Choice xmlns:v="urn:schemas-microsoft-com:vml" Requires="v">
                <p:oleObj spid="_x0000_s1139728" name="Equation" r:id="rId8" imgW="1511280" imgH="419040" progId="">
                  <p:embed/>
                </p:oleObj>
              </mc:Choice>
              <mc:Fallback>
                <p:oleObj name="Equation" r:id="rId8" imgW="1511280" imgH="4190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651" y="1311275"/>
                        <a:ext cx="399732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394146" y="4509120"/>
          <a:ext cx="8642350" cy="1130300"/>
        </p:xfrm>
        <a:graphic>
          <a:graphicData uri="http://schemas.openxmlformats.org/presentationml/2006/ole">
            <mc:AlternateContent xmlns:mc="http://schemas.openxmlformats.org/markup-compatibility/2006">
              <mc:Choice xmlns:v="urn:schemas-microsoft-com:vml" Requires="v">
                <p:oleObj spid="_x0000_s1139729" name="Equation" r:id="rId10" imgW="3492360" imgH="457200" progId="">
                  <p:embed/>
                </p:oleObj>
              </mc:Choice>
              <mc:Fallback>
                <p:oleObj name="Equation" r:id="rId10" imgW="3492360" imgH="457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146" y="4509120"/>
                        <a:ext cx="8642350"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wipe(left)">
                                      <p:cBhvr>
                                        <p:cTn id="7" dur="500"/>
                                        <p:tgtEl>
                                          <p:spTgt spid="391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0"/>
                                        </p:tgtEl>
                                        <p:attrNameLst>
                                          <p:attrName>style.visibility</p:attrName>
                                        </p:attrNameLst>
                                      </p:cBhvr>
                                      <p:to>
                                        <p:strVal val="visible"/>
                                      </p:to>
                                    </p:set>
                                    <p:animEffect transition="in" filter="blinds(horizontal)">
                                      <p:cBhvr>
                                        <p:cTn id="17" dur="500"/>
                                        <p:tgtEl>
                                          <p:spTgt spid="3911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827584" y="332656"/>
            <a:ext cx="7545387" cy="519113"/>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accent4"/>
                </a:solidFill>
                <a:latin typeface="+mn-ea"/>
                <a:ea typeface="+mn-ea"/>
              </a:rPr>
              <a:t>定</a:t>
            </a:r>
            <a:r>
              <a:rPr kumimoji="1" lang="zh-CN" altLang="en-US" sz="2800" b="1" dirty="0" smtClean="0">
                <a:solidFill>
                  <a:schemeClr val="accent4"/>
                </a:solidFill>
                <a:latin typeface="+mn-ea"/>
                <a:ea typeface="+mn-ea"/>
              </a:rPr>
              <a:t>理：</a:t>
            </a:r>
            <a:r>
              <a:rPr kumimoji="1" lang="en-US" altLang="zh-CN" sz="2800" b="1" dirty="0" smtClean="0">
                <a:solidFill>
                  <a:schemeClr val="accent4"/>
                </a:solidFill>
                <a:latin typeface="+mn-ea"/>
                <a:ea typeface="+mn-ea"/>
              </a:rPr>
              <a:t>  </a:t>
            </a:r>
            <a:r>
              <a:rPr kumimoji="1" lang="zh-CN" altLang="en-US" sz="2800" b="1" dirty="0">
                <a:latin typeface="+mn-ea"/>
                <a:ea typeface="+mn-ea"/>
              </a:rPr>
              <a:t>数与向量的乘积符合下列运算规律：</a:t>
            </a:r>
          </a:p>
        </p:txBody>
      </p:sp>
      <p:sp>
        <p:nvSpPr>
          <p:cNvPr id="389123" name="Text Box 3"/>
          <p:cNvSpPr txBox="1">
            <a:spLocks noChangeArrowheads="1"/>
          </p:cNvSpPr>
          <p:nvPr/>
        </p:nvSpPr>
        <p:spPr bwMode="auto">
          <a:xfrm>
            <a:off x="685800" y="1676400"/>
            <a:ext cx="2895600"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黑体" pitchFamily="2" charset="-122"/>
                <a:ea typeface="黑体" pitchFamily="2" charset="-122"/>
              </a:rPr>
              <a:t>（</a:t>
            </a:r>
            <a:r>
              <a:rPr kumimoji="1" lang="en-US" altLang="zh-CN" sz="2800" b="1" dirty="0" smtClean="0">
                <a:latin typeface="黑体" pitchFamily="2" charset="-122"/>
                <a:ea typeface="黑体" pitchFamily="2" charset="-122"/>
              </a:rPr>
              <a:t>2</a:t>
            </a:r>
            <a:r>
              <a:rPr kumimoji="1" lang="zh-CN" altLang="en-US" sz="2800" b="1" dirty="0" smtClean="0">
                <a:latin typeface="黑体" pitchFamily="2" charset="-122"/>
                <a:ea typeface="黑体" pitchFamily="2" charset="-122"/>
              </a:rPr>
              <a:t>）</a:t>
            </a:r>
            <a:r>
              <a:rPr kumimoji="1" lang="zh-CN" altLang="en-US" sz="2800" b="1" dirty="0">
                <a:latin typeface="+mn-ea"/>
                <a:ea typeface="+mn-ea"/>
              </a:rPr>
              <a:t>结合律</a:t>
            </a:r>
            <a:r>
              <a:rPr kumimoji="1" lang="zh-CN" altLang="en-US" sz="2800" b="1" dirty="0">
                <a:latin typeface="黑体" pitchFamily="2" charset="-122"/>
                <a:ea typeface="黑体" pitchFamily="2" charset="-122"/>
              </a:rPr>
              <a:t>：</a:t>
            </a:r>
          </a:p>
        </p:txBody>
      </p:sp>
      <p:graphicFrame>
        <p:nvGraphicFramePr>
          <p:cNvPr id="389124" name="Object 4"/>
          <p:cNvGraphicFramePr>
            <a:graphicFrameLocks noChangeAspect="1"/>
          </p:cNvGraphicFramePr>
          <p:nvPr/>
        </p:nvGraphicFramePr>
        <p:xfrm>
          <a:off x="3073400" y="1784350"/>
          <a:ext cx="2451100" cy="419100"/>
        </p:xfrm>
        <a:graphic>
          <a:graphicData uri="http://schemas.openxmlformats.org/presentationml/2006/ole">
            <mc:AlternateContent xmlns:mc="http://schemas.openxmlformats.org/markup-compatibility/2006">
              <mc:Choice xmlns:v="urn:schemas-microsoft-com:vml" Requires="v">
                <p:oleObj spid="_x0000_s1137684" name="公式" r:id="rId4" imgW="2450880" imgH="419040" progId="">
                  <p:embed/>
                </p:oleObj>
              </mc:Choice>
              <mc:Fallback>
                <p:oleObj name="公式" r:id="rId4" imgW="245088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400" y="1784350"/>
                        <a:ext cx="2451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5" name="Object 5"/>
          <p:cNvGraphicFramePr>
            <a:graphicFrameLocks noChangeAspect="1"/>
          </p:cNvGraphicFramePr>
          <p:nvPr/>
        </p:nvGraphicFramePr>
        <p:xfrm>
          <a:off x="5575300" y="1790700"/>
          <a:ext cx="1295400" cy="419100"/>
        </p:xfrm>
        <a:graphic>
          <a:graphicData uri="http://schemas.openxmlformats.org/presentationml/2006/ole">
            <mc:AlternateContent xmlns:mc="http://schemas.openxmlformats.org/markup-compatibility/2006">
              <mc:Choice xmlns:v="urn:schemas-microsoft-com:vml" Requires="v">
                <p:oleObj spid="_x0000_s1137685" name="公式" r:id="rId6" imgW="1295280" imgH="419040" progId="">
                  <p:embed/>
                </p:oleObj>
              </mc:Choice>
              <mc:Fallback>
                <p:oleObj name="公式" r:id="rId6" imgW="1295280" imgH="4190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5300" y="1790700"/>
                        <a:ext cx="12954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26" name="Text Box 6"/>
          <p:cNvSpPr txBox="1">
            <a:spLocks noChangeArrowheads="1"/>
          </p:cNvSpPr>
          <p:nvPr/>
        </p:nvSpPr>
        <p:spPr bwMode="auto">
          <a:xfrm>
            <a:off x="685800" y="2376488"/>
            <a:ext cx="3309938" cy="519112"/>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黑体" pitchFamily="2" charset="-122"/>
                <a:ea typeface="黑体" pitchFamily="2" charset="-122"/>
              </a:rPr>
              <a:t>（</a:t>
            </a:r>
            <a:r>
              <a:rPr kumimoji="1" lang="en-US" altLang="zh-CN" sz="2800" b="1" dirty="0" smtClean="0">
                <a:latin typeface="黑体" pitchFamily="2" charset="-122"/>
                <a:ea typeface="黑体" pitchFamily="2" charset="-122"/>
              </a:rPr>
              <a:t>3</a:t>
            </a:r>
            <a:r>
              <a:rPr kumimoji="1" lang="zh-CN" altLang="en-US" sz="2800" b="1" dirty="0" smtClean="0">
                <a:latin typeface="黑体" pitchFamily="2" charset="-122"/>
                <a:ea typeface="黑体" pitchFamily="2" charset="-122"/>
              </a:rPr>
              <a:t>）</a:t>
            </a:r>
            <a:r>
              <a:rPr kumimoji="1" lang="zh-CN" altLang="en-US" sz="2800" b="1" dirty="0">
                <a:latin typeface="+mn-ea"/>
                <a:ea typeface="+mn-ea"/>
              </a:rPr>
              <a:t>第一分配律</a:t>
            </a:r>
            <a:r>
              <a:rPr kumimoji="1" lang="zh-CN" altLang="en-US" sz="2800" b="1" dirty="0">
                <a:latin typeface="黑体" pitchFamily="2" charset="-122"/>
                <a:ea typeface="黑体" pitchFamily="2" charset="-122"/>
              </a:rPr>
              <a:t>：</a:t>
            </a:r>
          </a:p>
        </p:txBody>
      </p:sp>
      <p:graphicFrame>
        <p:nvGraphicFramePr>
          <p:cNvPr id="389127" name="Object 7"/>
          <p:cNvGraphicFramePr>
            <a:graphicFrameLocks noChangeAspect="1"/>
          </p:cNvGraphicFramePr>
          <p:nvPr/>
        </p:nvGraphicFramePr>
        <p:xfrm>
          <a:off x="3924300" y="2420938"/>
          <a:ext cx="3060700" cy="419100"/>
        </p:xfrm>
        <a:graphic>
          <a:graphicData uri="http://schemas.openxmlformats.org/presentationml/2006/ole">
            <mc:AlternateContent xmlns:mc="http://schemas.openxmlformats.org/markup-compatibility/2006">
              <mc:Choice xmlns:v="urn:schemas-microsoft-com:vml" Requires="v">
                <p:oleObj spid="_x0000_s1137686" name="公式" r:id="rId8" imgW="3060360" imgH="419040" progId="">
                  <p:embed/>
                </p:oleObj>
              </mc:Choice>
              <mc:Fallback>
                <p:oleObj name="公式" r:id="rId8" imgW="3060360" imgH="4190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2420938"/>
                        <a:ext cx="3060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28" name="Object 8"/>
          <p:cNvGraphicFramePr>
            <a:graphicFrameLocks noChangeAspect="1"/>
          </p:cNvGraphicFramePr>
          <p:nvPr/>
        </p:nvGraphicFramePr>
        <p:xfrm>
          <a:off x="3995738" y="3068638"/>
          <a:ext cx="2984500" cy="481012"/>
        </p:xfrm>
        <a:graphic>
          <a:graphicData uri="http://schemas.openxmlformats.org/presentationml/2006/ole">
            <mc:AlternateContent xmlns:mc="http://schemas.openxmlformats.org/markup-compatibility/2006">
              <mc:Choice xmlns:v="urn:schemas-microsoft-com:vml" Requires="v">
                <p:oleObj spid="_x0000_s1137687" name="公式" r:id="rId10" imgW="2984400" imgH="482400" progId="">
                  <p:embed/>
                </p:oleObj>
              </mc:Choice>
              <mc:Fallback>
                <p:oleObj name="公式" r:id="rId10" imgW="2984400" imgH="4824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3068638"/>
                        <a:ext cx="29845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31" name="Text Box 11"/>
          <p:cNvSpPr txBox="1">
            <a:spLocks noChangeArrowheads="1"/>
          </p:cNvSpPr>
          <p:nvPr/>
        </p:nvSpPr>
        <p:spPr bwMode="auto">
          <a:xfrm>
            <a:off x="684213" y="2997200"/>
            <a:ext cx="3309937"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黑体" pitchFamily="2" charset="-122"/>
                <a:ea typeface="黑体" pitchFamily="2" charset="-122"/>
              </a:rPr>
              <a:t>（</a:t>
            </a:r>
            <a:r>
              <a:rPr kumimoji="1" lang="en-US" altLang="zh-CN" sz="2800" b="1" dirty="0" smtClean="0">
                <a:latin typeface="黑体" pitchFamily="2" charset="-122"/>
                <a:ea typeface="黑体" pitchFamily="2" charset="-122"/>
              </a:rPr>
              <a:t>4</a:t>
            </a:r>
            <a:r>
              <a:rPr kumimoji="1" lang="zh-CN" altLang="en-US" sz="2800" b="1" dirty="0" smtClean="0">
                <a:latin typeface="黑体" pitchFamily="2" charset="-122"/>
                <a:ea typeface="黑体" pitchFamily="2" charset="-122"/>
              </a:rPr>
              <a:t>）</a:t>
            </a:r>
            <a:r>
              <a:rPr kumimoji="1" lang="zh-CN" altLang="en-US" sz="2800" b="1" dirty="0">
                <a:latin typeface="+mn-ea"/>
                <a:ea typeface="+mn-ea"/>
              </a:rPr>
              <a:t>第二分配律</a:t>
            </a:r>
            <a:r>
              <a:rPr kumimoji="1" lang="zh-CN" altLang="en-US" sz="2800" b="1" dirty="0">
                <a:latin typeface="黑体" pitchFamily="2" charset="-122"/>
                <a:ea typeface="黑体" pitchFamily="2" charset="-122"/>
              </a:rPr>
              <a:t>：</a:t>
            </a:r>
          </a:p>
        </p:txBody>
      </p:sp>
      <p:sp>
        <p:nvSpPr>
          <p:cNvPr id="12" name="Text Box 3"/>
          <p:cNvSpPr txBox="1">
            <a:spLocks noChangeArrowheads="1"/>
          </p:cNvSpPr>
          <p:nvPr/>
        </p:nvSpPr>
        <p:spPr bwMode="auto">
          <a:xfrm>
            <a:off x="683568" y="1052736"/>
            <a:ext cx="2895600" cy="519113"/>
          </a:xfrm>
          <a:prstGeom prst="rect">
            <a:avLst/>
          </a:prstGeom>
          <a:noFill/>
          <a:ln w="9525">
            <a:noFill/>
            <a:miter lim="800000"/>
            <a:headEnd/>
            <a:tailEnd/>
          </a:ln>
        </p:spPr>
        <p:txBody>
          <a:bodyPr>
            <a:spAutoFit/>
          </a:bodyPr>
          <a:lstStyle/>
          <a:p>
            <a:pPr>
              <a:spcBef>
                <a:spcPct val="50000"/>
              </a:spcBef>
            </a:pPr>
            <a:r>
              <a:rPr kumimoji="1" lang="zh-CN" altLang="en-US" sz="2800" b="1" dirty="0">
                <a:latin typeface="黑体" pitchFamily="2" charset="-122"/>
                <a:ea typeface="黑体" pitchFamily="2" charset="-122"/>
              </a:rPr>
              <a:t>（</a:t>
            </a:r>
            <a:r>
              <a:rPr kumimoji="1" lang="en-US" altLang="zh-CN" sz="2800" b="1" dirty="0">
                <a:latin typeface="黑体" pitchFamily="2" charset="-122"/>
                <a:ea typeface="黑体" pitchFamily="2" charset="-122"/>
              </a:rPr>
              <a:t>1</a:t>
            </a:r>
            <a:r>
              <a:rPr kumimoji="1" lang="zh-CN" altLang="en-US" sz="2800" b="1" dirty="0" smtClean="0">
                <a:latin typeface="黑体" pitchFamily="2" charset="-122"/>
                <a:ea typeface="黑体" pitchFamily="2" charset="-122"/>
              </a:rPr>
              <a:t>）</a:t>
            </a:r>
            <a:r>
              <a:rPr kumimoji="1" lang="zh-CN" altLang="en-US" sz="2800" b="1" dirty="0" smtClean="0">
                <a:latin typeface="+mn-ea"/>
                <a:ea typeface="+mn-ea"/>
              </a:rPr>
              <a:t>单位元</a:t>
            </a:r>
            <a:r>
              <a:rPr kumimoji="1" lang="zh-CN" altLang="en-US" sz="2800" b="1" dirty="0" smtClean="0">
                <a:latin typeface="黑体" pitchFamily="2" charset="-122"/>
                <a:ea typeface="黑体" pitchFamily="2" charset="-122"/>
              </a:rPr>
              <a:t>：</a:t>
            </a:r>
            <a:endParaRPr kumimoji="1" lang="zh-CN" altLang="en-US" sz="2800" b="1" dirty="0">
              <a:latin typeface="黑体" pitchFamily="2" charset="-122"/>
              <a:ea typeface="黑体" pitchFamily="2" charset="-122"/>
            </a:endParaRPr>
          </a:p>
        </p:txBody>
      </p:sp>
      <p:graphicFrame>
        <p:nvGraphicFramePr>
          <p:cNvPr id="2" name="Object 10"/>
          <p:cNvGraphicFramePr>
            <a:graphicFrameLocks noChangeAspect="1"/>
          </p:cNvGraphicFramePr>
          <p:nvPr/>
        </p:nvGraphicFramePr>
        <p:xfrm>
          <a:off x="3059832" y="1052736"/>
          <a:ext cx="1071119" cy="504056"/>
        </p:xfrm>
        <a:graphic>
          <a:graphicData uri="http://schemas.openxmlformats.org/presentationml/2006/ole">
            <mc:AlternateContent xmlns:mc="http://schemas.openxmlformats.org/markup-compatibility/2006">
              <mc:Choice xmlns:v="urn:schemas-microsoft-com:vml" Requires="v">
                <p:oleObj spid="_x0000_s1137688" name="Equation" r:id="rId12" imgW="431640" imgH="203040" progId="">
                  <p:embed/>
                </p:oleObj>
              </mc:Choice>
              <mc:Fallback>
                <p:oleObj name="Equation" r:id="rId12" imgW="431640" imgH="20304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832" y="1052736"/>
                        <a:ext cx="107111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52979" y="3626440"/>
            <a:ext cx="1266693" cy="656846"/>
          </a:xfrm>
          <a:prstGeom prst="rect">
            <a:avLst/>
          </a:prstGeom>
          <a:noFill/>
        </p:spPr>
        <p:txBody>
          <a:bodyPr wrap="none" rtlCol="0">
            <a:spAutoFit/>
          </a:bodyPr>
          <a:lstStyle/>
          <a:p>
            <a:pPr>
              <a:lnSpc>
                <a:spcPct val="150000"/>
              </a:lnSpc>
            </a:pPr>
            <a:r>
              <a:rPr lang="zh-CN" altLang="en-US" sz="2800" b="1" dirty="0" smtClean="0">
                <a:latin typeface="+mn-ea"/>
                <a:ea typeface="+mn-ea"/>
              </a:rPr>
              <a:t>证明：</a:t>
            </a:r>
            <a:endParaRPr lang="zh-CN" altLang="en-US" sz="2800" b="1" dirty="0" smtClean="0">
              <a:latin typeface="+mn-lt"/>
              <a:ea typeface="+mn-ea"/>
            </a:endParaRPr>
          </a:p>
        </p:txBody>
      </p:sp>
      <p:sp>
        <p:nvSpPr>
          <p:cNvPr id="14" name="矩形 13"/>
          <p:cNvSpPr/>
          <p:nvPr/>
        </p:nvSpPr>
        <p:spPr>
          <a:xfrm>
            <a:off x="2339752" y="3769876"/>
            <a:ext cx="6246440" cy="523220"/>
          </a:xfrm>
          <a:prstGeom prst="rect">
            <a:avLst/>
          </a:prstGeom>
        </p:spPr>
        <p:txBody>
          <a:bodyPr wrap="square">
            <a:spAutoFit/>
          </a:bodyPr>
          <a:lstStyle/>
          <a:p>
            <a:r>
              <a:rPr lang="zh-CN" altLang="en-US" sz="2800" b="1" dirty="0" smtClean="0">
                <a:solidFill>
                  <a:srgbClr val="000000"/>
                </a:solidFill>
                <a:latin typeface="宋体"/>
                <a:ea typeface="宋体"/>
                <a:sym typeface="Wingdings" pitchFamily="2" charset="2"/>
              </a:rPr>
              <a:t>就</a:t>
            </a:r>
            <a:r>
              <a:rPr lang="el-GR" altLang="zh-CN" sz="2800" b="1" dirty="0" smtClean="0">
                <a:solidFill>
                  <a:srgbClr val="000000"/>
                </a:solidFill>
                <a:latin typeface="Times New Roman"/>
                <a:ea typeface="宋体"/>
                <a:sym typeface="Wingdings" pitchFamily="2" charset="2"/>
              </a:rPr>
              <a:t>λ</a:t>
            </a:r>
            <a:r>
              <a:rPr lang="en-US" altLang="zh-CN" sz="2800" b="1" dirty="0" smtClean="0">
                <a:solidFill>
                  <a:srgbClr val="000000"/>
                </a:solidFill>
                <a:latin typeface="Times New Roman"/>
                <a:ea typeface="宋体"/>
                <a:sym typeface="Wingdings" pitchFamily="2" charset="2"/>
              </a:rPr>
              <a:t>,</a:t>
            </a:r>
            <a:r>
              <a:rPr lang="el-GR" altLang="zh-CN" sz="2800" b="1" dirty="0" smtClean="0">
                <a:solidFill>
                  <a:srgbClr val="000000"/>
                </a:solidFill>
                <a:latin typeface="Times New Roman"/>
                <a:ea typeface="宋体"/>
                <a:sym typeface="Wingdings" pitchFamily="2" charset="2"/>
              </a:rPr>
              <a:t>μ</a:t>
            </a:r>
            <a:r>
              <a:rPr lang="en-US" altLang="zh-CN" sz="2800" b="1" dirty="0" smtClean="0">
                <a:solidFill>
                  <a:srgbClr val="000000"/>
                </a:solidFill>
                <a:latin typeface="Times New Roman"/>
                <a:ea typeface="宋体"/>
                <a:sym typeface="Wingdings" pitchFamily="2" charset="2"/>
              </a:rPr>
              <a:t>,</a:t>
            </a:r>
            <a:r>
              <a:rPr lang="el-GR" altLang="zh-CN" sz="2800" b="1" dirty="0" smtClean="0">
                <a:solidFill>
                  <a:srgbClr val="000000"/>
                </a:solidFill>
                <a:sym typeface="Wingdings" pitchFamily="2" charset="2"/>
              </a:rPr>
              <a:t> λ</a:t>
            </a:r>
            <a:r>
              <a:rPr lang="en-US" altLang="zh-CN" sz="2800" b="1" dirty="0" smtClean="0">
                <a:solidFill>
                  <a:srgbClr val="000000"/>
                </a:solidFill>
                <a:sym typeface="Wingdings" pitchFamily="2" charset="2"/>
              </a:rPr>
              <a:t>+</a:t>
            </a:r>
            <a:r>
              <a:rPr lang="el-GR" altLang="zh-CN" sz="2800" b="1" dirty="0" smtClean="0">
                <a:solidFill>
                  <a:srgbClr val="000000"/>
                </a:solidFill>
                <a:sym typeface="Wingdings" pitchFamily="2" charset="2"/>
              </a:rPr>
              <a:t>μ</a:t>
            </a:r>
            <a:r>
              <a:rPr lang="zh-CN" altLang="en-US" sz="2800" b="1" dirty="0" smtClean="0">
                <a:solidFill>
                  <a:srgbClr val="000000"/>
                </a:solidFill>
                <a:sym typeface="Wingdings" pitchFamily="2" charset="2"/>
              </a:rPr>
              <a:t>的正负号进行讨论；</a:t>
            </a:r>
            <a:endParaRPr lang="zh-CN" altLang="en-US" dirty="0"/>
          </a:p>
        </p:txBody>
      </p:sp>
      <p:sp>
        <p:nvSpPr>
          <p:cNvPr id="15" name="TextBox 14"/>
          <p:cNvSpPr txBox="1"/>
          <p:nvPr/>
        </p:nvSpPr>
        <p:spPr>
          <a:xfrm>
            <a:off x="179512" y="4365104"/>
            <a:ext cx="1087157" cy="637675"/>
          </a:xfrm>
          <a:prstGeom prst="rect">
            <a:avLst/>
          </a:prstGeom>
          <a:noFill/>
        </p:spPr>
        <p:txBody>
          <a:bodyPr wrap="none" rtlCol="0">
            <a:spAutoFit/>
          </a:bodyPr>
          <a:lstStyle/>
          <a:p>
            <a:pPr>
              <a:lnSpc>
                <a:spcPct val="150000"/>
              </a:lnSpc>
            </a:pPr>
            <a:r>
              <a:rPr lang="zh-CN" altLang="en-US" sz="2800" b="1" dirty="0" smtClean="0">
                <a:latin typeface="+mn-ea"/>
                <a:ea typeface="+mn-ea"/>
              </a:rPr>
              <a:t>（</a:t>
            </a:r>
            <a:r>
              <a:rPr lang="en-US" altLang="zh-CN" sz="2800" b="1" dirty="0" smtClean="0">
                <a:latin typeface="+mn-ea"/>
                <a:ea typeface="+mn-ea"/>
              </a:rPr>
              <a:t>4</a:t>
            </a:r>
            <a:r>
              <a:rPr lang="zh-CN" altLang="en-US" sz="2800" b="1" dirty="0" smtClean="0">
                <a:latin typeface="+mn-ea"/>
                <a:ea typeface="+mn-ea"/>
              </a:rPr>
              <a:t>）</a:t>
            </a:r>
          </a:p>
        </p:txBody>
      </p:sp>
      <p:graphicFrame>
        <p:nvGraphicFramePr>
          <p:cNvPr id="17" name="对象 16"/>
          <p:cNvGraphicFramePr>
            <a:graphicFrameLocks noChangeAspect="1"/>
          </p:cNvGraphicFramePr>
          <p:nvPr/>
        </p:nvGraphicFramePr>
        <p:xfrm>
          <a:off x="1331640" y="4425950"/>
          <a:ext cx="1906587" cy="603250"/>
        </p:xfrm>
        <a:graphic>
          <a:graphicData uri="http://schemas.openxmlformats.org/presentationml/2006/ole">
            <mc:AlternateContent xmlns:mc="http://schemas.openxmlformats.org/markup-compatibility/2006">
              <mc:Choice xmlns:v="urn:schemas-microsoft-com:vml" Requires="v">
                <p:oleObj spid="_x0000_s1137689" name="Equation" r:id="rId14" imgW="761760" imgH="241200" progId="Equation.KSEE3">
                  <p:embed/>
                </p:oleObj>
              </mc:Choice>
              <mc:Fallback>
                <p:oleObj name="Equation" r:id="rId14" imgW="761760" imgH="241200" progId="Equation.KSEE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640" y="4425950"/>
                        <a:ext cx="190658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3131840" y="4346520"/>
            <a:ext cx="3796232" cy="738664"/>
          </a:xfrm>
          <a:prstGeom prst="rect">
            <a:avLst/>
          </a:prstGeom>
          <a:noFill/>
        </p:spPr>
        <p:txBody>
          <a:bodyPr wrap="none" rtlCol="0">
            <a:spAutoFit/>
          </a:bodyPr>
          <a:lstStyle/>
          <a:p>
            <a:pPr>
              <a:lnSpc>
                <a:spcPct val="150000"/>
              </a:lnSpc>
            </a:pPr>
            <a:r>
              <a:rPr lang="zh-CN" altLang="en-US" sz="2800" b="1" dirty="0" smtClean="0">
                <a:latin typeface="+mn-ea"/>
                <a:ea typeface="+mn-ea"/>
              </a:rPr>
              <a:t>，则回到性质</a:t>
            </a:r>
            <a:r>
              <a:rPr lang="en-US" altLang="zh-CN" sz="2800" b="1" dirty="0" smtClean="0">
                <a:latin typeface="+mn-ea"/>
                <a:ea typeface="+mn-ea"/>
              </a:rPr>
              <a:t>(3)</a:t>
            </a:r>
            <a:r>
              <a:rPr lang="zh-CN" altLang="en-US" sz="2800" b="1" dirty="0" smtClean="0">
                <a:latin typeface="+mn-ea"/>
                <a:ea typeface="+mn-ea"/>
              </a:rPr>
              <a:t>和</a:t>
            </a:r>
            <a:r>
              <a:rPr lang="en-US" altLang="zh-CN" sz="2800" b="1" dirty="0" smtClean="0">
                <a:latin typeface="+mn-ea"/>
                <a:ea typeface="+mn-ea"/>
              </a:rPr>
              <a:t>(2)</a:t>
            </a:r>
            <a:endParaRPr lang="zh-CN" altLang="en-US" sz="2800" b="1" dirty="0" smtClean="0">
              <a:latin typeface="+mn-ea"/>
              <a:ea typeface="+mn-ea"/>
            </a:endParaRPr>
          </a:p>
        </p:txBody>
      </p:sp>
      <p:sp>
        <p:nvSpPr>
          <p:cNvPr id="19" name="矩形 18"/>
          <p:cNvSpPr/>
          <p:nvPr/>
        </p:nvSpPr>
        <p:spPr>
          <a:xfrm>
            <a:off x="1259632" y="3769876"/>
            <a:ext cx="1087157" cy="523220"/>
          </a:xfrm>
          <a:prstGeom prst="rect">
            <a:avLst/>
          </a:prstGeom>
        </p:spPr>
        <p:txBody>
          <a:bodyPr wrap="none">
            <a:spAutoFit/>
          </a:bodyPr>
          <a:lstStyle/>
          <a:p>
            <a:r>
              <a:rPr lang="zh-CN" altLang="en-US" sz="2800" b="1" dirty="0" smtClean="0">
                <a:solidFill>
                  <a:srgbClr val="000000"/>
                </a:solidFill>
                <a:latin typeface="宋体"/>
                <a:ea typeface="宋体"/>
                <a:sym typeface="Wingdings" pitchFamily="2" charset="2"/>
              </a:rPr>
              <a:t>（</a:t>
            </a:r>
            <a:r>
              <a:rPr lang="en-US" altLang="zh-CN" sz="2800" b="1" dirty="0" smtClean="0">
                <a:solidFill>
                  <a:srgbClr val="000000"/>
                </a:solidFill>
                <a:latin typeface="宋体"/>
                <a:ea typeface="宋体"/>
                <a:sym typeface="Wingdings" pitchFamily="2" charset="2"/>
              </a:rPr>
              <a:t>3</a:t>
            </a:r>
            <a:r>
              <a:rPr lang="zh-CN" altLang="en-US" sz="2800" b="1" dirty="0" smtClean="0">
                <a:solidFill>
                  <a:srgbClr val="000000"/>
                </a:solidFill>
                <a:latin typeface="宋体"/>
                <a:ea typeface="宋体"/>
                <a:sym typeface="Wingdings" pitchFamily="2" charset="2"/>
              </a:rPr>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9123"/>
                                        </p:tgtEl>
                                        <p:attrNameLst>
                                          <p:attrName>style.visibility</p:attrName>
                                        </p:attrNameLst>
                                      </p:cBhvr>
                                      <p:to>
                                        <p:strVal val="visible"/>
                                      </p:to>
                                    </p:set>
                                    <p:animEffect transition="in" filter="wipe(left)">
                                      <p:cBhvr>
                                        <p:cTn id="16" dur="500"/>
                                        <p:tgtEl>
                                          <p:spTgt spid="38912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89124"/>
                                        </p:tgtEl>
                                        <p:attrNameLst>
                                          <p:attrName>style.visibility</p:attrName>
                                        </p:attrNameLst>
                                      </p:cBhvr>
                                      <p:to>
                                        <p:strVal val="visible"/>
                                      </p:to>
                                    </p:set>
                                    <p:animEffect transition="in" filter="wipe(left)">
                                      <p:cBhvr>
                                        <p:cTn id="20" dur="500"/>
                                        <p:tgtEl>
                                          <p:spTgt spid="38912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89125"/>
                                        </p:tgtEl>
                                        <p:attrNameLst>
                                          <p:attrName>style.visibility</p:attrName>
                                        </p:attrNameLst>
                                      </p:cBhvr>
                                      <p:to>
                                        <p:strVal val="visible"/>
                                      </p:to>
                                    </p:set>
                                    <p:animEffect transition="in" filter="wipe(left)">
                                      <p:cBhvr>
                                        <p:cTn id="24" dur="500"/>
                                        <p:tgtEl>
                                          <p:spTgt spid="3891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89126"/>
                                        </p:tgtEl>
                                        <p:attrNameLst>
                                          <p:attrName>style.visibility</p:attrName>
                                        </p:attrNameLst>
                                      </p:cBhvr>
                                      <p:to>
                                        <p:strVal val="visible"/>
                                      </p:to>
                                    </p:set>
                                    <p:animEffect transition="in" filter="wipe(left)">
                                      <p:cBhvr>
                                        <p:cTn id="29" dur="500"/>
                                        <p:tgtEl>
                                          <p:spTgt spid="38912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89127"/>
                                        </p:tgtEl>
                                        <p:attrNameLst>
                                          <p:attrName>style.visibility</p:attrName>
                                        </p:attrNameLst>
                                      </p:cBhvr>
                                      <p:to>
                                        <p:strVal val="visible"/>
                                      </p:to>
                                    </p:set>
                                    <p:animEffect transition="in" filter="wipe(left)">
                                      <p:cBhvr>
                                        <p:cTn id="33" dur="500"/>
                                        <p:tgtEl>
                                          <p:spTgt spid="3891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89131"/>
                                        </p:tgtEl>
                                        <p:attrNameLst>
                                          <p:attrName>style.visibility</p:attrName>
                                        </p:attrNameLst>
                                      </p:cBhvr>
                                      <p:to>
                                        <p:strVal val="visible"/>
                                      </p:to>
                                    </p:set>
                                    <p:animEffect transition="in" filter="wipe(left)">
                                      <p:cBhvr>
                                        <p:cTn id="38" dur="500"/>
                                        <p:tgtEl>
                                          <p:spTgt spid="389131"/>
                                        </p:tgtEl>
                                      </p:cBhvr>
                                    </p:animEffect>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389128"/>
                                        </p:tgtEl>
                                        <p:attrNameLst>
                                          <p:attrName>style.visibility</p:attrName>
                                        </p:attrNameLst>
                                      </p:cBhvr>
                                      <p:to>
                                        <p:strVal val="visible"/>
                                      </p:to>
                                    </p:set>
                                    <p:animEffect transition="in" filter="box(in)">
                                      <p:cBhvr>
                                        <p:cTn id="42" dur="500"/>
                                        <p:tgtEl>
                                          <p:spTgt spid="38912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autoUpdateAnimBg="0"/>
      <p:bldP spid="389131" grpId="0" autoUpdateAnimBg="0"/>
      <p:bldP spid="12" grpId="0" autoUpdateAnimBg="0"/>
      <p:bldP spid="13" grpId="0"/>
      <p:bldP spid="14" grpId="0"/>
      <p:bldP spid="15"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2978" name="Object 2"/>
          <p:cNvGraphicFramePr>
            <a:graphicFrameLocks noChangeAspect="1"/>
          </p:cNvGraphicFramePr>
          <p:nvPr/>
        </p:nvGraphicFramePr>
        <p:xfrm>
          <a:off x="774700" y="765175"/>
          <a:ext cx="2625725" cy="590550"/>
        </p:xfrm>
        <a:graphic>
          <a:graphicData uri="http://schemas.openxmlformats.org/presentationml/2006/ole">
            <mc:AlternateContent xmlns:mc="http://schemas.openxmlformats.org/markup-compatibility/2006">
              <mc:Choice xmlns:v="urn:schemas-microsoft-com:vml" Requires="v">
                <p:oleObj spid="_x0000_s1138711" name="Equation" r:id="rId4" imgW="1015920" imgH="228600" progId="Equation.KSEE3">
                  <p:embed/>
                </p:oleObj>
              </mc:Choice>
              <mc:Fallback>
                <p:oleObj name="Equation" r:id="rId4" imgW="1015920" imgH="2286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765175"/>
                        <a:ext cx="26257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箭头连接符 7"/>
          <p:cNvCxnSpPr/>
          <p:nvPr/>
        </p:nvCxnSpPr>
        <p:spPr>
          <a:xfrm>
            <a:off x="4522093" y="275318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522093" y="928980"/>
            <a:ext cx="2205245" cy="2016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522093" y="2924944"/>
            <a:ext cx="352839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flipH="1" flipV="1">
            <a:off x="6727338" y="928980"/>
            <a:ext cx="1323147" cy="2016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1022980" name="Object 4"/>
          <p:cNvGraphicFramePr>
            <a:graphicFrameLocks noChangeAspect="1"/>
          </p:cNvGraphicFramePr>
          <p:nvPr/>
        </p:nvGraphicFramePr>
        <p:xfrm>
          <a:off x="6826349" y="3017212"/>
          <a:ext cx="515938" cy="555625"/>
        </p:xfrm>
        <a:graphic>
          <a:graphicData uri="http://schemas.openxmlformats.org/presentationml/2006/ole">
            <mc:AlternateContent xmlns:mc="http://schemas.openxmlformats.org/markup-compatibility/2006">
              <mc:Choice xmlns:v="urn:schemas-microsoft-com:vml" Requires="v">
                <p:oleObj spid="_x0000_s1138712" name="Equation" r:id="rId6" imgW="215640" imgH="177480" progId="Equation.KSEE3">
                  <p:embed/>
                </p:oleObj>
              </mc:Choice>
              <mc:Fallback>
                <p:oleObj name="Equation" r:id="rId6" imgW="215640" imgH="177480" progId="Equation.KSEE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349" y="3017212"/>
                        <a:ext cx="515938"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2981" name="Object 5"/>
          <p:cNvGraphicFramePr>
            <a:graphicFrameLocks noChangeAspect="1"/>
          </p:cNvGraphicFramePr>
          <p:nvPr/>
        </p:nvGraphicFramePr>
        <p:xfrm>
          <a:off x="7618289" y="1538357"/>
          <a:ext cx="515937" cy="674687"/>
        </p:xfrm>
        <a:graphic>
          <a:graphicData uri="http://schemas.openxmlformats.org/presentationml/2006/ole">
            <mc:AlternateContent xmlns:mc="http://schemas.openxmlformats.org/markup-compatibility/2006">
              <mc:Choice xmlns:v="urn:schemas-microsoft-com:vml" Requires="v">
                <p:oleObj spid="_x0000_s1138713" name="Equation" r:id="rId8" imgW="215640" imgH="215640" progId="Equation.KSEE3">
                  <p:embed/>
                </p:oleObj>
              </mc:Choice>
              <mc:Fallback>
                <p:oleObj name="Equation" r:id="rId8" imgW="215640" imgH="215640" progId="Equation.KSEE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8289" y="1538357"/>
                        <a:ext cx="5159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32"/>
          <p:cNvGrpSpPr/>
          <p:nvPr/>
        </p:nvGrpSpPr>
        <p:grpSpPr>
          <a:xfrm>
            <a:off x="4355976" y="1733619"/>
            <a:ext cx="1997075" cy="1839397"/>
            <a:chOff x="4355976" y="1733619"/>
            <a:chExt cx="1997075" cy="1839397"/>
          </a:xfrm>
        </p:grpSpPr>
        <p:cxnSp>
          <p:nvCxnSpPr>
            <p:cNvPr id="6" name="直接箭头连接符 5"/>
            <p:cNvCxnSpPr/>
            <p:nvPr/>
          </p:nvCxnSpPr>
          <p:spPr>
            <a:xfrm>
              <a:off x="4572000" y="2924944"/>
              <a:ext cx="1728192" cy="0"/>
            </a:xfrm>
            <a:prstGeom prst="straightConnector1">
              <a:avLst/>
            </a:prstGeom>
            <a:ln w="1905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5580112" y="1940836"/>
              <a:ext cx="720080" cy="98410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p:nvPr/>
          </p:nvCxnSpPr>
          <p:spPr>
            <a:xfrm flipH="1">
              <a:off x="4522093" y="1985097"/>
              <a:ext cx="1058518" cy="960107"/>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graphicFrame>
          <p:nvGraphicFramePr>
            <p:cNvPr id="25" name="对象 24"/>
            <p:cNvGraphicFramePr>
              <a:graphicFrameLocks noChangeAspect="1"/>
            </p:cNvGraphicFramePr>
            <p:nvPr/>
          </p:nvGraphicFramePr>
          <p:xfrm>
            <a:off x="5242173" y="3017212"/>
            <a:ext cx="303058" cy="555804"/>
          </p:xfrm>
          <a:graphic>
            <a:graphicData uri="http://schemas.openxmlformats.org/presentationml/2006/ole">
              <mc:AlternateContent xmlns:mc="http://schemas.openxmlformats.org/markup-compatibility/2006">
                <mc:Choice xmlns:v="urn:schemas-microsoft-com:vml" Requires="v">
                  <p:oleObj spid="_x0000_s1138714" name="Equation" r:id="rId10" imgW="126720" imgH="177480" progId="Equation.KSEE3">
                    <p:embed/>
                  </p:oleObj>
                </mc:Choice>
                <mc:Fallback>
                  <p:oleObj name="Equation" r:id="rId10" imgW="126720" imgH="177480" progId="Equation.KSEE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2173" y="3017212"/>
                          <a:ext cx="303058" cy="555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2982" name="Object 6"/>
            <p:cNvGraphicFramePr>
              <a:graphicFrameLocks noChangeAspect="1"/>
            </p:cNvGraphicFramePr>
            <p:nvPr/>
          </p:nvGraphicFramePr>
          <p:xfrm>
            <a:off x="4355976" y="1733619"/>
            <a:ext cx="850900" cy="674688"/>
          </p:xfrm>
          <a:graphic>
            <a:graphicData uri="http://schemas.openxmlformats.org/presentationml/2006/ole">
              <mc:AlternateContent xmlns:mc="http://schemas.openxmlformats.org/markup-compatibility/2006">
                <mc:Choice xmlns:v="urn:schemas-microsoft-com:vml" Requires="v">
                  <p:oleObj spid="_x0000_s1138715" name="Equation" r:id="rId12" imgW="355320" imgH="215640" progId="Equation.KSEE3">
                    <p:embed/>
                  </p:oleObj>
                </mc:Choice>
                <mc:Fallback>
                  <p:oleObj name="Equation" r:id="rId12" imgW="355320" imgH="215640" progId="Equation.KSEE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5976" y="1733619"/>
                          <a:ext cx="850900"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2983" name="Object 7"/>
            <p:cNvGraphicFramePr>
              <a:graphicFrameLocks noChangeAspect="1"/>
            </p:cNvGraphicFramePr>
            <p:nvPr/>
          </p:nvGraphicFramePr>
          <p:xfrm>
            <a:off x="6019676" y="1970157"/>
            <a:ext cx="333375" cy="674687"/>
          </p:xfrm>
          <a:graphic>
            <a:graphicData uri="http://schemas.openxmlformats.org/presentationml/2006/ole">
              <mc:AlternateContent xmlns:mc="http://schemas.openxmlformats.org/markup-compatibility/2006">
                <mc:Choice xmlns:v="urn:schemas-microsoft-com:vml" Requires="v">
                  <p:oleObj spid="_x0000_s1138716" name="Equation" r:id="rId14" imgW="139680" imgH="215640" progId="Equation.KSEE3">
                    <p:embed/>
                  </p:oleObj>
                </mc:Choice>
                <mc:Fallback>
                  <p:oleObj name="Equation" r:id="rId14" imgW="139680" imgH="215640" progId="Equation.KSEE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676" y="1970157"/>
                          <a:ext cx="333375"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TextBox 29"/>
          <p:cNvSpPr txBox="1"/>
          <p:nvPr/>
        </p:nvSpPr>
        <p:spPr>
          <a:xfrm>
            <a:off x="683568" y="3789040"/>
            <a:ext cx="3430747" cy="738664"/>
          </a:xfrm>
          <a:prstGeom prst="rect">
            <a:avLst/>
          </a:prstGeom>
          <a:noFill/>
        </p:spPr>
        <p:txBody>
          <a:bodyPr wrap="none" rtlCol="0">
            <a:spAutoFit/>
          </a:bodyPr>
          <a:lstStyle/>
          <a:p>
            <a:pPr>
              <a:lnSpc>
                <a:spcPct val="150000"/>
              </a:lnSpc>
            </a:pPr>
            <a:r>
              <a:rPr lang="zh-CN" altLang="en-US" sz="2800" b="1" dirty="0" smtClean="0">
                <a:latin typeface="+mn-ea"/>
                <a:ea typeface="+mn-ea"/>
              </a:rPr>
              <a:t>由三角形相似，可得</a:t>
            </a:r>
          </a:p>
        </p:txBody>
      </p:sp>
      <p:graphicFrame>
        <p:nvGraphicFramePr>
          <p:cNvPr id="1022984" name="Object 8"/>
          <p:cNvGraphicFramePr>
            <a:graphicFrameLocks noChangeAspect="1"/>
          </p:cNvGraphicFramePr>
          <p:nvPr/>
        </p:nvGraphicFramePr>
        <p:xfrm>
          <a:off x="4283968" y="3956100"/>
          <a:ext cx="2984500" cy="481012"/>
        </p:xfrm>
        <a:graphic>
          <a:graphicData uri="http://schemas.openxmlformats.org/presentationml/2006/ole">
            <mc:AlternateContent xmlns:mc="http://schemas.openxmlformats.org/markup-compatibility/2006">
              <mc:Choice xmlns:v="urn:schemas-microsoft-com:vml" Requires="v">
                <p:oleObj spid="_x0000_s1138717" name="公式" r:id="rId16" imgW="2984400" imgH="482400" progId="">
                  <p:embed/>
                </p:oleObj>
              </mc:Choice>
              <mc:Fallback>
                <p:oleObj name="公式" r:id="rId16" imgW="2984400" imgH="4824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3968" y="3956100"/>
                        <a:ext cx="29845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2980"/>
                                        </p:tgtEl>
                                        <p:attrNameLst>
                                          <p:attrName>style.visibility</p:attrName>
                                        </p:attrNameLst>
                                      </p:cBhvr>
                                      <p:to>
                                        <p:strVal val="visible"/>
                                      </p:to>
                                    </p:set>
                                    <p:animEffect transition="in" filter="blinds(horizontal)">
                                      <p:cBhvr>
                                        <p:cTn id="12" dur="500"/>
                                        <p:tgtEl>
                                          <p:spTgt spid="1022980"/>
                                        </p:tgtEl>
                                      </p:cBhvr>
                                    </p:animEffect>
                                  </p:childTnLst>
                                </p:cTn>
                              </p:par>
                              <p:par>
                                <p:cTn id="13" presetID="3" presetClass="entr" presetSubtype="10" fill="hold" nodeType="withEffect">
                                  <p:stCondLst>
                                    <p:cond delay="0"/>
                                  </p:stCondLst>
                                  <p:childTnLst>
                                    <p:set>
                                      <p:cBhvr>
                                        <p:cTn id="14" dur="1" fill="hold">
                                          <p:stCondLst>
                                            <p:cond delay="0"/>
                                          </p:stCondLst>
                                        </p:cTn>
                                        <p:tgtEl>
                                          <p:spTgt spid="1022981"/>
                                        </p:tgtEl>
                                        <p:attrNameLst>
                                          <p:attrName>style.visibility</p:attrName>
                                        </p:attrNameLst>
                                      </p:cBhvr>
                                      <p:to>
                                        <p:strVal val="visible"/>
                                      </p:to>
                                    </p:set>
                                    <p:animEffect transition="in" filter="blinds(horizontal)">
                                      <p:cBhvr>
                                        <p:cTn id="15" dur="500"/>
                                        <p:tgtEl>
                                          <p:spTgt spid="1022981"/>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1022984"/>
                                        </p:tgtEl>
                                        <p:attrNameLst>
                                          <p:attrName>style.visibility</p:attrName>
                                        </p:attrNameLst>
                                      </p:cBhvr>
                                      <p:to>
                                        <p:strVal val="visible"/>
                                      </p:to>
                                    </p:set>
                                    <p:animEffect transition="in" filter="box(in)">
                                      <p:cBhvr>
                                        <p:cTn id="33" dur="500"/>
                                        <p:tgtEl>
                                          <p:spTgt spid="102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2645" name="Object 5"/>
          <p:cNvGraphicFramePr>
            <a:graphicFrameLocks noChangeAspect="1"/>
          </p:cNvGraphicFramePr>
          <p:nvPr/>
        </p:nvGraphicFramePr>
        <p:xfrm>
          <a:off x="337930" y="116632"/>
          <a:ext cx="7690454" cy="1152128"/>
        </p:xfrm>
        <a:graphic>
          <a:graphicData uri="http://schemas.openxmlformats.org/presentationml/2006/ole">
            <mc:AlternateContent xmlns:mc="http://schemas.openxmlformats.org/markup-compatibility/2006">
              <mc:Choice xmlns:v="urn:schemas-microsoft-com:vml" Requires="v">
                <p:oleObj spid="_x0000_s1024032" name="Equation" r:id="rId4" imgW="3390840" imgH="507960" progId="">
                  <p:embed/>
                </p:oleObj>
              </mc:Choice>
              <mc:Fallback>
                <p:oleObj name="Equation" r:id="rId4" imgW="3390840" imgH="507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30" y="116632"/>
                        <a:ext cx="769045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
          <p:cNvSpPr txBox="1">
            <a:spLocks noChangeArrowheads="1"/>
          </p:cNvSpPr>
          <p:nvPr/>
        </p:nvSpPr>
        <p:spPr bwMode="auto">
          <a:xfrm>
            <a:off x="394890" y="1484784"/>
            <a:ext cx="1008757" cy="523220"/>
          </a:xfrm>
          <a:prstGeom prst="rect">
            <a:avLst/>
          </a:prstGeom>
          <a:noFill/>
          <a:ln w="28575">
            <a:noFill/>
            <a:miter lim="800000"/>
            <a:headEnd/>
            <a:tailEnd/>
          </a:ln>
          <a:effectLst/>
        </p:spPr>
        <p:txBody>
          <a:bodyPr wrap="square">
            <a:spAutoFit/>
          </a:bodyPr>
          <a:lstStyle/>
          <a:p>
            <a:pPr>
              <a:spcBef>
                <a:spcPct val="50000"/>
              </a:spcBef>
            </a:pPr>
            <a:r>
              <a:rPr kumimoji="1" lang="zh-CN" altLang="en-US" sz="2800" b="1" dirty="0" smtClean="0">
                <a:ea typeface="黑体" pitchFamily="2" charset="-122"/>
              </a:rPr>
              <a:t>证明：</a:t>
            </a:r>
            <a:endParaRPr kumimoji="1" lang="zh-CN" altLang="en-US" sz="2800" b="1" dirty="0">
              <a:ea typeface="黑体" pitchFamily="2" charset="-122"/>
            </a:endParaRPr>
          </a:p>
        </p:txBody>
      </p:sp>
      <p:sp>
        <p:nvSpPr>
          <p:cNvPr id="12" name="Text Box 3"/>
          <p:cNvSpPr txBox="1">
            <a:spLocks noChangeArrowheads="1"/>
          </p:cNvSpPr>
          <p:nvPr/>
        </p:nvSpPr>
        <p:spPr bwMode="auto">
          <a:xfrm>
            <a:off x="1459805" y="1484784"/>
            <a:ext cx="2824163" cy="519113"/>
          </a:xfrm>
          <a:prstGeom prst="rect">
            <a:avLst/>
          </a:prstGeom>
          <a:noFill/>
          <a:ln w="28575">
            <a:noFill/>
            <a:miter lim="800000"/>
            <a:headEnd/>
            <a:tailEnd/>
          </a:ln>
          <a:effectLst/>
        </p:spPr>
        <p:txBody>
          <a:bodyPr>
            <a:spAutoFit/>
          </a:bodyPr>
          <a:lstStyle/>
          <a:p>
            <a:pPr>
              <a:spcBef>
                <a:spcPct val="50000"/>
              </a:spcBef>
            </a:pPr>
            <a:r>
              <a:rPr kumimoji="1" lang="zh-CN" altLang="en-US" sz="2800" b="1" dirty="0"/>
              <a:t>充分性显然；</a:t>
            </a:r>
          </a:p>
        </p:txBody>
      </p:sp>
      <p:sp>
        <p:nvSpPr>
          <p:cNvPr id="14" name="Text Box 4"/>
          <p:cNvSpPr txBox="1">
            <a:spLocks noChangeArrowheads="1"/>
          </p:cNvSpPr>
          <p:nvPr/>
        </p:nvSpPr>
        <p:spPr bwMode="auto">
          <a:xfrm>
            <a:off x="323528" y="2204393"/>
            <a:ext cx="1296144" cy="519112"/>
          </a:xfrm>
          <a:prstGeom prst="rect">
            <a:avLst/>
          </a:prstGeom>
          <a:noFill/>
          <a:ln w="28575">
            <a:noFill/>
            <a:miter lim="800000"/>
            <a:headEnd/>
            <a:tailEnd/>
          </a:ln>
          <a:effectLst/>
        </p:spPr>
        <p:txBody>
          <a:bodyPr wrap="square">
            <a:spAutoFit/>
          </a:bodyPr>
          <a:lstStyle/>
          <a:p>
            <a:pPr>
              <a:spcBef>
                <a:spcPct val="50000"/>
              </a:spcBef>
            </a:pPr>
            <a:r>
              <a:rPr kumimoji="1" lang="zh-CN" altLang="en-US" sz="2800" b="1" dirty="0"/>
              <a:t>必要性</a:t>
            </a:r>
          </a:p>
        </p:txBody>
      </p:sp>
      <p:graphicFrame>
        <p:nvGraphicFramePr>
          <p:cNvPr id="15" name="Object 8"/>
          <p:cNvGraphicFramePr>
            <a:graphicFrameLocks noChangeAspect="1"/>
          </p:cNvGraphicFramePr>
          <p:nvPr/>
        </p:nvGraphicFramePr>
        <p:xfrm>
          <a:off x="1619026" y="2204863"/>
          <a:ext cx="1368797" cy="591071"/>
        </p:xfrm>
        <a:graphic>
          <a:graphicData uri="http://schemas.openxmlformats.org/presentationml/2006/ole">
            <mc:AlternateContent xmlns:mc="http://schemas.openxmlformats.org/markup-compatibility/2006">
              <mc:Choice xmlns:v="urn:schemas-microsoft-com:vml" Requires="v">
                <p:oleObj spid="_x0000_s1024033" name="Equation" r:id="rId6" imgW="558720" imgH="241200" progId="">
                  <p:embed/>
                </p:oleObj>
              </mc:Choice>
              <mc:Fallback>
                <p:oleObj name="Equation" r:id="rId6" imgW="558720" imgH="2412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026" y="2204863"/>
                        <a:ext cx="1368797" cy="591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9"/>
          <p:cNvGraphicFramePr>
            <a:graphicFrameLocks noChangeAspect="1"/>
          </p:cNvGraphicFramePr>
          <p:nvPr/>
        </p:nvGraphicFramePr>
        <p:xfrm>
          <a:off x="6055306" y="1867126"/>
          <a:ext cx="1541030" cy="1170040"/>
        </p:xfrm>
        <a:graphic>
          <a:graphicData uri="http://schemas.openxmlformats.org/presentationml/2006/ole">
            <mc:AlternateContent xmlns:mc="http://schemas.openxmlformats.org/markup-compatibility/2006">
              <mc:Choice xmlns:v="urn:schemas-microsoft-com:vml" Requires="v">
                <p:oleObj spid="_x0000_s1024034" name="Equation" r:id="rId8" imgW="685800" imgH="520560" progId="">
                  <p:embed/>
                </p:oleObj>
              </mc:Choice>
              <mc:Fallback>
                <p:oleObj name="Equation" r:id="rId8" imgW="685800" imgH="52056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5306" y="1867126"/>
                        <a:ext cx="1541030" cy="117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2966076" y="2193713"/>
          <a:ext cx="3118092" cy="576064"/>
        </p:xfrm>
        <a:graphic>
          <a:graphicData uri="http://schemas.openxmlformats.org/presentationml/2006/ole">
            <mc:AlternateContent xmlns:mc="http://schemas.openxmlformats.org/markup-compatibility/2006">
              <mc:Choice xmlns:v="urn:schemas-microsoft-com:vml" Requires="v">
                <p:oleObj spid="_x0000_s1024035" name="Equation" r:id="rId10" imgW="1295280" imgH="241200" progId="">
                  <p:embed/>
                </p:oleObj>
              </mc:Choice>
              <mc:Fallback>
                <p:oleObj name="Equation" r:id="rId10" imgW="1295280" imgH="241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6076" y="2193713"/>
                        <a:ext cx="311809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1"/>
          <p:cNvGraphicFramePr>
            <a:graphicFrameLocks noChangeAspect="1"/>
          </p:cNvGraphicFramePr>
          <p:nvPr/>
        </p:nvGraphicFramePr>
        <p:xfrm>
          <a:off x="407988" y="4941168"/>
          <a:ext cx="5706881" cy="1223987"/>
        </p:xfrm>
        <a:graphic>
          <a:graphicData uri="http://schemas.openxmlformats.org/presentationml/2006/ole">
            <mc:AlternateContent xmlns:mc="http://schemas.openxmlformats.org/markup-compatibility/2006">
              <mc:Choice xmlns:v="urn:schemas-microsoft-com:vml" Requires="v">
                <p:oleObj spid="_x0000_s1024036" name="Equation" r:id="rId12" imgW="2412720" imgH="520560" progId="">
                  <p:embed/>
                </p:oleObj>
              </mc:Choice>
              <mc:Fallback>
                <p:oleObj name="Equation" r:id="rId12" imgW="2412720" imgH="52056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988" y="4941168"/>
                        <a:ext cx="5706881" cy="122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2"/>
          <p:cNvGraphicFramePr>
            <a:graphicFrameLocks noChangeAspect="1"/>
          </p:cNvGraphicFramePr>
          <p:nvPr/>
        </p:nvGraphicFramePr>
        <p:xfrm>
          <a:off x="467544" y="4293096"/>
          <a:ext cx="2304256" cy="546673"/>
        </p:xfrm>
        <a:graphic>
          <a:graphicData uri="http://schemas.openxmlformats.org/presentationml/2006/ole">
            <mc:AlternateContent xmlns:mc="http://schemas.openxmlformats.org/markup-compatibility/2006">
              <mc:Choice xmlns:v="urn:schemas-microsoft-com:vml" Requires="v">
                <p:oleObj spid="_x0000_s1024037" name="公式" r:id="rId14" imgW="1866600" imgH="444240" progId="">
                  <p:embed/>
                </p:oleObj>
              </mc:Choice>
              <mc:Fallback>
                <p:oleObj name="公式" r:id="rId14" imgW="1866600" imgH="44424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7544" y="4293096"/>
                        <a:ext cx="2304256" cy="546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nvGraphicFramePr>
        <p:xfrm>
          <a:off x="379239" y="3276848"/>
          <a:ext cx="2968625" cy="584200"/>
        </p:xfrm>
        <a:graphic>
          <a:graphicData uri="http://schemas.openxmlformats.org/presentationml/2006/ole">
            <mc:AlternateContent xmlns:mc="http://schemas.openxmlformats.org/markup-compatibility/2006">
              <mc:Choice xmlns:v="urn:schemas-microsoft-com:vml" Requires="v">
                <p:oleObj spid="_x0000_s1024038" name="Equation" r:id="rId16" imgW="1218960" imgH="241200" progId="">
                  <p:embed/>
                </p:oleObj>
              </mc:Choice>
              <mc:Fallback>
                <p:oleObj name="Equation" r:id="rId16" imgW="1218960" imgH="2412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39" y="3276848"/>
                        <a:ext cx="29686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4"/>
          <p:cNvGraphicFramePr>
            <a:graphicFrameLocks noChangeAspect="1"/>
          </p:cNvGraphicFramePr>
          <p:nvPr/>
        </p:nvGraphicFramePr>
        <p:xfrm>
          <a:off x="3635896" y="3380035"/>
          <a:ext cx="1943100" cy="481013"/>
        </p:xfrm>
        <a:graphic>
          <a:graphicData uri="http://schemas.openxmlformats.org/presentationml/2006/ole">
            <mc:AlternateContent xmlns:mc="http://schemas.openxmlformats.org/markup-compatibility/2006">
              <mc:Choice xmlns:v="urn:schemas-microsoft-com:vml" Requires="v">
                <p:oleObj spid="_x0000_s1024039" name="公式" r:id="rId18" imgW="1942920" imgH="482400" progId="">
                  <p:embed/>
                </p:oleObj>
              </mc:Choice>
              <mc:Fallback>
                <p:oleObj name="公式" r:id="rId18" imgW="1942920" imgH="4824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5896" y="3380035"/>
                        <a:ext cx="19431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5"/>
          <p:cNvGraphicFramePr>
            <a:graphicFrameLocks noChangeAspect="1"/>
          </p:cNvGraphicFramePr>
          <p:nvPr/>
        </p:nvGraphicFramePr>
        <p:xfrm>
          <a:off x="5580584" y="3107680"/>
          <a:ext cx="977900" cy="1041400"/>
        </p:xfrm>
        <a:graphic>
          <a:graphicData uri="http://schemas.openxmlformats.org/presentationml/2006/ole">
            <mc:AlternateContent xmlns:mc="http://schemas.openxmlformats.org/markup-compatibility/2006">
              <mc:Choice xmlns:v="urn:schemas-microsoft-com:vml" Requires="v">
                <p:oleObj spid="_x0000_s1024040" name="公式" r:id="rId20" imgW="977760" imgH="1041120" progId="">
                  <p:embed/>
                </p:oleObj>
              </mc:Choice>
              <mc:Fallback>
                <p:oleObj name="公式" r:id="rId20" imgW="977760" imgH="1041120" progId="">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0584" y="3107680"/>
                        <a:ext cx="9779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6"/>
          <p:cNvGraphicFramePr>
            <a:graphicFrameLocks noChangeAspect="1"/>
          </p:cNvGraphicFramePr>
          <p:nvPr/>
        </p:nvGraphicFramePr>
        <p:xfrm>
          <a:off x="6660084" y="3356992"/>
          <a:ext cx="685800" cy="531813"/>
        </p:xfrm>
        <a:graphic>
          <a:graphicData uri="http://schemas.openxmlformats.org/presentationml/2006/ole">
            <mc:AlternateContent xmlns:mc="http://schemas.openxmlformats.org/markup-compatibility/2006">
              <mc:Choice xmlns:v="urn:schemas-microsoft-com:vml" Requires="v">
                <p:oleObj spid="_x0000_s1024041" name="公式" r:id="rId22" imgW="685800" imgH="533160" progId="">
                  <p:embed/>
                </p:oleObj>
              </mc:Choice>
              <mc:Fallback>
                <p:oleObj name="公式" r:id="rId22" imgW="685800" imgH="533160" progId="">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60084" y="3356992"/>
                        <a:ext cx="6858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22" presetClass="entr" presetSubtype="8" fill="hold" grpId="0" nodeType="withEffect">
                                  <p:stCondLst>
                                    <p:cond delay="0"/>
                                  </p:stCondLst>
                                  <p:iterate type="lt">
                                    <p:tmPct val="100000"/>
                                  </p:iterate>
                                  <p:childTnLst>
                                    <p:set>
                                      <p:cBhvr>
                                        <p:cTn id="9" dur="1" fill="hold">
                                          <p:stCondLst>
                                            <p:cond delay="0"/>
                                          </p:stCondLst>
                                        </p:cTn>
                                        <p:tgtEl>
                                          <p:spTgt spid="12"/>
                                        </p:tgtEl>
                                        <p:attrNameLst>
                                          <p:attrName>style.visibility</p:attrName>
                                        </p:attrNameLst>
                                      </p:cBhvr>
                                      <p:to>
                                        <p:strVal val="visible"/>
                                      </p:to>
                                    </p:set>
                                    <p:animEffect transition="in" filter="wipe(left)">
                                      <p:cBhvr>
                                        <p:cTn id="10" dur="75"/>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14"/>
                                        </p:tgtEl>
                                        <p:attrNameLst>
                                          <p:attrName>style.visibility</p:attrName>
                                        </p:attrNameLst>
                                      </p:cBhvr>
                                      <p:to>
                                        <p:strVal val="visible"/>
                                      </p:to>
                                    </p:set>
                                    <p:animEffect transition="in" filter="wipe(left)">
                                      <p:cBhvr>
                                        <p:cTn id="15" dur="75"/>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utoUpdateAnimBg="0"/>
      <p:bldP spid="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61" name="Object 17"/>
          <p:cNvGraphicFramePr>
            <a:graphicFrameLocks noChangeAspect="1"/>
          </p:cNvGraphicFramePr>
          <p:nvPr/>
        </p:nvGraphicFramePr>
        <p:xfrm>
          <a:off x="539552" y="548680"/>
          <a:ext cx="2965030" cy="504055"/>
        </p:xfrm>
        <a:graphic>
          <a:graphicData uri="http://schemas.openxmlformats.org/presentationml/2006/ole">
            <mc:AlternateContent xmlns:mc="http://schemas.openxmlformats.org/markup-compatibility/2006">
              <mc:Choice xmlns:v="urn:schemas-microsoft-com:vml" Requires="v">
                <p:oleObj spid="_x0000_s1025047" name="Equation" r:id="rId4" imgW="1269720" imgH="215640" progId="">
                  <p:embed/>
                </p:oleObj>
              </mc:Choice>
              <mc:Fallback>
                <p:oleObj name="Equation" r:id="rId4" imgW="1269720" imgH="2156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548680"/>
                        <a:ext cx="2965030" cy="504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62" name="Object 18"/>
          <p:cNvGraphicFramePr>
            <a:graphicFrameLocks noChangeAspect="1"/>
          </p:cNvGraphicFramePr>
          <p:nvPr/>
        </p:nvGraphicFramePr>
        <p:xfrm>
          <a:off x="539552" y="1143372"/>
          <a:ext cx="3478506" cy="629444"/>
        </p:xfrm>
        <a:graphic>
          <a:graphicData uri="http://schemas.openxmlformats.org/presentationml/2006/ole">
            <mc:AlternateContent xmlns:mc="http://schemas.openxmlformats.org/markup-compatibility/2006">
              <mc:Choice xmlns:v="urn:schemas-microsoft-com:vml" Requires="v">
                <p:oleObj spid="_x0000_s1025048" name="Equation" r:id="rId6" imgW="1333440" imgH="241200" progId="">
                  <p:embed/>
                </p:oleObj>
              </mc:Choice>
              <mc:Fallback>
                <p:oleObj name="Equation" r:id="rId6" imgW="1333440" imgH="2412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372"/>
                        <a:ext cx="3478506" cy="629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64" name="Text Box 20"/>
          <p:cNvSpPr txBox="1">
            <a:spLocks noChangeArrowheads="1"/>
          </p:cNvSpPr>
          <p:nvPr/>
        </p:nvSpPr>
        <p:spPr bwMode="auto">
          <a:xfrm>
            <a:off x="611188" y="1989560"/>
            <a:ext cx="3962400" cy="519112"/>
          </a:xfrm>
          <a:prstGeom prst="rect">
            <a:avLst/>
          </a:prstGeom>
          <a:noFill/>
          <a:ln w="28575">
            <a:noFill/>
            <a:miter lim="800000"/>
            <a:headEnd/>
            <a:tailEnd/>
          </a:ln>
          <a:effectLst/>
        </p:spPr>
        <p:txBody>
          <a:bodyPr>
            <a:spAutoFit/>
          </a:bodyPr>
          <a:lstStyle/>
          <a:p>
            <a:pPr>
              <a:spcBef>
                <a:spcPct val="50000"/>
              </a:spcBef>
            </a:pPr>
            <a:r>
              <a:rPr kumimoji="1" lang="zh-CN" altLang="en-US" sz="2800" b="1" dirty="0"/>
              <a:t>两式相减，得</a:t>
            </a:r>
          </a:p>
        </p:txBody>
      </p:sp>
      <p:graphicFrame>
        <p:nvGraphicFramePr>
          <p:cNvPr id="390165" name="Object 21"/>
          <p:cNvGraphicFramePr>
            <a:graphicFrameLocks noChangeAspect="1"/>
          </p:cNvGraphicFramePr>
          <p:nvPr/>
        </p:nvGraphicFramePr>
        <p:xfrm>
          <a:off x="2879819" y="1988840"/>
          <a:ext cx="2196237" cy="503907"/>
        </p:xfrm>
        <a:graphic>
          <a:graphicData uri="http://schemas.openxmlformats.org/presentationml/2006/ole">
            <mc:AlternateContent xmlns:mc="http://schemas.openxmlformats.org/markup-compatibility/2006">
              <mc:Choice xmlns:v="urn:schemas-microsoft-com:vml" Requires="v">
                <p:oleObj spid="_x0000_s1025049" name="公式" r:id="rId8" imgW="1930320" imgH="444240" progId="">
                  <p:embed/>
                </p:oleObj>
              </mc:Choice>
              <mc:Fallback>
                <p:oleObj name="公式" r:id="rId8" imgW="1930320" imgH="4442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9819" y="1988840"/>
                        <a:ext cx="2196237" cy="503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66" name="Object 22"/>
          <p:cNvGraphicFramePr>
            <a:graphicFrameLocks noChangeAspect="1"/>
          </p:cNvGraphicFramePr>
          <p:nvPr/>
        </p:nvGraphicFramePr>
        <p:xfrm>
          <a:off x="5306571" y="2004225"/>
          <a:ext cx="2649805" cy="560679"/>
        </p:xfrm>
        <a:graphic>
          <a:graphicData uri="http://schemas.openxmlformats.org/presentationml/2006/ole">
            <mc:AlternateContent xmlns:mc="http://schemas.openxmlformats.org/markup-compatibility/2006">
              <mc:Choice xmlns:v="urn:schemas-microsoft-com:vml" Requires="v">
                <p:oleObj spid="_x0000_s1025050" name="公式" r:id="rId10" imgW="2273040" imgH="482400" progId="">
                  <p:embed/>
                </p:oleObj>
              </mc:Choice>
              <mc:Fallback>
                <p:oleObj name="公式" r:id="rId10" imgW="2273040" imgH="4824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6571" y="2004225"/>
                        <a:ext cx="2649805" cy="560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67" name="Object 23"/>
          <p:cNvGraphicFramePr>
            <a:graphicFrameLocks noChangeAspect="1"/>
          </p:cNvGraphicFramePr>
          <p:nvPr/>
        </p:nvGraphicFramePr>
        <p:xfrm>
          <a:off x="611560" y="2762206"/>
          <a:ext cx="1266910" cy="666794"/>
        </p:xfrm>
        <a:graphic>
          <a:graphicData uri="http://schemas.openxmlformats.org/presentationml/2006/ole">
            <mc:AlternateContent xmlns:mc="http://schemas.openxmlformats.org/markup-compatibility/2006">
              <mc:Choice xmlns:v="urn:schemas-microsoft-com:vml" Requires="v">
                <p:oleObj spid="_x0000_s1025051" name="Equation" r:id="rId12" imgW="482400" imgH="253800" progId="">
                  <p:embed/>
                </p:oleObj>
              </mc:Choice>
              <mc:Fallback>
                <p:oleObj name="Equation" r:id="rId12" imgW="482400" imgH="2538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560" y="2762206"/>
                        <a:ext cx="1266910" cy="666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68" name="Object 24"/>
          <p:cNvGraphicFramePr>
            <a:graphicFrameLocks noChangeAspect="1"/>
          </p:cNvGraphicFramePr>
          <p:nvPr/>
        </p:nvGraphicFramePr>
        <p:xfrm>
          <a:off x="2124075" y="2875980"/>
          <a:ext cx="1968500" cy="481012"/>
        </p:xfrm>
        <a:graphic>
          <a:graphicData uri="http://schemas.openxmlformats.org/presentationml/2006/ole">
            <mc:AlternateContent xmlns:mc="http://schemas.openxmlformats.org/markup-compatibility/2006">
              <mc:Choice xmlns:v="urn:schemas-microsoft-com:vml" Requires="v">
                <p:oleObj spid="_x0000_s1025052" name="公式" r:id="rId14" imgW="1968480" imgH="482400" progId="">
                  <p:embed/>
                </p:oleObj>
              </mc:Choice>
              <mc:Fallback>
                <p:oleObj name="公式" r:id="rId14" imgW="1968480" imgH="4824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2875980"/>
                        <a:ext cx="19685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69" name="Object 25"/>
          <p:cNvGraphicFramePr>
            <a:graphicFrameLocks noChangeAspect="1"/>
          </p:cNvGraphicFramePr>
          <p:nvPr/>
        </p:nvGraphicFramePr>
        <p:xfrm>
          <a:off x="4356100" y="2880172"/>
          <a:ext cx="1346200" cy="404812"/>
        </p:xfrm>
        <a:graphic>
          <a:graphicData uri="http://schemas.openxmlformats.org/presentationml/2006/ole">
            <mc:AlternateContent xmlns:mc="http://schemas.openxmlformats.org/markup-compatibility/2006">
              <mc:Choice xmlns:v="urn:schemas-microsoft-com:vml" Requires="v">
                <p:oleObj spid="_x0000_s1025053" name="公式" r:id="rId16" imgW="1346040" imgH="406080" progId="">
                  <p:embed/>
                </p:oleObj>
              </mc:Choice>
              <mc:Fallback>
                <p:oleObj name="公式" r:id="rId16" imgW="1346040" imgH="40608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6100" y="2880172"/>
                        <a:ext cx="13462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611560" y="4780309"/>
            <a:ext cx="7704856" cy="1384995"/>
          </a:xfrm>
          <a:prstGeom prst="rect">
            <a:avLst/>
          </a:prstGeom>
        </p:spPr>
        <p:txBody>
          <a:bodyPr wrap="square">
            <a:spAutoFit/>
          </a:bodyPr>
          <a:lstStyle/>
          <a:p>
            <a:pPr>
              <a:spcBef>
                <a:spcPct val="30000"/>
              </a:spcBef>
              <a:defRPr/>
            </a:pPr>
            <a:r>
              <a:rPr lang="zh-CN" altLang="en-US" sz="2800" b="1" dirty="0" smtClean="0">
                <a:solidFill>
                  <a:schemeClr val="bg2"/>
                </a:solidFill>
              </a:rPr>
              <a:t>向量数乘运算某种意义上对应的是几何上的平行关系，或者说平行这一几何现象反映在向量的代数上对应着数乘</a:t>
            </a:r>
            <a:endParaRPr lang="zh-CN" altLang="en-US" sz="2800" b="1" dirty="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0161"/>
                                        </p:tgtEl>
                                        <p:attrNameLst>
                                          <p:attrName>style.visibility</p:attrName>
                                        </p:attrNameLst>
                                      </p:cBhvr>
                                      <p:to>
                                        <p:strVal val="visible"/>
                                      </p:to>
                                    </p:set>
                                    <p:animEffect transition="in" filter="wipe(left)">
                                      <p:cBhvr>
                                        <p:cTn id="7" dur="500"/>
                                        <p:tgtEl>
                                          <p:spTgt spid="3901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0162"/>
                                        </p:tgtEl>
                                        <p:attrNameLst>
                                          <p:attrName>style.visibility</p:attrName>
                                        </p:attrNameLst>
                                      </p:cBhvr>
                                      <p:to>
                                        <p:strVal val="visible"/>
                                      </p:to>
                                    </p:set>
                                    <p:animEffect transition="in" filter="wipe(left)">
                                      <p:cBhvr>
                                        <p:cTn id="12" dur="500"/>
                                        <p:tgtEl>
                                          <p:spTgt spid="390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90164"/>
                                        </p:tgtEl>
                                        <p:attrNameLst>
                                          <p:attrName>style.visibility</p:attrName>
                                        </p:attrNameLst>
                                      </p:cBhvr>
                                      <p:to>
                                        <p:strVal val="visible"/>
                                      </p:to>
                                    </p:set>
                                    <p:animEffect transition="in" filter="wipe(left)">
                                      <p:cBhvr>
                                        <p:cTn id="17" dur="75"/>
                                        <p:tgtEl>
                                          <p:spTgt spid="3901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0165"/>
                                        </p:tgtEl>
                                        <p:attrNameLst>
                                          <p:attrName>style.visibility</p:attrName>
                                        </p:attrNameLst>
                                      </p:cBhvr>
                                      <p:to>
                                        <p:strVal val="visible"/>
                                      </p:to>
                                    </p:set>
                                    <p:animEffect transition="in" filter="wipe(left)">
                                      <p:cBhvr>
                                        <p:cTn id="22" dur="500"/>
                                        <p:tgtEl>
                                          <p:spTgt spid="39016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90166"/>
                                        </p:tgtEl>
                                        <p:attrNameLst>
                                          <p:attrName>style.visibility</p:attrName>
                                        </p:attrNameLst>
                                      </p:cBhvr>
                                      <p:to>
                                        <p:strVal val="visible"/>
                                      </p:to>
                                    </p:set>
                                    <p:animEffect transition="in" filter="wipe(left)">
                                      <p:cBhvr>
                                        <p:cTn id="26" dur="500"/>
                                        <p:tgtEl>
                                          <p:spTgt spid="3901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0167"/>
                                        </p:tgtEl>
                                        <p:attrNameLst>
                                          <p:attrName>style.visibility</p:attrName>
                                        </p:attrNameLst>
                                      </p:cBhvr>
                                      <p:to>
                                        <p:strVal val="visible"/>
                                      </p:to>
                                    </p:set>
                                    <p:animEffect transition="in" filter="wipe(left)">
                                      <p:cBhvr>
                                        <p:cTn id="31" dur="500"/>
                                        <p:tgtEl>
                                          <p:spTgt spid="3901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0168"/>
                                        </p:tgtEl>
                                        <p:attrNameLst>
                                          <p:attrName>style.visibility</p:attrName>
                                        </p:attrNameLst>
                                      </p:cBhvr>
                                      <p:to>
                                        <p:strVal val="visible"/>
                                      </p:to>
                                    </p:set>
                                    <p:animEffect transition="in" filter="wipe(left)">
                                      <p:cBhvr>
                                        <p:cTn id="36" dur="500"/>
                                        <p:tgtEl>
                                          <p:spTgt spid="3901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90169"/>
                                        </p:tgtEl>
                                        <p:attrNameLst>
                                          <p:attrName>style.visibility</p:attrName>
                                        </p:attrNameLst>
                                      </p:cBhvr>
                                      <p:to>
                                        <p:strVal val="visible"/>
                                      </p:to>
                                    </p:set>
                                    <p:animEffect transition="in" filter="wipe(left)">
                                      <p:cBhvr>
                                        <p:cTn id="41" dur="500"/>
                                        <p:tgtEl>
                                          <p:spTgt spid="39016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64" grpId="0" autoUpdateAnimBg="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611560" y="404664"/>
            <a:ext cx="5256584" cy="519113"/>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chemeClr val="accent2"/>
                </a:solidFill>
                <a:latin typeface="黑体" pitchFamily="2" charset="-122"/>
                <a:ea typeface="黑体" pitchFamily="2" charset="-122"/>
              </a:rPr>
              <a:t>例：</a:t>
            </a:r>
            <a:r>
              <a:rPr kumimoji="1" lang="en-US" altLang="zh-CN" sz="2800" b="1" dirty="0" smtClean="0">
                <a:solidFill>
                  <a:schemeClr val="accent2"/>
                </a:solidFill>
                <a:latin typeface="黑体" pitchFamily="2" charset="-122"/>
                <a:ea typeface="黑体" pitchFamily="2" charset="-122"/>
              </a:rPr>
              <a:t> </a:t>
            </a:r>
            <a:r>
              <a:rPr kumimoji="1" lang="zh-CN" altLang="en-US" sz="2800" b="1" dirty="0" smtClean="0">
                <a:latin typeface="+mn-ea"/>
                <a:ea typeface="+mn-ea"/>
              </a:rPr>
              <a:t>设</a:t>
            </a:r>
            <a:r>
              <a:rPr kumimoji="1" lang="en-US" altLang="zh-CN" sz="2800" b="1" i="1" dirty="0">
                <a:latin typeface="+mn-ea"/>
                <a:ea typeface="+mn-ea"/>
              </a:rPr>
              <a:t>AM</a:t>
            </a:r>
            <a:r>
              <a:rPr kumimoji="1" lang="zh-CN" altLang="en-US" sz="2800" b="1" dirty="0">
                <a:latin typeface="+mn-ea"/>
                <a:ea typeface="+mn-ea"/>
              </a:rPr>
              <a:t>是三角形</a:t>
            </a:r>
            <a:r>
              <a:rPr kumimoji="1" lang="en-US" altLang="zh-CN" sz="2800" b="1" i="1" dirty="0">
                <a:latin typeface="+mn-ea"/>
                <a:ea typeface="+mn-ea"/>
              </a:rPr>
              <a:t>ABC</a:t>
            </a:r>
            <a:r>
              <a:rPr kumimoji="1" lang="zh-CN" altLang="en-US" sz="2800" b="1" dirty="0">
                <a:latin typeface="+mn-ea"/>
                <a:ea typeface="+mn-ea"/>
              </a:rPr>
              <a:t>的中线</a:t>
            </a:r>
            <a:r>
              <a:rPr kumimoji="1" lang="zh-CN" altLang="en-US" sz="2800" b="1" dirty="0" smtClean="0">
                <a:latin typeface="+mn-ea"/>
                <a:ea typeface="+mn-ea"/>
              </a:rPr>
              <a:t>，</a:t>
            </a:r>
            <a:endParaRPr kumimoji="1" lang="en-US" altLang="zh-CN" sz="2800" b="1" dirty="0">
              <a:latin typeface="+mn-ea"/>
              <a:ea typeface="+mn-ea"/>
            </a:endParaRPr>
          </a:p>
        </p:txBody>
      </p:sp>
      <p:sp>
        <p:nvSpPr>
          <p:cNvPr id="604163" name="Text Box 3"/>
          <p:cNvSpPr txBox="1">
            <a:spLocks noChangeArrowheads="1"/>
          </p:cNvSpPr>
          <p:nvPr/>
        </p:nvSpPr>
        <p:spPr bwMode="auto">
          <a:xfrm>
            <a:off x="637456" y="2689756"/>
            <a:ext cx="982216"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latin typeface="宋体" pitchFamily="2" charset="-122"/>
              </a:rPr>
              <a:t>证明：</a:t>
            </a:r>
            <a:r>
              <a:rPr kumimoji="1" lang="zh-CN" altLang="en-US" sz="2800" b="1" dirty="0" smtClean="0">
                <a:solidFill>
                  <a:srgbClr val="009900"/>
                </a:solidFill>
                <a:ea typeface="黑体" pitchFamily="2" charset="-122"/>
              </a:rPr>
              <a:t> </a:t>
            </a:r>
            <a:endParaRPr kumimoji="1" lang="zh-CN" altLang="en-US" sz="2800" b="1" dirty="0">
              <a:solidFill>
                <a:srgbClr val="009900"/>
              </a:solidFill>
              <a:ea typeface="黑体" pitchFamily="2" charset="-122"/>
            </a:endParaRPr>
          </a:p>
        </p:txBody>
      </p:sp>
      <p:sp>
        <p:nvSpPr>
          <p:cNvPr id="604164" name="Rectangle 4"/>
          <p:cNvSpPr>
            <a:spLocks noChangeArrowheads="1"/>
          </p:cNvSpPr>
          <p:nvPr/>
        </p:nvSpPr>
        <p:spPr bwMode="auto">
          <a:xfrm>
            <a:off x="3957638" y="3233738"/>
            <a:ext cx="9144000" cy="0"/>
          </a:xfrm>
          <a:prstGeom prst="rect">
            <a:avLst/>
          </a:prstGeom>
          <a:noFill/>
          <a:ln w="9525">
            <a:noFill/>
            <a:miter lim="800000"/>
            <a:headEnd/>
            <a:tailEnd/>
          </a:ln>
          <a:effectLst/>
        </p:spPr>
        <p:txBody>
          <a:bodyPr>
            <a:spAutoFit/>
          </a:bodyPr>
          <a:lstStyle/>
          <a:p>
            <a:endParaRPr lang="zh-CN" altLang="en-US"/>
          </a:p>
        </p:txBody>
      </p:sp>
      <p:pic>
        <p:nvPicPr>
          <p:cNvPr id="604165" name="Picture 5"/>
          <p:cNvPicPr>
            <a:picLocks noChangeAspect="1" noChangeArrowheads="1"/>
          </p:cNvPicPr>
          <p:nvPr/>
        </p:nvPicPr>
        <p:blipFill>
          <a:blip r:embed="rId3" cstate="print"/>
          <a:srcRect/>
          <a:stretch>
            <a:fillRect/>
          </a:stretch>
        </p:blipFill>
        <p:spPr bwMode="auto">
          <a:xfrm>
            <a:off x="1763688" y="1332142"/>
            <a:ext cx="2520280" cy="800714"/>
          </a:xfrm>
          <a:prstGeom prst="rect">
            <a:avLst/>
          </a:prstGeom>
          <a:noFill/>
        </p:spPr>
      </p:pic>
      <p:sp>
        <p:nvSpPr>
          <p:cNvPr id="604167" name="Rectangle 7"/>
          <p:cNvSpPr>
            <a:spLocks noChangeArrowheads="1"/>
          </p:cNvSpPr>
          <p:nvPr/>
        </p:nvSpPr>
        <p:spPr bwMode="auto">
          <a:xfrm>
            <a:off x="1556792" y="2636912"/>
            <a:ext cx="1143000" cy="519112"/>
          </a:xfrm>
          <a:prstGeom prst="rect">
            <a:avLst/>
          </a:prstGeom>
          <a:noFill/>
          <a:ln w="9525">
            <a:noFill/>
            <a:miter lim="800000"/>
            <a:headEnd/>
            <a:tailEnd/>
          </a:ln>
          <a:effectLst/>
        </p:spPr>
        <p:txBody>
          <a:bodyPr>
            <a:spAutoFit/>
          </a:bodyPr>
          <a:lstStyle/>
          <a:p>
            <a:r>
              <a:rPr lang="zh-CN" altLang="en-US" sz="2800" b="1" dirty="0">
                <a:latin typeface="宋体" pitchFamily="2" charset="-122"/>
              </a:rPr>
              <a:t>因为</a:t>
            </a:r>
            <a:r>
              <a:rPr lang="zh-CN" altLang="en-US" sz="1100" b="1" dirty="0">
                <a:latin typeface="Arial" charset="0"/>
              </a:rPr>
              <a:t> </a:t>
            </a:r>
            <a:endParaRPr lang="zh-CN" altLang="en-US" sz="1800" b="1" dirty="0">
              <a:latin typeface="Arial" charset="0"/>
            </a:endParaRPr>
          </a:p>
        </p:txBody>
      </p:sp>
      <p:sp>
        <p:nvSpPr>
          <p:cNvPr id="604168" name="Rectangle 8"/>
          <p:cNvSpPr>
            <a:spLocks noChangeArrowheads="1"/>
          </p:cNvSpPr>
          <p:nvPr/>
        </p:nvSpPr>
        <p:spPr bwMode="auto">
          <a:xfrm>
            <a:off x="3524250" y="3309938"/>
            <a:ext cx="9144000" cy="0"/>
          </a:xfrm>
          <a:prstGeom prst="rect">
            <a:avLst/>
          </a:prstGeom>
          <a:noFill/>
          <a:ln w="9525">
            <a:noFill/>
            <a:miter lim="800000"/>
            <a:headEnd/>
            <a:tailEnd/>
          </a:ln>
          <a:effectLst/>
        </p:spPr>
        <p:txBody>
          <a:bodyPr>
            <a:spAutoFit/>
          </a:bodyPr>
          <a:lstStyle/>
          <a:p>
            <a:endParaRPr lang="zh-CN" altLang="en-US"/>
          </a:p>
        </p:txBody>
      </p:sp>
      <p:pic>
        <p:nvPicPr>
          <p:cNvPr id="604169" name="Picture 9"/>
          <p:cNvPicPr>
            <a:picLocks noChangeAspect="1" noChangeArrowheads="1"/>
          </p:cNvPicPr>
          <p:nvPr/>
        </p:nvPicPr>
        <p:blipFill>
          <a:blip r:embed="rId4" cstate="print"/>
          <a:srcRect/>
          <a:stretch>
            <a:fillRect/>
          </a:stretch>
        </p:blipFill>
        <p:spPr bwMode="auto">
          <a:xfrm>
            <a:off x="2627784" y="2697769"/>
            <a:ext cx="4800600" cy="546100"/>
          </a:xfrm>
          <a:prstGeom prst="rect">
            <a:avLst/>
          </a:prstGeom>
          <a:noFill/>
        </p:spPr>
      </p:pic>
      <p:sp>
        <p:nvSpPr>
          <p:cNvPr id="604170" name="Rectangle 10"/>
          <p:cNvSpPr>
            <a:spLocks noChangeArrowheads="1"/>
          </p:cNvSpPr>
          <p:nvPr/>
        </p:nvSpPr>
        <p:spPr bwMode="auto">
          <a:xfrm>
            <a:off x="3519488" y="3309938"/>
            <a:ext cx="9144000" cy="0"/>
          </a:xfrm>
          <a:prstGeom prst="rect">
            <a:avLst/>
          </a:prstGeom>
          <a:noFill/>
          <a:ln w="9525">
            <a:noFill/>
            <a:miter lim="800000"/>
            <a:headEnd/>
            <a:tailEnd/>
          </a:ln>
          <a:effectLst/>
        </p:spPr>
        <p:txBody>
          <a:bodyPr>
            <a:spAutoFit/>
          </a:bodyPr>
          <a:lstStyle/>
          <a:p>
            <a:endParaRPr lang="zh-CN" altLang="en-US"/>
          </a:p>
        </p:txBody>
      </p:sp>
      <p:pic>
        <p:nvPicPr>
          <p:cNvPr id="604171" name="Picture 11"/>
          <p:cNvPicPr>
            <a:picLocks noChangeAspect="1" noChangeArrowheads="1"/>
          </p:cNvPicPr>
          <p:nvPr/>
        </p:nvPicPr>
        <p:blipFill>
          <a:blip r:embed="rId5" cstate="print"/>
          <a:srcRect/>
          <a:stretch>
            <a:fillRect/>
          </a:stretch>
        </p:blipFill>
        <p:spPr bwMode="auto">
          <a:xfrm>
            <a:off x="2590800" y="3407594"/>
            <a:ext cx="4648200" cy="525462"/>
          </a:xfrm>
          <a:prstGeom prst="rect">
            <a:avLst/>
          </a:prstGeom>
          <a:noFill/>
        </p:spPr>
      </p:pic>
      <p:sp>
        <p:nvSpPr>
          <p:cNvPr id="604172" name="Rectangle 12"/>
          <p:cNvSpPr>
            <a:spLocks noChangeArrowheads="1"/>
          </p:cNvSpPr>
          <p:nvPr/>
        </p:nvSpPr>
        <p:spPr bwMode="auto">
          <a:xfrm>
            <a:off x="1524000" y="3413944"/>
            <a:ext cx="1219200" cy="519112"/>
          </a:xfrm>
          <a:prstGeom prst="rect">
            <a:avLst/>
          </a:prstGeom>
          <a:noFill/>
          <a:ln w="9525">
            <a:noFill/>
            <a:miter lim="800000"/>
            <a:headEnd/>
            <a:tailEnd/>
          </a:ln>
          <a:effectLst/>
        </p:spPr>
        <p:txBody>
          <a:bodyPr>
            <a:spAutoFit/>
          </a:bodyPr>
          <a:lstStyle/>
          <a:p>
            <a:r>
              <a:rPr lang="zh-CN" altLang="en-US" sz="2800" b="1" dirty="0">
                <a:latin typeface="宋体" pitchFamily="2" charset="-122"/>
              </a:rPr>
              <a:t>所以</a:t>
            </a:r>
            <a:r>
              <a:rPr lang="zh-CN" altLang="en-US" sz="1100" dirty="0">
                <a:latin typeface="Arial" charset="0"/>
              </a:rPr>
              <a:t> </a:t>
            </a:r>
            <a:endParaRPr lang="zh-CN" altLang="en-US" sz="1800" dirty="0">
              <a:latin typeface="Arial" charset="0"/>
            </a:endParaRPr>
          </a:p>
        </p:txBody>
      </p:sp>
      <p:sp>
        <p:nvSpPr>
          <p:cNvPr id="604173" name="Rectangle 13"/>
          <p:cNvSpPr>
            <a:spLocks noChangeArrowheads="1"/>
          </p:cNvSpPr>
          <p:nvPr/>
        </p:nvSpPr>
        <p:spPr bwMode="auto">
          <a:xfrm>
            <a:off x="1547664" y="4134024"/>
            <a:ext cx="685800" cy="519112"/>
          </a:xfrm>
          <a:prstGeom prst="rect">
            <a:avLst/>
          </a:prstGeom>
          <a:noFill/>
          <a:ln w="9525">
            <a:noFill/>
            <a:miter lim="800000"/>
            <a:headEnd/>
            <a:tailEnd/>
          </a:ln>
          <a:effectLst/>
        </p:spPr>
        <p:txBody>
          <a:bodyPr>
            <a:spAutoFit/>
          </a:bodyPr>
          <a:lstStyle/>
          <a:p>
            <a:r>
              <a:rPr lang="zh-CN" altLang="en-US" sz="2800" b="1" dirty="0">
                <a:latin typeface="宋体" pitchFamily="2" charset="-122"/>
              </a:rPr>
              <a:t>但</a:t>
            </a:r>
            <a:r>
              <a:rPr lang="zh-CN" altLang="en-US" sz="1100" b="1" dirty="0">
                <a:latin typeface="Arial" charset="0"/>
              </a:rPr>
              <a:t> </a:t>
            </a:r>
            <a:endParaRPr lang="zh-CN" altLang="en-US" sz="1800" b="1" dirty="0">
              <a:latin typeface="Arial" charset="0"/>
            </a:endParaRPr>
          </a:p>
        </p:txBody>
      </p:sp>
      <p:sp>
        <p:nvSpPr>
          <p:cNvPr id="604174" name="Rectangle 14"/>
          <p:cNvSpPr>
            <a:spLocks noChangeArrowheads="1"/>
          </p:cNvSpPr>
          <p:nvPr/>
        </p:nvSpPr>
        <p:spPr bwMode="auto">
          <a:xfrm>
            <a:off x="3714750" y="3309938"/>
            <a:ext cx="9144000" cy="0"/>
          </a:xfrm>
          <a:prstGeom prst="rect">
            <a:avLst/>
          </a:prstGeom>
          <a:noFill/>
          <a:ln w="9525">
            <a:noFill/>
            <a:miter lim="800000"/>
            <a:headEnd/>
            <a:tailEnd/>
          </a:ln>
          <a:effectLst/>
        </p:spPr>
        <p:txBody>
          <a:bodyPr>
            <a:spAutoFit/>
          </a:bodyPr>
          <a:lstStyle/>
          <a:p>
            <a:endParaRPr lang="zh-CN" altLang="en-US"/>
          </a:p>
        </p:txBody>
      </p:sp>
      <p:pic>
        <p:nvPicPr>
          <p:cNvPr id="604175" name="Picture 15"/>
          <p:cNvPicPr>
            <a:picLocks noChangeAspect="1" noChangeArrowheads="1"/>
          </p:cNvPicPr>
          <p:nvPr/>
        </p:nvPicPr>
        <p:blipFill>
          <a:blip r:embed="rId6" cstate="print"/>
          <a:srcRect/>
          <a:stretch>
            <a:fillRect/>
          </a:stretch>
        </p:blipFill>
        <p:spPr bwMode="auto">
          <a:xfrm>
            <a:off x="2627784" y="4174282"/>
            <a:ext cx="3962400" cy="550862"/>
          </a:xfrm>
          <a:prstGeom prst="rect">
            <a:avLst/>
          </a:prstGeom>
          <a:noFill/>
        </p:spPr>
      </p:pic>
      <p:sp>
        <p:nvSpPr>
          <p:cNvPr id="604176" name="Rectangle 16"/>
          <p:cNvSpPr>
            <a:spLocks noChangeArrowheads="1"/>
          </p:cNvSpPr>
          <p:nvPr/>
        </p:nvSpPr>
        <p:spPr bwMode="auto">
          <a:xfrm>
            <a:off x="1524000" y="4876825"/>
            <a:ext cx="1066800" cy="519112"/>
          </a:xfrm>
          <a:prstGeom prst="rect">
            <a:avLst/>
          </a:prstGeom>
          <a:noFill/>
          <a:ln w="9525">
            <a:noFill/>
            <a:miter lim="800000"/>
            <a:headEnd/>
            <a:tailEnd/>
          </a:ln>
          <a:effectLst/>
        </p:spPr>
        <p:txBody>
          <a:bodyPr>
            <a:spAutoFit/>
          </a:bodyPr>
          <a:lstStyle/>
          <a:p>
            <a:r>
              <a:rPr lang="zh-CN" altLang="en-US" sz="2800" b="1" dirty="0">
                <a:latin typeface="宋体" pitchFamily="2" charset="-122"/>
              </a:rPr>
              <a:t>因而</a:t>
            </a:r>
            <a:r>
              <a:rPr lang="zh-CN" altLang="en-US" sz="1100" b="1" dirty="0">
                <a:latin typeface="Arial" charset="0"/>
              </a:rPr>
              <a:t> </a:t>
            </a:r>
            <a:endParaRPr lang="zh-CN" altLang="en-US" sz="1800" b="1" dirty="0">
              <a:latin typeface="Arial" charset="0"/>
            </a:endParaRPr>
          </a:p>
        </p:txBody>
      </p:sp>
      <p:sp>
        <p:nvSpPr>
          <p:cNvPr id="604177" name="Rectangle 17"/>
          <p:cNvSpPr>
            <a:spLocks noChangeArrowheads="1"/>
          </p:cNvSpPr>
          <p:nvPr/>
        </p:nvSpPr>
        <p:spPr bwMode="auto">
          <a:xfrm>
            <a:off x="4024313" y="3319463"/>
            <a:ext cx="9144000" cy="0"/>
          </a:xfrm>
          <a:prstGeom prst="rect">
            <a:avLst/>
          </a:prstGeom>
          <a:noFill/>
          <a:ln w="9525">
            <a:noFill/>
            <a:miter lim="800000"/>
            <a:headEnd/>
            <a:tailEnd/>
          </a:ln>
          <a:effectLst/>
        </p:spPr>
        <p:txBody>
          <a:bodyPr>
            <a:spAutoFit/>
          </a:bodyPr>
          <a:lstStyle/>
          <a:p>
            <a:endParaRPr lang="zh-CN" altLang="en-US"/>
          </a:p>
        </p:txBody>
      </p:sp>
      <p:pic>
        <p:nvPicPr>
          <p:cNvPr id="604178" name="Picture 18"/>
          <p:cNvPicPr>
            <a:picLocks noChangeAspect="1" noChangeArrowheads="1"/>
          </p:cNvPicPr>
          <p:nvPr/>
        </p:nvPicPr>
        <p:blipFill>
          <a:blip r:embed="rId7" cstate="print"/>
          <a:srcRect/>
          <a:stretch>
            <a:fillRect/>
          </a:stretch>
        </p:blipFill>
        <p:spPr bwMode="auto">
          <a:xfrm>
            <a:off x="2627784" y="4927699"/>
            <a:ext cx="2590800" cy="517525"/>
          </a:xfrm>
          <a:prstGeom prst="rect">
            <a:avLst/>
          </a:prstGeom>
          <a:noFill/>
        </p:spPr>
      </p:pic>
      <p:sp>
        <p:nvSpPr>
          <p:cNvPr id="604179" name="Rectangle 19"/>
          <p:cNvSpPr>
            <a:spLocks noChangeArrowheads="1"/>
          </p:cNvSpPr>
          <p:nvPr/>
        </p:nvSpPr>
        <p:spPr bwMode="auto">
          <a:xfrm>
            <a:off x="1524000" y="5790208"/>
            <a:ext cx="838200" cy="519112"/>
          </a:xfrm>
          <a:prstGeom prst="rect">
            <a:avLst/>
          </a:prstGeom>
          <a:noFill/>
          <a:ln w="9525">
            <a:noFill/>
            <a:miter lim="800000"/>
            <a:headEnd/>
            <a:tailEnd/>
          </a:ln>
          <a:effectLst/>
        </p:spPr>
        <p:txBody>
          <a:bodyPr>
            <a:spAutoFit/>
          </a:bodyPr>
          <a:lstStyle/>
          <a:p>
            <a:r>
              <a:rPr lang="zh-CN" altLang="en-US" sz="2800" b="1" dirty="0">
                <a:latin typeface="宋体" pitchFamily="2" charset="-122"/>
              </a:rPr>
              <a:t>即</a:t>
            </a:r>
            <a:r>
              <a:rPr lang="zh-CN" altLang="en-US" sz="2800" dirty="0">
                <a:latin typeface="宋体" pitchFamily="2" charset="-122"/>
              </a:rPr>
              <a:t> </a:t>
            </a:r>
            <a:endParaRPr lang="zh-CN" altLang="en-US" sz="1800" dirty="0">
              <a:latin typeface="Arial" charset="0"/>
            </a:endParaRPr>
          </a:p>
        </p:txBody>
      </p:sp>
      <p:sp>
        <p:nvSpPr>
          <p:cNvPr id="604180" name="Rectangle 20"/>
          <p:cNvSpPr>
            <a:spLocks noChangeArrowheads="1"/>
          </p:cNvSpPr>
          <p:nvPr/>
        </p:nvSpPr>
        <p:spPr bwMode="auto">
          <a:xfrm>
            <a:off x="3957638" y="3233738"/>
            <a:ext cx="9144000" cy="0"/>
          </a:xfrm>
          <a:prstGeom prst="rect">
            <a:avLst/>
          </a:prstGeom>
          <a:noFill/>
          <a:ln w="9525">
            <a:noFill/>
            <a:miter lim="800000"/>
            <a:headEnd/>
            <a:tailEnd/>
          </a:ln>
          <a:effectLst/>
        </p:spPr>
        <p:txBody>
          <a:bodyPr>
            <a:spAutoFit/>
          </a:bodyPr>
          <a:lstStyle/>
          <a:p>
            <a:endParaRPr lang="zh-CN" altLang="en-US"/>
          </a:p>
        </p:txBody>
      </p:sp>
      <p:pic>
        <p:nvPicPr>
          <p:cNvPr id="604181" name="Picture 21"/>
          <p:cNvPicPr>
            <a:picLocks noChangeAspect="1" noChangeArrowheads="1"/>
          </p:cNvPicPr>
          <p:nvPr/>
        </p:nvPicPr>
        <p:blipFill>
          <a:blip r:embed="rId3" cstate="print"/>
          <a:srcRect/>
          <a:stretch>
            <a:fillRect/>
          </a:stretch>
        </p:blipFill>
        <p:spPr bwMode="auto">
          <a:xfrm>
            <a:off x="2528205" y="5669666"/>
            <a:ext cx="2691867" cy="855678"/>
          </a:xfrm>
          <a:prstGeom prst="rect">
            <a:avLst/>
          </a:prstGeom>
          <a:noFill/>
        </p:spPr>
      </p:pic>
      <p:grpSp>
        <p:nvGrpSpPr>
          <p:cNvPr id="604182" name="Group 22"/>
          <p:cNvGrpSpPr>
            <a:grpSpLocks/>
          </p:cNvGrpSpPr>
          <p:nvPr/>
        </p:nvGrpSpPr>
        <p:grpSpPr bwMode="auto">
          <a:xfrm>
            <a:off x="6156176" y="44624"/>
            <a:ext cx="2808312" cy="2880320"/>
            <a:chOff x="7200" y="8928"/>
            <a:chExt cx="3240" cy="3463"/>
          </a:xfrm>
        </p:grpSpPr>
        <p:sp>
          <p:nvSpPr>
            <p:cNvPr id="604183" name="Line 23"/>
            <p:cNvSpPr>
              <a:spLocks noChangeShapeType="1"/>
            </p:cNvSpPr>
            <p:nvPr/>
          </p:nvSpPr>
          <p:spPr bwMode="auto">
            <a:xfrm flipH="1">
              <a:off x="7380" y="9396"/>
              <a:ext cx="1260" cy="2184"/>
            </a:xfrm>
            <a:prstGeom prst="line">
              <a:avLst/>
            </a:prstGeom>
            <a:noFill/>
            <a:ln w="19050">
              <a:solidFill>
                <a:srgbClr val="FF0000"/>
              </a:solidFill>
              <a:round/>
              <a:headEnd/>
              <a:tailEnd type="triangle" w="med" len="med"/>
            </a:ln>
          </p:spPr>
          <p:txBody>
            <a:bodyPr/>
            <a:lstStyle/>
            <a:p>
              <a:endParaRPr lang="zh-CN" altLang="en-US"/>
            </a:p>
          </p:txBody>
        </p:sp>
        <p:sp>
          <p:nvSpPr>
            <p:cNvPr id="604184" name="Line 24"/>
            <p:cNvSpPr>
              <a:spLocks noChangeShapeType="1"/>
            </p:cNvSpPr>
            <p:nvPr/>
          </p:nvSpPr>
          <p:spPr bwMode="auto">
            <a:xfrm flipH="1">
              <a:off x="8489" y="9506"/>
              <a:ext cx="133" cy="1815"/>
            </a:xfrm>
            <a:prstGeom prst="line">
              <a:avLst/>
            </a:prstGeom>
            <a:noFill/>
            <a:ln w="19050">
              <a:solidFill>
                <a:srgbClr val="00FFFF"/>
              </a:solidFill>
              <a:round/>
              <a:headEnd/>
              <a:tailEnd type="triangle" w="med" len="med"/>
            </a:ln>
          </p:spPr>
          <p:txBody>
            <a:bodyPr/>
            <a:lstStyle/>
            <a:p>
              <a:endParaRPr lang="zh-CN" altLang="en-US"/>
            </a:p>
          </p:txBody>
        </p:sp>
        <p:sp>
          <p:nvSpPr>
            <p:cNvPr id="604185" name="Freeform 25"/>
            <p:cNvSpPr>
              <a:spLocks/>
            </p:cNvSpPr>
            <p:nvPr/>
          </p:nvSpPr>
          <p:spPr bwMode="auto">
            <a:xfrm>
              <a:off x="7380" y="11091"/>
              <a:ext cx="2175" cy="489"/>
            </a:xfrm>
            <a:custGeom>
              <a:avLst/>
              <a:gdLst/>
              <a:ahLst/>
              <a:cxnLst>
                <a:cxn ang="0">
                  <a:pos x="0" y="489"/>
                </a:cxn>
                <a:cxn ang="0">
                  <a:pos x="2175" y="0"/>
                </a:cxn>
              </a:cxnLst>
              <a:rect l="0" t="0" r="r" b="b"/>
              <a:pathLst>
                <a:path w="2175" h="489">
                  <a:moveTo>
                    <a:pt x="0" y="489"/>
                  </a:moveTo>
                  <a:lnTo>
                    <a:pt x="2175" y="0"/>
                  </a:lnTo>
                </a:path>
              </a:pathLst>
            </a:custGeom>
            <a:noFill/>
            <a:ln w="19050">
              <a:solidFill>
                <a:srgbClr val="0000FF"/>
              </a:solidFill>
              <a:round/>
              <a:headEnd/>
              <a:tailEnd/>
            </a:ln>
          </p:spPr>
          <p:txBody>
            <a:bodyPr/>
            <a:lstStyle/>
            <a:p>
              <a:endParaRPr lang="zh-CN" altLang="en-US"/>
            </a:p>
          </p:txBody>
        </p:sp>
        <p:sp>
          <p:nvSpPr>
            <p:cNvPr id="604186" name="Line 26"/>
            <p:cNvSpPr>
              <a:spLocks noChangeShapeType="1"/>
            </p:cNvSpPr>
            <p:nvPr/>
          </p:nvSpPr>
          <p:spPr bwMode="auto">
            <a:xfrm>
              <a:off x="8640" y="9396"/>
              <a:ext cx="900" cy="1716"/>
            </a:xfrm>
            <a:prstGeom prst="line">
              <a:avLst/>
            </a:prstGeom>
            <a:noFill/>
            <a:ln w="19050">
              <a:solidFill>
                <a:srgbClr val="FF00FF"/>
              </a:solidFill>
              <a:round/>
              <a:headEnd/>
              <a:tailEnd type="triangle" w="med" len="med"/>
            </a:ln>
          </p:spPr>
          <p:txBody>
            <a:bodyPr/>
            <a:lstStyle/>
            <a:p>
              <a:endParaRPr lang="zh-CN" altLang="en-US"/>
            </a:p>
          </p:txBody>
        </p:sp>
        <p:sp>
          <p:nvSpPr>
            <p:cNvPr id="604187" name="Text Box 27"/>
            <p:cNvSpPr txBox="1">
              <a:spLocks noChangeArrowheads="1"/>
            </p:cNvSpPr>
            <p:nvPr/>
          </p:nvSpPr>
          <p:spPr bwMode="auto">
            <a:xfrm>
              <a:off x="8640" y="8928"/>
              <a:ext cx="1080" cy="780"/>
            </a:xfrm>
            <a:prstGeom prst="rect">
              <a:avLst/>
            </a:prstGeom>
            <a:noFill/>
            <a:ln w="9525">
              <a:noFill/>
              <a:miter lim="800000"/>
              <a:headEnd/>
              <a:tailEnd/>
            </a:ln>
          </p:spPr>
          <p:txBody>
            <a:bodyPr/>
            <a:lstStyle/>
            <a:p>
              <a:pPr algn="just" eaLnBrk="0" hangingPunct="0"/>
              <a:r>
                <a:rPr lang="en-US" altLang="zh-CN" sz="1400"/>
                <a:t>A</a:t>
              </a:r>
              <a:endParaRPr lang="en-US" altLang="zh-CN" sz="1000"/>
            </a:p>
            <a:p>
              <a:pPr eaLnBrk="0" hangingPunct="0"/>
              <a:endParaRPr lang="en-US" altLang="zh-CN" sz="1200"/>
            </a:p>
          </p:txBody>
        </p:sp>
        <p:sp>
          <p:nvSpPr>
            <p:cNvPr id="604188" name="Text Box 28"/>
            <p:cNvSpPr txBox="1">
              <a:spLocks noChangeArrowheads="1"/>
            </p:cNvSpPr>
            <p:nvPr/>
          </p:nvSpPr>
          <p:spPr bwMode="auto">
            <a:xfrm>
              <a:off x="7200" y="11611"/>
              <a:ext cx="1080" cy="780"/>
            </a:xfrm>
            <a:prstGeom prst="rect">
              <a:avLst/>
            </a:prstGeom>
            <a:noFill/>
            <a:ln w="9525">
              <a:noFill/>
              <a:miter lim="800000"/>
              <a:headEnd/>
              <a:tailEnd/>
            </a:ln>
          </p:spPr>
          <p:txBody>
            <a:bodyPr/>
            <a:lstStyle/>
            <a:p>
              <a:pPr algn="just" eaLnBrk="0" hangingPunct="0"/>
              <a:r>
                <a:rPr lang="en-US" altLang="zh-CN" sz="1400" dirty="0"/>
                <a:t>B</a:t>
              </a:r>
              <a:endParaRPr lang="en-US" altLang="zh-CN" sz="1000" dirty="0"/>
            </a:p>
            <a:p>
              <a:pPr eaLnBrk="0" hangingPunct="0"/>
              <a:endParaRPr lang="en-US" altLang="zh-CN" sz="1200" dirty="0"/>
            </a:p>
          </p:txBody>
        </p:sp>
        <p:sp>
          <p:nvSpPr>
            <p:cNvPr id="604189" name="Text Box 29"/>
            <p:cNvSpPr txBox="1">
              <a:spLocks noChangeArrowheads="1"/>
            </p:cNvSpPr>
            <p:nvPr/>
          </p:nvSpPr>
          <p:spPr bwMode="auto">
            <a:xfrm>
              <a:off x="9360" y="11144"/>
              <a:ext cx="1080" cy="780"/>
            </a:xfrm>
            <a:prstGeom prst="rect">
              <a:avLst/>
            </a:prstGeom>
            <a:noFill/>
            <a:ln w="9525">
              <a:noFill/>
              <a:miter lim="800000"/>
              <a:headEnd/>
              <a:tailEnd/>
            </a:ln>
          </p:spPr>
          <p:txBody>
            <a:bodyPr/>
            <a:lstStyle/>
            <a:p>
              <a:pPr algn="just" eaLnBrk="0" hangingPunct="0"/>
              <a:r>
                <a:rPr lang="en-US" altLang="zh-CN" sz="1400" dirty="0"/>
                <a:t>C</a:t>
              </a:r>
              <a:endParaRPr lang="en-US" altLang="zh-CN" sz="1000" dirty="0"/>
            </a:p>
            <a:p>
              <a:pPr eaLnBrk="0" hangingPunct="0"/>
              <a:endParaRPr lang="en-US" altLang="zh-CN" sz="1200" dirty="0"/>
            </a:p>
          </p:txBody>
        </p:sp>
        <p:sp>
          <p:nvSpPr>
            <p:cNvPr id="604190" name="Text Box 30"/>
            <p:cNvSpPr txBox="1">
              <a:spLocks noChangeArrowheads="1"/>
            </p:cNvSpPr>
            <p:nvPr/>
          </p:nvSpPr>
          <p:spPr bwMode="auto">
            <a:xfrm>
              <a:off x="8292" y="11364"/>
              <a:ext cx="1080" cy="780"/>
            </a:xfrm>
            <a:prstGeom prst="rect">
              <a:avLst/>
            </a:prstGeom>
            <a:noFill/>
            <a:ln w="9525">
              <a:noFill/>
              <a:miter lim="800000"/>
              <a:headEnd/>
              <a:tailEnd/>
            </a:ln>
          </p:spPr>
          <p:txBody>
            <a:bodyPr/>
            <a:lstStyle/>
            <a:p>
              <a:pPr algn="just" eaLnBrk="0" hangingPunct="0"/>
              <a:r>
                <a:rPr lang="en-US" altLang="zh-CN" sz="1400" dirty="0"/>
                <a:t>M</a:t>
              </a:r>
              <a:endParaRPr lang="en-US" altLang="zh-CN" sz="1000" dirty="0"/>
            </a:p>
            <a:p>
              <a:pPr eaLnBrk="0" hangingPunct="0"/>
              <a:endParaRPr lang="en-US" altLang="zh-CN" sz="1200" dirty="0"/>
            </a:p>
          </p:txBody>
        </p:sp>
      </p:grpSp>
      <p:sp>
        <p:nvSpPr>
          <p:cNvPr id="31" name="矩形 30"/>
          <p:cNvSpPr/>
          <p:nvPr/>
        </p:nvSpPr>
        <p:spPr>
          <a:xfrm>
            <a:off x="611560" y="1393612"/>
            <a:ext cx="1087157" cy="523220"/>
          </a:xfrm>
          <a:prstGeom prst="rect">
            <a:avLst/>
          </a:prstGeom>
        </p:spPr>
        <p:txBody>
          <a:bodyPr wrap="none">
            <a:spAutoFit/>
          </a:bodyPr>
          <a:lstStyle/>
          <a:p>
            <a:pPr lvl="0">
              <a:spcBef>
                <a:spcPct val="50000"/>
              </a:spcBef>
            </a:pPr>
            <a:r>
              <a:rPr kumimoji="1" lang="zh-CN" altLang="en-US" sz="2800" b="1" dirty="0" smtClean="0">
                <a:solidFill>
                  <a:srgbClr val="000000"/>
                </a:solidFill>
                <a:latin typeface="宋体"/>
                <a:ea typeface="宋体"/>
              </a:rPr>
              <a:t>求证</a:t>
            </a:r>
            <a:r>
              <a:rPr kumimoji="1" lang="en-US" altLang="zh-CN" sz="2800" b="1" dirty="0" smtClean="0">
                <a:solidFill>
                  <a:srgbClr val="000000"/>
                </a:solidFill>
                <a:latin typeface="宋体"/>
                <a:ea typeface="宋体"/>
              </a:rPr>
              <a:t>:</a:t>
            </a:r>
            <a:endParaRPr kumimoji="1" lang="en-US" altLang="zh-CN" sz="2800" b="1" dirty="0">
              <a:solidFill>
                <a:srgbClr val="000000"/>
              </a:solidFill>
              <a:latin typeface="宋体"/>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62"/>
                                        </p:tgtEl>
                                        <p:attrNameLst>
                                          <p:attrName>style.visibility</p:attrName>
                                        </p:attrNameLst>
                                      </p:cBhvr>
                                      <p:to>
                                        <p:strVal val="visible"/>
                                      </p:to>
                                    </p:set>
                                    <p:animEffect transition="in" filter="wipe(left)">
                                      <p:cBhvr>
                                        <p:cTn id="7" dur="500"/>
                                        <p:tgtEl>
                                          <p:spTgt spid="6041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4182"/>
                                        </p:tgtEl>
                                        <p:attrNameLst>
                                          <p:attrName>style.visibility</p:attrName>
                                        </p:attrNameLst>
                                      </p:cBhvr>
                                      <p:to>
                                        <p:strVal val="visible"/>
                                      </p:to>
                                    </p:set>
                                    <p:animEffect transition="in" filter="dissolve">
                                      <p:cBhvr>
                                        <p:cTn id="12" dur="500"/>
                                        <p:tgtEl>
                                          <p:spTgt spid="6041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par>
                                <p:cTn id="18" presetID="3" presetClass="entr" presetSubtype="10" fill="hold" nodeType="withEffect">
                                  <p:stCondLst>
                                    <p:cond delay="0"/>
                                  </p:stCondLst>
                                  <p:childTnLst>
                                    <p:set>
                                      <p:cBhvr>
                                        <p:cTn id="19" dur="1" fill="hold">
                                          <p:stCondLst>
                                            <p:cond delay="0"/>
                                          </p:stCondLst>
                                        </p:cTn>
                                        <p:tgtEl>
                                          <p:spTgt spid="604165"/>
                                        </p:tgtEl>
                                        <p:attrNameLst>
                                          <p:attrName>style.visibility</p:attrName>
                                        </p:attrNameLst>
                                      </p:cBhvr>
                                      <p:to>
                                        <p:strVal val="visible"/>
                                      </p:to>
                                    </p:set>
                                    <p:animEffect transition="in" filter="blinds(horizontal)">
                                      <p:cBhvr>
                                        <p:cTn id="20" dur="500"/>
                                        <p:tgtEl>
                                          <p:spTgt spid="6041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04163"/>
                                        </p:tgtEl>
                                        <p:attrNameLst>
                                          <p:attrName>style.visibility</p:attrName>
                                        </p:attrNameLst>
                                      </p:cBhvr>
                                      <p:to>
                                        <p:strVal val="visible"/>
                                      </p:to>
                                    </p:set>
                                    <p:animEffect transition="in" filter="wipe(left)">
                                      <p:cBhvr>
                                        <p:cTn id="25" dur="500"/>
                                        <p:tgtEl>
                                          <p:spTgt spid="6041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04167"/>
                                        </p:tgtEl>
                                        <p:attrNameLst>
                                          <p:attrName>style.visibility</p:attrName>
                                        </p:attrNameLst>
                                      </p:cBhvr>
                                      <p:to>
                                        <p:strVal val="visible"/>
                                      </p:to>
                                    </p:set>
                                    <p:animEffect transition="in" filter="wipe(left)">
                                      <p:cBhvr>
                                        <p:cTn id="30" dur="500"/>
                                        <p:tgtEl>
                                          <p:spTgt spid="60416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04169"/>
                                        </p:tgtEl>
                                        <p:attrNameLst>
                                          <p:attrName>style.visibility</p:attrName>
                                        </p:attrNameLst>
                                      </p:cBhvr>
                                      <p:to>
                                        <p:strVal val="visible"/>
                                      </p:to>
                                    </p:set>
                                    <p:animEffect transition="in" filter="wipe(left)">
                                      <p:cBhvr>
                                        <p:cTn id="34" dur="500"/>
                                        <p:tgtEl>
                                          <p:spTgt spid="60416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04172"/>
                                        </p:tgtEl>
                                        <p:attrNameLst>
                                          <p:attrName>style.visibility</p:attrName>
                                        </p:attrNameLst>
                                      </p:cBhvr>
                                      <p:to>
                                        <p:strVal val="visible"/>
                                      </p:to>
                                    </p:set>
                                    <p:animEffect transition="in" filter="wipe(left)">
                                      <p:cBhvr>
                                        <p:cTn id="39" dur="500"/>
                                        <p:tgtEl>
                                          <p:spTgt spid="604172"/>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604171"/>
                                        </p:tgtEl>
                                        <p:attrNameLst>
                                          <p:attrName>style.visibility</p:attrName>
                                        </p:attrNameLst>
                                      </p:cBhvr>
                                      <p:to>
                                        <p:strVal val="visible"/>
                                      </p:to>
                                    </p:set>
                                    <p:animEffect transition="in" filter="wipe(left)">
                                      <p:cBhvr>
                                        <p:cTn id="43" dur="500"/>
                                        <p:tgtEl>
                                          <p:spTgt spid="60417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04173"/>
                                        </p:tgtEl>
                                        <p:attrNameLst>
                                          <p:attrName>style.visibility</p:attrName>
                                        </p:attrNameLst>
                                      </p:cBhvr>
                                      <p:to>
                                        <p:strVal val="visible"/>
                                      </p:to>
                                    </p:set>
                                    <p:animEffect transition="in" filter="wipe(left)">
                                      <p:cBhvr>
                                        <p:cTn id="48" dur="500"/>
                                        <p:tgtEl>
                                          <p:spTgt spid="604173"/>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604175"/>
                                        </p:tgtEl>
                                        <p:attrNameLst>
                                          <p:attrName>style.visibility</p:attrName>
                                        </p:attrNameLst>
                                      </p:cBhvr>
                                      <p:to>
                                        <p:strVal val="visible"/>
                                      </p:to>
                                    </p:set>
                                    <p:animEffect transition="in" filter="wipe(left)">
                                      <p:cBhvr>
                                        <p:cTn id="52" dur="500"/>
                                        <p:tgtEl>
                                          <p:spTgt spid="6041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04176"/>
                                        </p:tgtEl>
                                        <p:attrNameLst>
                                          <p:attrName>style.visibility</p:attrName>
                                        </p:attrNameLst>
                                      </p:cBhvr>
                                      <p:to>
                                        <p:strVal val="visible"/>
                                      </p:to>
                                    </p:set>
                                    <p:animEffect transition="in" filter="wipe(left)">
                                      <p:cBhvr>
                                        <p:cTn id="57" dur="500"/>
                                        <p:tgtEl>
                                          <p:spTgt spid="604176"/>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604178"/>
                                        </p:tgtEl>
                                        <p:attrNameLst>
                                          <p:attrName>style.visibility</p:attrName>
                                        </p:attrNameLst>
                                      </p:cBhvr>
                                      <p:to>
                                        <p:strVal val="visible"/>
                                      </p:to>
                                    </p:set>
                                    <p:animEffect transition="in" filter="wipe(left)">
                                      <p:cBhvr>
                                        <p:cTn id="61" dur="500"/>
                                        <p:tgtEl>
                                          <p:spTgt spid="60417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04179"/>
                                        </p:tgtEl>
                                        <p:attrNameLst>
                                          <p:attrName>style.visibility</p:attrName>
                                        </p:attrNameLst>
                                      </p:cBhvr>
                                      <p:to>
                                        <p:strVal val="visible"/>
                                      </p:to>
                                    </p:set>
                                    <p:animEffect transition="in" filter="wipe(left)">
                                      <p:cBhvr>
                                        <p:cTn id="66" dur="500"/>
                                        <p:tgtEl>
                                          <p:spTgt spid="604179"/>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604181"/>
                                        </p:tgtEl>
                                        <p:attrNameLst>
                                          <p:attrName>style.visibility</p:attrName>
                                        </p:attrNameLst>
                                      </p:cBhvr>
                                      <p:to>
                                        <p:strVal val="visible"/>
                                      </p:to>
                                    </p:set>
                                    <p:animEffect transition="in" filter="wipe(left)">
                                      <p:cBhvr>
                                        <p:cTn id="70" dur="500"/>
                                        <p:tgtEl>
                                          <p:spTgt spid="60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autoUpdateAnimBg="0"/>
      <p:bldP spid="604163" grpId="0" autoUpdateAnimBg="0"/>
      <p:bldP spid="604167" grpId="0" autoUpdateAnimBg="0"/>
      <p:bldP spid="604172" grpId="0" autoUpdateAnimBg="0"/>
      <p:bldP spid="604173" grpId="0" autoUpdateAnimBg="0"/>
      <p:bldP spid="604176" grpId="0" autoUpdateAnimBg="0"/>
      <p:bldP spid="604179" grpId="0" autoUpdateAnimBg="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4152099" cy="523220"/>
          </a:xfrm>
          <a:prstGeom prst="rect">
            <a:avLst/>
          </a:prstGeom>
          <a:noFill/>
        </p:spPr>
        <p:txBody>
          <a:bodyPr wrap="none" rtlCol="0">
            <a:spAutoFit/>
          </a:bodyPr>
          <a:lstStyle/>
          <a:p>
            <a:r>
              <a:rPr lang="zh-CN" altLang="en-US" sz="2800" b="1" dirty="0" smtClean="0">
                <a:solidFill>
                  <a:srgbClr val="000000"/>
                </a:solidFill>
              </a:rPr>
              <a:t>解析几何最基本的方法：</a:t>
            </a:r>
            <a:endParaRPr lang="zh-CN" altLang="en-US" sz="2800" b="1" dirty="0">
              <a:solidFill>
                <a:srgbClr val="FF0000"/>
              </a:solidFill>
            </a:endParaRPr>
          </a:p>
        </p:txBody>
      </p:sp>
      <p:sp>
        <p:nvSpPr>
          <p:cNvPr id="4" name="TextBox 3"/>
          <p:cNvSpPr txBox="1"/>
          <p:nvPr/>
        </p:nvSpPr>
        <p:spPr>
          <a:xfrm>
            <a:off x="467544" y="1268760"/>
            <a:ext cx="8424935" cy="954107"/>
          </a:xfrm>
          <a:prstGeom prst="rect">
            <a:avLst/>
          </a:prstGeom>
          <a:noFill/>
        </p:spPr>
        <p:txBody>
          <a:bodyPr wrap="square" rtlCol="0">
            <a:spAutoFit/>
          </a:bodyPr>
          <a:lstStyle/>
          <a:p>
            <a:r>
              <a:rPr lang="zh-CN" altLang="en-US" sz="2800" b="1" dirty="0" smtClean="0">
                <a:solidFill>
                  <a:schemeClr val="bg2"/>
                </a:solidFill>
              </a:rPr>
              <a:t>优点：</a:t>
            </a:r>
            <a:r>
              <a:rPr lang="zh-CN" altLang="en-US" sz="2800" b="1" dirty="0" smtClean="0"/>
              <a:t>将几何问题转化为代数问题，</a:t>
            </a:r>
            <a:r>
              <a:rPr lang="zh-CN" altLang="en-US" sz="2800" b="1" dirty="0" smtClean="0">
                <a:solidFill>
                  <a:srgbClr val="000000"/>
                </a:solidFill>
              </a:rPr>
              <a:t>数可以进行运算，计算过程没有太大难度。</a:t>
            </a:r>
          </a:p>
        </p:txBody>
      </p:sp>
      <p:sp>
        <p:nvSpPr>
          <p:cNvPr id="5" name="TextBox 4"/>
          <p:cNvSpPr txBox="1"/>
          <p:nvPr/>
        </p:nvSpPr>
        <p:spPr>
          <a:xfrm>
            <a:off x="467544" y="2269839"/>
            <a:ext cx="8424935" cy="1303177"/>
          </a:xfrm>
          <a:prstGeom prst="rect">
            <a:avLst/>
          </a:prstGeom>
          <a:noFill/>
        </p:spPr>
        <p:txBody>
          <a:bodyPr wrap="square" rtlCol="0">
            <a:spAutoFit/>
          </a:bodyPr>
          <a:lstStyle/>
          <a:p>
            <a:pPr>
              <a:lnSpc>
                <a:spcPct val="150000"/>
              </a:lnSpc>
            </a:pPr>
            <a:r>
              <a:rPr lang="zh-CN" altLang="en-US" sz="2800" b="1" dirty="0" smtClean="0">
                <a:solidFill>
                  <a:schemeClr val="bg2"/>
                </a:solidFill>
              </a:rPr>
              <a:t>缺点：</a:t>
            </a:r>
            <a:r>
              <a:rPr lang="zh-CN" altLang="en-US" sz="2800" b="1" dirty="0" smtClean="0">
                <a:solidFill>
                  <a:srgbClr val="000000"/>
                </a:solidFill>
              </a:rPr>
              <a:t>算起来非常复杂，而且中间的几何意义不是特别明显</a:t>
            </a:r>
          </a:p>
        </p:txBody>
      </p:sp>
      <p:sp>
        <p:nvSpPr>
          <p:cNvPr id="6" name="TextBox 5"/>
          <p:cNvSpPr txBox="1"/>
          <p:nvPr/>
        </p:nvSpPr>
        <p:spPr>
          <a:xfrm>
            <a:off x="491909" y="3789040"/>
            <a:ext cx="4152099" cy="523220"/>
          </a:xfrm>
          <a:prstGeom prst="rect">
            <a:avLst/>
          </a:prstGeom>
          <a:noFill/>
        </p:spPr>
        <p:txBody>
          <a:bodyPr wrap="none" rtlCol="0">
            <a:spAutoFit/>
          </a:bodyPr>
          <a:lstStyle/>
          <a:p>
            <a:r>
              <a:rPr lang="zh-CN" altLang="en-US" sz="2800" b="1" dirty="0" smtClean="0">
                <a:solidFill>
                  <a:srgbClr val="FF0000"/>
                </a:solidFill>
              </a:rPr>
              <a:t>如何从本质上化简计算？</a:t>
            </a:r>
          </a:p>
        </p:txBody>
      </p:sp>
      <p:sp>
        <p:nvSpPr>
          <p:cNvPr id="8" name="TextBox 7"/>
          <p:cNvSpPr txBox="1"/>
          <p:nvPr/>
        </p:nvSpPr>
        <p:spPr>
          <a:xfrm>
            <a:off x="467544" y="4358071"/>
            <a:ext cx="8252105" cy="1303177"/>
          </a:xfrm>
          <a:prstGeom prst="rect">
            <a:avLst/>
          </a:prstGeom>
          <a:noFill/>
        </p:spPr>
        <p:txBody>
          <a:bodyPr wrap="square" rtlCol="0">
            <a:spAutoFit/>
          </a:bodyPr>
          <a:lstStyle/>
          <a:p>
            <a:pPr>
              <a:lnSpc>
                <a:spcPct val="150000"/>
              </a:lnSpc>
            </a:pPr>
            <a:r>
              <a:rPr lang="zh-CN" altLang="en-US" sz="2800" b="1" dirty="0" smtClean="0"/>
              <a:t>引入</a:t>
            </a:r>
            <a:r>
              <a:rPr lang="zh-CN" altLang="en-US" sz="2800" b="1" dirty="0" smtClean="0">
                <a:solidFill>
                  <a:srgbClr val="FF0000"/>
                </a:solidFill>
              </a:rPr>
              <a:t>向量</a:t>
            </a:r>
            <a:r>
              <a:rPr lang="zh-CN" altLang="en-US" sz="2800" b="1" dirty="0" smtClean="0"/>
              <a:t>，利用向量的运算来研究图形的性质，称为</a:t>
            </a:r>
            <a:r>
              <a:rPr lang="zh-CN" altLang="en-US" sz="2800" b="1" dirty="0" smtClean="0">
                <a:solidFill>
                  <a:schemeClr val="accent1"/>
                </a:solidFill>
              </a:rPr>
              <a:t>向量法</a:t>
            </a:r>
            <a:r>
              <a:rPr lang="zh-CN" altLang="en-US" sz="2800" b="1" dirty="0" smtClean="0"/>
              <a:t>。</a:t>
            </a:r>
          </a:p>
        </p:txBody>
      </p:sp>
      <p:sp>
        <p:nvSpPr>
          <p:cNvPr id="9" name="TextBox 8"/>
          <p:cNvSpPr txBox="1"/>
          <p:nvPr/>
        </p:nvSpPr>
        <p:spPr>
          <a:xfrm>
            <a:off x="467544" y="5858108"/>
            <a:ext cx="5594801" cy="523220"/>
          </a:xfrm>
          <a:prstGeom prst="rect">
            <a:avLst/>
          </a:prstGeom>
          <a:noFill/>
        </p:spPr>
        <p:txBody>
          <a:bodyPr wrap="none" rtlCol="0">
            <a:spAutoFit/>
          </a:bodyPr>
          <a:lstStyle/>
          <a:p>
            <a:r>
              <a:rPr lang="zh-CN" altLang="en-US" sz="2800" b="1" dirty="0" smtClean="0"/>
              <a:t>它最大的特点是几何意义一目了然</a:t>
            </a:r>
          </a:p>
        </p:txBody>
      </p:sp>
      <p:sp>
        <p:nvSpPr>
          <p:cNvPr id="11" name="矩形 10"/>
          <p:cNvSpPr/>
          <p:nvPr/>
        </p:nvSpPr>
        <p:spPr>
          <a:xfrm>
            <a:off x="4427984" y="476672"/>
            <a:ext cx="1266693" cy="523220"/>
          </a:xfrm>
          <a:prstGeom prst="rect">
            <a:avLst/>
          </a:prstGeom>
        </p:spPr>
        <p:txBody>
          <a:bodyPr wrap="none">
            <a:spAutoFit/>
          </a:bodyPr>
          <a:lstStyle/>
          <a:p>
            <a:r>
              <a:rPr lang="zh-CN" altLang="en-US" sz="2800" b="1" dirty="0" smtClean="0">
                <a:solidFill>
                  <a:srgbClr val="FF0000"/>
                </a:solidFill>
              </a:rPr>
              <a:t>坐标法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323528" y="116632"/>
            <a:ext cx="8568952" cy="94615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chemeClr val="accent2"/>
                </a:solidFill>
                <a:latin typeface="黑体" pitchFamily="2" charset="-122"/>
                <a:ea typeface="黑体" pitchFamily="2" charset="-122"/>
              </a:rPr>
              <a:t>例</a:t>
            </a:r>
            <a:r>
              <a:rPr kumimoji="1" lang="en-US" altLang="zh-CN" sz="2800" b="1" dirty="0" smtClean="0">
                <a:solidFill>
                  <a:schemeClr val="accent2"/>
                </a:solidFill>
                <a:latin typeface="黑体" pitchFamily="2" charset="-122"/>
                <a:ea typeface="黑体" pitchFamily="2" charset="-122"/>
              </a:rPr>
              <a:t> </a:t>
            </a:r>
            <a:r>
              <a:rPr kumimoji="1" lang="en-US" altLang="zh-CN" sz="2800" b="1" dirty="0" smtClean="0">
                <a:solidFill>
                  <a:schemeClr val="accent2"/>
                </a:solidFill>
              </a:rPr>
              <a:t> </a:t>
            </a:r>
            <a:r>
              <a:rPr kumimoji="1" lang="zh-CN" altLang="en-US" sz="2800" b="1" dirty="0"/>
              <a:t>用向量方法证明：联结三角形两边中点的线段平行于第三边且等于第三边的一半</a:t>
            </a:r>
            <a:r>
              <a:rPr kumimoji="1" lang="en-US" altLang="zh-CN" sz="2800" b="1" dirty="0"/>
              <a:t>.</a:t>
            </a:r>
          </a:p>
        </p:txBody>
      </p:sp>
      <p:sp>
        <p:nvSpPr>
          <p:cNvPr id="605187" name="Text Box 3"/>
          <p:cNvSpPr txBox="1">
            <a:spLocks noChangeArrowheads="1"/>
          </p:cNvSpPr>
          <p:nvPr/>
        </p:nvSpPr>
        <p:spPr bwMode="auto">
          <a:xfrm>
            <a:off x="323528" y="1249596"/>
            <a:ext cx="100811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ea typeface="黑体" pitchFamily="2" charset="-122"/>
              </a:rPr>
              <a:t>证明：</a:t>
            </a:r>
            <a:endParaRPr kumimoji="1" lang="zh-CN" altLang="en-US" sz="2800" b="1" dirty="0">
              <a:ea typeface="黑体" pitchFamily="2" charset="-122"/>
            </a:endParaRPr>
          </a:p>
        </p:txBody>
      </p:sp>
      <p:sp>
        <p:nvSpPr>
          <p:cNvPr id="605188" name="Text Box 4"/>
          <p:cNvSpPr txBox="1">
            <a:spLocks noChangeArrowheads="1"/>
          </p:cNvSpPr>
          <p:nvPr/>
        </p:nvSpPr>
        <p:spPr bwMode="auto">
          <a:xfrm>
            <a:off x="947936" y="2761764"/>
            <a:ext cx="7440488"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t>设</a:t>
            </a:r>
            <a:r>
              <a:rPr kumimoji="1" lang="en-US" altLang="zh-CN" sz="2800" b="1" dirty="0"/>
              <a:t>ΔABC</a:t>
            </a:r>
            <a:r>
              <a:rPr kumimoji="1" lang="zh-CN" altLang="en-US" sz="2800" b="1" dirty="0"/>
              <a:t>两边</a:t>
            </a:r>
            <a:r>
              <a:rPr kumimoji="1" lang="en-US" altLang="zh-CN" sz="2800" b="1" dirty="0"/>
              <a:t>AB</a:t>
            </a:r>
            <a:r>
              <a:rPr kumimoji="1" lang="zh-CN" altLang="en-US" sz="2800" b="1" dirty="0"/>
              <a:t>，</a:t>
            </a:r>
            <a:r>
              <a:rPr kumimoji="1" lang="en-US" altLang="zh-CN" sz="2800" b="1" dirty="0"/>
              <a:t>AC</a:t>
            </a:r>
            <a:r>
              <a:rPr kumimoji="1" lang="zh-CN" altLang="en-US" sz="2800" b="1" dirty="0"/>
              <a:t>之中点分别为</a:t>
            </a:r>
            <a:r>
              <a:rPr kumimoji="1" lang="en-US" altLang="zh-CN" sz="2800" b="1" dirty="0"/>
              <a:t>M</a:t>
            </a:r>
            <a:r>
              <a:rPr kumimoji="1" lang="zh-CN" altLang="en-US" sz="2800" b="1" dirty="0"/>
              <a:t>，</a:t>
            </a:r>
            <a:r>
              <a:rPr kumimoji="1" lang="en-US" altLang="zh-CN" sz="2800" b="1" dirty="0"/>
              <a:t>N</a:t>
            </a:r>
            <a:r>
              <a:rPr kumimoji="1" lang="zh-CN" altLang="en-US" sz="2800" b="1" dirty="0" smtClean="0"/>
              <a:t>，有</a:t>
            </a:r>
            <a:endParaRPr kumimoji="1" lang="zh-CN" altLang="en-US" sz="2800" b="1" dirty="0"/>
          </a:p>
        </p:txBody>
      </p:sp>
      <p:graphicFrame>
        <p:nvGraphicFramePr>
          <p:cNvPr id="605189" name="Object 5"/>
          <p:cNvGraphicFramePr>
            <a:graphicFrameLocks noChangeAspect="1"/>
          </p:cNvGraphicFramePr>
          <p:nvPr/>
        </p:nvGraphicFramePr>
        <p:xfrm>
          <a:off x="1072074" y="3645024"/>
          <a:ext cx="2491814" cy="504056"/>
        </p:xfrm>
        <a:graphic>
          <a:graphicData uri="http://schemas.openxmlformats.org/presentationml/2006/ole">
            <mc:AlternateContent xmlns:mc="http://schemas.openxmlformats.org/markup-compatibility/2006">
              <mc:Choice xmlns:v="urn:schemas-microsoft-com:vml" Requires="v">
                <p:oleObj spid="_x0000_s605209" name="Equation" r:id="rId4" imgW="1066680" imgH="215640" progId="">
                  <p:embed/>
                </p:oleObj>
              </mc:Choice>
              <mc:Fallback>
                <p:oleObj name="Equation" r:id="rId4" imgW="1066680" imgH="21564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074" y="3645024"/>
                        <a:ext cx="249181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190" name="Object 6"/>
          <p:cNvGraphicFramePr>
            <a:graphicFrameLocks noChangeAspect="1"/>
          </p:cNvGraphicFramePr>
          <p:nvPr/>
        </p:nvGraphicFramePr>
        <p:xfrm>
          <a:off x="3542332" y="3493567"/>
          <a:ext cx="2109788" cy="871537"/>
        </p:xfrm>
        <a:graphic>
          <a:graphicData uri="http://schemas.openxmlformats.org/presentationml/2006/ole">
            <mc:AlternateContent xmlns:mc="http://schemas.openxmlformats.org/markup-compatibility/2006">
              <mc:Choice xmlns:v="urn:schemas-microsoft-com:vml" Requires="v">
                <p:oleObj spid="_x0000_s605210" name="Equation" r:id="rId6" imgW="952200" imgH="393480" progId="">
                  <p:embed/>
                </p:oleObj>
              </mc:Choice>
              <mc:Fallback>
                <p:oleObj name="Equation" r:id="rId6" imgW="952200" imgH="39348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2332" y="3493567"/>
                        <a:ext cx="2109788"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191" name="Object 7"/>
          <p:cNvGraphicFramePr>
            <a:graphicFrameLocks noChangeAspect="1"/>
          </p:cNvGraphicFramePr>
          <p:nvPr/>
        </p:nvGraphicFramePr>
        <p:xfrm>
          <a:off x="1698700" y="4501679"/>
          <a:ext cx="2081212" cy="871537"/>
        </p:xfrm>
        <a:graphic>
          <a:graphicData uri="http://schemas.openxmlformats.org/presentationml/2006/ole">
            <mc:AlternateContent xmlns:mc="http://schemas.openxmlformats.org/markup-compatibility/2006">
              <mc:Choice xmlns:v="urn:schemas-microsoft-com:vml" Requires="v">
                <p:oleObj spid="_x0000_s605211" name="Equation" r:id="rId8" imgW="939600" imgH="393480" progId="">
                  <p:embed/>
                </p:oleObj>
              </mc:Choice>
              <mc:Fallback>
                <p:oleObj name="Equation" r:id="rId8" imgW="939600" imgH="393480" progId="">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8700" y="4501679"/>
                        <a:ext cx="2081212"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192" name="Object 8"/>
          <p:cNvGraphicFramePr>
            <a:graphicFrameLocks noChangeAspect="1"/>
          </p:cNvGraphicFramePr>
          <p:nvPr/>
        </p:nvGraphicFramePr>
        <p:xfrm>
          <a:off x="3779912" y="4501679"/>
          <a:ext cx="1096963" cy="871537"/>
        </p:xfrm>
        <a:graphic>
          <a:graphicData uri="http://schemas.openxmlformats.org/presentationml/2006/ole">
            <mc:AlternateContent xmlns:mc="http://schemas.openxmlformats.org/markup-compatibility/2006">
              <mc:Choice xmlns:v="urn:schemas-microsoft-com:vml" Requires="v">
                <p:oleObj spid="_x0000_s605212" name="Equation" r:id="rId10" imgW="495000" imgH="393480" progId="">
                  <p:embed/>
                </p:oleObj>
              </mc:Choice>
              <mc:Fallback>
                <p:oleObj name="Equation" r:id="rId10" imgW="495000" imgH="39348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912" y="4501679"/>
                        <a:ext cx="1096963"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5193" name="Text Box 9"/>
          <p:cNvSpPr txBox="1">
            <a:spLocks noChangeArrowheads="1"/>
          </p:cNvSpPr>
          <p:nvPr/>
        </p:nvSpPr>
        <p:spPr bwMode="auto">
          <a:xfrm>
            <a:off x="1000125" y="6006232"/>
            <a:ext cx="1447800" cy="519112"/>
          </a:xfrm>
          <a:prstGeom prst="rect">
            <a:avLst/>
          </a:prstGeom>
          <a:noFill/>
          <a:ln w="9525">
            <a:noFill/>
            <a:miter lim="800000"/>
            <a:headEnd/>
            <a:tailEnd/>
          </a:ln>
        </p:spPr>
        <p:txBody>
          <a:bodyPr>
            <a:spAutoFit/>
          </a:bodyPr>
          <a:lstStyle/>
          <a:p>
            <a:pPr>
              <a:spcBef>
                <a:spcPct val="50000"/>
              </a:spcBef>
            </a:pPr>
            <a:r>
              <a:rPr kumimoji="1" lang="zh-CN" altLang="en-US" sz="2800" b="1" dirty="0"/>
              <a:t>所以</a:t>
            </a:r>
          </a:p>
        </p:txBody>
      </p:sp>
      <p:graphicFrame>
        <p:nvGraphicFramePr>
          <p:cNvPr id="605194" name="Object 10"/>
          <p:cNvGraphicFramePr>
            <a:graphicFrameLocks noChangeAspect="1"/>
          </p:cNvGraphicFramePr>
          <p:nvPr/>
        </p:nvGraphicFramePr>
        <p:xfrm>
          <a:off x="2066925" y="6047507"/>
          <a:ext cx="1406525" cy="477837"/>
        </p:xfrm>
        <a:graphic>
          <a:graphicData uri="http://schemas.openxmlformats.org/presentationml/2006/ole">
            <mc:AlternateContent xmlns:mc="http://schemas.openxmlformats.org/markup-compatibility/2006">
              <mc:Choice xmlns:v="urn:schemas-microsoft-com:vml" Requires="v">
                <p:oleObj spid="_x0000_s605213" name="Equation" r:id="rId12" imgW="634680" imgH="215640" progId="">
                  <p:embed/>
                </p:oleObj>
              </mc:Choice>
              <mc:Fallback>
                <p:oleObj name="Equation" r:id="rId12" imgW="634680" imgH="215640" progId="">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6925" y="6047507"/>
                        <a:ext cx="140652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5195" name="Text Box 11"/>
          <p:cNvSpPr txBox="1">
            <a:spLocks noChangeArrowheads="1"/>
          </p:cNvSpPr>
          <p:nvPr/>
        </p:nvSpPr>
        <p:spPr bwMode="auto">
          <a:xfrm>
            <a:off x="3635896" y="6006232"/>
            <a:ext cx="685800" cy="519112"/>
          </a:xfrm>
          <a:prstGeom prst="rect">
            <a:avLst/>
          </a:prstGeom>
          <a:noFill/>
          <a:ln w="9525">
            <a:noFill/>
            <a:miter lim="800000"/>
            <a:headEnd/>
            <a:tailEnd/>
          </a:ln>
        </p:spPr>
        <p:txBody>
          <a:bodyPr>
            <a:spAutoFit/>
          </a:bodyPr>
          <a:lstStyle/>
          <a:p>
            <a:pPr>
              <a:spcBef>
                <a:spcPct val="50000"/>
              </a:spcBef>
            </a:pPr>
            <a:r>
              <a:rPr kumimoji="1" lang="zh-CN" altLang="en-US" sz="2800" b="1" dirty="0"/>
              <a:t>且</a:t>
            </a:r>
          </a:p>
        </p:txBody>
      </p:sp>
      <p:graphicFrame>
        <p:nvGraphicFramePr>
          <p:cNvPr id="605196" name="Object 12"/>
          <p:cNvGraphicFramePr>
            <a:graphicFrameLocks noChangeAspect="1"/>
          </p:cNvGraphicFramePr>
          <p:nvPr/>
        </p:nvGraphicFramePr>
        <p:xfrm>
          <a:off x="4283968" y="5877272"/>
          <a:ext cx="1760196" cy="792088"/>
        </p:xfrm>
        <a:graphic>
          <a:graphicData uri="http://schemas.openxmlformats.org/presentationml/2006/ole">
            <mc:AlternateContent xmlns:mc="http://schemas.openxmlformats.org/markup-compatibility/2006">
              <mc:Choice xmlns:v="urn:schemas-microsoft-com:vml" Requires="v">
                <p:oleObj spid="_x0000_s605214" name="Equation" r:id="rId14" imgW="876240" imgH="393480" progId="">
                  <p:embed/>
                </p:oleObj>
              </mc:Choice>
              <mc:Fallback>
                <p:oleObj name="Equation" r:id="rId14" imgW="876240" imgH="393480" progId="">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3968" y="5877272"/>
                        <a:ext cx="1760196"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427378" y="1115970"/>
            <a:ext cx="4512774" cy="656846"/>
          </a:xfrm>
          <a:prstGeom prst="rect">
            <a:avLst/>
          </a:prstGeom>
          <a:noFill/>
        </p:spPr>
        <p:txBody>
          <a:bodyPr wrap="none" rtlCol="0">
            <a:spAutoFit/>
          </a:bodyPr>
          <a:lstStyle/>
          <a:p>
            <a:pPr>
              <a:lnSpc>
                <a:spcPct val="150000"/>
              </a:lnSpc>
            </a:pPr>
            <a:r>
              <a:rPr lang="zh-CN" altLang="en-US" sz="2800" b="1" dirty="0" smtClean="0">
                <a:solidFill>
                  <a:schemeClr val="accent1"/>
                </a:solidFill>
              </a:rPr>
              <a:t>能直接想出证明的办法么？</a:t>
            </a:r>
          </a:p>
        </p:txBody>
      </p:sp>
      <p:sp>
        <p:nvSpPr>
          <p:cNvPr id="14" name="TextBox 13"/>
          <p:cNvSpPr txBox="1"/>
          <p:nvPr/>
        </p:nvSpPr>
        <p:spPr>
          <a:xfrm>
            <a:off x="1043608" y="1844824"/>
            <a:ext cx="4152099" cy="738664"/>
          </a:xfrm>
          <a:prstGeom prst="rect">
            <a:avLst/>
          </a:prstGeom>
          <a:noFill/>
        </p:spPr>
        <p:txBody>
          <a:bodyPr wrap="none" rtlCol="0">
            <a:spAutoFit/>
          </a:bodyPr>
          <a:lstStyle/>
          <a:p>
            <a:pPr>
              <a:lnSpc>
                <a:spcPct val="150000"/>
              </a:lnSpc>
            </a:pPr>
            <a:r>
              <a:rPr lang="zh-CN" altLang="en-US" sz="2800" b="1" dirty="0" smtClean="0"/>
              <a:t>几何题的不二法门：画图</a:t>
            </a:r>
          </a:p>
        </p:txBody>
      </p:sp>
      <p:grpSp>
        <p:nvGrpSpPr>
          <p:cNvPr id="25" name="组合 24"/>
          <p:cNvGrpSpPr/>
          <p:nvPr/>
        </p:nvGrpSpPr>
        <p:grpSpPr>
          <a:xfrm>
            <a:off x="6156176" y="3284984"/>
            <a:ext cx="2808312" cy="2880320"/>
            <a:chOff x="6156176" y="3284984"/>
            <a:chExt cx="2808312" cy="2880320"/>
          </a:xfrm>
        </p:grpSpPr>
        <p:sp>
          <p:nvSpPr>
            <p:cNvPr id="16" name="Line 23"/>
            <p:cNvSpPr>
              <a:spLocks noChangeShapeType="1"/>
            </p:cNvSpPr>
            <p:nvPr/>
          </p:nvSpPr>
          <p:spPr bwMode="auto">
            <a:xfrm flipH="1">
              <a:off x="6312193" y="3674239"/>
              <a:ext cx="1092121" cy="1816523"/>
            </a:xfrm>
            <a:prstGeom prst="line">
              <a:avLst/>
            </a:prstGeom>
            <a:noFill/>
            <a:ln w="19050">
              <a:solidFill>
                <a:srgbClr val="FF0000"/>
              </a:solidFill>
              <a:round/>
              <a:headEnd/>
              <a:tailEnd type="triangle" w="med" len="med"/>
            </a:ln>
          </p:spPr>
          <p:txBody>
            <a:bodyPr/>
            <a:lstStyle/>
            <a:p>
              <a:endParaRPr lang="zh-CN" altLang="en-US"/>
            </a:p>
          </p:txBody>
        </p:sp>
        <p:sp>
          <p:nvSpPr>
            <p:cNvPr id="17" name="Line 24"/>
            <p:cNvSpPr>
              <a:spLocks noChangeShapeType="1"/>
            </p:cNvSpPr>
            <p:nvPr/>
          </p:nvSpPr>
          <p:spPr bwMode="auto">
            <a:xfrm flipH="1">
              <a:off x="6804246" y="4437112"/>
              <a:ext cx="1008113" cy="216024"/>
            </a:xfrm>
            <a:prstGeom prst="line">
              <a:avLst/>
            </a:prstGeom>
            <a:noFill/>
            <a:ln w="19050">
              <a:solidFill>
                <a:srgbClr val="00FFFF"/>
              </a:solidFill>
              <a:round/>
              <a:headEnd type="arrow" w="med" len="med"/>
              <a:tailEnd type="none" w="med" len="med"/>
            </a:ln>
          </p:spPr>
          <p:txBody>
            <a:bodyPr/>
            <a:lstStyle/>
            <a:p>
              <a:endParaRPr lang="zh-CN" altLang="en-US"/>
            </a:p>
          </p:txBody>
        </p:sp>
        <p:sp>
          <p:nvSpPr>
            <p:cNvPr id="18" name="Freeform 25"/>
            <p:cNvSpPr>
              <a:spLocks/>
            </p:cNvSpPr>
            <p:nvPr/>
          </p:nvSpPr>
          <p:spPr bwMode="auto">
            <a:xfrm>
              <a:off x="6312193" y="5084040"/>
              <a:ext cx="1885209" cy="406721"/>
            </a:xfrm>
            <a:custGeom>
              <a:avLst/>
              <a:gdLst/>
              <a:ahLst/>
              <a:cxnLst>
                <a:cxn ang="0">
                  <a:pos x="0" y="489"/>
                </a:cxn>
                <a:cxn ang="0">
                  <a:pos x="2175" y="0"/>
                </a:cxn>
              </a:cxnLst>
              <a:rect l="0" t="0" r="r" b="b"/>
              <a:pathLst>
                <a:path w="2175" h="489">
                  <a:moveTo>
                    <a:pt x="0" y="489"/>
                  </a:moveTo>
                  <a:lnTo>
                    <a:pt x="2175" y="0"/>
                  </a:lnTo>
                </a:path>
              </a:pathLst>
            </a:custGeom>
            <a:noFill/>
            <a:ln w="19050">
              <a:solidFill>
                <a:srgbClr val="0000FF"/>
              </a:solidFill>
              <a:round/>
              <a:headEnd type="none" w="med" len="med"/>
              <a:tailEnd type="arrow" w="med" len="med"/>
            </a:ln>
          </p:spPr>
          <p:txBody>
            <a:bodyPr/>
            <a:lstStyle/>
            <a:p>
              <a:endParaRPr lang="zh-CN" altLang="en-US"/>
            </a:p>
          </p:txBody>
        </p:sp>
        <p:sp>
          <p:nvSpPr>
            <p:cNvPr id="19" name="Line 26"/>
            <p:cNvSpPr>
              <a:spLocks noChangeShapeType="1"/>
            </p:cNvSpPr>
            <p:nvPr/>
          </p:nvSpPr>
          <p:spPr bwMode="auto">
            <a:xfrm>
              <a:off x="7404315" y="3674239"/>
              <a:ext cx="780087" cy="1427268"/>
            </a:xfrm>
            <a:prstGeom prst="line">
              <a:avLst/>
            </a:prstGeom>
            <a:noFill/>
            <a:ln w="19050">
              <a:solidFill>
                <a:srgbClr val="FF00FF"/>
              </a:solidFill>
              <a:round/>
              <a:headEnd/>
              <a:tailEnd type="triangle" w="med" len="med"/>
            </a:ln>
          </p:spPr>
          <p:txBody>
            <a:bodyPr/>
            <a:lstStyle/>
            <a:p>
              <a:endParaRPr lang="zh-CN" altLang="en-US"/>
            </a:p>
          </p:txBody>
        </p:sp>
        <p:sp>
          <p:nvSpPr>
            <p:cNvPr id="20" name="Text Box 27"/>
            <p:cNvSpPr txBox="1">
              <a:spLocks noChangeArrowheads="1"/>
            </p:cNvSpPr>
            <p:nvPr/>
          </p:nvSpPr>
          <p:spPr bwMode="auto">
            <a:xfrm>
              <a:off x="7404315" y="3284984"/>
              <a:ext cx="936104" cy="648758"/>
            </a:xfrm>
            <a:prstGeom prst="rect">
              <a:avLst/>
            </a:prstGeom>
            <a:noFill/>
            <a:ln w="9525">
              <a:noFill/>
              <a:miter lim="800000"/>
              <a:headEnd/>
              <a:tailEnd/>
            </a:ln>
          </p:spPr>
          <p:txBody>
            <a:bodyPr/>
            <a:lstStyle/>
            <a:p>
              <a:pPr algn="just" eaLnBrk="0" hangingPunct="0"/>
              <a:r>
                <a:rPr lang="en-US" altLang="zh-CN" sz="2000" dirty="0">
                  <a:latin typeface="+mj-lt"/>
                </a:rPr>
                <a:t>A</a:t>
              </a:r>
            </a:p>
            <a:p>
              <a:pPr eaLnBrk="0" hangingPunct="0"/>
              <a:endParaRPr lang="en-US" altLang="zh-CN" sz="1200" dirty="0"/>
            </a:p>
          </p:txBody>
        </p:sp>
        <p:sp>
          <p:nvSpPr>
            <p:cNvPr id="21" name="Text Box 28"/>
            <p:cNvSpPr txBox="1">
              <a:spLocks noChangeArrowheads="1"/>
            </p:cNvSpPr>
            <p:nvPr/>
          </p:nvSpPr>
          <p:spPr bwMode="auto">
            <a:xfrm>
              <a:off x="6156176" y="5516546"/>
              <a:ext cx="936104" cy="648758"/>
            </a:xfrm>
            <a:prstGeom prst="rect">
              <a:avLst/>
            </a:prstGeom>
            <a:noFill/>
            <a:ln w="9525">
              <a:noFill/>
              <a:miter lim="800000"/>
              <a:headEnd/>
              <a:tailEnd/>
            </a:ln>
          </p:spPr>
          <p:txBody>
            <a:bodyPr/>
            <a:lstStyle/>
            <a:p>
              <a:pPr algn="just" eaLnBrk="0" hangingPunct="0"/>
              <a:r>
                <a:rPr lang="en-US" altLang="zh-CN" sz="2000" dirty="0"/>
                <a:t>B</a:t>
              </a:r>
            </a:p>
            <a:p>
              <a:pPr eaLnBrk="0" hangingPunct="0"/>
              <a:endParaRPr lang="en-US" altLang="zh-CN" sz="1200" dirty="0"/>
            </a:p>
          </p:txBody>
        </p:sp>
        <p:sp>
          <p:nvSpPr>
            <p:cNvPr id="22" name="Text Box 29"/>
            <p:cNvSpPr txBox="1">
              <a:spLocks noChangeArrowheads="1"/>
            </p:cNvSpPr>
            <p:nvPr/>
          </p:nvSpPr>
          <p:spPr bwMode="auto">
            <a:xfrm>
              <a:off x="8028384" y="5128123"/>
              <a:ext cx="936104" cy="648758"/>
            </a:xfrm>
            <a:prstGeom prst="rect">
              <a:avLst/>
            </a:prstGeom>
            <a:noFill/>
            <a:ln w="9525">
              <a:noFill/>
              <a:miter lim="800000"/>
              <a:headEnd/>
              <a:tailEnd/>
            </a:ln>
          </p:spPr>
          <p:txBody>
            <a:bodyPr/>
            <a:lstStyle/>
            <a:p>
              <a:pPr algn="just" eaLnBrk="0" hangingPunct="0"/>
              <a:r>
                <a:rPr lang="en-US" altLang="zh-CN" sz="2000" dirty="0"/>
                <a:t>C</a:t>
              </a:r>
            </a:p>
            <a:p>
              <a:pPr eaLnBrk="0" hangingPunct="0"/>
              <a:endParaRPr lang="en-US" altLang="zh-CN" sz="1200" dirty="0"/>
            </a:p>
          </p:txBody>
        </p:sp>
        <p:sp>
          <p:nvSpPr>
            <p:cNvPr id="23" name="Text Box 30"/>
            <p:cNvSpPr txBox="1">
              <a:spLocks noChangeArrowheads="1"/>
            </p:cNvSpPr>
            <p:nvPr/>
          </p:nvSpPr>
          <p:spPr bwMode="auto">
            <a:xfrm>
              <a:off x="6444208" y="4365104"/>
              <a:ext cx="936104" cy="648758"/>
            </a:xfrm>
            <a:prstGeom prst="rect">
              <a:avLst/>
            </a:prstGeom>
            <a:noFill/>
            <a:ln w="9525">
              <a:noFill/>
              <a:miter lim="800000"/>
              <a:headEnd/>
              <a:tailEnd/>
            </a:ln>
          </p:spPr>
          <p:txBody>
            <a:bodyPr/>
            <a:lstStyle/>
            <a:p>
              <a:pPr algn="just" eaLnBrk="0" hangingPunct="0"/>
              <a:r>
                <a:rPr lang="en-US" altLang="zh-CN" sz="2000" dirty="0"/>
                <a:t>M</a:t>
              </a:r>
            </a:p>
            <a:p>
              <a:pPr eaLnBrk="0" hangingPunct="0"/>
              <a:endParaRPr lang="en-US" altLang="zh-CN" sz="1200" dirty="0"/>
            </a:p>
          </p:txBody>
        </p:sp>
        <p:sp>
          <p:nvSpPr>
            <p:cNvPr id="24" name="TextBox 23"/>
            <p:cNvSpPr txBox="1"/>
            <p:nvPr/>
          </p:nvSpPr>
          <p:spPr>
            <a:xfrm>
              <a:off x="7812360" y="4005064"/>
              <a:ext cx="370614" cy="498663"/>
            </a:xfrm>
            <a:prstGeom prst="rect">
              <a:avLst/>
            </a:prstGeom>
            <a:noFill/>
          </p:spPr>
          <p:txBody>
            <a:bodyPr wrap="none" rtlCol="0">
              <a:spAutoFit/>
            </a:bodyPr>
            <a:lstStyle/>
            <a:p>
              <a:pPr>
                <a:lnSpc>
                  <a:spcPct val="150000"/>
                </a:lnSpc>
              </a:pPr>
              <a:r>
                <a:rPr lang="en-US" altLang="zh-CN" sz="2000" b="1" dirty="0" smtClean="0">
                  <a:latin typeface="+mj-lt"/>
                  <a:ea typeface="+mn-ea"/>
                </a:rPr>
                <a:t>N</a:t>
              </a:r>
              <a:endParaRPr lang="zh-CN" altLang="en-US" sz="2000" b="1" dirty="0" smtClean="0">
                <a:latin typeface="+mj-lt"/>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wipe(left)">
                                      <p:cBhvr>
                                        <p:cTn id="7" dur="500"/>
                                        <p:tgtEl>
                                          <p:spTgt spid="605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605188"/>
                                        </p:tgtEl>
                                        <p:attrNameLst>
                                          <p:attrName>style.visibility</p:attrName>
                                        </p:attrNameLst>
                                      </p:cBhvr>
                                      <p:to>
                                        <p:strVal val="visible"/>
                                      </p:to>
                                    </p:set>
                                    <p:anim calcmode="lin" valueType="num">
                                      <p:cBhvr>
                                        <p:cTn id="22" dur="500" fill="hold"/>
                                        <p:tgtEl>
                                          <p:spTgt spid="605188"/>
                                        </p:tgtEl>
                                        <p:attrNameLst>
                                          <p:attrName>ppt_x</p:attrName>
                                        </p:attrNameLst>
                                      </p:cBhvr>
                                      <p:tavLst>
                                        <p:tav tm="0">
                                          <p:val>
                                            <p:strVal val="#ppt_x+#ppt_w/2"/>
                                          </p:val>
                                        </p:tav>
                                        <p:tav tm="100000">
                                          <p:val>
                                            <p:strVal val="#ppt_x"/>
                                          </p:val>
                                        </p:tav>
                                      </p:tavLst>
                                    </p:anim>
                                    <p:anim calcmode="lin" valueType="num">
                                      <p:cBhvr>
                                        <p:cTn id="23" dur="500" fill="hold"/>
                                        <p:tgtEl>
                                          <p:spTgt spid="605188"/>
                                        </p:tgtEl>
                                        <p:attrNameLst>
                                          <p:attrName>ppt_y</p:attrName>
                                        </p:attrNameLst>
                                      </p:cBhvr>
                                      <p:tavLst>
                                        <p:tav tm="0">
                                          <p:val>
                                            <p:strVal val="#ppt_y"/>
                                          </p:val>
                                        </p:tav>
                                        <p:tav tm="100000">
                                          <p:val>
                                            <p:strVal val="#ppt_y"/>
                                          </p:val>
                                        </p:tav>
                                      </p:tavLst>
                                    </p:anim>
                                    <p:anim calcmode="lin" valueType="num">
                                      <p:cBhvr>
                                        <p:cTn id="24" dur="500" fill="hold"/>
                                        <p:tgtEl>
                                          <p:spTgt spid="605188"/>
                                        </p:tgtEl>
                                        <p:attrNameLst>
                                          <p:attrName>ppt_w</p:attrName>
                                        </p:attrNameLst>
                                      </p:cBhvr>
                                      <p:tavLst>
                                        <p:tav tm="0">
                                          <p:val>
                                            <p:fltVal val="0"/>
                                          </p:val>
                                        </p:tav>
                                        <p:tav tm="100000">
                                          <p:val>
                                            <p:strVal val="#ppt_w"/>
                                          </p:val>
                                        </p:tav>
                                      </p:tavLst>
                                    </p:anim>
                                    <p:anim calcmode="lin" valueType="num">
                                      <p:cBhvr>
                                        <p:cTn id="25" dur="500" fill="hold"/>
                                        <p:tgtEl>
                                          <p:spTgt spid="605188"/>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05189"/>
                                        </p:tgtEl>
                                        <p:attrNameLst>
                                          <p:attrName>style.visibility</p:attrName>
                                        </p:attrNameLst>
                                      </p:cBhvr>
                                      <p:to>
                                        <p:strVal val="visible"/>
                                      </p:to>
                                    </p:set>
                                    <p:animEffect transition="in" filter="wipe(left)">
                                      <p:cBhvr>
                                        <p:cTn id="35" dur="500"/>
                                        <p:tgtEl>
                                          <p:spTgt spid="60518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05190"/>
                                        </p:tgtEl>
                                        <p:attrNameLst>
                                          <p:attrName>style.visibility</p:attrName>
                                        </p:attrNameLst>
                                      </p:cBhvr>
                                      <p:to>
                                        <p:strVal val="visible"/>
                                      </p:to>
                                    </p:set>
                                    <p:animEffect transition="in" filter="wipe(left)">
                                      <p:cBhvr>
                                        <p:cTn id="40" dur="500"/>
                                        <p:tgtEl>
                                          <p:spTgt spid="60519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05191"/>
                                        </p:tgtEl>
                                        <p:attrNameLst>
                                          <p:attrName>style.visibility</p:attrName>
                                        </p:attrNameLst>
                                      </p:cBhvr>
                                      <p:to>
                                        <p:strVal val="visible"/>
                                      </p:to>
                                    </p:set>
                                    <p:animEffect transition="in" filter="wipe(left)">
                                      <p:cBhvr>
                                        <p:cTn id="45" dur="500"/>
                                        <p:tgtEl>
                                          <p:spTgt spid="60519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05192"/>
                                        </p:tgtEl>
                                        <p:attrNameLst>
                                          <p:attrName>style.visibility</p:attrName>
                                        </p:attrNameLst>
                                      </p:cBhvr>
                                      <p:to>
                                        <p:strVal val="visible"/>
                                      </p:to>
                                    </p:set>
                                    <p:animEffect transition="in" filter="wipe(left)">
                                      <p:cBhvr>
                                        <p:cTn id="50" dur="500"/>
                                        <p:tgtEl>
                                          <p:spTgt spid="605192"/>
                                        </p:tgtEl>
                                      </p:cBhvr>
                                    </p:animEffect>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grpId="0" nodeType="clickEffect">
                                  <p:stCondLst>
                                    <p:cond delay="0"/>
                                  </p:stCondLst>
                                  <p:childTnLst>
                                    <p:set>
                                      <p:cBhvr>
                                        <p:cTn id="54" dur="1" fill="hold">
                                          <p:stCondLst>
                                            <p:cond delay="499"/>
                                          </p:stCondLst>
                                        </p:cTn>
                                        <p:tgtEl>
                                          <p:spTgt spid="605193"/>
                                        </p:tgtEl>
                                        <p:attrNameLst>
                                          <p:attrName>style.visibility</p:attrName>
                                        </p:attrNameLst>
                                      </p:cBhvr>
                                      <p:to>
                                        <p:strVal val="visible"/>
                                      </p:to>
                                    </p:set>
                                    <p:anim to="" calcmode="lin" valueType="num">
                                      <p:cBhvr>
                                        <p:cTn id="55" dur="1" fill="hold"/>
                                        <p:tgtEl>
                                          <p:spTgt spid="605193"/>
                                        </p:tgtEl>
                                        <p:attrNameLst>
                                          <p:attrName/>
                                        </p:attrNameLst>
                                      </p:cBhvr>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605194"/>
                                        </p:tgtEl>
                                        <p:attrNameLst>
                                          <p:attrName>style.visibility</p:attrName>
                                        </p:attrNameLst>
                                      </p:cBhvr>
                                      <p:to>
                                        <p:strVal val="visible"/>
                                      </p:to>
                                    </p:set>
                                    <p:anim calcmode="lin" valueType="num">
                                      <p:cBhvr>
                                        <p:cTn id="60" dur="500" fill="hold"/>
                                        <p:tgtEl>
                                          <p:spTgt spid="605194"/>
                                        </p:tgtEl>
                                        <p:attrNameLst>
                                          <p:attrName>ppt_w</p:attrName>
                                        </p:attrNameLst>
                                      </p:cBhvr>
                                      <p:tavLst>
                                        <p:tav tm="0">
                                          <p:val>
                                            <p:fltVal val="0"/>
                                          </p:val>
                                        </p:tav>
                                        <p:tav tm="100000">
                                          <p:val>
                                            <p:strVal val="#ppt_w"/>
                                          </p:val>
                                        </p:tav>
                                      </p:tavLst>
                                    </p:anim>
                                    <p:anim calcmode="lin" valueType="num">
                                      <p:cBhvr>
                                        <p:cTn id="61" dur="500" fill="hold"/>
                                        <p:tgtEl>
                                          <p:spTgt spid="60519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605195"/>
                                        </p:tgtEl>
                                        <p:attrNameLst>
                                          <p:attrName>style.visibility</p:attrName>
                                        </p:attrNameLst>
                                      </p:cBhvr>
                                      <p:to>
                                        <p:strVal val="visible"/>
                                      </p:to>
                                    </p:set>
                                    <p:animEffect transition="in" filter="slide(fromLeft)">
                                      <p:cBhvr>
                                        <p:cTn id="66" dur="500"/>
                                        <p:tgtEl>
                                          <p:spTgt spid="60519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605196"/>
                                        </p:tgtEl>
                                        <p:attrNameLst>
                                          <p:attrName>style.visibility</p:attrName>
                                        </p:attrNameLst>
                                      </p:cBhvr>
                                      <p:to>
                                        <p:strVal val="visible"/>
                                      </p:to>
                                    </p:set>
                                    <p:anim calcmode="lin" valueType="num">
                                      <p:cBhvr additive="base">
                                        <p:cTn id="71" dur="500" fill="hold"/>
                                        <p:tgtEl>
                                          <p:spTgt spid="605196"/>
                                        </p:tgtEl>
                                        <p:attrNameLst>
                                          <p:attrName>ppt_x</p:attrName>
                                        </p:attrNameLst>
                                      </p:cBhvr>
                                      <p:tavLst>
                                        <p:tav tm="0">
                                          <p:val>
                                            <p:strVal val="1+#ppt_w/2"/>
                                          </p:val>
                                        </p:tav>
                                        <p:tav tm="100000">
                                          <p:val>
                                            <p:strVal val="#ppt_x"/>
                                          </p:val>
                                        </p:tav>
                                      </p:tavLst>
                                    </p:anim>
                                    <p:anim calcmode="lin" valueType="num">
                                      <p:cBhvr additive="base">
                                        <p:cTn id="72" dur="500" fill="hold"/>
                                        <p:tgtEl>
                                          <p:spTgt spid="605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utoUpdateAnimBg="0"/>
      <p:bldP spid="605188" grpId="0" autoUpdateAnimBg="0"/>
      <p:bldP spid="605193" grpId="0" autoUpdateAnimBg="0"/>
      <p:bldP spid="605195" grpId="0" autoUpdateAnimBg="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16632"/>
            <a:ext cx="7848872" cy="2031325"/>
          </a:xfrm>
          <a:prstGeom prst="rect">
            <a:avLst/>
          </a:prstGeom>
          <a:noFill/>
        </p:spPr>
        <p:txBody>
          <a:bodyPr wrap="square" rtlCol="0">
            <a:spAutoFit/>
          </a:bodyPr>
          <a:lstStyle/>
          <a:p>
            <a:pPr>
              <a:lnSpc>
                <a:spcPct val="150000"/>
              </a:lnSpc>
            </a:pPr>
            <a:r>
              <a:rPr lang="zh-CN" altLang="en-US" sz="2800" b="1" dirty="0" smtClean="0"/>
              <a:t>从上述关于数乘的性质和例子中我们可以看到，向量之间是否平行是一个非常重要的关系，因为</a:t>
            </a:r>
            <a:r>
              <a:rPr lang="zh-CN" altLang="en-US" sz="2800" b="1" dirty="0" smtClean="0">
                <a:solidFill>
                  <a:schemeClr val="bg2"/>
                </a:solidFill>
              </a:rPr>
              <a:t>一旦平行就可相互表示为数乘的倍数，反之亦然</a:t>
            </a:r>
            <a:r>
              <a:rPr lang="zh-CN" altLang="en-US" sz="2800" b="1" dirty="0" smtClean="0"/>
              <a:t>。</a:t>
            </a:r>
          </a:p>
        </p:txBody>
      </p:sp>
      <p:sp>
        <p:nvSpPr>
          <p:cNvPr id="6" name="TextBox 5"/>
          <p:cNvSpPr txBox="1"/>
          <p:nvPr/>
        </p:nvSpPr>
        <p:spPr>
          <a:xfrm>
            <a:off x="2771800" y="3986480"/>
            <a:ext cx="3070071" cy="738664"/>
          </a:xfrm>
          <a:prstGeom prst="rect">
            <a:avLst/>
          </a:prstGeom>
          <a:noFill/>
        </p:spPr>
        <p:txBody>
          <a:bodyPr wrap="none" rtlCol="0">
            <a:spAutoFit/>
          </a:bodyPr>
          <a:lstStyle/>
          <a:p>
            <a:pPr>
              <a:lnSpc>
                <a:spcPct val="150000"/>
              </a:lnSpc>
            </a:pPr>
            <a:r>
              <a:rPr lang="zh-CN" altLang="en-US" sz="2800" b="1" dirty="0" smtClean="0">
                <a:solidFill>
                  <a:schemeClr val="accent1"/>
                </a:solidFill>
              </a:rPr>
              <a:t>向量法的中心思想</a:t>
            </a:r>
          </a:p>
        </p:txBody>
      </p:sp>
      <p:sp>
        <p:nvSpPr>
          <p:cNvPr id="9" name="TextBox 8"/>
          <p:cNvSpPr txBox="1"/>
          <p:nvPr/>
        </p:nvSpPr>
        <p:spPr>
          <a:xfrm>
            <a:off x="1115616" y="2852936"/>
            <a:ext cx="2709396" cy="738664"/>
          </a:xfrm>
          <a:prstGeom prst="rect">
            <a:avLst/>
          </a:prstGeom>
          <a:noFill/>
        </p:spPr>
        <p:txBody>
          <a:bodyPr wrap="none" rtlCol="0">
            <a:spAutoFit/>
          </a:bodyPr>
          <a:lstStyle/>
          <a:p>
            <a:pPr>
              <a:lnSpc>
                <a:spcPct val="150000"/>
              </a:lnSpc>
            </a:pPr>
            <a:r>
              <a:rPr lang="zh-CN" altLang="en-US" sz="2800" b="1" dirty="0" smtClean="0"/>
              <a:t>向量的代数运算</a:t>
            </a:r>
          </a:p>
        </p:txBody>
      </p:sp>
      <p:sp>
        <p:nvSpPr>
          <p:cNvPr id="10" name="TextBox 9"/>
          <p:cNvSpPr txBox="1"/>
          <p:nvPr/>
        </p:nvSpPr>
        <p:spPr>
          <a:xfrm>
            <a:off x="5032227" y="2852936"/>
            <a:ext cx="2709396" cy="738664"/>
          </a:xfrm>
          <a:prstGeom prst="rect">
            <a:avLst/>
          </a:prstGeom>
          <a:noFill/>
        </p:spPr>
        <p:txBody>
          <a:bodyPr wrap="none" rtlCol="0">
            <a:spAutoFit/>
          </a:bodyPr>
          <a:lstStyle/>
          <a:p>
            <a:pPr>
              <a:lnSpc>
                <a:spcPct val="150000"/>
              </a:lnSpc>
            </a:pPr>
            <a:r>
              <a:rPr lang="zh-CN" altLang="en-US" sz="2800" b="1" dirty="0" smtClean="0"/>
              <a:t>图形的几何性质</a:t>
            </a:r>
          </a:p>
        </p:txBody>
      </p:sp>
      <p:sp>
        <p:nvSpPr>
          <p:cNvPr id="11" name="左右箭头 10"/>
          <p:cNvSpPr/>
          <p:nvPr/>
        </p:nvSpPr>
        <p:spPr>
          <a:xfrm>
            <a:off x="3931912" y="3160392"/>
            <a:ext cx="1000128" cy="2686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8112" y="2780928"/>
            <a:ext cx="680424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94243" name="Object 3"/>
          <p:cNvGraphicFramePr>
            <a:graphicFrameLocks noChangeAspect="1"/>
          </p:cNvGraphicFramePr>
          <p:nvPr/>
        </p:nvGraphicFramePr>
        <p:xfrm>
          <a:off x="539552" y="1162620"/>
          <a:ext cx="7972425" cy="2338388"/>
        </p:xfrm>
        <a:graphic>
          <a:graphicData uri="http://schemas.openxmlformats.org/presentationml/2006/ole">
            <mc:AlternateContent xmlns:mc="http://schemas.openxmlformats.org/markup-compatibility/2006">
              <mc:Choice xmlns:v="urn:schemas-microsoft-com:vml" Requires="v">
                <p:oleObj spid="_x0000_s394250" name="Equation" r:id="rId3" imgW="3454200" imgH="1015920" progId="">
                  <p:embed/>
                </p:oleObj>
              </mc:Choice>
              <mc:Fallback>
                <p:oleObj name="Equation" r:id="rId3" imgW="3454200" imgH="101592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162620"/>
                        <a:ext cx="7972425" cy="233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4245" name="Object 5"/>
          <p:cNvGraphicFramePr>
            <a:graphicFrameLocks noChangeAspect="1"/>
          </p:cNvGraphicFramePr>
          <p:nvPr/>
        </p:nvGraphicFramePr>
        <p:xfrm>
          <a:off x="4514850" y="3633788"/>
          <a:ext cx="114300" cy="215900"/>
        </p:xfrm>
        <a:graphic>
          <a:graphicData uri="http://schemas.openxmlformats.org/presentationml/2006/ole">
            <mc:AlternateContent xmlns:mc="http://schemas.openxmlformats.org/markup-compatibility/2006">
              <mc:Choice xmlns:v="urn:schemas-microsoft-com:vml" Requires="v">
                <p:oleObj spid="_x0000_s394251" name="公式" r:id="rId5" imgW="114120" imgH="215640" progId="">
                  <p:embed/>
                </p:oleObj>
              </mc:Choice>
              <mc:Fallback>
                <p:oleObj name="公式" r:id="rId5" imgW="114120" imgH="21564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63378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247" name="Text Box 7"/>
          <p:cNvSpPr txBox="1">
            <a:spLocks noChangeArrowheads="1"/>
          </p:cNvSpPr>
          <p:nvPr/>
        </p:nvSpPr>
        <p:spPr bwMode="auto">
          <a:xfrm>
            <a:off x="1187276" y="260648"/>
            <a:ext cx="6769100" cy="579438"/>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4"/>
                </a:solidFill>
                <a:latin typeface="幼圆" pitchFamily="49" charset="-122"/>
                <a:ea typeface="幼圆" pitchFamily="49" charset="-122"/>
              </a:rPr>
              <a:t>§1.4 </a:t>
            </a:r>
            <a:r>
              <a:rPr lang="zh-CN" altLang="en-US" b="1" dirty="0" smtClean="0">
                <a:solidFill>
                  <a:schemeClr val="accent4"/>
                </a:solidFill>
                <a:latin typeface="幼圆" pitchFamily="49" charset="-122"/>
                <a:ea typeface="幼圆" pitchFamily="49" charset="-122"/>
              </a:rPr>
              <a:t>共线（共面）的向量组</a:t>
            </a:r>
            <a:endParaRPr lang="zh-CN" altLang="en-US" b="1" dirty="0">
              <a:solidFill>
                <a:schemeClr val="accent4"/>
              </a:solidFill>
              <a:latin typeface="幼圆" pitchFamily="49" charset="-122"/>
              <a:ea typeface="幼圆" pitchFamily="49" charset="-122"/>
            </a:endParaRPr>
          </a:p>
        </p:txBody>
      </p:sp>
      <p:sp>
        <p:nvSpPr>
          <p:cNvPr id="6" name="TextBox 5"/>
          <p:cNvSpPr txBox="1"/>
          <p:nvPr/>
        </p:nvSpPr>
        <p:spPr>
          <a:xfrm>
            <a:off x="467544" y="3789040"/>
            <a:ext cx="8352928" cy="2031325"/>
          </a:xfrm>
          <a:prstGeom prst="rect">
            <a:avLst/>
          </a:prstGeom>
          <a:noFill/>
        </p:spPr>
        <p:txBody>
          <a:bodyPr wrap="square" rtlCol="0">
            <a:spAutoFit/>
          </a:bodyPr>
          <a:lstStyle/>
          <a:p>
            <a:pPr>
              <a:lnSpc>
                <a:spcPct val="150000"/>
              </a:lnSpc>
            </a:pPr>
            <a:r>
              <a:rPr lang="zh-CN" altLang="en-US" sz="2800" b="1" dirty="0" smtClean="0">
                <a:solidFill>
                  <a:srgbClr val="0000FF"/>
                </a:solidFill>
              </a:rPr>
              <a:t> 定义：</a:t>
            </a:r>
            <a:r>
              <a:rPr lang="zh-CN" altLang="en-US" sz="2800" b="1" dirty="0" smtClean="0"/>
              <a:t>向量组若用同一起点的有向线段表示后，它们在一条直线（一个平面）上，则称这个向量组是</a:t>
            </a:r>
            <a:r>
              <a:rPr lang="zh-CN" altLang="en-US" sz="2800" b="1" dirty="0" smtClean="0">
                <a:solidFill>
                  <a:srgbClr val="FF0000"/>
                </a:solidFill>
              </a:rPr>
              <a:t>共线的（共面的）</a:t>
            </a:r>
            <a:r>
              <a:rPr lang="zh-CN" altLang="en-US" sz="28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ox(in)">
                                      <p:cBhvr>
                                        <p:cTn id="7" dur="500"/>
                                        <p:tgtEl>
                                          <p:spTgt spid="3942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3122" name="Object 2"/>
          <p:cNvGraphicFramePr>
            <a:graphicFrameLocks noChangeAspect="1"/>
          </p:cNvGraphicFramePr>
          <p:nvPr/>
        </p:nvGraphicFramePr>
        <p:xfrm>
          <a:off x="179512" y="3332013"/>
          <a:ext cx="8208912" cy="1681163"/>
        </p:xfrm>
        <a:graphic>
          <a:graphicData uri="http://schemas.openxmlformats.org/presentationml/2006/ole">
            <mc:AlternateContent xmlns:mc="http://schemas.openxmlformats.org/markup-compatibility/2006">
              <mc:Choice xmlns:v="urn:schemas-microsoft-com:vml" Requires="v">
                <p:oleObj spid="_x0000_s773130" name="Equation" r:id="rId3" imgW="3682800" imgH="774360" progId="">
                  <p:embed/>
                </p:oleObj>
              </mc:Choice>
              <mc:Fallback>
                <p:oleObj name="Equation" r:id="rId3" imgW="3682800" imgH="774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32013"/>
                        <a:ext cx="8208912"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323528" y="764704"/>
            <a:ext cx="7758855" cy="738664"/>
          </a:xfrm>
          <a:prstGeom prst="rect">
            <a:avLst/>
          </a:prstGeom>
          <a:noFill/>
        </p:spPr>
        <p:txBody>
          <a:bodyPr wrap="none" rtlCol="0">
            <a:spAutoFit/>
          </a:bodyPr>
          <a:lstStyle/>
          <a:p>
            <a:pPr>
              <a:lnSpc>
                <a:spcPct val="150000"/>
              </a:lnSpc>
            </a:pPr>
            <a:r>
              <a:rPr lang="zh-CN" altLang="en-US" sz="2800" b="1" dirty="0" smtClean="0">
                <a:solidFill>
                  <a:schemeClr val="accent2"/>
                </a:solidFill>
                <a:latin typeface="+mj-ea"/>
                <a:ea typeface="+mj-ea"/>
              </a:rPr>
              <a:t>回忆：</a:t>
            </a:r>
            <a:r>
              <a:rPr lang="zh-CN" altLang="en-US" sz="2800" b="1" dirty="0" smtClean="0"/>
              <a:t>我们在介绍数乘性质时证明了如下定理：</a:t>
            </a:r>
          </a:p>
        </p:txBody>
      </p:sp>
      <p:sp>
        <p:nvSpPr>
          <p:cNvPr id="6" name="TextBox 5"/>
          <p:cNvSpPr txBox="1"/>
          <p:nvPr/>
        </p:nvSpPr>
        <p:spPr>
          <a:xfrm>
            <a:off x="276521" y="116632"/>
            <a:ext cx="3791423" cy="738664"/>
          </a:xfrm>
          <a:prstGeom prst="rect">
            <a:avLst/>
          </a:prstGeom>
          <a:noFill/>
        </p:spPr>
        <p:txBody>
          <a:bodyPr wrap="none" rtlCol="0">
            <a:spAutoFit/>
          </a:bodyPr>
          <a:lstStyle/>
          <a:p>
            <a:pPr>
              <a:lnSpc>
                <a:spcPct val="150000"/>
              </a:lnSpc>
            </a:pPr>
            <a:r>
              <a:rPr lang="zh-CN" altLang="en-US" sz="2800" b="1" dirty="0" smtClean="0"/>
              <a:t>先来看共线的相关性质</a:t>
            </a:r>
          </a:p>
        </p:txBody>
      </p:sp>
      <p:graphicFrame>
        <p:nvGraphicFramePr>
          <p:cNvPr id="773125" name="Object 5"/>
          <p:cNvGraphicFramePr>
            <a:graphicFrameLocks noChangeAspect="1"/>
          </p:cNvGraphicFramePr>
          <p:nvPr/>
        </p:nvGraphicFramePr>
        <p:xfrm>
          <a:off x="410542" y="1484784"/>
          <a:ext cx="7689850" cy="1152525"/>
        </p:xfrm>
        <a:graphic>
          <a:graphicData uri="http://schemas.openxmlformats.org/presentationml/2006/ole">
            <mc:AlternateContent xmlns:mc="http://schemas.openxmlformats.org/markup-compatibility/2006">
              <mc:Choice xmlns:v="urn:schemas-microsoft-com:vml" Requires="v">
                <p:oleObj spid="_x0000_s773131" name="Equation" r:id="rId5" imgW="3390840" imgH="507960" progId="">
                  <p:embed/>
                </p:oleObj>
              </mc:Choice>
              <mc:Fallback>
                <p:oleObj name="Equation" r:id="rId5" imgW="3390840" imgH="5079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42" y="1484784"/>
                        <a:ext cx="7689850" cy="11525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323528" y="2564904"/>
            <a:ext cx="6676828" cy="738664"/>
          </a:xfrm>
          <a:prstGeom prst="rect">
            <a:avLst/>
          </a:prstGeom>
          <a:noFill/>
        </p:spPr>
        <p:txBody>
          <a:bodyPr wrap="none" rtlCol="0">
            <a:spAutoFit/>
          </a:bodyPr>
          <a:lstStyle/>
          <a:p>
            <a:pPr>
              <a:lnSpc>
                <a:spcPct val="150000"/>
              </a:lnSpc>
            </a:pPr>
            <a:r>
              <a:rPr lang="zh-CN" altLang="en-US" sz="2800" b="1" dirty="0" smtClean="0"/>
              <a:t>用线性组合和共线的语言重新叙述一遍：</a:t>
            </a:r>
          </a:p>
        </p:txBody>
      </p:sp>
      <p:sp>
        <p:nvSpPr>
          <p:cNvPr id="10" name="TextBox 9"/>
          <p:cNvSpPr txBox="1"/>
          <p:nvPr/>
        </p:nvSpPr>
        <p:spPr>
          <a:xfrm>
            <a:off x="201971" y="5066600"/>
            <a:ext cx="5234125" cy="738664"/>
          </a:xfrm>
          <a:prstGeom prst="rect">
            <a:avLst/>
          </a:prstGeom>
          <a:noFill/>
        </p:spPr>
        <p:txBody>
          <a:bodyPr wrap="none" rtlCol="0">
            <a:spAutoFit/>
          </a:bodyPr>
          <a:lstStyle/>
          <a:p>
            <a:pPr>
              <a:lnSpc>
                <a:spcPct val="150000"/>
              </a:lnSpc>
            </a:pPr>
            <a:r>
              <a:rPr lang="zh-CN" altLang="en-US" sz="2800" b="1" dirty="0" smtClean="0"/>
              <a:t>根据这一定理我们还可以证明：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5"/>
                                        </p:tgtEl>
                                        <p:attrNameLst>
                                          <p:attrName>style.visibility</p:attrName>
                                        </p:attrNameLst>
                                      </p:cBhvr>
                                      <p:to>
                                        <p:strVal val="visible"/>
                                      </p:to>
                                    </p:set>
                                    <p:animEffect transition="in" filter="blinds(horizontal)">
                                      <p:cBhvr>
                                        <p:cTn id="12" dur="500"/>
                                        <p:tgtEl>
                                          <p:spTgt spid="7731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3122"/>
                                        </p:tgtEl>
                                        <p:attrNameLst>
                                          <p:attrName>style.visibility</p:attrName>
                                        </p:attrNameLst>
                                      </p:cBhvr>
                                      <p:to>
                                        <p:strVal val="visible"/>
                                      </p:to>
                                    </p:set>
                                    <p:animEffect transition="in" filter="blinds(horizontal)">
                                      <p:cBhvr>
                                        <p:cTn id="22" dur="500"/>
                                        <p:tgtEl>
                                          <p:spTgt spid="7731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5220" name="Object 4"/>
          <p:cNvGraphicFramePr>
            <a:graphicFrameLocks noChangeAspect="1"/>
          </p:cNvGraphicFramePr>
          <p:nvPr/>
        </p:nvGraphicFramePr>
        <p:xfrm>
          <a:off x="179388" y="116632"/>
          <a:ext cx="8175625" cy="1144587"/>
        </p:xfrm>
        <a:graphic>
          <a:graphicData uri="http://schemas.openxmlformats.org/presentationml/2006/ole">
            <mc:AlternateContent xmlns:mc="http://schemas.openxmlformats.org/markup-compatibility/2006">
              <mc:Choice xmlns:v="urn:schemas-microsoft-com:vml" Requires="v">
                <p:oleObj spid="_x0000_s905241" name="Equation" r:id="rId3" imgW="3632040" imgH="507960" progId="">
                  <p:embed/>
                </p:oleObj>
              </mc:Choice>
              <mc:Fallback>
                <p:oleObj name="Equation" r:id="rId3" imgW="3632040" imgH="50796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6632"/>
                        <a:ext cx="8175625"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79512" y="1340768"/>
            <a:ext cx="1266693" cy="637675"/>
          </a:xfrm>
          <a:prstGeom prst="rect">
            <a:avLst/>
          </a:prstGeom>
          <a:noFill/>
        </p:spPr>
        <p:txBody>
          <a:bodyPr wrap="none" rtlCol="0">
            <a:spAutoFit/>
          </a:bodyPr>
          <a:lstStyle/>
          <a:p>
            <a:pPr>
              <a:lnSpc>
                <a:spcPct val="150000"/>
              </a:lnSpc>
            </a:pPr>
            <a:r>
              <a:rPr lang="zh-CN" altLang="en-US" sz="2800" b="1" dirty="0" smtClean="0">
                <a:latin typeface="+mn-ea"/>
                <a:ea typeface="+mn-ea"/>
              </a:rPr>
              <a:t>证明：</a:t>
            </a:r>
          </a:p>
        </p:txBody>
      </p:sp>
      <p:sp>
        <p:nvSpPr>
          <p:cNvPr id="5" name="矩形 4"/>
          <p:cNvSpPr/>
          <p:nvPr/>
        </p:nvSpPr>
        <p:spPr>
          <a:xfrm>
            <a:off x="1187624" y="1340768"/>
            <a:ext cx="2348720" cy="637675"/>
          </a:xfrm>
          <a:prstGeom prst="rect">
            <a:avLst/>
          </a:prstGeom>
        </p:spPr>
        <p:txBody>
          <a:bodyPr wrap="none">
            <a:spAutoFit/>
          </a:bodyPr>
          <a:lstStyle/>
          <a:p>
            <a:pPr lvl="0">
              <a:lnSpc>
                <a:spcPct val="150000"/>
              </a:lnSpc>
            </a:pPr>
            <a:r>
              <a:rPr lang="zh-CN" altLang="en-US" sz="2800" b="1" dirty="0" smtClean="0">
                <a:solidFill>
                  <a:srgbClr val="000000"/>
                </a:solidFill>
                <a:latin typeface="宋体"/>
                <a:ea typeface="宋体"/>
              </a:rPr>
              <a:t>先证必要性，</a:t>
            </a:r>
          </a:p>
        </p:txBody>
      </p:sp>
      <p:graphicFrame>
        <p:nvGraphicFramePr>
          <p:cNvPr id="6" name="对象 5"/>
          <p:cNvGraphicFramePr>
            <a:graphicFrameLocks noChangeAspect="1"/>
          </p:cNvGraphicFramePr>
          <p:nvPr/>
        </p:nvGraphicFramePr>
        <p:xfrm>
          <a:off x="3419872" y="1437506"/>
          <a:ext cx="4064322" cy="542206"/>
        </p:xfrm>
        <a:graphic>
          <a:graphicData uri="http://schemas.openxmlformats.org/presentationml/2006/ole">
            <mc:AlternateContent xmlns:mc="http://schemas.openxmlformats.org/markup-compatibility/2006">
              <mc:Choice xmlns:v="urn:schemas-microsoft-com:vml" Requires="v">
                <p:oleObj spid="_x0000_s905242" name="Equation" r:id="rId5" imgW="1714320" imgH="228600" progId="Equation.KSEE3">
                  <p:embed/>
                </p:oleObj>
              </mc:Choice>
              <mc:Fallback>
                <p:oleObj name="Equation" r:id="rId5" imgW="1714320" imgH="228600" progId="Equation.KSEE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1437506"/>
                        <a:ext cx="4064322" cy="542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2" name="Object 6"/>
          <p:cNvGraphicFramePr>
            <a:graphicFrameLocks noChangeAspect="1"/>
          </p:cNvGraphicFramePr>
          <p:nvPr/>
        </p:nvGraphicFramePr>
        <p:xfrm>
          <a:off x="323529" y="2132856"/>
          <a:ext cx="8136904" cy="565337"/>
        </p:xfrm>
        <a:graphic>
          <a:graphicData uri="http://schemas.openxmlformats.org/presentationml/2006/ole">
            <mc:AlternateContent xmlns:mc="http://schemas.openxmlformats.org/markup-compatibility/2006">
              <mc:Choice xmlns:v="urn:schemas-microsoft-com:vml" Requires="v">
                <p:oleObj spid="_x0000_s905243" name="Equation" r:id="rId7" imgW="3466800" imgH="241200" progId="Equation.KSEE3">
                  <p:embed/>
                </p:oleObj>
              </mc:Choice>
              <mc:Fallback>
                <p:oleObj name="Equation" r:id="rId7" imgW="3466800" imgH="241200" progId="Equation.KSEE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9" y="2132856"/>
                        <a:ext cx="8136904" cy="56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3" name="Object 7"/>
          <p:cNvGraphicFramePr>
            <a:graphicFrameLocks noChangeAspect="1"/>
          </p:cNvGraphicFramePr>
          <p:nvPr/>
        </p:nvGraphicFramePr>
        <p:xfrm>
          <a:off x="356864" y="2814067"/>
          <a:ext cx="4575176" cy="542925"/>
        </p:xfrm>
        <a:graphic>
          <a:graphicData uri="http://schemas.openxmlformats.org/presentationml/2006/ole">
            <mc:AlternateContent xmlns:mc="http://schemas.openxmlformats.org/markup-compatibility/2006">
              <mc:Choice xmlns:v="urn:schemas-microsoft-com:vml" Requires="v">
                <p:oleObj spid="_x0000_s905244" name="Equation" r:id="rId9" imgW="1930320" imgH="228600" progId="Equation.KSEE3">
                  <p:embed/>
                </p:oleObj>
              </mc:Choice>
              <mc:Fallback>
                <p:oleObj name="Equation" r:id="rId9" imgW="1930320" imgH="228600" progId="Equation.KSEE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864" y="2814067"/>
                        <a:ext cx="4575176"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004048" y="2708920"/>
            <a:ext cx="3430747" cy="637675"/>
          </a:xfrm>
          <a:prstGeom prst="rect">
            <a:avLst/>
          </a:prstGeom>
          <a:noFill/>
        </p:spPr>
        <p:txBody>
          <a:bodyPr wrap="none" rtlCol="0">
            <a:spAutoFit/>
          </a:bodyPr>
          <a:lstStyle/>
          <a:p>
            <a:pPr>
              <a:lnSpc>
                <a:spcPct val="150000"/>
              </a:lnSpc>
            </a:pPr>
            <a:r>
              <a:rPr lang="zh-CN" altLang="en-US" sz="2800" b="1" dirty="0" smtClean="0">
                <a:latin typeface="+mn-ea"/>
                <a:ea typeface="+mn-ea"/>
              </a:rPr>
              <a:t>根据之前定理，有</a:t>
            </a:r>
            <a:r>
              <a:rPr lang="el-GR" altLang="zh-CN" sz="2800" b="1" dirty="0" smtClean="0">
                <a:latin typeface="+mn-ea"/>
                <a:ea typeface="+mn-ea"/>
              </a:rPr>
              <a:t>λ</a:t>
            </a:r>
            <a:endParaRPr lang="zh-CN" altLang="en-US" sz="2800" b="1" dirty="0" smtClean="0">
              <a:latin typeface="+mn-ea"/>
              <a:ea typeface="+mn-ea"/>
            </a:endParaRPr>
          </a:p>
        </p:txBody>
      </p:sp>
      <p:graphicFrame>
        <p:nvGraphicFramePr>
          <p:cNvPr id="905224" name="Object 8"/>
          <p:cNvGraphicFramePr>
            <a:graphicFrameLocks noChangeAspect="1"/>
          </p:cNvGraphicFramePr>
          <p:nvPr/>
        </p:nvGraphicFramePr>
        <p:xfrm>
          <a:off x="279400" y="3429000"/>
          <a:ext cx="1878013" cy="536575"/>
        </p:xfrm>
        <a:graphic>
          <a:graphicData uri="http://schemas.openxmlformats.org/presentationml/2006/ole">
            <mc:AlternateContent xmlns:mc="http://schemas.openxmlformats.org/markup-compatibility/2006">
              <mc:Choice xmlns:v="urn:schemas-microsoft-com:vml" Requires="v">
                <p:oleObj spid="_x0000_s905245" name="Equation" r:id="rId11" imgW="799920" imgH="228600" progId="Equation.KSEE3">
                  <p:embed/>
                </p:oleObj>
              </mc:Choice>
              <mc:Fallback>
                <p:oleObj name="Equation" r:id="rId11" imgW="799920" imgH="228600" progId="Equation.KSEE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00" y="3429000"/>
                        <a:ext cx="187801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5" name="Object 9"/>
          <p:cNvGraphicFramePr>
            <a:graphicFrameLocks noChangeAspect="1"/>
          </p:cNvGraphicFramePr>
          <p:nvPr/>
        </p:nvGraphicFramePr>
        <p:xfrm>
          <a:off x="2194049" y="3454400"/>
          <a:ext cx="2593975" cy="566738"/>
        </p:xfrm>
        <a:graphic>
          <a:graphicData uri="http://schemas.openxmlformats.org/presentationml/2006/ole">
            <mc:AlternateContent xmlns:mc="http://schemas.openxmlformats.org/markup-compatibility/2006">
              <mc:Choice xmlns:v="urn:schemas-microsoft-com:vml" Requires="v">
                <p:oleObj spid="_x0000_s905246" name="Equation" r:id="rId13" imgW="1104840" imgH="241200" progId="Equation.KSEE3">
                  <p:embed/>
                </p:oleObj>
              </mc:Choice>
              <mc:Fallback>
                <p:oleObj name="Equation" r:id="rId13" imgW="1104840" imgH="241200" progId="Equation.KSEE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4049" y="3454400"/>
                        <a:ext cx="259397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251520" y="4049360"/>
            <a:ext cx="2348720" cy="738664"/>
          </a:xfrm>
          <a:prstGeom prst="rect">
            <a:avLst/>
          </a:prstGeom>
        </p:spPr>
        <p:txBody>
          <a:bodyPr wrap="none">
            <a:spAutoFit/>
          </a:bodyPr>
          <a:lstStyle/>
          <a:p>
            <a:pPr lvl="0">
              <a:lnSpc>
                <a:spcPct val="150000"/>
              </a:lnSpc>
            </a:pPr>
            <a:r>
              <a:rPr lang="zh-CN" altLang="en-US" sz="2800" b="1" dirty="0" smtClean="0">
                <a:solidFill>
                  <a:srgbClr val="000000"/>
                </a:solidFill>
                <a:latin typeface="宋体"/>
                <a:ea typeface="宋体"/>
              </a:rPr>
              <a:t>再证充分性，</a:t>
            </a:r>
          </a:p>
        </p:txBody>
      </p:sp>
      <p:sp>
        <p:nvSpPr>
          <p:cNvPr id="13" name="TextBox 12"/>
          <p:cNvSpPr txBox="1"/>
          <p:nvPr/>
        </p:nvSpPr>
        <p:spPr>
          <a:xfrm>
            <a:off x="2339752" y="4049360"/>
            <a:ext cx="2529860" cy="738664"/>
          </a:xfrm>
          <a:prstGeom prst="rect">
            <a:avLst/>
          </a:prstGeom>
          <a:noFill/>
        </p:spPr>
        <p:txBody>
          <a:bodyPr wrap="none" rtlCol="0">
            <a:spAutoFit/>
          </a:bodyPr>
          <a:lstStyle/>
          <a:p>
            <a:pPr>
              <a:lnSpc>
                <a:spcPct val="150000"/>
              </a:lnSpc>
            </a:pPr>
            <a:r>
              <a:rPr lang="zh-CN" altLang="en-US" sz="2800" b="1" dirty="0" smtClean="0">
                <a:latin typeface="+mn-ea"/>
                <a:ea typeface="+mn-ea"/>
              </a:rPr>
              <a:t>不妨设</a:t>
            </a:r>
            <a:r>
              <a:rPr lang="el-GR" altLang="zh-CN" sz="2800" b="1" dirty="0" smtClean="0">
                <a:latin typeface="+mn-ea"/>
                <a:ea typeface="+mn-ea"/>
              </a:rPr>
              <a:t>λ≠</a:t>
            </a:r>
            <a:r>
              <a:rPr lang="en-US" altLang="zh-CN" sz="2800" b="1" dirty="0" smtClean="0">
                <a:latin typeface="+mn-ea"/>
                <a:ea typeface="+mn-ea"/>
              </a:rPr>
              <a:t>0</a:t>
            </a:r>
            <a:r>
              <a:rPr lang="zh-CN" altLang="en-US" sz="2800" b="1" dirty="0" smtClean="0">
                <a:latin typeface="+mn-ea"/>
                <a:ea typeface="+mn-ea"/>
              </a:rPr>
              <a:t>，</a:t>
            </a:r>
          </a:p>
        </p:txBody>
      </p:sp>
      <p:graphicFrame>
        <p:nvGraphicFramePr>
          <p:cNvPr id="905226" name="Object 10"/>
          <p:cNvGraphicFramePr>
            <a:graphicFrameLocks noChangeAspect="1"/>
          </p:cNvGraphicFramePr>
          <p:nvPr/>
        </p:nvGraphicFramePr>
        <p:xfrm>
          <a:off x="4561210" y="4006527"/>
          <a:ext cx="4259262" cy="925513"/>
        </p:xfrm>
        <a:graphic>
          <a:graphicData uri="http://schemas.openxmlformats.org/presentationml/2006/ole">
            <mc:AlternateContent xmlns:mc="http://schemas.openxmlformats.org/markup-compatibility/2006">
              <mc:Choice xmlns:v="urn:schemas-microsoft-com:vml" Requires="v">
                <p:oleObj spid="_x0000_s905247" name="Equation" r:id="rId15" imgW="1815840" imgH="393480" progId="Equation.KSEE3">
                  <p:embed/>
                </p:oleObj>
              </mc:Choice>
              <mc:Fallback>
                <p:oleObj name="Equation" r:id="rId15" imgW="1815840" imgH="393480" progId="Equation.KSEE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1210" y="4006527"/>
                        <a:ext cx="4259262"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251520" y="4716016"/>
            <a:ext cx="4152099" cy="637675"/>
          </a:xfrm>
          <a:prstGeom prst="rect">
            <a:avLst/>
          </a:prstGeom>
          <a:noFill/>
        </p:spPr>
        <p:txBody>
          <a:bodyPr wrap="none" rtlCol="0">
            <a:spAutoFit/>
          </a:bodyPr>
          <a:lstStyle/>
          <a:p>
            <a:pPr>
              <a:lnSpc>
                <a:spcPct val="150000"/>
              </a:lnSpc>
            </a:pPr>
            <a:r>
              <a:rPr lang="zh-CN" altLang="en-US" sz="2800" b="1" dirty="0" smtClean="0">
                <a:solidFill>
                  <a:schemeClr val="bg2"/>
                </a:solidFill>
                <a:latin typeface="+mn-ea"/>
                <a:ea typeface="+mn-ea"/>
              </a:rPr>
              <a:t>注意定理和命题的不同：</a:t>
            </a:r>
          </a:p>
        </p:txBody>
      </p:sp>
      <p:sp>
        <p:nvSpPr>
          <p:cNvPr id="16" name="TextBox 15"/>
          <p:cNvSpPr txBox="1"/>
          <p:nvPr/>
        </p:nvSpPr>
        <p:spPr>
          <a:xfrm>
            <a:off x="323528" y="5364088"/>
            <a:ext cx="7039106" cy="1384995"/>
          </a:xfrm>
          <a:prstGeom prst="rect">
            <a:avLst/>
          </a:prstGeom>
          <a:noFill/>
        </p:spPr>
        <p:txBody>
          <a:bodyPr wrap="none" rtlCol="0">
            <a:spAutoFit/>
          </a:bodyPr>
          <a:lstStyle/>
          <a:p>
            <a:pPr>
              <a:lnSpc>
                <a:spcPct val="150000"/>
              </a:lnSpc>
            </a:pPr>
            <a:r>
              <a:rPr lang="en-US" altLang="zh-CN" sz="2800" b="1" dirty="0" smtClean="0">
                <a:latin typeface="+mn-ea"/>
                <a:ea typeface="+mn-ea"/>
              </a:rPr>
              <a:t>1</a:t>
            </a:r>
            <a:r>
              <a:rPr lang="zh-CN" altLang="en-US" sz="2800" b="1" dirty="0" smtClean="0">
                <a:latin typeface="+mn-ea"/>
                <a:ea typeface="+mn-ea"/>
              </a:rPr>
              <a:t>、使用范围命题更广，不要求向量</a:t>
            </a:r>
            <a:r>
              <a:rPr lang="en-US" altLang="zh-CN" sz="2800" b="1" dirty="0" smtClean="0">
                <a:latin typeface="+mn-ea"/>
                <a:ea typeface="+mn-ea"/>
              </a:rPr>
              <a:t>a</a:t>
            </a:r>
            <a:r>
              <a:rPr lang="zh-CN" altLang="en-US" sz="2800" b="1" dirty="0" smtClean="0">
                <a:latin typeface="+mn-ea"/>
                <a:ea typeface="+mn-ea"/>
              </a:rPr>
              <a:t>非零；</a:t>
            </a:r>
            <a:endParaRPr lang="en-US" altLang="zh-CN" sz="2800" b="1" dirty="0" smtClean="0">
              <a:latin typeface="+mn-ea"/>
              <a:ea typeface="+mn-ea"/>
            </a:endParaRPr>
          </a:p>
          <a:p>
            <a:pPr>
              <a:lnSpc>
                <a:spcPct val="150000"/>
              </a:lnSpc>
            </a:pPr>
            <a:r>
              <a:rPr lang="en-US" altLang="zh-CN" sz="2800" b="1" dirty="0" smtClean="0">
                <a:latin typeface="+mn-ea"/>
                <a:ea typeface="+mn-ea"/>
              </a:rPr>
              <a:t>2</a:t>
            </a:r>
            <a:r>
              <a:rPr lang="zh-CN" altLang="en-US" sz="2800" b="1" dirty="0" smtClean="0">
                <a:latin typeface="+mn-ea"/>
                <a:ea typeface="+mn-ea"/>
              </a:rPr>
              <a:t>、命题中的实数</a:t>
            </a:r>
            <a:r>
              <a:rPr lang="el-GR" altLang="zh-CN" sz="2800" b="1" dirty="0" smtClean="0">
                <a:latin typeface="+mn-ea"/>
                <a:ea typeface="+mn-ea"/>
              </a:rPr>
              <a:t>λ</a:t>
            </a:r>
            <a:r>
              <a:rPr lang="zh-CN" altLang="en-US" sz="2800" b="1" dirty="0" smtClean="0">
                <a:latin typeface="+mn-ea"/>
                <a:ea typeface="+mn-ea"/>
              </a:rPr>
              <a:t>、</a:t>
            </a:r>
            <a:r>
              <a:rPr lang="el-GR" altLang="zh-CN" sz="2800" b="1" dirty="0" smtClean="0">
                <a:latin typeface="+mn-ea"/>
                <a:ea typeface="+mn-ea"/>
              </a:rPr>
              <a:t>μ</a:t>
            </a:r>
            <a:r>
              <a:rPr lang="zh-CN" altLang="en-US" sz="2800" b="1" dirty="0" smtClean="0">
                <a:latin typeface="+mn-ea"/>
                <a:ea typeface="+mn-ea"/>
              </a:rPr>
              <a:t>不唯一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05222"/>
                                        </p:tgtEl>
                                        <p:attrNameLst>
                                          <p:attrName>style.visibility</p:attrName>
                                        </p:attrNameLst>
                                      </p:cBhvr>
                                      <p:to>
                                        <p:strVal val="visible"/>
                                      </p:to>
                                    </p:set>
                                    <p:animEffect transition="in" filter="blinds(horizontal)">
                                      <p:cBhvr>
                                        <p:cTn id="22" dur="500"/>
                                        <p:tgtEl>
                                          <p:spTgt spid="9052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05223"/>
                                        </p:tgtEl>
                                        <p:attrNameLst>
                                          <p:attrName>style.visibility</p:attrName>
                                        </p:attrNameLst>
                                      </p:cBhvr>
                                      <p:to>
                                        <p:strVal val="visible"/>
                                      </p:to>
                                    </p:set>
                                    <p:animEffect transition="in" filter="blinds(horizontal)">
                                      <p:cBhvr>
                                        <p:cTn id="27" dur="500"/>
                                        <p:tgtEl>
                                          <p:spTgt spid="9052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05224"/>
                                        </p:tgtEl>
                                        <p:attrNameLst>
                                          <p:attrName>style.visibility</p:attrName>
                                        </p:attrNameLst>
                                      </p:cBhvr>
                                      <p:to>
                                        <p:strVal val="visible"/>
                                      </p:to>
                                    </p:set>
                                    <p:animEffect transition="in" filter="blinds(horizontal)">
                                      <p:cBhvr>
                                        <p:cTn id="37" dur="500"/>
                                        <p:tgtEl>
                                          <p:spTgt spid="9052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05225"/>
                                        </p:tgtEl>
                                        <p:attrNameLst>
                                          <p:attrName>style.visibility</p:attrName>
                                        </p:attrNameLst>
                                      </p:cBhvr>
                                      <p:to>
                                        <p:strVal val="visible"/>
                                      </p:to>
                                    </p:set>
                                    <p:animEffect transition="in" filter="blinds(horizontal)">
                                      <p:cBhvr>
                                        <p:cTn id="42" dur="500"/>
                                        <p:tgtEl>
                                          <p:spTgt spid="9052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05226"/>
                                        </p:tgtEl>
                                        <p:attrNameLst>
                                          <p:attrName>style.visibility</p:attrName>
                                        </p:attrNameLst>
                                      </p:cBhvr>
                                      <p:to>
                                        <p:strVal val="visible"/>
                                      </p:to>
                                    </p:set>
                                    <p:animEffect transition="in" filter="blinds(horizontal)">
                                      <p:cBhvr>
                                        <p:cTn id="57" dur="500"/>
                                        <p:tgtEl>
                                          <p:spTgt spid="9052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blinds(horizontal)">
                                      <p:cBhvr>
                                        <p:cTn id="67" dur="500"/>
                                        <p:tgtEl>
                                          <p:spTgt spid="1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
                                            <p:txEl>
                                              <p:pRg st="1" end="1"/>
                                            </p:txEl>
                                          </p:spTgt>
                                        </p:tgtEl>
                                        <p:attrNameLst>
                                          <p:attrName>style.visibility</p:attrName>
                                        </p:attrNameLst>
                                      </p:cBhvr>
                                      <p:to>
                                        <p:strVal val="visible"/>
                                      </p:to>
                                    </p:set>
                                    <p:animEffect transition="in" filter="blinds(horizontal)">
                                      <p:cBhvr>
                                        <p:cTn id="7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2" grpId="0"/>
      <p:bldP spid="13"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0738" name="Object 2"/>
          <p:cNvGraphicFramePr>
            <a:graphicFrameLocks noChangeAspect="1"/>
          </p:cNvGraphicFramePr>
          <p:nvPr/>
        </p:nvGraphicFramePr>
        <p:xfrm>
          <a:off x="133350" y="692696"/>
          <a:ext cx="8831263" cy="1143000"/>
        </p:xfrm>
        <a:graphic>
          <a:graphicData uri="http://schemas.openxmlformats.org/presentationml/2006/ole">
            <mc:AlternateContent xmlns:mc="http://schemas.openxmlformats.org/markup-compatibility/2006">
              <mc:Choice xmlns:v="urn:schemas-microsoft-com:vml" Requires="v">
                <p:oleObj spid="_x0000_s1140741" name="Equation" r:id="rId4" imgW="3924000" imgH="507960" progId="">
                  <p:embed/>
                </p:oleObj>
              </mc:Choice>
              <mc:Fallback>
                <p:oleObj name="Equation" r:id="rId4" imgW="3924000" imgH="507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692696"/>
                        <a:ext cx="883126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0738"/>
                                        </p:tgtEl>
                                        <p:attrNameLst>
                                          <p:attrName>style.visibility</p:attrName>
                                        </p:attrNameLst>
                                      </p:cBhvr>
                                      <p:to>
                                        <p:strVal val="visible"/>
                                      </p:to>
                                    </p:set>
                                    <p:animEffect transition="in" filter="blinds(horizontal)">
                                      <p:cBhvr>
                                        <p:cTn id="7" dur="500"/>
                                        <p:tgtEl>
                                          <p:spTgt spid="114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27029"/>
            <a:ext cx="3791423" cy="637675"/>
          </a:xfrm>
          <a:prstGeom prst="rect">
            <a:avLst/>
          </a:prstGeom>
          <a:noFill/>
        </p:spPr>
        <p:txBody>
          <a:bodyPr wrap="none" rtlCol="0">
            <a:spAutoFit/>
          </a:bodyPr>
          <a:lstStyle/>
          <a:p>
            <a:pPr>
              <a:lnSpc>
                <a:spcPct val="150000"/>
              </a:lnSpc>
            </a:pPr>
            <a:r>
              <a:rPr lang="zh-CN" altLang="en-US" sz="2800" b="1" dirty="0" smtClean="0">
                <a:latin typeface="+mn-ea"/>
                <a:ea typeface="+mn-ea"/>
              </a:rPr>
              <a:t>再来看共面的相关性质</a:t>
            </a:r>
          </a:p>
        </p:txBody>
      </p:sp>
      <p:graphicFrame>
        <p:nvGraphicFramePr>
          <p:cNvPr id="90" name="对象 89"/>
          <p:cNvGraphicFramePr>
            <a:graphicFrameLocks noChangeAspect="1"/>
          </p:cNvGraphicFramePr>
          <p:nvPr/>
        </p:nvGraphicFramePr>
        <p:xfrm>
          <a:off x="323528" y="836712"/>
          <a:ext cx="8321675" cy="1152525"/>
        </p:xfrm>
        <a:graphic>
          <a:graphicData uri="http://schemas.openxmlformats.org/presentationml/2006/ole">
            <mc:AlternateContent xmlns:mc="http://schemas.openxmlformats.org/markup-compatibility/2006">
              <mc:Choice xmlns:v="urn:schemas-microsoft-com:vml" Requires="v">
                <p:oleObj spid="_x0000_s797709" name="Equation" r:id="rId4" imgW="3682800" imgH="507960" progId="">
                  <p:embed/>
                </p:oleObj>
              </mc:Choice>
              <mc:Fallback>
                <p:oleObj name="Equation" r:id="rId4" imgW="3682800" imgH="507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836712"/>
                        <a:ext cx="83216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51520" y="1916832"/>
            <a:ext cx="1266693" cy="637675"/>
          </a:xfrm>
          <a:prstGeom prst="rect">
            <a:avLst/>
          </a:prstGeom>
          <a:noFill/>
        </p:spPr>
        <p:txBody>
          <a:bodyPr wrap="none" rtlCol="0">
            <a:spAutoFit/>
          </a:bodyPr>
          <a:lstStyle/>
          <a:p>
            <a:pPr>
              <a:lnSpc>
                <a:spcPct val="150000"/>
              </a:lnSpc>
            </a:pPr>
            <a:r>
              <a:rPr lang="zh-CN" altLang="en-US" sz="2800" b="1" dirty="0" smtClean="0">
                <a:latin typeface="+mn-ea"/>
                <a:ea typeface="+mn-ea"/>
              </a:rPr>
              <a:t>证明：</a:t>
            </a:r>
          </a:p>
        </p:txBody>
      </p:sp>
      <p:sp>
        <p:nvSpPr>
          <p:cNvPr id="7" name="矩形 6"/>
          <p:cNvSpPr/>
          <p:nvPr/>
        </p:nvSpPr>
        <p:spPr>
          <a:xfrm>
            <a:off x="1259632" y="1916832"/>
            <a:ext cx="7200800" cy="738664"/>
          </a:xfrm>
          <a:prstGeom prst="rect">
            <a:avLst/>
          </a:prstGeom>
        </p:spPr>
        <p:txBody>
          <a:bodyPr wrap="square">
            <a:spAutoFit/>
          </a:bodyPr>
          <a:lstStyle/>
          <a:p>
            <a:pPr lvl="0">
              <a:lnSpc>
                <a:spcPct val="150000"/>
              </a:lnSpc>
            </a:pPr>
            <a:r>
              <a:rPr lang="zh-CN" altLang="en-US" sz="2800" b="1" dirty="0" smtClean="0">
                <a:solidFill>
                  <a:srgbClr val="000000"/>
                </a:solidFill>
                <a:latin typeface="宋体"/>
                <a:ea typeface="宋体"/>
              </a:rPr>
              <a:t>必要性由加法三角形或平行四边形法则显然</a:t>
            </a:r>
          </a:p>
        </p:txBody>
      </p:sp>
      <p:sp>
        <p:nvSpPr>
          <p:cNvPr id="8" name="TextBox 7"/>
          <p:cNvSpPr txBox="1"/>
          <p:nvPr/>
        </p:nvSpPr>
        <p:spPr>
          <a:xfrm>
            <a:off x="251520" y="2492896"/>
            <a:ext cx="1627369" cy="738664"/>
          </a:xfrm>
          <a:prstGeom prst="rect">
            <a:avLst/>
          </a:prstGeom>
          <a:noFill/>
        </p:spPr>
        <p:txBody>
          <a:bodyPr wrap="none" rtlCol="0">
            <a:spAutoFit/>
          </a:bodyPr>
          <a:lstStyle/>
          <a:p>
            <a:pPr>
              <a:lnSpc>
                <a:spcPct val="150000"/>
              </a:lnSpc>
            </a:pPr>
            <a:r>
              <a:rPr lang="zh-CN" altLang="en-US" sz="2800" b="1" dirty="0" smtClean="0">
                <a:latin typeface="+mn-ea"/>
                <a:ea typeface="+mn-ea"/>
              </a:rPr>
              <a:t>存在性：</a:t>
            </a:r>
          </a:p>
        </p:txBody>
      </p:sp>
      <p:sp>
        <p:nvSpPr>
          <p:cNvPr id="9" name="TextBox 8"/>
          <p:cNvSpPr txBox="1"/>
          <p:nvPr/>
        </p:nvSpPr>
        <p:spPr>
          <a:xfrm>
            <a:off x="1547664" y="2492896"/>
            <a:ext cx="2627642" cy="738664"/>
          </a:xfrm>
          <a:prstGeom prst="rect">
            <a:avLst/>
          </a:prstGeom>
          <a:noFill/>
        </p:spPr>
        <p:txBody>
          <a:bodyPr wrap="none" rtlCol="0">
            <a:spAutoFit/>
          </a:bodyPr>
          <a:lstStyle/>
          <a:p>
            <a:pPr>
              <a:lnSpc>
                <a:spcPct val="150000"/>
              </a:lnSpc>
            </a:pPr>
            <a:r>
              <a:rPr lang="zh-CN" altLang="en-US" sz="2800" b="1" dirty="0" smtClean="0">
                <a:latin typeface="+mn-ea"/>
                <a:ea typeface="+mn-ea"/>
              </a:rPr>
              <a:t>从同一起点</a:t>
            </a:r>
            <a:r>
              <a:rPr lang="en-US" altLang="zh-CN" sz="2800" b="1" dirty="0" smtClean="0">
                <a:latin typeface="+mn-lt"/>
                <a:ea typeface="+mn-ea"/>
              </a:rPr>
              <a:t>O</a:t>
            </a:r>
            <a:r>
              <a:rPr lang="zh-CN" altLang="en-US" sz="2800" b="1" dirty="0" smtClean="0">
                <a:latin typeface="+mn-ea"/>
                <a:ea typeface="+mn-ea"/>
              </a:rPr>
              <a:t>作</a:t>
            </a:r>
          </a:p>
        </p:txBody>
      </p:sp>
      <p:graphicFrame>
        <p:nvGraphicFramePr>
          <p:cNvPr id="797701" name="Object 5"/>
          <p:cNvGraphicFramePr>
            <a:graphicFrameLocks noChangeAspect="1"/>
          </p:cNvGraphicFramePr>
          <p:nvPr/>
        </p:nvGraphicFramePr>
        <p:xfrm>
          <a:off x="416694" y="3212976"/>
          <a:ext cx="3651250" cy="598488"/>
        </p:xfrm>
        <a:graphic>
          <a:graphicData uri="http://schemas.openxmlformats.org/presentationml/2006/ole">
            <mc:AlternateContent xmlns:mc="http://schemas.openxmlformats.org/markup-compatibility/2006">
              <mc:Choice xmlns:v="urn:schemas-microsoft-com:vml" Requires="v">
                <p:oleObj spid="_x0000_s797710" name="Equation" r:id="rId6" imgW="1473120" imgH="241200" progId="Equation.KSEE3">
                  <p:embed/>
                </p:oleObj>
              </mc:Choice>
              <mc:Fallback>
                <p:oleObj name="Equation" r:id="rId6" imgW="1473120" imgH="241200" progId="Equation.KSEE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694" y="3212976"/>
                        <a:ext cx="365125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箭头连接符 11"/>
          <p:cNvCxnSpPr/>
          <p:nvPr/>
        </p:nvCxnSpPr>
        <p:spPr>
          <a:xfrm>
            <a:off x="6084168" y="5661248"/>
            <a:ext cx="11521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84168" y="5085184"/>
            <a:ext cx="216024"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084168" y="4077072"/>
            <a:ext cx="2160240" cy="15841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668344" y="4077072"/>
            <a:ext cx="576064" cy="158417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84168" y="5661248"/>
            <a:ext cx="273630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96136" y="5527629"/>
            <a:ext cx="463588" cy="661207"/>
          </a:xfrm>
          <a:prstGeom prst="rect">
            <a:avLst/>
          </a:prstGeom>
          <a:noFill/>
        </p:spPr>
        <p:txBody>
          <a:bodyPr wrap="none" rtlCol="0">
            <a:spAutoFit/>
          </a:bodyPr>
          <a:lstStyle/>
          <a:p>
            <a:pPr>
              <a:lnSpc>
                <a:spcPct val="150000"/>
              </a:lnSpc>
            </a:pPr>
            <a:r>
              <a:rPr lang="en-US" altLang="zh-CN" sz="2800" b="1" dirty="0" smtClean="0">
                <a:latin typeface="+mn-lt"/>
                <a:ea typeface="+mn-ea"/>
              </a:rPr>
              <a:t>O</a:t>
            </a:r>
            <a:endParaRPr lang="zh-CN" altLang="en-US" sz="2800" b="1" dirty="0" smtClean="0">
              <a:latin typeface="+mn-lt"/>
              <a:ea typeface="+mn-ea"/>
            </a:endParaRPr>
          </a:p>
        </p:txBody>
      </p:sp>
      <p:sp>
        <p:nvSpPr>
          <p:cNvPr id="23" name="TextBox 22"/>
          <p:cNvSpPr txBox="1"/>
          <p:nvPr/>
        </p:nvSpPr>
        <p:spPr>
          <a:xfrm>
            <a:off x="6948264" y="5527629"/>
            <a:ext cx="444352" cy="661207"/>
          </a:xfrm>
          <a:prstGeom prst="rect">
            <a:avLst/>
          </a:prstGeom>
          <a:noFill/>
        </p:spPr>
        <p:txBody>
          <a:bodyPr wrap="none" rtlCol="0">
            <a:spAutoFit/>
          </a:bodyPr>
          <a:lstStyle/>
          <a:p>
            <a:pPr>
              <a:lnSpc>
                <a:spcPct val="150000"/>
              </a:lnSpc>
            </a:pPr>
            <a:r>
              <a:rPr lang="en-US" altLang="zh-CN" sz="2800" b="1" dirty="0" smtClean="0">
                <a:latin typeface="+mn-lt"/>
                <a:ea typeface="+mn-ea"/>
              </a:rPr>
              <a:t>A</a:t>
            </a:r>
            <a:endParaRPr lang="zh-CN" altLang="en-US" sz="2800" b="1" dirty="0" smtClean="0">
              <a:latin typeface="+mn-lt"/>
              <a:ea typeface="+mn-ea"/>
            </a:endParaRPr>
          </a:p>
        </p:txBody>
      </p:sp>
      <p:sp>
        <p:nvSpPr>
          <p:cNvPr id="24" name="TextBox 23"/>
          <p:cNvSpPr txBox="1"/>
          <p:nvPr/>
        </p:nvSpPr>
        <p:spPr>
          <a:xfrm>
            <a:off x="6071864" y="4423977"/>
            <a:ext cx="423514" cy="661207"/>
          </a:xfrm>
          <a:prstGeom prst="rect">
            <a:avLst/>
          </a:prstGeom>
          <a:noFill/>
        </p:spPr>
        <p:txBody>
          <a:bodyPr wrap="none" rtlCol="0">
            <a:spAutoFit/>
          </a:bodyPr>
          <a:lstStyle/>
          <a:p>
            <a:pPr>
              <a:lnSpc>
                <a:spcPct val="150000"/>
              </a:lnSpc>
            </a:pPr>
            <a:r>
              <a:rPr lang="en-US" altLang="zh-CN" sz="2800" b="1" dirty="0" smtClean="0">
                <a:latin typeface="+mn-lt"/>
                <a:ea typeface="+mn-ea"/>
              </a:rPr>
              <a:t>B</a:t>
            </a:r>
            <a:endParaRPr lang="zh-CN" altLang="en-US" sz="2800" b="1" dirty="0" smtClean="0">
              <a:latin typeface="+mn-lt"/>
              <a:ea typeface="+mn-ea"/>
            </a:endParaRPr>
          </a:p>
        </p:txBody>
      </p:sp>
      <p:sp>
        <p:nvSpPr>
          <p:cNvPr id="25" name="TextBox 24"/>
          <p:cNvSpPr txBox="1"/>
          <p:nvPr/>
        </p:nvSpPr>
        <p:spPr>
          <a:xfrm>
            <a:off x="7944072" y="3343857"/>
            <a:ext cx="444352" cy="661207"/>
          </a:xfrm>
          <a:prstGeom prst="rect">
            <a:avLst/>
          </a:prstGeom>
          <a:noFill/>
        </p:spPr>
        <p:txBody>
          <a:bodyPr wrap="none" rtlCol="0">
            <a:spAutoFit/>
          </a:bodyPr>
          <a:lstStyle/>
          <a:p>
            <a:pPr>
              <a:lnSpc>
                <a:spcPct val="150000"/>
              </a:lnSpc>
            </a:pPr>
            <a:r>
              <a:rPr lang="en-US" altLang="zh-CN" sz="2800" b="1" dirty="0" smtClean="0">
                <a:latin typeface="+mn-lt"/>
                <a:ea typeface="+mn-ea"/>
              </a:rPr>
              <a:t>C</a:t>
            </a:r>
            <a:endParaRPr lang="zh-CN" altLang="en-US" sz="2800" b="1" dirty="0" smtClean="0">
              <a:latin typeface="+mn-lt"/>
              <a:ea typeface="+mn-ea"/>
            </a:endParaRPr>
          </a:p>
        </p:txBody>
      </p:sp>
      <p:sp>
        <p:nvSpPr>
          <p:cNvPr id="26" name="TextBox 25"/>
          <p:cNvSpPr txBox="1"/>
          <p:nvPr/>
        </p:nvSpPr>
        <p:spPr>
          <a:xfrm>
            <a:off x="7584032" y="5517232"/>
            <a:ext cx="444352" cy="661207"/>
          </a:xfrm>
          <a:prstGeom prst="rect">
            <a:avLst/>
          </a:prstGeom>
          <a:noFill/>
        </p:spPr>
        <p:txBody>
          <a:bodyPr wrap="none" rtlCol="0">
            <a:spAutoFit/>
          </a:bodyPr>
          <a:lstStyle/>
          <a:p>
            <a:pPr>
              <a:lnSpc>
                <a:spcPct val="150000"/>
              </a:lnSpc>
            </a:pPr>
            <a:r>
              <a:rPr lang="en-US" altLang="zh-CN" sz="2800" b="1" dirty="0" smtClean="0">
                <a:latin typeface="+mn-lt"/>
                <a:ea typeface="+mn-ea"/>
              </a:rPr>
              <a:t>D</a:t>
            </a:r>
            <a:endParaRPr lang="zh-CN" altLang="en-US" sz="2800" b="1" dirty="0" smtClean="0">
              <a:latin typeface="+mn-lt"/>
              <a:ea typeface="+mn-ea"/>
            </a:endParaRPr>
          </a:p>
        </p:txBody>
      </p:sp>
      <p:sp>
        <p:nvSpPr>
          <p:cNvPr id="27" name="TextBox 26"/>
          <p:cNvSpPr txBox="1"/>
          <p:nvPr/>
        </p:nvSpPr>
        <p:spPr>
          <a:xfrm>
            <a:off x="251520" y="3861048"/>
            <a:ext cx="4968552" cy="2031325"/>
          </a:xfrm>
          <a:prstGeom prst="rect">
            <a:avLst/>
          </a:prstGeom>
          <a:noFill/>
        </p:spPr>
        <p:txBody>
          <a:bodyPr wrap="square" rtlCol="0">
            <a:spAutoFit/>
          </a:bodyPr>
          <a:lstStyle/>
          <a:p>
            <a:pPr>
              <a:lnSpc>
                <a:spcPct val="150000"/>
              </a:lnSpc>
            </a:pPr>
            <a:r>
              <a:rPr lang="zh-CN" altLang="en-US" sz="2800" b="1" dirty="0" smtClean="0">
                <a:latin typeface="+mn-ea"/>
                <a:ea typeface="+mn-ea"/>
              </a:rPr>
              <a:t>过</a:t>
            </a:r>
            <a:r>
              <a:rPr lang="en-US" altLang="zh-CN" sz="2800" b="1" dirty="0" smtClean="0">
                <a:latin typeface="+mn-lt"/>
                <a:ea typeface="+mn-ea"/>
              </a:rPr>
              <a:t>C</a:t>
            </a:r>
            <a:r>
              <a:rPr lang="zh-CN" altLang="en-US" sz="2800" b="1" dirty="0" smtClean="0">
                <a:latin typeface="+mn-lt"/>
                <a:ea typeface="+mn-ea"/>
              </a:rPr>
              <a:t>做</a:t>
            </a:r>
            <a:r>
              <a:rPr lang="en-US" altLang="zh-CN" sz="2800" b="1" dirty="0" smtClean="0">
                <a:latin typeface="+mn-lt"/>
                <a:ea typeface="+mn-ea"/>
              </a:rPr>
              <a:t>OB</a:t>
            </a:r>
            <a:r>
              <a:rPr lang="zh-CN" altLang="en-US" sz="2800" b="1" dirty="0" smtClean="0">
                <a:latin typeface="+mn-lt"/>
                <a:ea typeface="+mn-ea"/>
              </a:rPr>
              <a:t>的平行线，因为三向量共面，且</a:t>
            </a:r>
            <a:r>
              <a:rPr lang="en-US" altLang="zh-CN" sz="2800" b="1" dirty="0" smtClean="0">
                <a:latin typeface="+mn-lt"/>
                <a:ea typeface="+mn-ea"/>
              </a:rPr>
              <a:t>a</a:t>
            </a:r>
            <a:r>
              <a:rPr lang="zh-CN" altLang="en-US" sz="2800" b="1" dirty="0" smtClean="0">
                <a:latin typeface="+mn-lt"/>
                <a:ea typeface="+mn-ea"/>
              </a:rPr>
              <a:t>，</a:t>
            </a:r>
            <a:r>
              <a:rPr lang="en-US" altLang="zh-CN" sz="2800" b="1" dirty="0" smtClean="0">
                <a:latin typeface="+mn-lt"/>
                <a:ea typeface="+mn-ea"/>
              </a:rPr>
              <a:t>b</a:t>
            </a:r>
            <a:r>
              <a:rPr lang="zh-CN" altLang="en-US" sz="2800" b="1" dirty="0" smtClean="0">
                <a:latin typeface="+mn-lt"/>
                <a:ea typeface="+mn-ea"/>
              </a:rPr>
              <a:t>不共线，必然交</a:t>
            </a:r>
            <a:r>
              <a:rPr lang="en-US" altLang="zh-CN" sz="2800" b="1" dirty="0" smtClean="0">
                <a:latin typeface="+mn-lt"/>
                <a:ea typeface="+mn-ea"/>
              </a:rPr>
              <a:t>OA</a:t>
            </a:r>
            <a:r>
              <a:rPr lang="zh-CN" altLang="en-US" sz="2800" b="1" dirty="0" smtClean="0">
                <a:latin typeface="+mn-lt"/>
                <a:ea typeface="+mn-ea"/>
              </a:rPr>
              <a:t>所在直线与</a:t>
            </a:r>
            <a:r>
              <a:rPr lang="en-US" altLang="zh-CN" sz="2800" b="1" dirty="0" smtClean="0">
                <a:latin typeface="+mn-lt"/>
                <a:ea typeface="+mn-ea"/>
              </a:rPr>
              <a:t>D</a:t>
            </a:r>
            <a:endParaRPr lang="zh-CN" altLang="en-US" sz="2800" b="1" dirty="0" smtClean="0">
              <a:latin typeface="+mn-lt"/>
              <a:ea typeface="+mn-ea"/>
            </a:endParaRPr>
          </a:p>
        </p:txBody>
      </p:sp>
      <p:graphicFrame>
        <p:nvGraphicFramePr>
          <p:cNvPr id="797702" name="Object 6"/>
          <p:cNvGraphicFramePr>
            <a:graphicFrameLocks noChangeAspect="1"/>
          </p:cNvGraphicFramePr>
          <p:nvPr/>
        </p:nvGraphicFramePr>
        <p:xfrm>
          <a:off x="339402" y="5976938"/>
          <a:ext cx="4592638" cy="620712"/>
        </p:xfrm>
        <a:graphic>
          <a:graphicData uri="http://schemas.openxmlformats.org/presentationml/2006/ole">
            <mc:AlternateContent xmlns:mc="http://schemas.openxmlformats.org/markup-compatibility/2006">
              <mc:Choice xmlns:v="urn:schemas-microsoft-com:vml" Requires="v">
                <p:oleObj spid="_x0000_s797711" name="Equation" r:id="rId8" imgW="1879560" imgH="253800" progId="Equation.KSEE3">
                  <p:embed/>
                </p:oleObj>
              </mc:Choice>
              <mc:Fallback>
                <p:oleObj name="Equation" r:id="rId8" imgW="1879560" imgH="253800" progId="Equation.KSEE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402" y="5976938"/>
                        <a:ext cx="4592638"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7701"/>
                                        </p:tgtEl>
                                        <p:attrNameLst>
                                          <p:attrName>style.visibility</p:attrName>
                                        </p:attrNameLst>
                                      </p:cBhvr>
                                      <p:to>
                                        <p:strVal val="visible"/>
                                      </p:to>
                                    </p:set>
                                    <p:animEffect transition="in" filter="blinds(horizontal)">
                                      <p:cBhvr>
                                        <p:cTn id="32" dur="500"/>
                                        <p:tgtEl>
                                          <p:spTgt spid="7977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par>
                                <p:cTn id="66" presetID="3" presetClass="entr" presetSubtype="1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blinds(horizontal)">
                                      <p:cBhvr>
                                        <p:cTn id="68" dur="500"/>
                                        <p:tgtEl>
                                          <p:spTgt spid="1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797702"/>
                                        </p:tgtEl>
                                        <p:attrNameLst>
                                          <p:attrName>style.visibility</p:attrName>
                                        </p:attrNameLst>
                                      </p:cBhvr>
                                      <p:to>
                                        <p:strVal val="visible"/>
                                      </p:to>
                                    </p:set>
                                    <p:animEffect transition="in" filter="blinds(horizontal)">
                                      <p:cBhvr>
                                        <p:cTn id="76" dur="500"/>
                                        <p:tgtEl>
                                          <p:spTgt spid="79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2" grpId="0"/>
      <p:bldP spid="23" grpId="0"/>
      <p:bldP spid="24"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466" name="Object 2"/>
          <p:cNvGraphicFramePr>
            <a:graphicFrameLocks noChangeAspect="1"/>
          </p:cNvGraphicFramePr>
          <p:nvPr/>
        </p:nvGraphicFramePr>
        <p:xfrm>
          <a:off x="323850" y="548680"/>
          <a:ext cx="8464550" cy="1152525"/>
        </p:xfrm>
        <a:graphic>
          <a:graphicData uri="http://schemas.openxmlformats.org/presentationml/2006/ole">
            <mc:AlternateContent xmlns:mc="http://schemas.openxmlformats.org/markup-compatibility/2006">
              <mc:Choice xmlns:v="urn:schemas-microsoft-com:vml" Requires="v">
                <p:oleObj spid="_x0000_s1086472" name="Equation" r:id="rId4" imgW="3746160" imgH="507960" progId="">
                  <p:embed/>
                </p:oleObj>
              </mc:Choice>
              <mc:Fallback>
                <p:oleObj name="Equation" r:id="rId4" imgW="3746160" imgH="507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548680"/>
                        <a:ext cx="84645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6467" name="Object 3"/>
          <p:cNvGraphicFramePr>
            <a:graphicFrameLocks noChangeAspect="1"/>
          </p:cNvGraphicFramePr>
          <p:nvPr/>
        </p:nvGraphicFramePr>
        <p:xfrm>
          <a:off x="323850" y="2204864"/>
          <a:ext cx="8293100" cy="1152525"/>
        </p:xfrm>
        <a:graphic>
          <a:graphicData uri="http://schemas.openxmlformats.org/presentationml/2006/ole">
            <mc:AlternateContent xmlns:mc="http://schemas.openxmlformats.org/markup-compatibility/2006">
              <mc:Choice xmlns:v="urn:schemas-microsoft-com:vml" Requires="v">
                <p:oleObj spid="_x0000_s1086473" name="Equation" r:id="rId6" imgW="3670200" imgH="507960" progId="">
                  <p:embed/>
                </p:oleObj>
              </mc:Choice>
              <mc:Fallback>
                <p:oleObj name="Equation" r:id="rId6" imgW="3670200" imgH="5079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204864"/>
                        <a:ext cx="829310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6466"/>
                                        </p:tgtEl>
                                        <p:attrNameLst>
                                          <p:attrName>style.visibility</p:attrName>
                                        </p:attrNameLst>
                                      </p:cBhvr>
                                      <p:to>
                                        <p:strVal val="visible"/>
                                      </p:to>
                                    </p:set>
                                    <p:animEffect transition="in" filter="blinds(horizontal)">
                                      <p:cBhvr>
                                        <p:cTn id="7" dur="500"/>
                                        <p:tgtEl>
                                          <p:spTgt spid="1086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6467"/>
                                        </p:tgtEl>
                                        <p:attrNameLst>
                                          <p:attrName>style.visibility</p:attrName>
                                        </p:attrNameLst>
                                      </p:cBhvr>
                                      <p:to>
                                        <p:strVal val="visible"/>
                                      </p:to>
                                    </p:set>
                                    <p:animEffect transition="in" filter="blinds(horizontal)">
                                      <p:cBhvr>
                                        <p:cTn id="12" dur="500"/>
                                        <p:tgtEl>
                                          <p:spTgt spid="108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7874271" cy="1384995"/>
          </a:xfrm>
          <a:prstGeom prst="rect">
            <a:avLst/>
          </a:prstGeom>
          <a:noFill/>
        </p:spPr>
        <p:txBody>
          <a:bodyPr wrap="none" rtlCol="0">
            <a:spAutoFit/>
          </a:bodyPr>
          <a:lstStyle/>
          <a:p>
            <a:pPr>
              <a:lnSpc>
                <a:spcPct val="150000"/>
              </a:lnSpc>
            </a:pPr>
            <a:r>
              <a:rPr lang="zh-CN" altLang="en-US" sz="2800" b="1" dirty="0" smtClean="0">
                <a:solidFill>
                  <a:schemeClr val="accent2"/>
                </a:solidFill>
                <a:latin typeface="+mj-ea"/>
                <a:ea typeface="+mj-ea"/>
              </a:rPr>
              <a:t>例：</a:t>
            </a:r>
            <a:r>
              <a:rPr lang="zh-CN" altLang="en-US" sz="2800" b="1" dirty="0" smtClean="0"/>
              <a:t>试证点</a:t>
            </a:r>
            <a:r>
              <a:rPr lang="en-US" altLang="zh-CN" sz="2800" b="1" dirty="0" smtClean="0"/>
              <a:t>M</a:t>
            </a:r>
            <a:r>
              <a:rPr lang="zh-CN" altLang="en-US" sz="2800" b="1" dirty="0" smtClean="0"/>
              <a:t>在过</a:t>
            </a:r>
            <a:r>
              <a:rPr lang="en-US" altLang="zh-CN" sz="2800" b="1" dirty="0" smtClean="0"/>
              <a:t>AB</a:t>
            </a:r>
            <a:r>
              <a:rPr lang="zh-CN" altLang="en-US" sz="2800" b="1" dirty="0" smtClean="0"/>
              <a:t>的直线上的充要条件是存在</a:t>
            </a:r>
            <a:endParaRPr lang="en-US" altLang="zh-CN" sz="2800" b="1" dirty="0" smtClean="0"/>
          </a:p>
          <a:p>
            <a:pPr>
              <a:lnSpc>
                <a:spcPct val="150000"/>
              </a:lnSpc>
            </a:pPr>
            <a:r>
              <a:rPr lang="zh-CN" altLang="en-US" sz="2800" b="1" dirty="0" smtClean="0"/>
              <a:t>实数</a:t>
            </a:r>
            <a:r>
              <a:rPr lang="el-GR" altLang="zh-CN" sz="2800" b="1" dirty="0" smtClean="0"/>
              <a:t>λ</a:t>
            </a:r>
            <a:r>
              <a:rPr lang="en-US" altLang="zh-CN" sz="2800" b="1" dirty="0" smtClean="0"/>
              <a:t>,</a:t>
            </a:r>
            <a:r>
              <a:rPr lang="el-GR" altLang="zh-CN" sz="2800" b="1" dirty="0" smtClean="0"/>
              <a:t>μ</a:t>
            </a:r>
            <a:r>
              <a:rPr lang="zh-CN" altLang="en-US" sz="2800" b="1" dirty="0" smtClean="0"/>
              <a:t>使得</a:t>
            </a:r>
          </a:p>
        </p:txBody>
      </p:sp>
      <p:graphicFrame>
        <p:nvGraphicFramePr>
          <p:cNvPr id="3" name="对象 2"/>
          <p:cNvGraphicFramePr>
            <a:graphicFrameLocks noChangeAspect="1"/>
          </p:cNvGraphicFramePr>
          <p:nvPr/>
        </p:nvGraphicFramePr>
        <p:xfrm>
          <a:off x="2555875" y="1117600"/>
          <a:ext cx="4489450" cy="582613"/>
        </p:xfrm>
        <a:graphic>
          <a:graphicData uri="http://schemas.openxmlformats.org/presentationml/2006/ole">
            <mc:AlternateContent xmlns:mc="http://schemas.openxmlformats.org/markup-compatibility/2006">
              <mc:Choice xmlns:v="urn:schemas-microsoft-com:vml" Requires="v">
                <p:oleObj spid="_x0000_s859154" name="Equation" r:id="rId4" imgW="1955520" imgH="253800" progId="Equation.KSEE3">
                  <p:embed/>
                </p:oleObj>
              </mc:Choice>
              <mc:Fallback>
                <p:oleObj name="Equation" r:id="rId4" imgW="195552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117600"/>
                        <a:ext cx="448945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67544" y="2474312"/>
            <a:ext cx="3430747" cy="738664"/>
          </a:xfrm>
          <a:prstGeom prst="rect">
            <a:avLst/>
          </a:prstGeom>
          <a:noFill/>
        </p:spPr>
        <p:txBody>
          <a:bodyPr wrap="none" rtlCol="0">
            <a:spAutoFit/>
          </a:bodyPr>
          <a:lstStyle/>
          <a:p>
            <a:pPr>
              <a:lnSpc>
                <a:spcPct val="150000"/>
              </a:lnSpc>
            </a:pPr>
            <a:r>
              <a:rPr lang="zh-CN" altLang="en-US" sz="2800" b="1" dirty="0" smtClean="0">
                <a:latin typeface="+mj-ea"/>
                <a:ea typeface="+mj-ea"/>
              </a:rPr>
              <a:t>证明：</a:t>
            </a:r>
            <a:r>
              <a:rPr lang="zh-CN" altLang="en-US" sz="2800" b="1" dirty="0" smtClean="0"/>
              <a:t>先看必要性，</a:t>
            </a:r>
          </a:p>
        </p:txBody>
      </p:sp>
      <p:sp>
        <p:nvSpPr>
          <p:cNvPr id="16" name="矩形 15"/>
          <p:cNvSpPr/>
          <p:nvPr/>
        </p:nvSpPr>
        <p:spPr>
          <a:xfrm>
            <a:off x="3618124" y="2617748"/>
            <a:ext cx="2326278" cy="523220"/>
          </a:xfrm>
          <a:prstGeom prst="rect">
            <a:avLst/>
          </a:prstGeom>
        </p:spPr>
        <p:txBody>
          <a:bodyPr wrap="none">
            <a:spAutoFit/>
          </a:bodyPr>
          <a:lstStyle/>
          <a:p>
            <a:r>
              <a:rPr lang="zh-CN" altLang="en-US" sz="2800" b="1" dirty="0" smtClean="0"/>
              <a:t>点</a:t>
            </a:r>
            <a:r>
              <a:rPr lang="en-US" altLang="zh-CN" sz="2800" b="1" dirty="0" smtClean="0"/>
              <a:t>M</a:t>
            </a:r>
            <a:r>
              <a:rPr lang="zh-CN" altLang="en-US" sz="2800" b="1" dirty="0" smtClean="0"/>
              <a:t>在直线上</a:t>
            </a:r>
            <a:endParaRPr lang="zh-CN" altLang="en-US" sz="2800" dirty="0"/>
          </a:p>
        </p:txBody>
      </p:sp>
      <p:graphicFrame>
        <p:nvGraphicFramePr>
          <p:cNvPr id="17" name="对象 16"/>
          <p:cNvGraphicFramePr>
            <a:graphicFrameLocks noChangeAspect="1"/>
          </p:cNvGraphicFramePr>
          <p:nvPr/>
        </p:nvGraphicFramePr>
        <p:xfrm>
          <a:off x="611560" y="3308598"/>
          <a:ext cx="2414588" cy="552450"/>
        </p:xfrm>
        <a:graphic>
          <a:graphicData uri="http://schemas.openxmlformats.org/presentationml/2006/ole">
            <mc:AlternateContent xmlns:mc="http://schemas.openxmlformats.org/markup-compatibility/2006">
              <mc:Choice xmlns:v="urn:schemas-microsoft-com:vml" Requires="v">
                <p:oleObj spid="_x0000_s859155" name="Equation" r:id="rId6" imgW="1054080" imgH="241200" progId="Equation.KSEE3">
                  <p:embed/>
                </p:oleObj>
              </mc:Choice>
              <mc:Fallback>
                <p:oleObj name="Equation" r:id="rId6" imgW="1054080" imgH="2412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3308598"/>
                        <a:ext cx="24145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9140" name="Object 4"/>
          <p:cNvGraphicFramePr>
            <a:graphicFrameLocks noChangeAspect="1"/>
          </p:cNvGraphicFramePr>
          <p:nvPr/>
        </p:nvGraphicFramePr>
        <p:xfrm>
          <a:off x="573237" y="4028678"/>
          <a:ext cx="2414587" cy="552450"/>
        </p:xfrm>
        <a:graphic>
          <a:graphicData uri="http://schemas.openxmlformats.org/presentationml/2006/ole">
            <mc:AlternateContent xmlns:mc="http://schemas.openxmlformats.org/markup-compatibility/2006">
              <mc:Choice xmlns:v="urn:schemas-microsoft-com:vml" Requires="v">
                <p:oleObj spid="_x0000_s859156" name="Equation" r:id="rId8" imgW="1054080" imgH="241200" progId="Equation.KSEE3">
                  <p:embed/>
                </p:oleObj>
              </mc:Choice>
              <mc:Fallback>
                <p:oleObj name="Equation" r:id="rId8" imgW="1054080" imgH="241200" progId="Equation.KSEE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237" y="4028678"/>
                        <a:ext cx="24145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组合 25"/>
          <p:cNvGrpSpPr/>
          <p:nvPr/>
        </p:nvGrpSpPr>
        <p:grpSpPr>
          <a:xfrm>
            <a:off x="5868144" y="1471649"/>
            <a:ext cx="2808312" cy="2677431"/>
            <a:chOff x="5868144" y="1556792"/>
            <a:chExt cx="2808312" cy="2677431"/>
          </a:xfrm>
        </p:grpSpPr>
        <p:cxnSp>
          <p:nvCxnSpPr>
            <p:cNvPr id="6" name="直接连接符 5"/>
            <p:cNvCxnSpPr/>
            <p:nvPr/>
          </p:nvCxnSpPr>
          <p:spPr>
            <a:xfrm flipV="1">
              <a:off x="5868144" y="1556792"/>
              <a:ext cx="2808312" cy="2304256"/>
            </a:xfrm>
            <a:prstGeom prst="line">
              <a:avLst/>
            </a:prstGeom>
            <a:effectLst/>
          </p:spPr>
          <p:style>
            <a:lnRef idx="2">
              <a:schemeClr val="dk1"/>
            </a:lnRef>
            <a:fillRef idx="0">
              <a:schemeClr val="dk1"/>
            </a:fillRef>
            <a:effectRef idx="1">
              <a:schemeClr val="dk1"/>
            </a:effectRef>
            <a:fontRef idx="minor">
              <a:schemeClr val="tx1"/>
            </a:fontRef>
          </p:style>
        </p:cxnSp>
        <p:grpSp>
          <p:nvGrpSpPr>
            <p:cNvPr id="25" name="组合 24"/>
            <p:cNvGrpSpPr/>
            <p:nvPr/>
          </p:nvGrpSpPr>
          <p:grpSpPr>
            <a:xfrm>
              <a:off x="5868144" y="1556792"/>
              <a:ext cx="2736304" cy="2677431"/>
              <a:chOff x="5652120" y="1556792"/>
              <a:chExt cx="2736304" cy="2677431"/>
            </a:xfrm>
          </p:grpSpPr>
          <p:sp>
            <p:nvSpPr>
              <p:cNvPr id="8" name="矩形 7"/>
              <p:cNvSpPr/>
              <p:nvPr/>
            </p:nvSpPr>
            <p:spPr>
              <a:xfrm>
                <a:off x="5652120" y="3348281"/>
                <a:ext cx="576064" cy="584775"/>
              </a:xfrm>
              <a:prstGeom prst="rect">
                <a:avLst/>
              </a:prstGeom>
            </p:spPr>
            <p:txBody>
              <a:bodyPr wrap="square">
                <a:spAutoFit/>
              </a:bodyPr>
              <a:lstStyle/>
              <a:p>
                <a:r>
                  <a:rPr lang="zh-CN" altLang="en-US" dirty="0" smtClean="0"/>
                  <a:t>●</a:t>
                </a:r>
                <a:endParaRPr lang="zh-CN" altLang="en-US" dirty="0"/>
              </a:p>
            </p:txBody>
          </p:sp>
          <p:sp>
            <p:nvSpPr>
              <p:cNvPr id="9" name="矩形 8"/>
              <p:cNvSpPr/>
              <p:nvPr/>
            </p:nvSpPr>
            <p:spPr>
              <a:xfrm>
                <a:off x="7092280" y="2132856"/>
                <a:ext cx="576064" cy="584775"/>
              </a:xfrm>
              <a:prstGeom prst="rect">
                <a:avLst/>
              </a:prstGeom>
            </p:spPr>
            <p:txBody>
              <a:bodyPr wrap="square">
                <a:spAutoFit/>
              </a:bodyPr>
              <a:lstStyle/>
              <a:p>
                <a:r>
                  <a:rPr lang="zh-CN" altLang="en-US" dirty="0" smtClean="0">
                    <a:solidFill>
                      <a:schemeClr val="accent1"/>
                    </a:solidFill>
                  </a:rPr>
                  <a:t>●</a:t>
                </a:r>
                <a:endParaRPr lang="zh-CN" altLang="en-US" dirty="0">
                  <a:solidFill>
                    <a:schemeClr val="accent1"/>
                  </a:solidFill>
                </a:endParaRPr>
              </a:p>
            </p:txBody>
          </p:sp>
          <p:sp>
            <p:nvSpPr>
              <p:cNvPr id="10" name="TextBox 9"/>
              <p:cNvSpPr txBox="1"/>
              <p:nvPr/>
            </p:nvSpPr>
            <p:spPr>
              <a:xfrm>
                <a:off x="5724128" y="3573016"/>
                <a:ext cx="444352" cy="661207"/>
              </a:xfrm>
              <a:prstGeom prst="rect">
                <a:avLst/>
              </a:prstGeom>
              <a:noFill/>
            </p:spPr>
            <p:txBody>
              <a:bodyPr wrap="none" rtlCol="0">
                <a:spAutoFit/>
              </a:bodyPr>
              <a:lstStyle/>
              <a:p>
                <a:pPr>
                  <a:lnSpc>
                    <a:spcPct val="150000"/>
                  </a:lnSpc>
                </a:pPr>
                <a:r>
                  <a:rPr lang="en-US" altLang="zh-CN" sz="2800" b="1" dirty="0" smtClean="0"/>
                  <a:t>A</a:t>
                </a:r>
                <a:endParaRPr lang="zh-CN" altLang="en-US" sz="2800" b="1" dirty="0" smtClean="0"/>
              </a:p>
            </p:txBody>
          </p:sp>
          <p:sp>
            <p:nvSpPr>
              <p:cNvPr id="11" name="TextBox 10"/>
              <p:cNvSpPr txBox="1"/>
              <p:nvPr/>
            </p:nvSpPr>
            <p:spPr>
              <a:xfrm>
                <a:off x="7145444" y="2420888"/>
                <a:ext cx="522900" cy="661207"/>
              </a:xfrm>
              <a:prstGeom prst="rect">
                <a:avLst/>
              </a:prstGeom>
              <a:noFill/>
            </p:spPr>
            <p:txBody>
              <a:bodyPr wrap="none" rtlCol="0">
                <a:spAutoFit/>
              </a:bodyPr>
              <a:lstStyle/>
              <a:p>
                <a:pPr>
                  <a:lnSpc>
                    <a:spcPct val="150000"/>
                  </a:lnSpc>
                </a:pPr>
                <a:r>
                  <a:rPr lang="en-US" altLang="zh-CN" sz="2800" b="1" dirty="0" smtClean="0"/>
                  <a:t>M</a:t>
                </a:r>
                <a:endParaRPr lang="zh-CN" altLang="en-US" sz="2800" b="1" dirty="0" smtClean="0"/>
              </a:p>
            </p:txBody>
          </p:sp>
          <p:sp>
            <p:nvSpPr>
              <p:cNvPr id="13" name="TextBox 12"/>
              <p:cNvSpPr txBox="1"/>
              <p:nvPr/>
            </p:nvSpPr>
            <p:spPr>
              <a:xfrm>
                <a:off x="7937532" y="1844824"/>
                <a:ext cx="423514" cy="661207"/>
              </a:xfrm>
              <a:prstGeom prst="rect">
                <a:avLst/>
              </a:prstGeom>
              <a:noFill/>
            </p:spPr>
            <p:txBody>
              <a:bodyPr wrap="none" rtlCol="0">
                <a:spAutoFit/>
              </a:bodyPr>
              <a:lstStyle/>
              <a:p>
                <a:pPr>
                  <a:lnSpc>
                    <a:spcPct val="150000"/>
                  </a:lnSpc>
                </a:pPr>
                <a:r>
                  <a:rPr lang="en-US" altLang="zh-CN" sz="2800" b="1" dirty="0" smtClean="0"/>
                  <a:t>B</a:t>
                </a:r>
                <a:endParaRPr lang="zh-CN" altLang="en-US" sz="2800" b="1" dirty="0" smtClean="0"/>
              </a:p>
            </p:txBody>
          </p:sp>
          <p:sp>
            <p:nvSpPr>
              <p:cNvPr id="15" name="矩形 14"/>
              <p:cNvSpPr/>
              <p:nvPr/>
            </p:nvSpPr>
            <p:spPr>
              <a:xfrm>
                <a:off x="7812360" y="1556792"/>
                <a:ext cx="576064" cy="584775"/>
              </a:xfrm>
              <a:prstGeom prst="rect">
                <a:avLst/>
              </a:prstGeom>
            </p:spPr>
            <p:txBody>
              <a:bodyPr wrap="square">
                <a:spAutoFit/>
              </a:bodyPr>
              <a:lstStyle/>
              <a:p>
                <a:r>
                  <a:rPr lang="zh-CN" altLang="en-US" dirty="0" smtClean="0"/>
                  <a:t>●</a:t>
                </a:r>
                <a:endParaRPr lang="zh-CN" altLang="en-US" dirty="0"/>
              </a:p>
            </p:txBody>
          </p:sp>
          <p:sp>
            <p:nvSpPr>
              <p:cNvPr id="19" name="矩形 18"/>
              <p:cNvSpPr/>
              <p:nvPr/>
            </p:nvSpPr>
            <p:spPr>
              <a:xfrm>
                <a:off x="7524328" y="3284984"/>
                <a:ext cx="576064" cy="584775"/>
              </a:xfrm>
              <a:prstGeom prst="rect">
                <a:avLst/>
              </a:prstGeom>
            </p:spPr>
            <p:txBody>
              <a:bodyPr wrap="square">
                <a:spAutoFit/>
              </a:bodyPr>
              <a:lstStyle/>
              <a:p>
                <a:r>
                  <a:rPr lang="zh-CN" altLang="en-US" dirty="0" smtClean="0">
                    <a:solidFill>
                      <a:srgbClr val="0000FF"/>
                    </a:solidFill>
                  </a:rPr>
                  <a:t>●</a:t>
                </a:r>
                <a:endParaRPr lang="zh-CN" altLang="en-US" dirty="0">
                  <a:solidFill>
                    <a:srgbClr val="0000FF"/>
                  </a:solidFill>
                </a:endParaRPr>
              </a:p>
            </p:txBody>
          </p:sp>
          <p:sp>
            <p:nvSpPr>
              <p:cNvPr id="20" name="TextBox 19"/>
              <p:cNvSpPr txBox="1"/>
              <p:nvPr/>
            </p:nvSpPr>
            <p:spPr>
              <a:xfrm>
                <a:off x="7872064" y="3501008"/>
                <a:ext cx="463588" cy="661207"/>
              </a:xfrm>
              <a:prstGeom prst="rect">
                <a:avLst/>
              </a:prstGeom>
              <a:noFill/>
            </p:spPr>
            <p:txBody>
              <a:bodyPr wrap="none" rtlCol="0">
                <a:spAutoFit/>
              </a:bodyPr>
              <a:lstStyle/>
              <a:p>
                <a:pPr>
                  <a:lnSpc>
                    <a:spcPct val="150000"/>
                  </a:lnSpc>
                </a:pPr>
                <a:r>
                  <a:rPr lang="en-US" altLang="zh-CN" sz="2800" b="1" dirty="0" smtClean="0"/>
                  <a:t>O</a:t>
                </a:r>
                <a:endParaRPr lang="zh-CN" altLang="en-US" sz="2800" b="1" dirty="0" smtClean="0"/>
              </a:p>
            </p:txBody>
          </p:sp>
          <p:cxnSp>
            <p:nvCxnSpPr>
              <p:cNvPr id="23" name="直接连接符 22"/>
              <p:cNvCxnSpPr/>
              <p:nvPr/>
            </p:nvCxnSpPr>
            <p:spPr>
              <a:xfrm flipV="1">
                <a:off x="5940152" y="3573016"/>
                <a:ext cx="1872208" cy="72008"/>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4" name="直接连接符 23"/>
              <p:cNvCxnSpPr>
                <a:stCxn id="11" idx="0"/>
              </p:cNvCxnSpPr>
              <p:nvPr/>
            </p:nvCxnSpPr>
            <p:spPr>
              <a:xfrm>
                <a:off x="7406894" y="2420888"/>
                <a:ext cx="314614" cy="116526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H="1">
                <a:off x="7812360" y="1844824"/>
                <a:ext cx="288032" cy="1728192"/>
              </a:xfrm>
              <a:prstGeom prst="line">
                <a:avLst/>
              </a:prstGeom>
              <a:ln w="19050">
                <a:prstDash val="dash"/>
              </a:ln>
            </p:spPr>
            <p:style>
              <a:lnRef idx="1">
                <a:schemeClr val="dk1"/>
              </a:lnRef>
              <a:fillRef idx="0">
                <a:schemeClr val="dk1"/>
              </a:fillRef>
              <a:effectRef idx="0">
                <a:schemeClr val="dk1"/>
              </a:effectRef>
              <a:fontRef idx="minor">
                <a:schemeClr val="tx1"/>
              </a:fontRef>
            </p:style>
          </p:cxnSp>
        </p:grpSp>
      </p:grpSp>
      <p:graphicFrame>
        <p:nvGraphicFramePr>
          <p:cNvPr id="859142" name="Object 6"/>
          <p:cNvGraphicFramePr>
            <a:graphicFrameLocks noChangeAspect="1"/>
          </p:cNvGraphicFramePr>
          <p:nvPr/>
        </p:nvGraphicFramePr>
        <p:xfrm>
          <a:off x="603125" y="4718595"/>
          <a:ext cx="3752851" cy="582613"/>
        </p:xfrm>
        <a:graphic>
          <a:graphicData uri="http://schemas.openxmlformats.org/presentationml/2006/ole">
            <mc:AlternateContent xmlns:mc="http://schemas.openxmlformats.org/markup-compatibility/2006">
              <mc:Choice xmlns:v="urn:schemas-microsoft-com:vml" Requires="v">
                <p:oleObj spid="_x0000_s859157" name="Equation" r:id="rId10" imgW="1638000" imgH="253800" progId="Equation.KSEE3">
                  <p:embed/>
                </p:oleObj>
              </mc:Choice>
              <mc:Fallback>
                <p:oleObj name="Equation" r:id="rId10" imgW="1638000" imgH="253800" progId="Equation.KSEE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3125" y="4718595"/>
                        <a:ext cx="3752851"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9143" name="Object 7"/>
          <p:cNvGraphicFramePr>
            <a:graphicFrameLocks noChangeAspect="1"/>
          </p:cNvGraphicFramePr>
          <p:nvPr/>
        </p:nvGraphicFramePr>
        <p:xfrm>
          <a:off x="721494" y="5373216"/>
          <a:ext cx="3346450" cy="582613"/>
        </p:xfrm>
        <a:graphic>
          <a:graphicData uri="http://schemas.openxmlformats.org/presentationml/2006/ole">
            <mc:AlternateContent xmlns:mc="http://schemas.openxmlformats.org/markup-compatibility/2006">
              <mc:Choice xmlns:v="urn:schemas-microsoft-com:vml" Requires="v">
                <p:oleObj spid="_x0000_s859158" name="Equation" r:id="rId12" imgW="1460160" imgH="253800" progId="Equation.KSEE3">
                  <p:embed/>
                </p:oleObj>
              </mc:Choice>
              <mc:Fallback>
                <p:oleObj name="Equation" r:id="rId12" imgW="1460160" imgH="253800" progId="Equation.KSEE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494" y="5373216"/>
                        <a:ext cx="334645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矩形 31"/>
          <p:cNvSpPr/>
          <p:nvPr/>
        </p:nvSpPr>
        <p:spPr>
          <a:xfrm>
            <a:off x="4352886" y="5282624"/>
            <a:ext cx="3387466" cy="738664"/>
          </a:xfrm>
          <a:prstGeom prst="rect">
            <a:avLst/>
          </a:prstGeom>
        </p:spPr>
        <p:txBody>
          <a:bodyPr wrap="none">
            <a:spAutoFit/>
          </a:bodyPr>
          <a:lstStyle/>
          <a:p>
            <a:pPr lvl="0">
              <a:lnSpc>
                <a:spcPct val="150000"/>
              </a:lnSpc>
            </a:pPr>
            <a:r>
              <a:rPr lang="zh-CN" altLang="en-US" sz="2800" b="1" dirty="0" smtClean="0">
                <a:solidFill>
                  <a:srgbClr val="000000"/>
                </a:solidFill>
              </a:rPr>
              <a:t>令</a:t>
            </a:r>
            <a:r>
              <a:rPr lang="el-GR" altLang="zh-CN" sz="2800" b="1" dirty="0" smtClean="0">
                <a:solidFill>
                  <a:srgbClr val="000000"/>
                </a:solidFill>
              </a:rPr>
              <a:t>λ</a:t>
            </a:r>
            <a:r>
              <a:rPr lang="en-US" altLang="zh-CN" sz="2800" b="1" dirty="0" smtClean="0">
                <a:solidFill>
                  <a:srgbClr val="000000"/>
                </a:solidFill>
              </a:rPr>
              <a:t>=1-k,</a:t>
            </a:r>
            <a:r>
              <a:rPr lang="el-GR" altLang="zh-CN" sz="2800" b="1" dirty="0" smtClean="0">
                <a:solidFill>
                  <a:srgbClr val="000000"/>
                </a:solidFill>
              </a:rPr>
              <a:t>μ</a:t>
            </a:r>
            <a:r>
              <a:rPr lang="en-US" altLang="zh-CN" sz="2800" b="1" dirty="0" smtClean="0">
                <a:solidFill>
                  <a:srgbClr val="000000"/>
                </a:solidFill>
              </a:rPr>
              <a:t>=k, </a:t>
            </a:r>
            <a:r>
              <a:rPr lang="zh-CN" altLang="en-US" sz="2800" b="1" dirty="0" smtClean="0">
                <a:solidFill>
                  <a:srgbClr val="000000"/>
                </a:solidFill>
              </a:rPr>
              <a:t>得证。</a:t>
            </a:r>
          </a:p>
        </p:txBody>
      </p:sp>
      <p:sp>
        <p:nvSpPr>
          <p:cNvPr id="37" name="TextBox 36"/>
          <p:cNvSpPr txBox="1"/>
          <p:nvPr/>
        </p:nvSpPr>
        <p:spPr>
          <a:xfrm>
            <a:off x="539552" y="1700808"/>
            <a:ext cx="4070345" cy="738664"/>
          </a:xfrm>
          <a:prstGeom prst="rect">
            <a:avLst/>
          </a:prstGeom>
          <a:noFill/>
        </p:spPr>
        <p:txBody>
          <a:bodyPr wrap="none" rtlCol="0">
            <a:spAutoFit/>
          </a:bodyPr>
          <a:lstStyle/>
          <a:p>
            <a:pPr>
              <a:lnSpc>
                <a:spcPct val="150000"/>
              </a:lnSpc>
            </a:pPr>
            <a:r>
              <a:rPr lang="zh-CN" altLang="en-US" sz="2800" b="1" dirty="0" smtClean="0"/>
              <a:t>其中</a:t>
            </a:r>
            <a:r>
              <a:rPr lang="en-US" altLang="zh-CN" sz="2800" b="1" dirty="0" smtClean="0"/>
              <a:t>O</a:t>
            </a:r>
            <a:r>
              <a:rPr lang="zh-CN" altLang="en-US" sz="2800" b="1" dirty="0" smtClean="0"/>
              <a:t>是任意取定的一点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9140"/>
                                        </p:tgtEl>
                                        <p:attrNameLst>
                                          <p:attrName>style.visibility</p:attrName>
                                        </p:attrNameLst>
                                      </p:cBhvr>
                                      <p:to>
                                        <p:strVal val="visible"/>
                                      </p:to>
                                    </p:set>
                                    <p:animEffect transition="in" filter="blinds(horizontal)">
                                      <p:cBhvr>
                                        <p:cTn id="42" dur="500"/>
                                        <p:tgtEl>
                                          <p:spTgt spid="8591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59142"/>
                                        </p:tgtEl>
                                        <p:attrNameLst>
                                          <p:attrName>style.visibility</p:attrName>
                                        </p:attrNameLst>
                                      </p:cBhvr>
                                      <p:to>
                                        <p:strVal val="visible"/>
                                      </p:to>
                                    </p:set>
                                    <p:animEffect transition="in" filter="blinds(horizontal)">
                                      <p:cBhvr>
                                        <p:cTn id="47" dur="500"/>
                                        <p:tgtEl>
                                          <p:spTgt spid="85914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59143"/>
                                        </p:tgtEl>
                                        <p:attrNameLst>
                                          <p:attrName>style.visibility</p:attrName>
                                        </p:attrNameLst>
                                      </p:cBhvr>
                                      <p:to>
                                        <p:strVal val="visible"/>
                                      </p:to>
                                    </p:set>
                                    <p:animEffect transition="in" filter="blinds(horizontal)">
                                      <p:cBhvr>
                                        <p:cTn id="52" dur="500"/>
                                        <p:tgtEl>
                                          <p:spTgt spid="8591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P spid="32"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62" name="Object 2"/>
          <p:cNvGraphicFramePr>
            <a:graphicFrameLocks noChangeAspect="1"/>
          </p:cNvGraphicFramePr>
          <p:nvPr/>
        </p:nvGraphicFramePr>
        <p:xfrm>
          <a:off x="2550814" y="476672"/>
          <a:ext cx="5189538" cy="582613"/>
        </p:xfrm>
        <a:graphic>
          <a:graphicData uri="http://schemas.openxmlformats.org/presentationml/2006/ole">
            <mc:AlternateContent xmlns:mc="http://schemas.openxmlformats.org/markup-compatibility/2006">
              <mc:Choice xmlns:v="urn:schemas-microsoft-com:vml" Requires="v">
                <p:oleObj spid="_x0000_s860168" name="Equation" r:id="rId4" imgW="2260440" imgH="253800" progId="Equation.KSEE3">
                  <p:embed/>
                </p:oleObj>
              </mc:Choice>
              <mc:Fallback>
                <p:oleObj name="Equation" r:id="rId4" imgW="226044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0814" y="476672"/>
                        <a:ext cx="518953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95088" y="404664"/>
            <a:ext cx="2348720" cy="738664"/>
          </a:xfrm>
          <a:prstGeom prst="rect">
            <a:avLst/>
          </a:prstGeom>
          <a:noFill/>
        </p:spPr>
        <p:txBody>
          <a:bodyPr wrap="none" rtlCol="0">
            <a:spAutoFit/>
          </a:bodyPr>
          <a:lstStyle/>
          <a:p>
            <a:pPr>
              <a:lnSpc>
                <a:spcPct val="150000"/>
              </a:lnSpc>
            </a:pPr>
            <a:r>
              <a:rPr lang="zh-CN" altLang="en-US" sz="2800" b="1" dirty="0" smtClean="0"/>
              <a:t>再看充分性，</a:t>
            </a:r>
          </a:p>
        </p:txBody>
      </p:sp>
      <p:graphicFrame>
        <p:nvGraphicFramePr>
          <p:cNvPr id="860163" name="Object 3"/>
          <p:cNvGraphicFramePr>
            <a:graphicFrameLocks noChangeAspect="1"/>
          </p:cNvGraphicFramePr>
          <p:nvPr/>
        </p:nvGraphicFramePr>
        <p:xfrm>
          <a:off x="615231" y="1268760"/>
          <a:ext cx="5468937" cy="1804987"/>
        </p:xfrm>
        <a:graphic>
          <a:graphicData uri="http://schemas.openxmlformats.org/presentationml/2006/ole">
            <mc:AlternateContent xmlns:mc="http://schemas.openxmlformats.org/markup-compatibility/2006">
              <mc:Choice xmlns:v="urn:schemas-microsoft-com:vml" Requires="v">
                <p:oleObj spid="_x0000_s860169" name="Equation" r:id="rId6" imgW="2387520" imgH="787320" progId="Equation.KSEE3">
                  <p:embed/>
                </p:oleObj>
              </mc:Choice>
              <mc:Fallback>
                <p:oleObj name="Equation" r:id="rId6" imgW="2387520" imgH="78732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231" y="1268760"/>
                        <a:ext cx="5468937" cy="180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39552" y="3132194"/>
            <a:ext cx="1266693" cy="656846"/>
          </a:xfrm>
          <a:prstGeom prst="rect">
            <a:avLst/>
          </a:prstGeom>
          <a:noFill/>
        </p:spPr>
        <p:txBody>
          <a:bodyPr wrap="none" rtlCol="0">
            <a:spAutoFit/>
          </a:bodyPr>
          <a:lstStyle/>
          <a:p>
            <a:pPr>
              <a:lnSpc>
                <a:spcPct val="150000"/>
              </a:lnSpc>
            </a:pPr>
            <a:r>
              <a:rPr lang="zh-CN" altLang="en-US" sz="2800" b="1" dirty="0" smtClean="0"/>
              <a:t>得证。</a:t>
            </a:r>
          </a:p>
        </p:txBody>
      </p:sp>
      <p:sp>
        <p:nvSpPr>
          <p:cNvPr id="8" name="矩形 7"/>
          <p:cNvSpPr/>
          <p:nvPr/>
        </p:nvSpPr>
        <p:spPr>
          <a:xfrm>
            <a:off x="539552" y="4059069"/>
            <a:ext cx="8064896" cy="954107"/>
          </a:xfrm>
          <a:prstGeom prst="rect">
            <a:avLst/>
          </a:prstGeom>
        </p:spPr>
        <p:txBody>
          <a:bodyPr wrap="square">
            <a:spAutoFit/>
          </a:bodyPr>
          <a:lstStyle/>
          <a:p>
            <a:r>
              <a:rPr lang="zh-CN" altLang="en-US" sz="2800" b="1" dirty="0" smtClean="0">
                <a:solidFill>
                  <a:srgbClr val="FF0000"/>
                </a:solidFill>
              </a:rPr>
              <a:t>如果不仅仅要求点</a:t>
            </a:r>
            <a:r>
              <a:rPr lang="en-US" altLang="zh-CN" sz="2800" b="1" dirty="0" smtClean="0">
                <a:solidFill>
                  <a:srgbClr val="FF0000"/>
                </a:solidFill>
              </a:rPr>
              <a:t>M</a:t>
            </a:r>
            <a:r>
              <a:rPr lang="zh-CN" altLang="en-US" sz="2800" b="1" dirty="0" smtClean="0">
                <a:solidFill>
                  <a:srgbClr val="FF0000"/>
                </a:solidFill>
              </a:rPr>
              <a:t>落在过</a:t>
            </a:r>
            <a:r>
              <a:rPr lang="en-US" altLang="zh-CN" sz="2800" b="1" dirty="0" smtClean="0">
                <a:solidFill>
                  <a:srgbClr val="FF0000"/>
                </a:solidFill>
              </a:rPr>
              <a:t>AB</a:t>
            </a:r>
            <a:r>
              <a:rPr lang="zh-CN" altLang="en-US" sz="2800" b="1" dirty="0" smtClean="0">
                <a:solidFill>
                  <a:srgbClr val="FF0000"/>
                </a:solidFill>
              </a:rPr>
              <a:t>的直线上，而是点</a:t>
            </a:r>
            <a:r>
              <a:rPr lang="en-US" altLang="zh-CN" sz="2800" b="1" dirty="0" smtClean="0">
                <a:solidFill>
                  <a:srgbClr val="FF0000"/>
                </a:solidFill>
              </a:rPr>
              <a:t>M</a:t>
            </a:r>
            <a:r>
              <a:rPr lang="zh-CN" altLang="en-US" sz="2800" b="1" dirty="0" smtClean="0">
                <a:solidFill>
                  <a:srgbClr val="FF0000"/>
                </a:solidFill>
              </a:rPr>
              <a:t>落在</a:t>
            </a:r>
            <a:r>
              <a:rPr lang="en-US" altLang="zh-CN" sz="2800" b="1" dirty="0" smtClean="0">
                <a:solidFill>
                  <a:srgbClr val="FF0000"/>
                </a:solidFill>
              </a:rPr>
              <a:t>AB</a:t>
            </a:r>
            <a:r>
              <a:rPr lang="zh-CN" altLang="en-US" sz="2800" b="1" dirty="0" smtClean="0">
                <a:solidFill>
                  <a:srgbClr val="FF0000"/>
                </a:solidFill>
              </a:rPr>
              <a:t>这条线段上，即</a:t>
            </a:r>
            <a:r>
              <a:rPr lang="en-US" altLang="zh-CN" sz="2800" b="1" dirty="0" smtClean="0">
                <a:solidFill>
                  <a:srgbClr val="FF0000"/>
                </a:solidFill>
              </a:rPr>
              <a:t>AB</a:t>
            </a:r>
            <a:r>
              <a:rPr lang="zh-CN" altLang="en-US" sz="2800" b="1" dirty="0" smtClean="0">
                <a:solidFill>
                  <a:srgbClr val="FF0000"/>
                </a:solidFill>
              </a:rPr>
              <a:t>之间，如何处理？</a:t>
            </a:r>
            <a:endParaRPr lang="zh-CN" altLang="en-US" sz="2800" dirty="0">
              <a:solidFill>
                <a:srgbClr val="FF0000"/>
              </a:solidFill>
            </a:endParaRPr>
          </a:p>
        </p:txBody>
      </p:sp>
      <p:sp>
        <p:nvSpPr>
          <p:cNvPr id="10" name="矩形 9"/>
          <p:cNvSpPr/>
          <p:nvPr/>
        </p:nvSpPr>
        <p:spPr>
          <a:xfrm>
            <a:off x="539552" y="5282044"/>
            <a:ext cx="5703806" cy="523220"/>
          </a:xfrm>
          <a:prstGeom prst="rect">
            <a:avLst/>
          </a:prstGeom>
        </p:spPr>
        <p:txBody>
          <a:bodyPr wrap="none">
            <a:spAutoFit/>
          </a:bodyPr>
          <a:lstStyle/>
          <a:p>
            <a:r>
              <a:rPr lang="zh-CN" altLang="en-US" sz="2800" b="1" dirty="0" smtClean="0">
                <a:solidFill>
                  <a:srgbClr val="000000"/>
                </a:solidFill>
              </a:rPr>
              <a:t>需要对实数</a:t>
            </a:r>
            <a:r>
              <a:rPr lang="el-GR" altLang="zh-CN" sz="2800" b="1" dirty="0" smtClean="0">
                <a:solidFill>
                  <a:srgbClr val="000000"/>
                </a:solidFill>
              </a:rPr>
              <a:t>λ</a:t>
            </a:r>
            <a:r>
              <a:rPr lang="en-US" altLang="zh-CN" sz="2800" b="1" dirty="0" smtClean="0">
                <a:solidFill>
                  <a:srgbClr val="000000"/>
                </a:solidFill>
              </a:rPr>
              <a:t>,</a:t>
            </a:r>
            <a:r>
              <a:rPr lang="el-GR" altLang="zh-CN" sz="2800" b="1" dirty="0" smtClean="0">
                <a:solidFill>
                  <a:srgbClr val="000000"/>
                </a:solidFill>
              </a:rPr>
              <a:t>μ</a:t>
            </a:r>
            <a:r>
              <a:rPr lang="zh-CN" altLang="en-US" sz="2800" b="1" dirty="0" smtClean="0">
                <a:solidFill>
                  <a:srgbClr val="000000"/>
                </a:solidFill>
              </a:rPr>
              <a:t>加上相应的限制条件</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62"/>
                                        </p:tgtEl>
                                        <p:attrNameLst>
                                          <p:attrName>style.visibility</p:attrName>
                                        </p:attrNameLst>
                                      </p:cBhvr>
                                      <p:to>
                                        <p:strVal val="visible"/>
                                      </p:to>
                                    </p:set>
                                    <p:animEffect transition="in" filter="blinds(horizontal)">
                                      <p:cBhvr>
                                        <p:cTn id="7" dur="500"/>
                                        <p:tgtEl>
                                          <p:spTgt spid="860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0163"/>
                                        </p:tgtEl>
                                        <p:attrNameLst>
                                          <p:attrName>style.visibility</p:attrName>
                                        </p:attrNameLst>
                                      </p:cBhvr>
                                      <p:to>
                                        <p:strVal val="visible"/>
                                      </p:to>
                                    </p:set>
                                    <p:animEffect transition="in" filter="blinds(horizontal)">
                                      <p:cBhvr>
                                        <p:cTn id="12" dur="500"/>
                                        <p:tgtEl>
                                          <p:spTgt spid="8601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35696" y="2564904"/>
            <a:ext cx="5112568" cy="685056"/>
          </a:xfrm>
        </p:spPr>
        <p:txBody>
          <a:bodyPr/>
          <a:lstStyle/>
          <a:p>
            <a:r>
              <a:rPr lang="en-US" altLang="zh-CN" sz="3200" b="1" dirty="0" smtClean="0">
                <a:solidFill>
                  <a:schemeClr val="accent4"/>
                </a:solidFill>
              </a:rPr>
              <a:t>§1 </a:t>
            </a:r>
            <a:r>
              <a:rPr lang="zh-CN" altLang="en-US" sz="3200" b="1" dirty="0" smtClean="0">
                <a:solidFill>
                  <a:schemeClr val="accent4"/>
                </a:solidFill>
              </a:rPr>
              <a:t>向量及其线性运算</a:t>
            </a:r>
            <a:endParaRPr lang="zh-CN" altLang="en-US" sz="3200" b="1" dirty="0">
              <a:solidFill>
                <a:schemeClr val="accent4"/>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9392"/>
            <a:ext cx="8335936" cy="1384995"/>
          </a:xfrm>
          <a:prstGeom prst="rect">
            <a:avLst/>
          </a:prstGeom>
          <a:noFill/>
        </p:spPr>
        <p:txBody>
          <a:bodyPr wrap="none" rtlCol="0">
            <a:spAutoFit/>
          </a:bodyPr>
          <a:lstStyle/>
          <a:p>
            <a:pPr>
              <a:lnSpc>
                <a:spcPct val="150000"/>
              </a:lnSpc>
            </a:pPr>
            <a:r>
              <a:rPr lang="zh-CN" altLang="en-US" sz="2800" b="1" dirty="0" smtClean="0">
                <a:solidFill>
                  <a:schemeClr val="accent2"/>
                </a:solidFill>
                <a:latin typeface="+mj-ea"/>
                <a:ea typeface="+mj-ea"/>
              </a:rPr>
              <a:t>例：</a:t>
            </a:r>
            <a:r>
              <a:rPr lang="zh-CN" altLang="en-US" sz="2800" b="1" dirty="0" smtClean="0"/>
              <a:t>试证三点</a:t>
            </a:r>
            <a:r>
              <a:rPr lang="en-US" altLang="zh-CN" sz="2800" b="1" dirty="0" smtClean="0"/>
              <a:t>A,B,C</a:t>
            </a:r>
            <a:r>
              <a:rPr lang="zh-CN" altLang="en-US" sz="2800" b="1" dirty="0" smtClean="0"/>
              <a:t>共线的充要条件是存在不全为零</a:t>
            </a:r>
            <a:endParaRPr lang="en-US" altLang="zh-CN" sz="2800" b="1" dirty="0" smtClean="0"/>
          </a:p>
          <a:p>
            <a:pPr>
              <a:lnSpc>
                <a:spcPct val="150000"/>
              </a:lnSpc>
            </a:pPr>
            <a:r>
              <a:rPr lang="zh-CN" altLang="en-US" sz="2800" b="1" dirty="0" smtClean="0"/>
              <a:t>的实数</a:t>
            </a:r>
            <a:r>
              <a:rPr lang="el-GR" altLang="zh-CN" sz="2800" b="1" dirty="0" smtClean="0"/>
              <a:t>λ</a:t>
            </a:r>
            <a:r>
              <a:rPr lang="en-US" altLang="zh-CN" sz="2800" b="1" dirty="0" smtClean="0"/>
              <a:t>,</a:t>
            </a:r>
            <a:r>
              <a:rPr lang="el-GR" altLang="zh-CN" sz="2800" b="1" dirty="0" smtClean="0"/>
              <a:t>μ</a:t>
            </a:r>
            <a:r>
              <a:rPr lang="en-US" altLang="zh-CN" sz="2800" b="1" dirty="0" smtClean="0"/>
              <a:t>,</a:t>
            </a:r>
            <a:r>
              <a:rPr lang="el-GR" altLang="zh-CN" sz="2800" b="1" dirty="0" smtClean="0"/>
              <a:t>ν</a:t>
            </a:r>
            <a:r>
              <a:rPr lang="zh-CN" altLang="en-US" sz="2800" b="1" dirty="0" smtClean="0"/>
              <a:t>使得</a:t>
            </a:r>
          </a:p>
        </p:txBody>
      </p:sp>
      <p:graphicFrame>
        <p:nvGraphicFramePr>
          <p:cNvPr id="3" name="对象 2"/>
          <p:cNvGraphicFramePr>
            <a:graphicFrameLocks noChangeAspect="1"/>
          </p:cNvGraphicFramePr>
          <p:nvPr/>
        </p:nvGraphicFramePr>
        <p:xfrm>
          <a:off x="3119438" y="620713"/>
          <a:ext cx="5656262" cy="582612"/>
        </p:xfrm>
        <a:graphic>
          <a:graphicData uri="http://schemas.openxmlformats.org/presentationml/2006/ole">
            <mc:AlternateContent xmlns:mc="http://schemas.openxmlformats.org/markup-compatibility/2006">
              <mc:Choice xmlns:v="urn:schemas-microsoft-com:vml" Requires="v">
                <p:oleObj spid="_x0000_s861205" name="Equation" r:id="rId4" imgW="2463480" imgH="253800" progId="Equation.KSEE3">
                  <p:embed/>
                </p:oleObj>
              </mc:Choice>
              <mc:Fallback>
                <p:oleObj name="Equation" r:id="rId4" imgW="246348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438" y="620713"/>
                        <a:ext cx="5656262"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29647" y="1250176"/>
            <a:ext cx="4070345" cy="738664"/>
          </a:xfrm>
          <a:prstGeom prst="rect">
            <a:avLst/>
          </a:prstGeom>
          <a:noFill/>
        </p:spPr>
        <p:txBody>
          <a:bodyPr wrap="none" rtlCol="0">
            <a:spAutoFit/>
          </a:bodyPr>
          <a:lstStyle/>
          <a:p>
            <a:pPr>
              <a:lnSpc>
                <a:spcPct val="150000"/>
              </a:lnSpc>
            </a:pPr>
            <a:r>
              <a:rPr lang="zh-CN" altLang="en-US" sz="2800" b="1" dirty="0" smtClean="0"/>
              <a:t>其中</a:t>
            </a:r>
            <a:r>
              <a:rPr lang="en-US" altLang="zh-CN" sz="2800" b="1" dirty="0" smtClean="0"/>
              <a:t>O</a:t>
            </a:r>
            <a:r>
              <a:rPr lang="zh-CN" altLang="en-US" sz="2800" b="1" dirty="0" smtClean="0"/>
              <a:t>是任意取定的一点</a:t>
            </a:r>
          </a:p>
        </p:txBody>
      </p:sp>
      <p:sp>
        <p:nvSpPr>
          <p:cNvPr id="5" name="TextBox 4"/>
          <p:cNvSpPr txBox="1"/>
          <p:nvPr/>
        </p:nvSpPr>
        <p:spPr>
          <a:xfrm>
            <a:off x="467544" y="1916832"/>
            <a:ext cx="5631670" cy="738664"/>
          </a:xfrm>
          <a:prstGeom prst="rect">
            <a:avLst/>
          </a:prstGeom>
          <a:noFill/>
        </p:spPr>
        <p:txBody>
          <a:bodyPr wrap="none" rtlCol="0">
            <a:spAutoFit/>
          </a:bodyPr>
          <a:lstStyle/>
          <a:p>
            <a:pPr>
              <a:lnSpc>
                <a:spcPct val="150000"/>
              </a:lnSpc>
            </a:pPr>
            <a:r>
              <a:rPr lang="zh-CN" altLang="en-US" sz="2800" b="1" dirty="0" smtClean="0"/>
              <a:t>只要</a:t>
            </a:r>
            <a:r>
              <a:rPr lang="en-US" altLang="zh-CN" sz="2800" b="1" dirty="0" smtClean="0"/>
              <a:t>C</a:t>
            </a:r>
            <a:r>
              <a:rPr lang="zh-CN" altLang="en-US" sz="2800" b="1" dirty="0" smtClean="0"/>
              <a:t>落在</a:t>
            </a:r>
            <a:r>
              <a:rPr lang="en-US" altLang="zh-CN" sz="2800" b="1" dirty="0" smtClean="0"/>
              <a:t>AB</a:t>
            </a:r>
            <a:r>
              <a:rPr lang="zh-CN" altLang="en-US" sz="2800" b="1" dirty="0" smtClean="0"/>
              <a:t>所在的直线上即可，</a:t>
            </a:r>
          </a:p>
        </p:txBody>
      </p:sp>
      <p:sp>
        <p:nvSpPr>
          <p:cNvPr id="6" name="TextBox 5"/>
          <p:cNvSpPr txBox="1"/>
          <p:nvPr/>
        </p:nvSpPr>
        <p:spPr>
          <a:xfrm>
            <a:off x="5796136" y="1916832"/>
            <a:ext cx="3070071" cy="738664"/>
          </a:xfrm>
          <a:prstGeom prst="rect">
            <a:avLst/>
          </a:prstGeom>
          <a:noFill/>
        </p:spPr>
        <p:txBody>
          <a:bodyPr wrap="none" rtlCol="0">
            <a:spAutoFit/>
          </a:bodyPr>
          <a:lstStyle/>
          <a:p>
            <a:pPr>
              <a:lnSpc>
                <a:spcPct val="150000"/>
              </a:lnSpc>
            </a:pPr>
            <a:r>
              <a:rPr lang="zh-CN" altLang="en-US" sz="2800" b="1" dirty="0" smtClean="0">
                <a:solidFill>
                  <a:schemeClr val="accent1"/>
                </a:solidFill>
              </a:rPr>
              <a:t>和上例是否一样？</a:t>
            </a:r>
          </a:p>
        </p:txBody>
      </p:sp>
      <p:sp>
        <p:nvSpPr>
          <p:cNvPr id="7" name="TextBox 6"/>
          <p:cNvSpPr txBox="1"/>
          <p:nvPr/>
        </p:nvSpPr>
        <p:spPr>
          <a:xfrm>
            <a:off x="467544" y="2492896"/>
            <a:ext cx="3430747" cy="738664"/>
          </a:xfrm>
          <a:prstGeom prst="rect">
            <a:avLst/>
          </a:prstGeom>
          <a:noFill/>
        </p:spPr>
        <p:txBody>
          <a:bodyPr wrap="none" rtlCol="0">
            <a:spAutoFit/>
          </a:bodyPr>
          <a:lstStyle/>
          <a:p>
            <a:pPr>
              <a:lnSpc>
                <a:spcPct val="150000"/>
              </a:lnSpc>
            </a:pPr>
            <a:r>
              <a:rPr lang="zh-CN" altLang="en-US" sz="2800" b="1" dirty="0" smtClean="0"/>
              <a:t>证明：先看必要性，</a:t>
            </a:r>
          </a:p>
        </p:txBody>
      </p:sp>
      <p:graphicFrame>
        <p:nvGraphicFramePr>
          <p:cNvPr id="9" name="对象 8"/>
          <p:cNvGraphicFramePr>
            <a:graphicFrameLocks noChangeAspect="1"/>
          </p:cNvGraphicFramePr>
          <p:nvPr/>
        </p:nvGraphicFramePr>
        <p:xfrm>
          <a:off x="539552" y="3303340"/>
          <a:ext cx="2328862" cy="552450"/>
        </p:xfrm>
        <a:graphic>
          <a:graphicData uri="http://schemas.openxmlformats.org/presentationml/2006/ole">
            <mc:AlternateContent xmlns:mc="http://schemas.openxmlformats.org/markup-compatibility/2006">
              <mc:Choice xmlns:v="urn:schemas-microsoft-com:vml" Requires="v">
                <p:oleObj spid="_x0000_s861206" name="Equation" r:id="rId6" imgW="1015920" imgH="241200" progId="Equation.KSEE3">
                  <p:embed/>
                </p:oleObj>
              </mc:Choice>
              <mc:Fallback>
                <p:oleObj name="Equation" r:id="rId6" imgW="1015920" imgH="2412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3303340"/>
                        <a:ext cx="2328862"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nvGraphicFramePr>
        <p:xfrm>
          <a:off x="572790" y="4047877"/>
          <a:ext cx="2559050" cy="552450"/>
        </p:xfrm>
        <a:graphic>
          <a:graphicData uri="http://schemas.openxmlformats.org/presentationml/2006/ole">
            <mc:AlternateContent xmlns:mc="http://schemas.openxmlformats.org/markup-compatibility/2006">
              <mc:Choice xmlns:v="urn:schemas-microsoft-com:vml" Requires="v">
                <p:oleObj spid="_x0000_s861207" name="Equation" r:id="rId8" imgW="1117440" imgH="241200" progId="Equation.KSEE3">
                  <p:embed/>
                </p:oleObj>
              </mc:Choice>
              <mc:Fallback>
                <p:oleObj name="Equation" r:id="rId8" imgW="1117440" imgH="241200" progId="Equation.KSEE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790" y="4047877"/>
                        <a:ext cx="25590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p:cNvGraphicFramePr>
            <a:graphicFrameLocks noChangeAspect="1"/>
          </p:cNvGraphicFramePr>
          <p:nvPr/>
        </p:nvGraphicFramePr>
        <p:xfrm>
          <a:off x="3563888" y="4070523"/>
          <a:ext cx="4537075" cy="582613"/>
        </p:xfrm>
        <a:graphic>
          <a:graphicData uri="http://schemas.openxmlformats.org/presentationml/2006/ole">
            <mc:AlternateContent xmlns:mc="http://schemas.openxmlformats.org/markup-compatibility/2006">
              <mc:Choice xmlns:v="urn:schemas-microsoft-com:vml" Requires="v">
                <p:oleObj spid="_x0000_s861208" name="Equation" r:id="rId10" imgW="1981080" imgH="253800" progId="Equation.KSEE3">
                  <p:embed/>
                </p:oleObj>
              </mc:Choice>
              <mc:Fallback>
                <p:oleObj name="Equation" r:id="rId10" imgW="1981080" imgH="253800" progId="Equation.KSEE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3888" y="4070523"/>
                        <a:ext cx="453707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467544" y="5282624"/>
            <a:ext cx="4307589" cy="738664"/>
          </a:xfrm>
          <a:prstGeom prst="rect">
            <a:avLst/>
          </a:prstGeom>
        </p:spPr>
        <p:txBody>
          <a:bodyPr wrap="none">
            <a:spAutoFit/>
          </a:bodyPr>
          <a:lstStyle/>
          <a:p>
            <a:pPr lvl="0">
              <a:lnSpc>
                <a:spcPct val="150000"/>
              </a:lnSpc>
            </a:pPr>
            <a:r>
              <a:rPr lang="zh-CN" altLang="en-US" sz="2800" b="1" dirty="0" smtClean="0">
                <a:solidFill>
                  <a:srgbClr val="000000"/>
                </a:solidFill>
              </a:rPr>
              <a:t>令</a:t>
            </a:r>
            <a:r>
              <a:rPr lang="el-GR" altLang="zh-CN" sz="2800" b="1" dirty="0" smtClean="0">
                <a:solidFill>
                  <a:srgbClr val="000000"/>
                </a:solidFill>
              </a:rPr>
              <a:t>λ</a:t>
            </a:r>
            <a:r>
              <a:rPr lang="en-US" altLang="zh-CN" sz="2800" b="1" dirty="0" smtClean="0">
                <a:solidFill>
                  <a:srgbClr val="000000"/>
                </a:solidFill>
              </a:rPr>
              <a:t>=-(</a:t>
            </a:r>
            <a:r>
              <a:rPr lang="en-US" altLang="zh-CN" sz="2800" b="1" dirty="0" err="1" smtClean="0">
                <a:solidFill>
                  <a:srgbClr val="000000"/>
                </a:solidFill>
              </a:rPr>
              <a:t>k+l</a:t>
            </a:r>
            <a:r>
              <a:rPr lang="en-US" altLang="zh-CN" sz="2800" b="1" dirty="0" smtClean="0">
                <a:solidFill>
                  <a:srgbClr val="000000"/>
                </a:solidFill>
              </a:rPr>
              <a:t>),</a:t>
            </a:r>
            <a:r>
              <a:rPr lang="el-GR" altLang="zh-CN" sz="2800" b="1" dirty="0" smtClean="0">
                <a:solidFill>
                  <a:srgbClr val="000000"/>
                </a:solidFill>
              </a:rPr>
              <a:t>μ</a:t>
            </a:r>
            <a:r>
              <a:rPr lang="en-US" altLang="zh-CN" sz="2800" b="1" dirty="0" smtClean="0">
                <a:solidFill>
                  <a:srgbClr val="000000"/>
                </a:solidFill>
              </a:rPr>
              <a:t>=k,</a:t>
            </a:r>
            <a:r>
              <a:rPr lang="el-GR" altLang="zh-CN" sz="2800" b="1" dirty="0" smtClean="0"/>
              <a:t> ν</a:t>
            </a:r>
            <a:r>
              <a:rPr lang="en-US" altLang="zh-CN" sz="2800" b="1" dirty="0" smtClean="0"/>
              <a:t>=l</a:t>
            </a:r>
            <a:r>
              <a:rPr lang="en-US" altLang="zh-CN" sz="2800" b="1" dirty="0" smtClean="0">
                <a:solidFill>
                  <a:srgbClr val="000000"/>
                </a:solidFill>
              </a:rPr>
              <a:t> </a:t>
            </a:r>
            <a:r>
              <a:rPr lang="zh-CN" altLang="en-US" sz="2800" b="1" dirty="0" smtClean="0">
                <a:solidFill>
                  <a:srgbClr val="000000"/>
                </a:solidFill>
              </a:rPr>
              <a:t>得证。</a:t>
            </a:r>
          </a:p>
        </p:txBody>
      </p:sp>
      <p:sp>
        <p:nvSpPr>
          <p:cNvPr id="14" name="矩形 13"/>
          <p:cNvSpPr/>
          <p:nvPr/>
        </p:nvSpPr>
        <p:spPr>
          <a:xfrm>
            <a:off x="3592322" y="2617748"/>
            <a:ext cx="1843774" cy="523220"/>
          </a:xfrm>
          <a:prstGeom prst="rect">
            <a:avLst/>
          </a:prstGeom>
        </p:spPr>
        <p:txBody>
          <a:bodyPr wrap="none">
            <a:spAutoFit/>
          </a:bodyPr>
          <a:lstStyle/>
          <a:p>
            <a:r>
              <a:rPr lang="en-US" altLang="zh-CN" sz="2800" b="1" dirty="0" smtClean="0">
                <a:solidFill>
                  <a:srgbClr val="000000"/>
                </a:solidFill>
              </a:rPr>
              <a:t>A,B,C</a:t>
            </a:r>
            <a:r>
              <a:rPr lang="zh-CN" altLang="en-US" sz="2800" b="1" dirty="0" smtClean="0">
                <a:solidFill>
                  <a:srgbClr val="000000"/>
                </a:solidFill>
              </a:rPr>
              <a:t>共线</a:t>
            </a:r>
            <a:endParaRPr lang="zh-CN" altLang="en-US" dirty="0"/>
          </a:p>
        </p:txBody>
      </p:sp>
      <p:graphicFrame>
        <p:nvGraphicFramePr>
          <p:cNvPr id="861191" name="Object 7"/>
          <p:cNvGraphicFramePr>
            <a:graphicFrameLocks noChangeAspect="1"/>
          </p:cNvGraphicFramePr>
          <p:nvPr/>
        </p:nvGraphicFramePr>
        <p:xfrm>
          <a:off x="3131840" y="3284984"/>
          <a:ext cx="3667125" cy="552450"/>
        </p:xfrm>
        <a:graphic>
          <a:graphicData uri="http://schemas.openxmlformats.org/presentationml/2006/ole">
            <mc:AlternateContent xmlns:mc="http://schemas.openxmlformats.org/markup-compatibility/2006">
              <mc:Choice xmlns:v="urn:schemas-microsoft-com:vml" Requires="v">
                <p:oleObj spid="_x0000_s861209" name="Equation" r:id="rId12" imgW="1600200" imgH="241200" progId="Equation.KSEE3">
                  <p:embed/>
                </p:oleObj>
              </mc:Choice>
              <mc:Fallback>
                <p:oleObj name="Equation" r:id="rId12" imgW="1600200" imgH="241200" progId="Equation.KSEE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1840" y="3284984"/>
                        <a:ext cx="36671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1192" name="Object 8"/>
          <p:cNvGraphicFramePr>
            <a:graphicFrameLocks noChangeAspect="1"/>
          </p:cNvGraphicFramePr>
          <p:nvPr/>
        </p:nvGraphicFramePr>
        <p:xfrm>
          <a:off x="573832" y="4719638"/>
          <a:ext cx="5294312" cy="581025"/>
        </p:xfrm>
        <a:graphic>
          <a:graphicData uri="http://schemas.openxmlformats.org/presentationml/2006/ole">
            <mc:AlternateContent xmlns:mc="http://schemas.openxmlformats.org/markup-compatibility/2006">
              <mc:Choice xmlns:v="urn:schemas-microsoft-com:vml" Requires="v">
                <p:oleObj spid="_x0000_s861210" name="Equation" r:id="rId14" imgW="2311200" imgH="253800" progId="Equation.KSEE3">
                  <p:embed/>
                </p:oleObj>
              </mc:Choice>
              <mc:Fallback>
                <p:oleObj name="Equation" r:id="rId14" imgW="2311200" imgH="253800" progId="Equation.KSEE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3832" y="4719638"/>
                        <a:ext cx="52943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467544" y="6021288"/>
            <a:ext cx="2937022" cy="656846"/>
          </a:xfrm>
          <a:prstGeom prst="rect">
            <a:avLst/>
          </a:prstGeom>
          <a:noFill/>
        </p:spPr>
        <p:txBody>
          <a:bodyPr wrap="none" rtlCol="0">
            <a:spAutoFit/>
          </a:bodyPr>
          <a:lstStyle/>
          <a:p>
            <a:pPr>
              <a:lnSpc>
                <a:spcPct val="150000"/>
              </a:lnSpc>
            </a:pPr>
            <a:r>
              <a:rPr lang="zh-CN" altLang="en-US" sz="2800" b="1" dirty="0" smtClean="0">
                <a:solidFill>
                  <a:schemeClr val="bg2"/>
                </a:solidFill>
              </a:rPr>
              <a:t>当</a:t>
            </a:r>
            <a:r>
              <a:rPr lang="en-US" altLang="zh-CN" sz="2800" b="1" dirty="0" smtClean="0">
                <a:solidFill>
                  <a:schemeClr val="bg2"/>
                </a:solidFill>
              </a:rPr>
              <a:t>A,B</a:t>
            </a:r>
            <a:r>
              <a:rPr lang="zh-CN" altLang="en-US" sz="2800" b="1" dirty="0" smtClean="0">
                <a:solidFill>
                  <a:schemeClr val="bg2"/>
                </a:solidFill>
              </a:rPr>
              <a:t>不重合时，</a:t>
            </a:r>
          </a:p>
        </p:txBody>
      </p:sp>
      <p:sp>
        <p:nvSpPr>
          <p:cNvPr id="16" name="矩形 15"/>
          <p:cNvSpPr/>
          <p:nvPr/>
        </p:nvSpPr>
        <p:spPr>
          <a:xfrm>
            <a:off x="4572000" y="5301208"/>
            <a:ext cx="1988045" cy="656846"/>
          </a:xfrm>
          <a:prstGeom prst="rect">
            <a:avLst/>
          </a:prstGeom>
        </p:spPr>
        <p:txBody>
          <a:bodyPr wrap="none">
            <a:spAutoFit/>
          </a:bodyPr>
          <a:lstStyle/>
          <a:p>
            <a:pPr lvl="0">
              <a:lnSpc>
                <a:spcPct val="150000"/>
              </a:lnSpc>
            </a:pPr>
            <a:r>
              <a:rPr lang="zh-CN" altLang="en-US" sz="2800" b="1" dirty="0" smtClean="0">
                <a:solidFill>
                  <a:srgbClr val="000000"/>
                </a:solidFill>
              </a:rPr>
              <a:t>充分性类似</a:t>
            </a:r>
          </a:p>
        </p:txBody>
      </p:sp>
      <p:sp>
        <p:nvSpPr>
          <p:cNvPr id="18" name="矩形 17"/>
          <p:cNvSpPr/>
          <p:nvPr/>
        </p:nvSpPr>
        <p:spPr>
          <a:xfrm>
            <a:off x="3059832" y="6021288"/>
            <a:ext cx="5832648" cy="738664"/>
          </a:xfrm>
          <a:prstGeom prst="rect">
            <a:avLst/>
          </a:prstGeom>
        </p:spPr>
        <p:txBody>
          <a:bodyPr wrap="square">
            <a:spAutoFit/>
          </a:bodyPr>
          <a:lstStyle/>
          <a:p>
            <a:pPr lvl="0">
              <a:lnSpc>
                <a:spcPct val="150000"/>
              </a:lnSpc>
            </a:pPr>
            <a:r>
              <a:rPr lang="el-GR" altLang="zh-CN" sz="2800" b="1" dirty="0" smtClean="0">
                <a:solidFill>
                  <a:srgbClr val="7030A0"/>
                </a:solidFill>
              </a:rPr>
              <a:t>ν</a:t>
            </a:r>
            <a:r>
              <a:rPr lang="zh-CN" altLang="en-US" sz="2800" b="1" dirty="0" smtClean="0">
                <a:solidFill>
                  <a:srgbClr val="7030A0"/>
                </a:solidFill>
              </a:rPr>
              <a:t>不为零，同除</a:t>
            </a:r>
            <a:r>
              <a:rPr lang="el-GR" altLang="zh-CN" sz="2800" b="1" dirty="0" smtClean="0">
                <a:solidFill>
                  <a:srgbClr val="7030A0"/>
                </a:solidFill>
              </a:rPr>
              <a:t>ν</a:t>
            </a:r>
            <a:r>
              <a:rPr lang="zh-CN" altLang="en-US" sz="2800" b="1" dirty="0" smtClean="0">
                <a:solidFill>
                  <a:srgbClr val="7030A0"/>
                </a:solidFill>
              </a:rPr>
              <a:t>后形式同上例一致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61191"/>
                                        </p:tgtEl>
                                        <p:attrNameLst>
                                          <p:attrName>style.visibility</p:attrName>
                                        </p:attrNameLst>
                                      </p:cBhvr>
                                      <p:to>
                                        <p:strVal val="visible"/>
                                      </p:to>
                                    </p:set>
                                    <p:animEffect transition="in" filter="blinds(horizontal)">
                                      <p:cBhvr>
                                        <p:cTn id="45" dur="500"/>
                                        <p:tgtEl>
                                          <p:spTgt spid="86119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linds(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61192"/>
                                        </p:tgtEl>
                                        <p:attrNameLst>
                                          <p:attrName>style.visibility</p:attrName>
                                        </p:attrNameLst>
                                      </p:cBhvr>
                                      <p:to>
                                        <p:strVal val="visible"/>
                                      </p:to>
                                    </p:set>
                                    <p:animEffect transition="in" filter="blinds(horizontal)">
                                      <p:cBhvr>
                                        <p:cTn id="60" dur="500"/>
                                        <p:tgtEl>
                                          <p:spTgt spid="86119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linds(horizontal)">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linds(horizontal)">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linds(horizontal)">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3" grpId="0"/>
      <p:bldP spid="14" grpId="0"/>
      <p:bldP spid="17"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22719"/>
            <a:ext cx="6316153" cy="523220"/>
          </a:xfrm>
          <a:prstGeom prst="rect">
            <a:avLst/>
          </a:prstGeom>
          <a:noFill/>
        </p:spPr>
        <p:txBody>
          <a:bodyPr wrap="none" rtlCol="0">
            <a:spAutoFit/>
          </a:bodyPr>
          <a:lstStyle/>
          <a:p>
            <a:r>
              <a:rPr lang="zh-CN" altLang="en-US" sz="2800" b="1" dirty="0" smtClean="0">
                <a:solidFill>
                  <a:schemeClr val="accent2"/>
                </a:solidFill>
                <a:latin typeface="+mj-ea"/>
                <a:ea typeface="+mj-ea"/>
              </a:rPr>
              <a:t>例：</a:t>
            </a:r>
            <a:r>
              <a:rPr lang="zh-CN" altLang="en-US" sz="2800" b="1" dirty="0" smtClean="0"/>
              <a:t>证明平行四边形的对角线互相平分</a:t>
            </a:r>
          </a:p>
        </p:txBody>
      </p:sp>
      <p:sp>
        <p:nvSpPr>
          <p:cNvPr id="5" name="TextBox 4"/>
          <p:cNvSpPr txBox="1"/>
          <p:nvPr/>
        </p:nvSpPr>
        <p:spPr>
          <a:xfrm>
            <a:off x="709841" y="1196752"/>
            <a:ext cx="3070071" cy="523220"/>
          </a:xfrm>
          <a:prstGeom prst="rect">
            <a:avLst/>
          </a:prstGeom>
          <a:noFill/>
        </p:spPr>
        <p:txBody>
          <a:bodyPr wrap="none" rtlCol="0">
            <a:spAutoFit/>
          </a:bodyPr>
          <a:lstStyle/>
          <a:p>
            <a:r>
              <a:rPr lang="zh-CN" altLang="en-US" sz="2800" b="1" dirty="0" smtClean="0"/>
              <a:t>初中：全等三角形</a:t>
            </a:r>
          </a:p>
        </p:txBody>
      </p:sp>
      <p:sp>
        <p:nvSpPr>
          <p:cNvPr id="6" name="TextBox 5"/>
          <p:cNvSpPr txBox="1"/>
          <p:nvPr/>
        </p:nvSpPr>
        <p:spPr>
          <a:xfrm>
            <a:off x="683568" y="1916832"/>
            <a:ext cx="3430747" cy="523220"/>
          </a:xfrm>
          <a:prstGeom prst="rect">
            <a:avLst/>
          </a:prstGeom>
          <a:noFill/>
        </p:spPr>
        <p:txBody>
          <a:bodyPr wrap="none" rtlCol="0">
            <a:spAutoFit/>
          </a:bodyPr>
          <a:lstStyle/>
          <a:p>
            <a:r>
              <a:rPr lang="zh-CN" altLang="en-US" sz="2800" b="1" dirty="0" smtClean="0"/>
              <a:t>高中：平面解析几何</a:t>
            </a:r>
          </a:p>
        </p:txBody>
      </p:sp>
      <p:grpSp>
        <p:nvGrpSpPr>
          <p:cNvPr id="2" name="组合 26"/>
          <p:cNvGrpSpPr/>
          <p:nvPr/>
        </p:nvGrpSpPr>
        <p:grpSpPr>
          <a:xfrm>
            <a:off x="5076056" y="917947"/>
            <a:ext cx="3240360" cy="2323420"/>
            <a:chOff x="4860032" y="1052736"/>
            <a:chExt cx="3240360" cy="2323420"/>
          </a:xfrm>
        </p:grpSpPr>
        <p:sp>
          <p:nvSpPr>
            <p:cNvPr id="7" name="平行四边形 6"/>
            <p:cNvSpPr/>
            <p:nvPr/>
          </p:nvSpPr>
          <p:spPr>
            <a:xfrm>
              <a:off x="5148064" y="1628800"/>
              <a:ext cx="2592288" cy="1202432"/>
            </a:xfrm>
            <a:prstGeom prst="parallelogram">
              <a:avLst>
                <a:gd name="adj" fmla="val 50610"/>
              </a:avLst>
            </a:prstGeom>
            <a:solidFill>
              <a:srgbClr val="FFFFFF">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a:t>
              </a:r>
              <a:endParaRPr lang="zh-CN" altLang="en-US" dirty="0"/>
            </a:p>
          </p:txBody>
        </p:sp>
        <p:cxnSp>
          <p:nvCxnSpPr>
            <p:cNvPr id="16" name="直接连接符 15"/>
            <p:cNvCxnSpPr/>
            <p:nvPr/>
          </p:nvCxnSpPr>
          <p:spPr>
            <a:xfrm>
              <a:off x="5724128" y="1628800"/>
              <a:ext cx="1440160" cy="122413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2852936"/>
              <a:ext cx="444352" cy="523220"/>
            </a:xfrm>
            <a:prstGeom prst="rect">
              <a:avLst/>
            </a:prstGeom>
            <a:noFill/>
          </p:spPr>
          <p:txBody>
            <a:bodyPr wrap="none" rtlCol="0">
              <a:spAutoFit/>
            </a:bodyPr>
            <a:lstStyle/>
            <a:p>
              <a:r>
                <a:rPr lang="en-US" altLang="zh-CN" sz="2800" b="1" dirty="0" smtClean="0"/>
                <a:t>A</a:t>
              </a:r>
              <a:endParaRPr lang="zh-CN" altLang="en-US" sz="2800" b="1" dirty="0" smtClean="0"/>
            </a:p>
          </p:txBody>
        </p:sp>
        <p:sp>
          <p:nvSpPr>
            <p:cNvPr id="19" name="TextBox 18"/>
            <p:cNvSpPr txBox="1"/>
            <p:nvPr/>
          </p:nvSpPr>
          <p:spPr>
            <a:xfrm>
              <a:off x="7656040" y="1052736"/>
              <a:ext cx="444352" cy="523220"/>
            </a:xfrm>
            <a:prstGeom prst="rect">
              <a:avLst/>
            </a:prstGeom>
            <a:noFill/>
          </p:spPr>
          <p:txBody>
            <a:bodyPr wrap="none" rtlCol="0">
              <a:spAutoFit/>
            </a:bodyPr>
            <a:lstStyle/>
            <a:p>
              <a:r>
                <a:rPr lang="en-US" altLang="zh-CN" sz="2800" b="1" dirty="0" smtClean="0"/>
                <a:t>C</a:t>
              </a:r>
              <a:endParaRPr lang="zh-CN" altLang="en-US" sz="2800" b="1" dirty="0" smtClean="0"/>
            </a:p>
          </p:txBody>
        </p:sp>
        <p:sp>
          <p:nvSpPr>
            <p:cNvPr id="20" name="TextBox 19"/>
            <p:cNvSpPr txBox="1"/>
            <p:nvPr/>
          </p:nvSpPr>
          <p:spPr>
            <a:xfrm>
              <a:off x="5495800" y="1052736"/>
              <a:ext cx="444352" cy="523220"/>
            </a:xfrm>
            <a:prstGeom prst="rect">
              <a:avLst/>
            </a:prstGeom>
            <a:noFill/>
          </p:spPr>
          <p:txBody>
            <a:bodyPr wrap="none" rtlCol="0">
              <a:spAutoFit/>
            </a:bodyPr>
            <a:lstStyle/>
            <a:p>
              <a:r>
                <a:rPr lang="en-US" altLang="zh-CN" sz="2800" b="1" dirty="0" smtClean="0"/>
                <a:t>D</a:t>
              </a:r>
              <a:endParaRPr lang="zh-CN" altLang="en-US" sz="2800" b="1" dirty="0" smtClean="0"/>
            </a:p>
          </p:txBody>
        </p:sp>
        <p:sp>
          <p:nvSpPr>
            <p:cNvPr id="21" name="TextBox 20"/>
            <p:cNvSpPr txBox="1"/>
            <p:nvPr/>
          </p:nvSpPr>
          <p:spPr>
            <a:xfrm>
              <a:off x="6935960" y="2852936"/>
              <a:ext cx="423514" cy="523220"/>
            </a:xfrm>
            <a:prstGeom prst="rect">
              <a:avLst/>
            </a:prstGeom>
            <a:noFill/>
          </p:spPr>
          <p:txBody>
            <a:bodyPr wrap="none" rtlCol="0">
              <a:spAutoFit/>
            </a:bodyPr>
            <a:lstStyle/>
            <a:p>
              <a:r>
                <a:rPr lang="en-US" altLang="zh-CN" sz="2800" b="1" dirty="0" smtClean="0"/>
                <a:t>B</a:t>
              </a:r>
              <a:endParaRPr lang="zh-CN" altLang="en-US" sz="2800" b="1" dirty="0" smtClean="0"/>
            </a:p>
          </p:txBody>
        </p:sp>
        <p:cxnSp>
          <p:nvCxnSpPr>
            <p:cNvPr id="9" name="直接连接符 8"/>
            <p:cNvCxnSpPr/>
            <p:nvPr/>
          </p:nvCxnSpPr>
          <p:spPr>
            <a:xfrm flipV="1">
              <a:off x="5148064" y="1639951"/>
              <a:ext cx="2592288"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56176" y="2204864"/>
              <a:ext cx="463588" cy="523220"/>
            </a:xfrm>
            <a:prstGeom prst="rect">
              <a:avLst/>
            </a:prstGeom>
            <a:noFill/>
          </p:spPr>
          <p:txBody>
            <a:bodyPr wrap="none" rtlCol="0">
              <a:spAutoFit/>
            </a:bodyPr>
            <a:lstStyle/>
            <a:p>
              <a:r>
                <a:rPr lang="en-US" altLang="zh-CN" sz="2800" b="1" dirty="0" smtClean="0"/>
                <a:t>O</a:t>
              </a:r>
              <a:endParaRPr lang="zh-CN" altLang="en-US" sz="2800" b="1" dirty="0" smtClean="0"/>
            </a:p>
          </p:txBody>
        </p:sp>
      </p:grpSp>
      <p:graphicFrame>
        <p:nvGraphicFramePr>
          <p:cNvPr id="23" name="对象 22"/>
          <p:cNvGraphicFramePr>
            <a:graphicFrameLocks noChangeAspect="1"/>
          </p:cNvGraphicFramePr>
          <p:nvPr/>
        </p:nvGraphicFramePr>
        <p:xfrm>
          <a:off x="1475656" y="3399204"/>
          <a:ext cx="1821378" cy="533852"/>
        </p:xfrm>
        <a:graphic>
          <a:graphicData uri="http://schemas.openxmlformats.org/presentationml/2006/ole">
            <mc:AlternateContent xmlns:mc="http://schemas.openxmlformats.org/markup-compatibility/2006">
              <mc:Choice xmlns:v="urn:schemas-microsoft-com:vml" Requires="v">
                <p:oleObj spid="_x0000_s714772" name="Equation" r:id="rId4" imgW="736560" imgH="215640" progId="">
                  <p:embed/>
                </p:oleObj>
              </mc:Choice>
              <mc:Fallback>
                <p:oleObj name="Equation" r:id="rId4" imgW="736560" imgH="2156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399204"/>
                        <a:ext cx="1821378" cy="533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2467" name="Object 3"/>
          <p:cNvGraphicFramePr>
            <a:graphicFrameLocks noChangeAspect="1"/>
          </p:cNvGraphicFramePr>
          <p:nvPr/>
        </p:nvGraphicFramePr>
        <p:xfrm>
          <a:off x="3419872" y="3406577"/>
          <a:ext cx="1789113" cy="598487"/>
        </p:xfrm>
        <a:graphic>
          <a:graphicData uri="http://schemas.openxmlformats.org/presentationml/2006/ole">
            <mc:AlternateContent xmlns:mc="http://schemas.openxmlformats.org/markup-compatibility/2006">
              <mc:Choice xmlns:v="urn:schemas-microsoft-com:vml" Requires="v">
                <p:oleObj spid="_x0000_s714773" name="Equation" r:id="rId6" imgW="723600" imgH="241200" progId="">
                  <p:embed/>
                </p:oleObj>
              </mc:Choice>
              <mc:Fallback>
                <p:oleObj name="Equation" r:id="rId6" imgW="723600" imgH="2412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3406577"/>
                        <a:ext cx="178911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5537555" y="3409836"/>
            <a:ext cx="1266693" cy="523220"/>
          </a:xfrm>
          <a:prstGeom prst="rect">
            <a:avLst/>
          </a:prstGeom>
          <a:noFill/>
        </p:spPr>
        <p:txBody>
          <a:bodyPr wrap="none" rtlCol="0">
            <a:spAutoFit/>
          </a:bodyPr>
          <a:lstStyle/>
          <a:p>
            <a:r>
              <a:rPr lang="zh-CN" altLang="en-US" sz="2800" b="1" dirty="0" smtClean="0"/>
              <a:t>则有：</a:t>
            </a:r>
          </a:p>
        </p:txBody>
      </p:sp>
      <p:graphicFrame>
        <p:nvGraphicFramePr>
          <p:cNvPr id="702468" name="Object 4"/>
          <p:cNvGraphicFramePr>
            <a:graphicFrameLocks noChangeAspect="1"/>
          </p:cNvGraphicFramePr>
          <p:nvPr/>
        </p:nvGraphicFramePr>
        <p:xfrm>
          <a:off x="755576" y="4077072"/>
          <a:ext cx="2541588" cy="595312"/>
        </p:xfrm>
        <a:graphic>
          <a:graphicData uri="http://schemas.openxmlformats.org/presentationml/2006/ole">
            <mc:AlternateContent xmlns:mc="http://schemas.openxmlformats.org/markup-compatibility/2006">
              <mc:Choice xmlns:v="urn:schemas-microsoft-com:vml" Requires="v">
                <p:oleObj spid="_x0000_s714774" name="Equation" r:id="rId8" imgW="1028520" imgH="241200" progId="">
                  <p:embed/>
                </p:oleObj>
              </mc:Choice>
              <mc:Fallback>
                <p:oleObj name="Equation" r:id="rId8" imgW="1028520" imgH="2412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576" y="4077072"/>
                        <a:ext cx="2541588"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2469" name="Object 5"/>
          <p:cNvGraphicFramePr>
            <a:graphicFrameLocks noChangeAspect="1"/>
          </p:cNvGraphicFramePr>
          <p:nvPr/>
        </p:nvGraphicFramePr>
        <p:xfrm>
          <a:off x="3635896" y="4077072"/>
          <a:ext cx="2605088" cy="598487"/>
        </p:xfrm>
        <a:graphic>
          <a:graphicData uri="http://schemas.openxmlformats.org/presentationml/2006/ole">
            <mc:AlternateContent xmlns:mc="http://schemas.openxmlformats.org/markup-compatibility/2006">
              <mc:Choice xmlns:v="urn:schemas-microsoft-com:vml" Requires="v">
                <p:oleObj spid="_x0000_s714775" name="Equation" r:id="rId10" imgW="1054080" imgH="241200" progId="">
                  <p:embed/>
                </p:oleObj>
              </mc:Choice>
              <mc:Fallback>
                <p:oleObj name="Equation" r:id="rId10" imgW="1054080" imgH="241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5896" y="4077072"/>
                        <a:ext cx="2605088"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683568" y="4797152"/>
            <a:ext cx="3430747" cy="523220"/>
          </a:xfrm>
          <a:prstGeom prst="rect">
            <a:avLst/>
          </a:prstGeom>
          <a:noFill/>
        </p:spPr>
        <p:txBody>
          <a:bodyPr wrap="none" rtlCol="0">
            <a:spAutoFit/>
          </a:bodyPr>
          <a:lstStyle/>
          <a:p>
            <a:r>
              <a:rPr lang="zh-CN" altLang="en-US" sz="2800" b="1" dirty="0" smtClean="0"/>
              <a:t>同时根据向量加法：</a:t>
            </a:r>
          </a:p>
        </p:txBody>
      </p:sp>
      <p:graphicFrame>
        <p:nvGraphicFramePr>
          <p:cNvPr id="34" name="Object 2"/>
          <p:cNvGraphicFramePr>
            <a:graphicFrameLocks noChangeAspect="1"/>
          </p:cNvGraphicFramePr>
          <p:nvPr/>
        </p:nvGraphicFramePr>
        <p:xfrm>
          <a:off x="799578" y="5414963"/>
          <a:ext cx="4708526" cy="595312"/>
        </p:xfrm>
        <a:graphic>
          <a:graphicData uri="http://schemas.openxmlformats.org/presentationml/2006/ole">
            <mc:AlternateContent xmlns:mc="http://schemas.openxmlformats.org/markup-compatibility/2006">
              <mc:Choice xmlns:v="urn:schemas-microsoft-com:vml" Requires="v">
                <p:oleObj spid="_x0000_s714776" name="Equation" r:id="rId12" imgW="1904760" imgH="241200" progId="">
                  <p:embed/>
                </p:oleObj>
              </mc:Choice>
              <mc:Fallback>
                <p:oleObj name="Equation" r:id="rId12" imgW="1904760" imgH="2412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9578" y="5414963"/>
                        <a:ext cx="4708526"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
          <p:cNvGraphicFramePr>
            <a:graphicFrameLocks noChangeAspect="1"/>
          </p:cNvGraphicFramePr>
          <p:nvPr/>
        </p:nvGraphicFramePr>
        <p:xfrm>
          <a:off x="755576" y="6100763"/>
          <a:ext cx="6276975" cy="600075"/>
        </p:xfrm>
        <a:graphic>
          <a:graphicData uri="http://schemas.openxmlformats.org/presentationml/2006/ole">
            <mc:AlternateContent xmlns:mc="http://schemas.openxmlformats.org/markup-compatibility/2006">
              <mc:Choice xmlns:v="urn:schemas-microsoft-com:vml" Requires="v">
                <p:oleObj spid="_x0000_s714777" name="Equation" r:id="rId14" imgW="2539800" imgH="241200" progId="">
                  <p:embed/>
                </p:oleObj>
              </mc:Choice>
              <mc:Fallback>
                <p:oleObj name="Equation" r:id="rId14" imgW="2539800" imgH="2412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576" y="6100763"/>
                        <a:ext cx="627697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713019" y="2564904"/>
            <a:ext cx="1266693" cy="656846"/>
          </a:xfrm>
          <a:prstGeom prst="rect">
            <a:avLst/>
          </a:prstGeom>
          <a:noFill/>
        </p:spPr>
        <p:txBody>
          <a:bodyPr wrap="none" rtlCol="0">
            <a:spAutoFit/>
          </a:bodyPr>
          <a:lstStyle/>
          <a:p>
            <a:pPr>
              <a:lnSpc>
                <a:spcPct val="150000"/>
              </a:lnSpc>
            </a:pPr>
            <a:r>
              <a:rPr lang="zh-CN" altLang="en-US" sz="2800" b="1" dirty="0" smtClean="0"/>
              <a:t>证明：</a:t>
            </a:r>
          </a:p>
        </p:txBody>
      </p:sp>
      <p:sp>
        <p:nvSpPr>
          <p:cNvPr id="25" name="TextBox 24"/>
          <p:cNvSpPr txBox="1"/>
          <p:nvPr/>
        </p:nvSpPr>
        <p:spPr>
          <a:xfrm>
            <a:off x="1835696" y="2564904"/>
            <a:ext cx="2266967" cy="738664"/>
          </a:xfrm>
          <a:prstGeom prst="rect">
            <a:avLst/>
          </a:prstGeom>
          <a:noFill/>
        </p:spPr>
        <p:txBody>
          <a:bodyPr wrap="none" rtlCol="0">
            <a:spAutoFit/>
          </a:bodyPr>
          <a:lstStyle/>
          <a:p>
            <a:pPr>
              <a:lnSpc>
                <a:spcPct val="150000"/>
              </a:lnSpc>
            </a:pPr>
            <a:r>
              <a:rPr lang="zh-CN" altLang="en-US" sz="2800" b="1" dirty="0" smtClean="0"/>
              <a:t>要证</a:t>
            </a:r>
            <a:r>
              <a:rPr lang="en-US" altLang="zh-CN" sz="2800" b="1" dirty="0" smtClean="0"/>
              <a:t>O</a:t>
            </a:r>
            <a:r>
              <a:rPr lang="zh-CN" altLang="en-US" sz="2800" b="1" dirty="0" smtClean="0"/>
              <a:t>是中点</a:t>
            </a:r>
          </a:p>
        </p:txBody>
      </p:sp>
      <p:sp>
        <p:nvSpPr>
          <p:cNvPr id="27" name="TextBox 26"/>
          <p:cNvSpPr txBox="1"/>
          <p:nvPr/>
        </p:nvSpPr>
        <p:spPr>
          <a:xfrm>
            <a:off x="827584" y="3284984"/>
            <a:ext cx="545342" cy="656846"/>
          </a:xfrm>
          <a:prstGeom prst="rect">
            <a:avLst/>
          </a:prstGeom>
          <a:noFill/>
        </p:spPr>
        <p:txBody>
          <a:bodyPr wrap="none" rtlCol="0">
            <a:spAutoFit/>
          </a:bodyPr>
          <a:lstStyle/>
          <a:p>
            <a:pPr>
              <a:lnSpc>
                <a:spcPct val="150000"/>
              </a:lnSpc>
            </a:pPr>
            <a:r>
              <a:rPr lang="zh-CN" altLang="en-US" sz="2800" b="1" dirty="0" smtClean="0"/>
              <a:t>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par>
                                <p:cTn id="38" presetID="3"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nodeType="withEffect">
                                  <p:stCondLst>
                                    <p:cond delay="0"/>
                                  </p:stCondLst>
                                  <p:childTnLst>
                                    <p:set>
                                      <p:cBhvr>
                                        <p:cTn id="42" dur="1" fill="hold">
                                          <p:stCondLst>
                                            <p:cond delay="0"/>
                                          </p:stCondLst>
                                        </p:cTn>
                                        <p:tgtEl>
                                          <p:spTgt spid="702467"/>
                                        </p:tgtEl>
                                        <p:attrNameLst>
                                          <p:attrName>style.visibility</p:attrName>
                                        </p:attrNameLst>
                                      </p:cBhvr>
                                      <p:to>
                                        <p:strVal val="visible"/>
                                      </p:to>
                                    </p:set>
                                    <p:animEffect transition="in" filter="blinds(horizontal)">
                                      <p:cBhvr>
                                        <p:cTn id="43" dur="500"/>
                                        <p:tgtEl>
                                          <p:spTgt spid="70246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02468"/>
                                        </p:tgtEl>
                                        <p:attrNameLst>
                                          <p:attrName>style.visibility</p:attrName>
                                        </p:attrNameLst>
                                      </p:cBhvr>
                                      <p:to>
                                        <p:strVal val="visible"/>
                                      </p:to>
                                    </p:set>
                                    <p:animEffect transition="in" filter="blinds(horizontal)">
                                      <p:cBhvr>
                                        <p:cTn id="53" dur="500"/>
                                        <p:tgtEl>
                                          <p:spTgt spid="702468"/>
                                        </p:tgtEl>
                                      </p:cBhvr>
                                    </p:animEffect>
                                  </p:childTnLst>
                                </p:cTn>
                              </p:par>
                              <p:par>
                                <p:cTn id="54" presetID="3" presetClass="entr" presetSubtype="10" fill="hold" nodeType="withEffect">
                                  <p:stCondLst>
                                    <p:cond delay="0"/>
                                  </p:stCondLst>
                                  <p:childTnLst>
                                    <p:set>
                                      <p:cBhvr>
                                        <p:cTn id="55" dur="1" fill="hold">
                                          <p:stCondLst>
                                            <p:cond delay="0"/>
                                          </p:stCondLst>
                                        </p:cTn>
                                        <p:tgtEl>
                                          <p:spTgt spid="702469"/>
                                        </p:tgtEl>
                                        <p:attrNameLst>
                                          <p:attrName>style.visibility</p:attrName>
                                        </p:attrNameLst>
                                      </p:cBhvr>
                                      <p:to>
                                        <p:strVal val="visible"/>
                                      </p:to>
                                    </p:set>
                                    <p:animEffect transition="in" filter="blinds(horizontal)">
                                      <p:cBhvr>
                                        <p:cTn id="56" dur="500"/>
                                        <p:tgtEl>
                                          <p:spTgt spid="70246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par>
                                <p:cTn id="67" presetID="3" presetClass="entr" presetSubtype="1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blinds(horizontal)">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6" grpId="0"/>
      <p:bldP spid="33" grpId="0"/>
      <p:bldP spid="24"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576" y="1772816"/>
            <a:ext cx="1627369" cy="523220"/>
          </a:xfrm>
          <a:prstGeom prst="rect">
            <a:avLst/>
          </a:prstGeom>
          <a:noFill/>
        </p:spPr>
        <p:txBody>
          <a:bodyPr wrap="none" rtlCol="0">
            <a:spAutoFit/>
          </a:bodyPr>
          <a:lstStyle/>
          <a:p>
            <a:r>
              <a:rPr lang="zh-CN" altLang="en-US" sz="2800" b="1" dirty="0" smtClean="0"/>
              <a:t>联立有：</a:t>
            </a:r>
          </a:p>
        </p:txBody>
      </p:sp>
      <p:sp>
        <p:nvSpPr>
          <p:cNvPr id="8" name="TextBox 7"/>
          <p:cNvSpPr txBox="1"/>
          <p:nvPr/>
        </p:nvSpPr>
        <p:spPr>
          <a:xfrm>
            <a:off x="683568" y="918900"/>
            <a:ext cx="4152099" cy="523220"/>
          </a:xfrm>
          <a:prstGeom prst="rect">
            <a:avLst/>
          </a:prstGeom>
          <a:noFill/>
        </p:spPr>
        <p:txBody>
          <a:bodyPr wrap="none" rtlCol="0">
            <a:spAutoFit/>
          </a:bodyPr>
          <a:lstStyle/>
          <a:p>
            <a:r>
              <a:rPr lang="zh-CN" altLang="en-US" sz="2800" b="1" dirty="0" smtClean="0"/>
              <a:t>又根据向量的平移不变性</a:t>
            </a:r>
          </a:p>
        </p:txBody>
      </p:sp>
      <p:graphicFrame>
        <p:nvGraphicFramePr>
          <p:cNvPr id="9" name="Object 6"/>
          <p:cNvGraphicFramePr>
            <a:graphicFrameLocks noChangeAspect="1"/>
          </p:cNvGraphicFramePr>
          <p:nvPr/>
        </p:nvGraphicFramePr>
        <p:xfrm>
          <a:off x="5004048" y="908720"/>
          <a:ext cx="1570037" cy="533400"/>
        </p:xfrm>
        <a:graphic>
          <a:graphicData uri="http://schemas.openxmlformats.org/presentationml/2006/ole">
            <mc:AlternateContent xmlns:mc="http://schemas.openxmlformats.org/markup-compatibility/2006">
              <mc:Choice xmlns:v="urn:schemas-microsoft-com:vml" Requires="v">
                <p:oleObj spid="_x0000_s715793" name="Equation" r:id="rId4" imgW="634680" imgH="215640" progId="">
                  <p:embed/>
                </p:oleObj>
              </mc:Choice>
              <mc:Fallback>
                <p:oleObj name="Equation" r:id="rId4" imgW="634680" imgH="2156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908720"/>
                        <a:ext cx="15700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3493" name="Object 5"/>
          <p:cNvGraphicFramePr>
            <a:graphicFrameLocks noChangeAspect="1"/>
          </p:cNvGraphicFramePr>
          <p:nvPr/>
        </p:nvGraphicFramePr>
        <p:xfrm>
          <a:off x="755576" y="2544068"/>
          <a:ext cx="5807075" cy="596900"/>
        </p:xfrm>
        <a:graphic>
          <a:graphicData uri="http://schemas.openxmlformats.org/presentationml/2006/ole">
            <mc:AlternateContent xmlns:mc="http://schemas.openxmlformats.org/markup-compatibility/2006">
              <mc:Choice xmlns:v="urn:schemas-microsoft-com:vml" Requires="v">
                <p:oleObj spid="_x0000_s715794" name="Equation" r:id="rId6" imgW="2349360" imgH="241200" progId="">
                  <p:embed/>
                </p:oleObj>
              </mc:Choice>
              <mc:Fallback>
                <p:oleObj name="Equation" r:id="rId6" imgW="2349360" imgH="2412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2544068"/>
                        <a:ext cx="58070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755576" y="3553852"/>
            <a:ext cx="906017" cy="523220"/>
          </a:xfrm>
          <a:prstGeom prst="rect">
            <a:avLst/>
          </a:prstGeom>
          <a:noFill/>
        </p:spPr>
        <p:txBody>
          <a:bodyPr wrap="none" rtlCol="0">
            <a:spAutoFit/>
          </a:bodyPr>
          <a:lstStyle/>
          <a:p>
            <a:r>
              <a:rPr lang="zh-CN" altLang="en-US" sz="2800" b="1" dirty="0" smtClean="0"/>
              <a:t>即：</a:t>
            </a:r>
          </a:p>
        </p:txBody>
      </p:sp>
      <p:graphicFrame>
        <p:nvGraphicFramePr>
          <p:cNvPr id="703494" name="Object 6"/>
          <p:cNvGraphicFramePr>
            <a:graphicFrameLocks noChangeAspect="1"/>
          </p:cNvGraphicFramePr>
          <p:nvPr/>
        </p:nvGraphicFramePr>
        <p:xfrm>
          <a:off x="1425575" y="3479800"/>
          <a:ext cx="4457700" cy="596900"/>
        </p:xfrm>
        <a:graphic>
          <a:graphicData uri="http://schemas.openxmlformats.org/presentationml/2006/ole">
            <mc:AlternateContent xmlns:mc="http://schemas.openxmlformats.org/markup-compatibility/2006">
              <mc:Choice xmlns:v="urn:schemas-microsoft-com:vml" Requires="v">
                <p:oleObj spid="_x0000_s715795" name="Equation" r:id="rId8" imgW="1803240" imgH="241200" progId="">
                  <p:embed/>
                </p:oleObj>
              </mc:Choice>
              <mc:Fallback>
                <p:oleObj name="Equation" r:id="rId8" imgW="1803240" imgH="2412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5575" y="3479800"/>
                        <a:ext cx="4457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3495" name="Object 7"/>
          <p:cNvGraphicFramePr>
            <a:graphicFrameLocks noChangeAspect="1"/>
          </p:cNvGraphicFramePr>
          <p:nvPr/>
        </p:nvGraphicFramePr>
        <p:xfrm>
          <a:off x="1726258" y="5019946"/>
          <a:ext cx="1765622" cy="1073350"/>
        </p:xfrm>
        <a:graphic>
          <a:graphicData uri="http://schemas.openxmlformats.org/presentationml/2006/ole">
            <mc:AlternateContent xmlns:mc="http://schemas.openxmlformats.org/markup-compatibility/2006">
              <mc:Choice xmlns:v="urn:schemas-microsoft-com:vml" Requires="v">
                <p:oleObj spid="_x0000_s715796" name="Equation" r:id="rId10" imgW="647640" imgH="393480" progId="">
                  <p:embed/>
                </p:oleObj>
              </mc:Choice>
              <mc:Fallback>
                <p:oleObj name="Equation" r:id="rId10" imgW="647640" imgH="39348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6258" y="5019946"/>
                        <a:ext cx="1765622" cy="10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85663" y="5282044"/>
            <a:ext cx="906017" cy="523220"/>
          </a:xfrm>
          <a:prstGeom prst="rect">
            <a:avLst/>
          </a:prstGeom>
          <a:noFill/>
        </p:spPr>
        <p:txBody>
          <a:bodyPr wrap="none" rtlCol="0">
            <a:spAutoFit/>
          </a:bodyPr>
          <a:lstStyle/>
          <a:p>
            <a:r>
              <a:rPr lang="zh-CN" altLang="en-US" sz="2800" b="1" dirty="0" smtClean="0"/>
              <a:t>故：</a:t>
            </a:r>
          </a:p>
        </p:txBody>
      </p:sp>
      <p:graphicFrame>
        <p:nvGraphicFramePr>
          <p:cNvPr id="715782" name="Object 6"/>
          <p:cNvGraphicFramePr>
            <a:graphicFrameLocks noChangeAspect="1"/>
          </p:cNvGraphicFramePr>
          <p:nvPr/>
        </p:nvGraphicFramePr>
        <p:xfrm>
          <a:off x="798463" y="4381500"/>
          <a:ext cx="2765425" cy="565150"/>
        </p:xfrm>
        <a:graphic>
          <a:graphicData uri="http://schemas.openxmlformats.org/presentationml/2006/ole">
            <mc:AlternateContent xmlns:mc="http://schemas.openxmlformats.org/markup-compatibility/2006">
              <mc:Choice xmlns:v="urn:schemas-microsoft-com:vml" Requires="v">
                <p:oleObj spid="_x0000_s715797" name="Equation" r:id="rId12" imgW="1117440" imgH="228600" progId="">
                  <p:embed/>
                </p:oleObj>
              </mc:Choice>
              <mc:Fallback>
                <p:oleObj name="Equation" r:id="rId12" imgW="1117440" imgH="2286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8463" y="4381500"/>
                        <a:ext cx="27654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3493"/>
                                        </p:tgtEl>
                                        <p:attrNameLst>
                                          <p:attrName>style.visibility</p:attrName>
                                        </p:attrNameLst>
                                      </p:cBhvr>
                                      <p:to>
                                        <p:strVal val="visible"/>
                                      </p:to>
                                    </p:set>
                                    <p:animEffect transition="in" filter="blinds(horizontal)">
                                      <p:cBhvr>
                                        <p:cTn id="17" dur="500"/>
                                        <p:tgtEl>
                                          <p:spTgt spid="7034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703494"/>
                                        </p:tgtEl>
                                        <p:attrNameLst>
                                          <p:attrName>style.visibility</p:attrName>
                                        </p:attrNameLst>
                                      </p:cBhvr>
                                      <p:to>
                                        <p:strVal val="visible"/>
                                      </p:to>
                                    </p:set>
                                    <p:animEffect transition="in" filter="blinds(horizontal)">
                                      <p:cBhvr>
                                        <p:cTn id="25" dur="500"/>
                                        <p:tgtEl>
                                          <p:spTgt spid="70349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15782"/>
                                        </p:tgtEl>
                                        <p:attrNameLst>
                                          <p:attrName>style.visibility</p:attrName>
                                        </p:attrNameLst>
                                      </p:cBhvr>
                                      <p:to>
                                        <p:strVal val="visible"/>
                                      </p:to>
                                    </p:set>
                                    <p:animEffect transition="in" filter="blinds(horizontal)">
                                      <p:cBhvr>
                                        <p:cTn id="30" dur="500"/>
                                        <p:tgtEl>
                                          <p:spTgt spid="71578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703495"/>
                                        </p:tgtEl>
                                        <p:attrNameLst>
                                          <p:attrName>style.visibility</p:attrName>
                                        </p:attrNameLst>
                                      </p:cBhvr>
                                      <p:to>
                                        <p:strVal val="visible"/>
                                      </p:to>
                                    </p:set>
                                    <p:animEffect transition="in" filter="blinds(horizontal)">
                                      <p:cBhvr>
                                        <p:cTn id="38" dur="500"/>
                                        <p:tgtEl>
                                          <p:spTgt spid="70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16632"/>
            <a:ext cx="7412607" cy="523220"/>
          </a:xfrm>
          <a:prstGeom prst="rect">
            <a:avLst/>
          </a:prstGeom>
          <a:noFill/>
        </p:spPr>
        <p:txBody>
          <a:bodyPr wrap="none" rtlCol="0">
            <a:spAutoFit/>
          </a:bodyPr>
          <a:lstStyle/>
          <a:p>
            <a:r>
              <a:rPr lang="zh-CN" altLang="en-US" sz="2800" b="1" dirty="0" smtClean="0">
                <a:solidFill>
                  <a:schemeClr val="accent2"/>
                </a:solidFill>
                <a:latin typeface="+mj-ea"/>
                <a:ea typeface="+mj-ea"/>
              </a:rPr>
              <a:t>例：</a:t>
            </a:r>
            <a:r>
              <a:rPr lang="zh-CN" altLang="en-US" sz="2800" b="1" dirty="0" smtClean="0"/>
              <a:t>证明三角形</a:t>
            </a:r>
            <a:r>
              <a:rPr lang="en-US" altLang="zh-CN" sz="2800" b="1" dirty="0" smtClean="0"/>
              <a:t>ABC</a:t>
            </a:r>
            <a:r>
              <a:rPr lang="zh-CN" altLang="en-US" sz="2800" b="1" dirty="0" smtClean="0"/>
              <a:t>的三条中线相交于一点</a:t>
            </a:r>
            <a:r>
              <a:rPr lang="en-US" altLang="zh-CN" sz="2800" b="1" dirty="0" smtClean="0"/>
              <a:t>M</a:t>
            </a:r>
            <a:endParaRPr lang="zh-CN" altLang="en-US" sz="2800" b="1" dirty="0" smtClean="0"/>
          </a:p>
        </p:txBody>
      </p:sp>
      <p:sp>
        <p:nvSpPr>
          <p:cNvPr id="21" name="TextBox 20"/>
          <p:cNvSpPr txBox="1"/>
          <p:nvPr/>
        </p:nvSpPr>
        <p:spPr>
          <a:xfrm>
            <a:off x="539553" y="1466781"/>
            <a:ext cx="4320479" cy="954107"/>
          </a:xfrm>
          <a:prstGeom prst="rect">
            <a:avLst/>
          </a:prstGeom>
          <a:noFill/>
        </p:spPr>
        <p:txBody>
          <a:bodyPr wrap="square" rtlCol="0">
            <a:spAutoFit/>
          </a:bodyPr>
          <a:lstStyle/>
          <a:p>
            <a:r>
              <a:rPr lang="zh-CN" altLang="en-US" sz="2800" b="1" dirty="0" smtClean="0"/>
              <a:t>用向量法证明：若</a:t>
            </a:r>
            <a:r>
              <a:rPr lang="en-US" altLang="zh-CN" sz="2800" b="1" dirty="0" smtClean="0"/>
              <a:t>D,E</a:t>
            </a:r>
            <a:r>
              <a:rPr lang="zh-CN" altLang="en-US" sz="2800" b="1" dirty="0" smtClean="0"/>
              <a:t>为中点，则</a:t>
            </a:r>
            <a:r>
              <a:rPr lang="en-US" altLang="zh-CN" sz="2800" b="1" dirty="0" smtClean="0"/>
              <a:t>F</a:t>
            </a:r>
            <a:r>
              <a:rPr lang="zh-CN" altLang="en-US" sz="2800" b="1" dirty="0" smtClean="0"/>
              <a:t>也为中点</a:t>
            </a:r>
          </a:p>
        </p:txBody>
      </p:sp>
      <p:grpSp>
        <p:nvGrpSpPr>
          <p:cNvPr id="25" name="组合 24"/>
          <p:cNvGrpSpPr/>
          <p:nvPr/>
        </p:nvGrpSpPr>
        <p:grpSpPr>
          <a:xfrm>
            <a:off x="5300614" y="620688"/>
            <a:ext cx="3375842" cy="2664296"/>
            <a:chOff x="5220072" y="1249596"/>
            <a:chExt cx="3375842" cy="2683460"/>
          </a:xfrm>
        </p:grpSpPr>
        <p:sp>
          <p:nvSpPr>
            <p:cNvPr id="5" name="等腰三角形 4"/>
            <p:cNvSpPr/>
            <p:nvPr/>
          </p:nvSpPr>
          <p:spPr>
            <a:xfrm>
              <a:off x="5508104" y="1681644"/>
              <a:ext cx="2736304" cy="1728192"/>
            </a:xfrm>
            <a:prstGeom prst="triangle">
              <a:avLst>
                <a:gd name="adj" fmla="val 694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p:cNvCxnSpPr>
              <a:stCxn id="5" idx="0"/>
            </p:cNvCxnSpPr>
            <p:nvPr/>
          </p:nvCxnSpPr>
          <p:spPr>
            <a:xfrm flipH="1">
              <a:off x="6876256" y="1681644"/>
              <a:ext cx="531637"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a:endCxn id="5" idx="1"/>
            </p:cNvCxnSpPr>
            <p:nvPr/>
          </p:nvCxnSpPr>
          <p:spPr>
            <a:xfrm flipH="1" flipV="1">
              <a:off x="6457998" y="2545740"/>
              <a:ext cx="1786410" cy="86409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2"/>
              <a:endCxn id="5" idx="5"/>
            </p:cNvCxnSpPr>
            <p:nvPr/>
          </p:nvCxnSpPr>
          <p:spPr>
            <a:xfrm flipV="1">
              <a:off x="5508104" y="2545740"/>
              <a:ext cx="2318046" cy="86409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3390672"/>
              <a:ext cx="444352" cy="523220"/>
            </a:xfrm>
            <a:prstGeom prst="rect">
              <a:avLst/>
            </a:prstGeom>
            <a:noFill/>
          </p:spPr>
          <p:txBody>
            <a:bodyPr wrap="none" rtlCol="0">
              <a:spAutoFit/>
            </a:bodyPr>
            <a:lstStyle/>
            <a:p>
              <a:r>
                <a:rPr lang="en-US" altLang="zh-CN" sz="2800" b="1" dirty="0" smtClean="0"/>
                <a:t>A</a:t>
              </a:r>
              <a:endParaRPr lang="zh-CN" altLang="en-US" sz="2800" b="1" dirty="0" smtClean="0"/>
            </a:p>
          </p:txBody>
        </p:sp>
        <p:sp>
          <p:nvSpPr>
            <p:cNvPr id="13" name="TextBox 12"/>
            <p:cNvSpPr txBox="1"/>
            <p:nvPr/>
          </p:nvSpPr>
          <p:spPr>
            <a:xfrm>
              <a:off x="8172400" y="3409836"/>
              <a:ext cx="423514" cy="523220"/>
            </a:xfrm>
            <a:prstGeom prst="rect">
              <a:avLst/>
            </a:prstGeom>
            <a:noFill/>
          </p:spPr>
          <p:txBody>
            <a:bodyPr wrap="none" rtlCol="0">
              <a:spAutoFit/>
            </a:bodyPr>
            <a:lstStyle/>
            <a:p>
              <a:r>
                <a:rPr lang="en-US" altLang="zh-CN" sz="2800" b="1" dirty="0" smtClean="0"/>
                <a:t>B</a:t>
              </a:r>
              <a:endParaRPr lang="zh-CN" altLang="en-US" sz="2800" b="1" dirty="0" smtClean="0"/>
            </a:p>
          </p:txBody>
        </p:sp>
        <p:sp>
          <p:nvSpPr>
            <p:cNvPr id="14" name="TextBox 13"/>
            <p:cNvSpPr txBox="1"/>
            <p:nvPr/>
          </p:nvSpPr>
          <p:spPr>
            <a:xfrm>
              <a:off x="7308304" y="1249596"/>
              <a:ext cx="444352" cy="523220"/>
            </a:xfrm>
            <a:prstGeom prst="rect">
              <a:avLst/>
            </a:prstGeom>
            <a:noFill/>
          </p:spPr>
          <p:txBody>
            <a:bodyPr wrap="none" rtlCol="0">
              <a:spAutoFit/>
            </a:bodyPr>
            <a:lstStyle/>
            <a:p>
              <a:r>
                <a:rPr lang="en-US" altLang="zh-CN" sz="2800" b="1" dirty="0" smtClean="0"/>
                <a:t>C</a:t>
              </a:r>
              <a:endParaRPr lang="zh-CN" altLang="en-US" sz="2800" b="1" dirty="0" smtClean="0"/>
            </a:p>
          </p:txBody>
        </p:sp>
        <p:sp>
          <p:nvSpPr>
            <p:cNvPr id="17" name="矩形 16"/>
            <p:cNvSpPr/>
            <p:nvPr/>
          </p:nvSpPr>
          <p:spPr>
            <a:xfrm>
              <a:off x="6948264" y="2897069"/>
              <a:ext cx="522900" cy="526983"/>
            </a:xfrm>
            <a:prstGeom prst="rect">
              <a:avLst/>
            </a:prstGeom>
          </p:spPr>
          <p:txBody>
            <a:bodyPr wrap="none">
              <a:spAutoFit/>
            </a:bodyPr>
            <a:lstStyle/>
            <a:p>
              <a:r>
                <a:rPr lang="en-US" altLang="zh-CN" sz="2800" b="1" dirty="0" smtClean="0"/>
                <a:t>M</a:t>
              </a:r>
              <a:endParaRPr lang="zh-CN" altLang="en-US" sz="2800" dirty="0"/>
            </a:p>
          </p:txBody>
        </p:sp>
        <p:sp>
          <p:nvSpPr>
            <p:cNvPr id="22" name="TextBox 21"/>
            <p:cNvSpPr txBox="1"/>
            <p:nvPr/>
          </p:nvSpPr>
          <p:spPr>
            <a:xfrm>
              <a:off x="7872064" y="2132856"/>
              <a:ext cx="444352" cy="523220"/>
            </a:xfrm>
            <a:prstGeom prst="rect">
              <a:avLst/>
            </a:prstGeom>
            <a:noFill/>
          </p:spPr>
          <p:txBody>
            <a:bodyPr wrap="none" rtlCol="0">
              <a:spAutoFit/>
            </a:bodyPr>
            <a:lstStyle/>
            <a:p>
              <a:r>
                <a:rPr lang="en-US" altLang="zh-CN" sz="2800" b="1" dirty="0" smtClean="0"/>
                <a:t>D</a:t>
              </a:r>
              <a:endParaRPr lang="zh-CN" altLang="en-US" sz="2800" b="1" dirty="0" smtClean="0"/>
            </a:p>
          </p:txBody>
        </p:sp>
        <p:sp>
          <p:nvSpPr>
            <p:cNvPr id="23" name="TextBox 22"/>
            <p:cNvSpPr txBox="1"/>
            <p:nvPr/>
          </p:nvSpPr>
          <p:spPr>
            <a:xfrm>
              <a:off x="5927848" y="2113692"/>
              <a:ext cx="423514" cy="523220"/>
            </a:xfrm>
            <a:prstGeom prst="rect">
              <a:avLst/>
            </a:prstGeom>
            <a:noFill/>
          </p:spPr>
          <p:txBody>
            <a:bodyPr wrap="none" rtlCol="0">
              <a:spAutoFit/>
            </a:bodyPr>
            <a:lstStyle/>
            <a:p>
              <a:r>
                <a:rPr lang="en-US" altLang="zh-CN" sz="2800" b="1" dirty="0" smtClean="0"/>
                <a:t>E</a:t>
              </a:r>
              <a:endParaRPr lang="zh-CN" altLang="en-US" sz="2800" b="1" dirty="0" smtClean="0"/>
            </a:p>
          </p:txBody>
        </p:sp>
        <p:sp>
          <p:nvSpPr>
            <p:cNvPr id="24" name="TextBox 23"/>
            <p:cNvSpPr txBox="1"/>
            <p:nvPr/>
          </p:nvSpPr>
          <p:spPr>
            <a:xfrm>
              <a:off x="6719936" y="3409836"/>
              <a:ext cx="404278" cy="523220"/>
            </a:xfrm>
            <a:prstGeom prst="rect">
              <a:avLst/>
            </a:prstGeom>
            <a:noFill/>
          </p:spPr>
          <p:txBody>
            <a:bodyPr wrap="none" rtlCol="0">
              <a:spAutoFit/>
            </a:bodyPr>
            <a:lstStyle/>
            <a:p>
              <a:r>
                <a:rPr lang="en-US" altLang="zh-CN" sz="2800" b="1" dirty="0" smtClean="0"/>
                <a:t>F</a:t>
              </a:r>
              <a:endParaRPr lang="zh-CN" altLang="en-US" sz="2800" b="1" dirty="0" smtClean="0"/>
            </a:p>
          </p:txBody>
        </p:sp>
      </p:grpSp>
      <p:sp>
        <p:nvSpPr>
          <p:cNvPr id="26" name="TextBox 25"/>
          <p:cNvSpPr txBox="1"/>
          <p:nvPr/>
        </p:nvSpPr>
        <p:spPr>
          <a:xfrm>
            <a:off x="467544" y="817548"/>
            <a:ext cx="5955476" cy="523220"/>
          </a:xfrm>
          <a:prstGeom prst="rect">
            <a:avLst/>
          </a:prstGeom>
          <a:noFill/>
        </p:spPr>
        <p:txBody>
          <a:bodyPr wrap="none" rtlCol="0">
            <a:spAutoFit/>
          </a:bodyPr>
          <a:lstStyle/>
          <a:p>
            <a:r>
              <a:rPr lang="zh-CN" altLang="en-US" sz="2800" b="1" dirty="0" smtClean="0"/>
              <a:t>大家可以回忆一下初中和高中的证法</a:t>
            </a:r>
          </a:p>
        </p:txBody>
      </p:sp>
      <p:sp>
        <p:nvSpPr>
          <p:cNvPr id="28" name="TextBox 27"/>
          <p:cNvSpPr txBox="1"/>
          <p:nvPr/>
        </p:nvSpPr>
        <p:spPr>
          <a:xfrm>
            <a:off x="467544" y="3481844"/>
            <a:ext cx="545342" cy="523220"/>
          </a:xfrm>
          <a:prstGeom prst="rect">
            <a:avLst/>
          </a:prstGeom>
          <a:noFill/>
        </p:spPr>
        <p:txBody>
          <a:bodyPr wrap="none" rtlCol="0">
            <a:spAutoFit/>
          </a:bodyPr>
          <a:lstStyle/>
          <a:p>
            <a:r>
              <a:rPr lang="zh-CN" altLang="en-US" sz="2800" b="1" dirty="0" smtClean="0"/>
              <a:t>设</a:t>
            </a:r>
          </a:p>
        </p:txBody>
      </p:sp>
      <p:graphicFrame>
        <p:nvGraphicFramePr>
          <p:cNvPr id="716802" name="Object 2"/>
          <p:cNvGraphicFramePr>
            <a:graphicFrameLocks noChangeAspect="1"/>
          </p:cNvGraphicFramePr>
          <p:nvPr/>
        </p:nvGraphicFramePr>
        <p:xfrm>
          <a:off x="3187700" y="3480172"/>
          <a:ext cx="1852613" cy="596900"/>
        </p:xfrm>
        <a:graphic>
          <a:graphicData uri="http://schemas.openxmlformats.org/presentationml/2006/ole">
            <mc:AlternateContent xmlns:mc="http://schemas.openxmlformats.org/markup-compatibility/2006">
              <mc:Choice xmlns:v="urn:schemas-microsoft-com:vml" Requires="v">
                <p:oleObj spid="_x0000_s716818" name="Equation" r:id="rId4" imgW="749160" imgH="241200" progId="">
                  <p:embed/>
                </p:oleObj>
              </mc:Choice>
              <mc:Fallback>
                <p:oleObj name="Equation" r:id="rId4" imgW="749160" imgH="241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700" y="3480172"/>
                        <a:ext cx="185261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3" name="Object 3"/>
          <p:cNvGraphicFramePr>
            <a:graphicFrameLocks noChangeAspect="1"/>
          </p:cNvGraphicFramePr>
          <p:nvPr/>
        </p:nvGraphicFramePr>
        <p:xfrm>
          <a:off x="971550" y="3468489"/>
          <a:ext cx="1914525" cy="536575"/>
        </p:xfrm>
        <a:graphic>
          <a:graphicData uri="http://schemas.openxmlformats.org/presentationml/2006/ole">
            <mc:AlternateContent xmlns:mc="http://schemas.openxmlformats.org/markup-compatibility/2006">
              <mc:Choice xmlns:v="urn:schemas-microsoft-com:vml" Requires="v">
                <p:oleObj spid="_x0000_s716819" name="Equation" r:id="rId6" imgW="774360" imgH="215640" progId="">
                  <p:embed/>
                </p:oleObj>
              </mc:Choice>
              <mc:Fallback>
                <p:oleObj name="Equation" r:id="rId6" imgW="774360" imgH="2156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468489"/>
                        <a:ext cx="19145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4" name="Object 4"/>
          <p:cNvGraphicFramePr>
            <a:graphicFrameLocks noChangeAspect="1"/>
          </p:cNvGraphicFramePr>
          <p:nvPr/>
        </p:nvGraphicFramePr>
        <p:xfrm>
          <a:off x="611560" y="4797152"/>
          <a:ext cx="3106737" cy="536575"/>
        </p:xfrm>
        <a:graphic>
          <a:graphicData uri="http://schemas.openxmlformats.org/presentationml/2006/ole">
            <mc:AlternateContent xmlns:mc="http://schemas.openxmlformats.org/markup-compatibility/2006">
              <mc:Choice xmlns:v="urn:schemas-microsoft-com:vml" Requires="v">
                <p:oleObj spid="_x0000_s716820" name="Equation" r:id="rId8" imgW="1257120" imgH="215640" progId="">
                  <p:embed/>
                </p:oleObj>
              </mc:Choice>
              <mc:Fallback>
                <p:oleObj name="Equation" r:id="rId8" imgW="1257120" imgH="21564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4797152"/>
                        <a:ext cx="3106737"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5" name="Object 5"/>
          <p:cNvGraphicFramePr>
            <a:graphicFrameLocks noChangeAspect="1"/>
          </p:cNvGraphicFramePr>
          <p:nvPr/>
        </p:nvGraphicFramePr>
        <p:xfrm>
          <a:off x="4355976" y="4797152"/>
          <a:ext cx="3074987" cy="536575"/>
        </p:xfrm>
        <a:graphic>
          <a:graphicData uri="http://schemas.openxmlformats.org/presentationml/2006/ole">
            <mc:AlternateContent xmlns:mc="http://schemas.openxmlformats.org/markup-compatibility/2006">
              <mc:Choice xmlns:v="urn:schemas-microsoft-com:vml" Requires="v">
                <p:oleObj spid="_x0000_s716821" name="Equation" r:id="rId10" imgW="1244520" imgH="215640" progId="">
                  <p:embed/>
                </p:oleObj>
              </mc:Choice>
              <mc:Fallback>
                <p:oleObj name="Equation" r:id="rId10" imgW="1244520" imgH="21564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5976" y="4797152"/>
                        <a:ext cx="3074987"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563282" y="5445224"/>
            <a:ext cx="5234125" cy="523220"/>
          </a:xfrm>
          <a:prstGeom prst="rect">
            <a:avLst/>
          </a:prstGeom>
          <a:noFill/>
        </p:spPr>
        <p:txBody>
          <a:bodyPr wrap="none" rtlCol="0">
            <a:spAutoFit/>
          </a:bodyPr>
          <a:lstStyle/>
          <a:p>
            <a:r>
              <a:rPr lang="zh-CN" altLang="en-US" sz="2800" b="1" dirty="0" smtClean="0"/>
              <a:t>两式相加，再根据中点的性质有</a:t>
            </a:r>
          </a:p>
        </p:txBody>
      </p:sp>
      <p:graphicFrame>
        <p:nvGraphicFramePr>
          <p:cNvPr id="36" name="Object 6"/>
          <p:cNvGraphicFramePr>
            <a:graphicFrameLocks noChangeAspect="1"/>
          </p:cNvGraphicFramePr>
          <p:nvPr/>
        </p:nvGraphicFramePr>
        <p:xfrm>
          <a:off x="611560" y="6132785"/>
          <a:ext cx="3422650" cy="536575"/>
        </p:xfrm>
        <a:graphic>
          <a:graphicData uri="http://schemas.openxmlformats.org/presentationml/2006/ole">
            <mc:AlternateContent xmlns:mc="http://schemas.openxmlformats.org/markup-compatibility/2006">
              <mc:Choice xmlns:v="urn:schemas-microsoft-com:vml" Requires="v">
                <p:oleObj spid="_x0000_s716822" name="Equation" r:id="rId12" imgW="1384200" imgH="215640" progId="">
                  <p:embed/>
                </p:oleObj>
              </mc:Choice>
              <mc:Fallback>
                <p:oleObj name="Equation" r:id="rId12" imgW="1384200" imgH="215640" progId="">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560" y="6132785"/>
                        <a:ext cx="342265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539552" y="4129916"/>
            <a:ext cx="7398179" cy="523220"/>
          </a:xfrm>
          <a:prstGeom prst="rect">
            <a:avLst/>
          </a:prstGeom>
          <a:noFill/>
        </p:spPr>
        <p:txBody>
          <a:bodyPr wrap="none" rtlCol="0">
            <a:spAutoFit/>
          </a:bodyPr>
          <a:lstStyle/>
          <a:p>
            <a:r>
              <a:rPr lang="zh-CN" altLang="en-US" sz="2800" b="1" dirty="0" smtClean="0">
                <a:solidFill>
                  <a:schemeClr val="accent1"/>
                </a:solidFill>
              </a:rPr>
              <a:t>看手头有哪些可以利用的条件，要证什么性质</a:t>
            </a:r>
          </a:p>
        </p:txBody>
      </p:sp>
      <p:sp>
        <p:nvSpPr>
          <p:cNvPr id="29" name="TextBox 28"/>
          <p:cNvSpPr txBox="1"/>
          <p:nvPr/>
        </p:nvSpPr>
        <p:spPr>
          <a:xfrm>
            <a:off x="539552" y="2474893"/>
            <a:ext cx="3430747" cy="954107"/>
          </a:xfrm>
          <a:prstGeom prst="rect">
            <a:avLst/>
          </a:prstGeom>
          <a:noFill/>
        </p:spPr>
        <p:txBody>
          <a:bodyPr wrap="none" rtlCol="0">
            <a:spAutoFit/>
          </a:bodyPr>
          <a:lstStyle/>
          <a:p>
            <a:r>
              <a:rPr lang="zh-CN" altLang="en-US" sz="2800" b="1" dirty="0" smtClean="0"/>
              <a:t>很难直接证明，先证</a:t>
            </a:r>
            <a:endParaRPr lang="en-US" altLang="zh-CN" sz="2800" b="1" dirty="0" smtClean="0"/>
          </a:p>
          <a:p>
            <a:r>
              <a:rPr lang="zh-CN" altLang="en-US" sz="2800" b="1" dirty="0" smtClean="0"/>
              <a:t>一个关于</a:t>
            </a:r>
            <a:r>
              <a:rPr lang="en-US" altLang="zh-CN" sz="2800" b="1" dirty="0" smtClean="0"/>
              <a:t>M</a:t>
            </a:r>
            <a:r>
              <a:rPr lang="zh-CN" altLang="en-US" sz="2800" b="1" dirty="0" smtClean="0"/>
              <a:t>点的结论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6803"/>
                                        </p:tgtEl>
                                        <p:attrNameLst>
                                          <p:attrName>style.visibility</p:attrName>
                                        </p:attrNameLst>
                                      </p:cBhvr>
                                      <p:to>
                                        <p:strVal val="visible"/>
                                      </p:to>
                                    </p:set>
                                    <p:animEffect transition="in" filter="blinds(horizontal)">
                                      <p:cBhvr>
                                        <p:cTn id="27" dur="500"/>
                                        <p:tgtEl>
                                          <p:spTgt spid="716803"/>
                                        </p:tgtEl>
                                      </p:cBhvr>
                                    </p:animEffect>
                                  </p:childTnLst>
                                </p:cTn>
                              </p:par>
                              <p:par>
                                <p:cTn id="28" presetID="3" presetClass="entr" presetSubtype="10" fill="hold" nodeType="withEffect">
                                  <p:stCondLst>
                                    <p:cond delay="0"/>
                                  </p:stCondLst>
                                  <p:childTnLst>
                                    <p:set>
                                      <p:cBhvr>
                                        <p:cTn id="29" dur="1" fill="hold">
                                          <p:stCondLst>
                                            <p:cond delay="0"/>
                                          </p:stCondLst>
                                        </p:cTn>
                                        <p:tgtEl>
                                          <p:spTgt spid="716802"/>
                                        </p:tgtEl>
                                        <p:attrNameLst>
                                          <p:attrName>style.visibility</p:attrName>
                                        </p:attrNameLst>
                                      </p:cBhvr>
                                      <p:to>
                                        <p:strVal val="visible"/>
                                      </p:to>
                                    </p:set>
                                    <p:animEffect transition="in" filter="blinds(horizontal)">
                                      <p:cBhvr>
                                        <p:cTn id="30" dur="500"/>
                                        <p:tgtEl>
                                          <p:spTgt spid="71680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linds(horizontal)">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16804"/>
                                        </p:tgtEl>
                                        <p:attrNameLst>
                                          <p:attrName>style.visibility</p:attrName>
                                        </p:attrNameLst>
                                      </p:cBhvr>
                                      <p:to>
                                        <p:strVal val="visible"/>
                                      </p:to>
                                    </p:set>
                                    <p:animEffect transition="in" filter="blinds(horizontal)">
                                      <p:cBhvr>
                                        <p:cTn id="40" dur="500"/>
                                        <p:tgtEl>
                                          <p:spTgt spid="716804"/>
                                        </p:tgtEl>
                                      </p:cBhvr>
                                    </p:animEffect>
                                  </p:childTnLst>
                                </p:cTn>
                              </p:par>
                              <p:par>
                                <p:cTn id="41" presetID="3" presetClass="entr" presetSubtype="10" fill="hold" nodeType="withEffect">
                                  <p:stCondLst>
                                    <p:cond delay="0"/>
                                  </p:stCondLst>
                                  <p:childTnLst>
                                    <p:set>
                                      <p:cBhvr>
                                        <p:cTn id="42" dur="1" fill="hold">
                                          <p:stCondLst>
                                            <p:cond delay="0"/>
                                          </p:stCondLst>
                                        </p:cTn>
                                        <p:tgtEl>
                                          <p:spTgt spid="716805"/>
                                        </p:tgtEl>
                                        <p:attrNameLst>
                                          <p:attrName>style.visibility</p:attrName>
                                        </p:attrNameLst>
                                      </p:cBhvr>
                                      <p:to>
                                        <p:strVal val="visible"/>
                                      </p:to>
                                    </p:set>
                                    <p:animEffect transition="in" filter="blinds(horizontal)">
                                      <p:cBhvr>
                                        <p:cTn id="43" dur="500"/>
                                        <p:tgtEl>
                                          <p:spTgt spid="71680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linds(horizontal)">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35" grpId="0"/>
      <p:bldP spid="37"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827" name="Object 3"/>
          <p:cNvGraphicFramePr>
            <a:graphicFrameLocks noChangeAspect="1"/>
          </p:cNvGraphicFramePr>
          <p:nvPr/>
        </p:nvGraphicFramePr>
        <p:xfrm>
          <a:off x="1850856" y="404664"/>
          <a:ext cx="4305320" cy="576064"/>
        </p:xfrm>
        <a:graphic>
          <a:graphicData uri="http://schemas.openxmlformats.org/presentationml/2006/ole">
            <mc:AlternateContent xmlns:mc="http://schemas.openxmlformats.org/markup-compatibility/2006">
              <mc:Choice xmlns:v="urn:schemas-microsoft-com:vml" Requires="v">
                <p:oleObj spid="_x0000_s717853" name="Equation" r:id="rId4" imgW="1803240" imgH="241200" progId="">
                  <p:embed/>
                </p:oleObj>
              </mc:Choice>
              <mc:Fallback>
                <p:oleObj name="Equation" r:id="rId4" imgW="1803240" imgH="241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856" y="404664"/>
                        <a:ext cx="430532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39552" y="404664"/>
            <a:ext cx="906017" cy="523220"/>
          </a:xfrm>
          <a:prstGeom prst="rect">
            <a:avLst/>
          </a:prstGeom>
          <a:noFill/>
        </p:spPr>
        <p:txBody>
          <a:bodyPr wrap="none" rtlCol="0">
            <a:spAutoFit/>
          </a:bodyPr>
          <a:lstStyle/>
          <a:p>
            <a:r>
              <a:rPr lang="zh-CN" altLang="en-US" sz="2800" b="1" dirty="0" smtClean="0"/>
              <a:t>即：</a:t>
            </a:r>
          </a:p>
        </p:txBody>
      </p:sp>
      <p:sp>
        <p:nvSpPr>
          <p:cNvPr id="9" name="TextBox 8"/>
          <p:cNvSpPr txBox="1"/>
          <p:nvPr/>
        </p:nvSpPr>
        <p:spPr>
          <a:xfrm>
            <a:off x="539552" y="1196752"/>
            <a:ext cx="1266693" cy="523220"/>
          </a:xfrm>
          <a:prstGeom prst="rect">
            <a:avLst/>
          </a:prstGeom>
          <a:noFill/>
        </p:spPr>
        <p:txBody>
          <a:bodyPr wrap="none" rtlCol="0">
            <a:spAutoFit/>
          </a:bodyPr>
          <a:lstStyle/>
          <a:p>
            <a:r>
              <a:rPr lang="zh-CN" altLang="en-US" sz="2800" b="1" dirty="0" smtClean="0"/>
              <a:t>同理：</a:t>
            </a:r>
          </a:p>
        </p:txBody>
      </p:sp>
      <p:graphicFrame>
        <p:nvGraphicFramePr>
          <p:cNvPr id="717828" name="Object 4"/>
          <p:cNvGraphicFramePr>
            <a:graphicFrameLocks noChangeAspect="1"/>
          </p:cNvGraphicFramePr>
          <p:nvPr/>
        </p:nvGraphicFramePr>
        <p:xfrm>
          <a:off x="1850876" y="1124744"/>
          <a:ext cx="4305300" cy="576262"/>
        </p:xfrm>
        <a:graphic>
          <a:graphicData uri="http://schemas.openxmlformats.org/presentationml/2006/ole">
            <mc:AlternateContent xmlns:mc="http://schemas.openxmlformats.org/markup-compatibility/2006">
              <mc:Choice xmlns:v="urn:schemas-microsoft-com:vml" Requires="v">
                <p:oleObj spid="_x0000_s717854" name="Equation" r:id="rId6" imgW="1803240" imgH="241200" progId="">
                  <p:embed/>
                </p:oleObj>
              </mc:Choice>
              <mc:Fallback>
                <p:oleObj name="Equation" r:id="rId6" imgW="1803240" imgH="241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0876" y="1124744"/>
                        <a:ext cx="43053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539552" y="1916832"/>
            <a:ext cx="1266693" cy="523220"/>
          </a:xfrm>
          <a:prstGeom prst="rect">
            <a:avLst/>
          </a:prstGeom>
          <a:noFill/>
        </p:spPr>
        <p:txBody>
          <a:bodyPr wrap="none" rtlCol="0">
            <a:spAutoFit/>
          </a:bodyPr>
          <a:lstStyle/>
          <a:p>
            <a:r>
              <a:rPr lang="zh-CN" altLang="en-US" sz="2800" b="1" dirty="0" smtClean="0"/>
              <a:t>相减：</a:t>
            </a:r>
          </a:p>
        </p:txBody>
      </p:sp>
      <p:graphicFrame>
        <p:nvGraphicFramePr>
          <p:cNvPr id="717829" name="Object 5"/>
          <p:cNvGraphicFramePr>
            <a:graphicFrameLocks noChangeAspect="1"/>
          </p:cNvGraphicFramePr>
          <p:nvPr/>
        </p:nvGraphicFramePr>
        <p:xfrm>
          <a:off x="1907704" y="1916832"/>
          <a:ext cx="3729037" cy="576262"/>
        </p:xfrm>
        <a:graphic>
          <a:graphicData uri="http://schemas.openxmlformats.org/presentationml/2006/ole">
            <mc:AlternateContent xmlns:mc="http://schemas.openxmlformats.org/markup-compatibility/2006">
              <mc:Choice xmlns:v="urn:schemas-microsoft-com:vml" Requires="v">
                <p:oleObj spid="_x0000_s717855" name="Equation" r:id="rId8" imgW="1562040" imgH="241200" progId="">
                  <p:embed/>
                </p:oleObj>
              </mc:Choice>
              <mc:Fallback>
                <p:oleObj name="Equation" r:id="rId8" imgW="1562040" imgH="24120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1916832"/>
                        <a:ext cx="37290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30" name="Object 6"/>
          <p:cNvGraphicFramePr>
            <a:graphicFrameLocks noChangeAspect="1"/>
          </p:cNvGraphicFramePr>
          <p:nvPr/>
        </p:nvGraphicFramePr>
        <p:xfrm>
          <a:off x="5724128" y="1767532"/>
          <a:ext cx="1970087" cy="941388"/>
        </p:xfrm>
        <a:graphic>
          <a:graphicData uri="http://schemas.openxmlformats.org/presentationml/2006/ole">
            <mc:AlternateContent xmlns:mc="http://schemas.openxmlformats.org/markup-compatibility/2006">
              <mc:Choice xmlns:v="urn:schemas-microsoft-com:vml" Requires="v">
                <p:oleObj spid="_x0000_s717856" name="Equation" r:id="rId10" imgW="825480" imgH="393480" progId="">
                  <p:embed/>
                </p:oleObj>
              </mc:Choice>
              <mc:Fallback>
                <p:oleObj name="Equation" r:id="rId10" imgW="825480" imgH="393480" progId="">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128" y="1767532"/>
                        <a:ext cx="1970087"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组合 13"/>
          <p:cNvGrpSpPr/>
          <p:nvPr/>
        </p:nvGrpSpPr>
        <p:grpSpPr>
          <a:xfrm>
            <a:off x="5372622" y="3212976"/>
            <a:ext cx="3375842" cy="2664296"/>
            <a:chOff x="5220072" y="1249596"/>
            <a:chExt cx="3375842" cy="2683460"/>
          </a:xfrm>
        </p:grpSpPr>
        <p:sp>
          <p:nvSpPr>
            <p:cNvPr id="15" name="等腰三角形 14"/>
            <p:cNvSpPr/>
            <p:nvPr/>
          </p:nvSpPr>
          <p:spPr>
            <a:xfrm>
              <a:off x="5508104" y="1681644"/>
              <a:ext cx="2736304" cy="1728192"/>
            </a:xfrm>
            <a:prstGeom prst="triangle">
              <a:avLst>
                <a:gd name="adj" fmla="val 694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连接符 15"/>
            <p:cNvCxnSpPr>
              <a:stCxn id="15" idx="0"/>
            </p:cNvCxnSpPr>
            <p:nvPr/>
          </p:nvCxnSpPr>
          <p:spPr>
            <a:xfrm flipH="1">
              <a:off x="6876256" y="1681644"/>
              <a:ext cx="531637"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4"/>
              <a:endCxn id="15" idx="1"/>
            </p:cNvCxnSpPr>
            <p:nvPr/>
          </p:nvCxnSpPr>
          <p:spPr>
            <a:xfrm flipH="1" flipV="1">
              <a:off x="6457998" y="2545740"/>
              <a:ext cx="1786410" cy="86409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2"/>
              <a:endCxn id="15" idx="5"/>
            </p:cNvCxnSpPr>
            <p:nvPr/>
          </p:nvCxnSpPr>
          <p:spPr>
            <a:xfrm flipV="1">
              <a:off x="5508104" y="2545740"/>
              <a:ext cx="2318046" cy="86409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20072" y="3390672"/>
              <a:ext cx="444352" cy="523220"/>
            </a:xfrm>
            <a:prstGeom prst="rect">
              <a:avLst/>
            </a:prstGeom>
            <a:noFill/>
          </p:spPr>
          <p:txBody>
            <a:bodyPr wrap="none" rtlCol="0">
              <a:spAutoFit/>
            </a:bodyPr>
            <a:lstStyle/>
            <a:p>
              <a:r>
                <a:rPr lang="en-US" altLang="zh-CN" sz="2800" b="1" dirty="0" smtClean="0"/>
                <a:t>A</a:t>
              </a:r>
              <a:endParaRPr lang="zh-CN" altLang="en-US" sz="2800" b="1" dirty="0" smtClean="0"/>
            </a:p>
          </p:txBody>
        </p:sp>
        <p:sp>
          <p:nvSpPr>
            <p:cNvPr id="20" name="TextBox 19"/>
            <p:cNvSpPr txBox="1"/>
            <p:nvPr/>
          </p:nvSpPr>
          <p:spPr>
            <a:xfrm>
              <a:off x="8172400" y="3409836"/>
              <a:ext cx="423514" cy="523220"/>
            </a:xfrm>
            <a:prstGeom prst="rect">
              <a:avLst/>
            </a:prstGeom>
            <a:noFill/>
          </p:spPr>
          <p:txBody>
            <a:bodyPr wrap="none" rtlCol="0">
              <a:spAutoFit/>
            </a:bodyPr>
            <a:lstStyle/>
            <a:p>
              <a:r>
                <a:rPr lang="en-US" altLang="zh-CN" sz="2800" b="1" dirty="0" smtClean="0"/>
                <a:t>B</a:t>
              </a:r>
              <a:endParaRPr lang="zh-CN" altLang="en-US" sz="2800" b="1" dirty="0" smtClean="0"/>
            </a:p>
          </p:txBody>
        </p:sp>
        <p:sp>
          <p:nvSpPr>
            <p:cNvPr id="21" name="TextBox 20"/>
            <p:cNvSpPr txBox="1"/>
            <p:nvPr/>
          </p:nvSpPr>
          <p:spPr>
            <a:xfrm>
              <a:off x="7308304" y="1249596"/>
              <a:ext cx="444352" cy="523220"/>
            </a:xfrm>
            <a:prstGeom prst="rect">
              <a:avLst/>
            </a:prstGeom>
            <a:noFill/>
          </p:spPr>
          <p:txBody>
            <a:bodyPr wrap="none" rtlCol="0">
              <a:spAutoFit/>
            </a:bodyPr>
            <a:lstStyle/>
            <a:p>
              <a:r>
                <a:rPr lang="en-US" altLang="zh-CN" sz="2800" b="1" dirty="0" smtClean="0"/>
                <a:t>C</a:t>
              </a:r>
              <a:endParaRPr lang="zh-CN" altLang="en-US" sz="2800" b="1" dirty="0" smtClean="0"/>
            </a:p>
          </p:txBody>
        </p:sp>
        <p:sp>
          <p:nvSpPr>
            <p:cNvPr id="22" name="矩形 21"/>
            <p:cNvSpPr/>
            <p:nvPr/>
          </p:nvSpPr>
          <p:spPr>
            <a:xfrm>
              <a:off x="6948264" y="2897069"/>
              <a:ext cx="522900" cy="526983"/>
            </a:xfrm>
            <a:prstGeom prst="rect">
              <a:avLst/>
            </a:prstGeom>
          </p:spPr>
          <p:txBody>
            <a:bodyPr wrap="none">
              <a:spAutoFit/>
            </a:bodyPr>
            <a:lstStyle/>
            <a:p>
              <a:r>
                <a:rPr lang="en-US" altLang="zh-CN" sz="2800" b="1" dirty="0" smtClean="0"/>
                <a:t>M</a:t>
              </a:r>
              <a:endParaRPr lang="zh-CN" altLang="en-US" sz="2800" dirty="0"/>
            </a:p>
          </p:txBody>
        </p:sp>
        <p:sp>
          <p:nvSpPr>
            <p:cNvPr id="23" name="TextBox 22"/>
            <p:cNvSpPr txBox="1"/>
            <p:nvPr/>
          </p:nvSpPr>
          <p:spPr>
            <a:xfrm>
              <a:off x="7872064" y="2132856"/>
              <a:ext cx="444352" cy="523220"/>
            </a:xfrm>
            <a:prstGeom prst="rect">
              <a:avLst/>
            </a:prstGeom>
            <a:noFill/>
          </p:spPr>
          <p:txBody>
            <a:bodyPr wrap="none" rtlCol="0">
              <a:spAutoFit/>
            </a:bodyPr>
            <a:lstStyle/>
            <a:p>
              <a:r>
                <a:rPr lang="en-US" altLang="zh-CN" sz="2800" b="1" dirty="0" smtClean="0"/>
                <a:t>D</a:t>
              </a:r>
              <a:endParaRPr lang="zh-CN" altLang="en-US" sz="2800" b="1" dirty="0" smtClean="0"/>
            </a:p>
          </p:txBody>
        </p:sp>
        <p:sp>
          <p:nvSpPr>
            <p:cNvPr id="24" name="TextBox 23"/>
            <p:cNvSpPr txBox="1"/>
            <p:nvPr/>
          </p:nvSpPr>
          <p:spPr>
            <a:xfrm>
              <a:off x="5927848" y="2113692"/>
              <a:ext cx="423514" cy="523220"/>
            </a:xfrm>
            <a:prstGeom prst="rect">
              <a:avLst/>
            </a:prstGeom>
            <a:noFill/>
          </p:spPr>
          <p:txBody>
            <a:bodyPr wrap="none" rtlCol="0">
              <a:spAutoFit/>
            </a:bodyPr>
            <a:lstStyle/>
            <a:p>
              <a:r>
                <a:rPr lang="en-US" altLang="zh-CN" sz="2800" b="1" dirty="0" smtClean="0"/>
                <a:t>E</a:t>
              </a:r>
              <a:endParaRPr lang="zh-CN" altLang="en-US" sz="2800" b="1" dirty="0" smtClean="0"/>
            </a:p>
          </p:txBody>
        </p:sp>
        <p:sp>
          <p:nvSpPr>
            <p:cNvPr id="25" name="TextBox 24"/>
            <p:cNvSpPr txBox="1"/>
            <p:nvPr/>
          </p:nvSpPr>
          <p:spPr>
            <a:xfrm>
              <a:off x="6719936" y="3409836"/>
              <a:ext cx="404278" cy="523220"/>
            </a:xfrm>
            <a:prstGeom prst="rect">
              <a:avLst/>
            </a:prstGeom>
            <a:noFill/>
          </p:spPr>
          <p:txBody>
            <a:bodyPr wrap="none" rtlCol="0">
              <a:spAutoFit/>
            </a:bodyPr>
            <a:lstStyle/>
            <a:p>
              <a:r>
                <a:rPr lang="en-US" altLang="zh-CN" sz="2800" b="1" dirty="0" smtClean="0"/>
                <a:t>F</a:t>
              </a:r>
              <a:endParaRPr lang="zh-CN" altLang="en-US" sz="2800" b="1" dirty="0" smtClean="0"/>
            </a:p>
          </p:txBody>
        </p:sp>
      </p:grpSp>
      <p:graphicFrame>
        <p:nvGraphicFramePr>
          <p:cNvPr id="717831" name="Object 7"/>
          <p:cNvGraphicFramePr>
            <a:graphicFrameLocks noChangeAspect="1"/>
          </p:cNvGraphicFramePr>
          <p:nvPr/>
        </p:nvGraphicFramePr>
        <p:xfrm>
          <a:off x="1979712" y="3376860"/>
          <a:ext cx="3789362" cy="484188"/>
        </p:xfrm>
        <a:graphic>
          <a:graphicData uri="http://schemas.openxmlformats.org/presentationml/2006/ole">
            <mc:AlternateContent xmlns:mc="http://schemas.openxmlformats.org/markup-compatibility/2006">
              <mc:Choice xmlns:v="urn:schemas-microsoft-com:vml" Requires="v">
                <p:oleObj spid="_x0000_s717857" name="Equation" r:id="rId12" imgW="1587240" imgH="203040" progId="">
                  <p:embed/>
                </p:oleObj>
              </mc:Choice>
              <mc:Fallback>
                <p:oleObj name="Equation" r:id="rId12" imgW="1587240" imgH="203040" progId="">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712" y="3376860"/>
                        <a:ext cx="3789362"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Box 26"/>
          <p:cNvSpPr txBox="1"/>
          <p:nvPr/>
        </p:nvSpPr>
        <p:spPr>
          <a:xfrm>
            <a:off x="539552" y="4129916"/>
            <a:ext cx="1627369" cy="523220"/>
          </a:xfrm>
          <a:prstGeom prst="rect">
            <a:avLst/>
          </a:prstGeom>
          <a:noFill/>
        </p:spPr>
        <p:txBody>
          <a:bodyPr wrap="none" rtlCol="0">
            <a:spAutoFit/>
          </a:bodyPr>
          <a:lstStyle/>
          <a:p>
            <a:r>
              <a:rPr lang="zh-CN" altLang="en-US" sz="2800" b="1" dirty="0" smtClean="0"/>
              <a:t>注意到：</a:t>
            </a:r>
          </a:p>
        </p:txBody>
      </p:sp>
      <p:graphicFrame>
        <p:nvGraphicFramePr>
          <p:cNvPr id="717832" name="Object 8"/>
          <p:cNvGraphicFramePr>
            <a:graphicFrameLocks noChangeAspect="1"/>
          </p:cNvGraphicFramePr>
          <p:nvPr/>
        </p:nvGraphicFramePr>
        <p:xfrm>
          <a:off x="615255" y="4797152"/>
          <a:ext cx="3668713" cy="514350"/>
        </p:xfrm>
        <a:graphic>
          <a:graphicData uri="http://schemas.openxmlformats.org/presentationml/2006/ole">
            <mc:AlternateContent xmlns:mc="http://schemas.openxmlformats.org/markup-compatibility/2006">
              <mc:Choice xmlns:v="urn:schemas-microsoft-com:vml" Requires="v">
                <p:oleObj spid="_x0000_s717858" name="Equation" r:id="rId14" imgW="1536480" imgH="215640" progId="">
                  <p:embed/>
                </p:oleObj>
              </mc:Choice>
              <mc:Fallback>
                <p:oleObj name="Equation" r:id="rId14" imgW="1536480" imgH="21564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5255" y="4797152"/>
                        <a:ext cx="366871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34" name="Object 10"/>
          <p:cNvGraphicFramePr>
            <a:graphicFrameLocks noChangeAspect="1"/>
          </p:cNvGraphicFramePr>
          <p:nvPr/>
        </p:nvGraphicFramePr>
        <p:xfrm>
          <a:off x="622052" y="6155010"/>
          <a:ext cx="3517900" cy="514350"/>
        </p:xfrm>
        <a:graphic>
          <a:graphicData uri="http://schemas.openxmlformats.org/presentationml/2006/ole">
            <mc:AlternateContent xmlns:mc="http://schemas.openxmlformats.org/markup-compatibility/2006">
              <mc:Choice xmlns:v="urn:schemas-microsoft-com:vml" Requires="v">
                <p:oleObj spid="_x0000_s717859" name="Equation" r:id="rId16" imgW="1473120" imgH="215640" progId="">
                  <p:embed/>
                </p:oleObj>
              </mc:Choice>
              <mc:Fallback>
                <p:oleObj name="Equation" r:id="rId16" imgW="1473120" imgH="215640" progId="">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052" y="6155010"/>
                        <a:ext cx="3517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Box 30"/>
          <p:cNvSpPr txBox="1"/>
          <p:nvPr/>
        </p:nvSpPr>
        <p:spPr>
          <a:xfrm>
            <a:off x="611560" y="5517232"/>
            <a:ext cx="1266693" cy="523220"/>
          </a:xfrm>
          <a:prstGeom prst="rect">
            <a:avLst/>
          </a:prstGeom>
          <a:noFill/>
        </p:spPr>
        <p:txBody>
          <a:bodyPr wrap="none" rtlCol="0">
            <a:spAutoFit/>
          </a:bodyPr>
          <a:lstStyle/>
          <a:p>
            <a:r>
              <a:rPr lang="zh-CN" altLang="en-US" sz="2800" b="1" dirty="0" smtClean="0"/>
              <a:t>从而：</a:t>
            </a:r>
          </a:p>
        </p:txBody>
      </p:sp>
      <p:graphicFrame>
        <p:nvGraphicFramePr>
          <p:cNvPr id="717836" name="Object 12"/>
          <p:cNvGraphicFramePr>
            <a:graphicFrameLocks noChangeAspect="1"/>
          </p:cNvGraphicFramePr>
          <p:nvPr/>
        </p:nvGraphicFramePr>
        <p:xfrm>
          <a:off x="539552" y="3380995"/>
          <a:ext cx="1440160" cy="480053"/>
        </p:xfrm>
        <a:graphic>
          <a:graphicData uri="http://schemas.openxmlformats.org/presentationml/2006/ole">
            <mc:AlternateContent xmlns:mc="http://schemas.openxmlformats.org/markup-compatibility/2006">
              <mc:Choice xmlns:v="urn:schemas-microsoft-com:vml" Requires="v">
                <p:oleObj spid="_x0000_s717860" name="Equation" r:id="rId18" imgW="609480" imgH="203040" progId="">
                  <p:embed/>
                </p:oleObj>
              </mc:Choice>
              <mc:Fallback>
                <p:oleObj name="Equation" r:id="rId18" imgW="609480" imgH="203040" progId="">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552" y="3380995"/>
                        <a:ext cx="1440160" cy="4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Box 28"/>
          <p:cNvSpPr txBox="1"/>
          <p:nvPr/>
        </p:nvSpPr>
        <p:spPr>
          <a:xfrm>
            <a:off x="539552" y="2546320"/>
            <a:ext cx="3430747" cy="738664"/>
          </a:xfrm>
          <a:prstGeom prst="rect">
            <a:avLst/>
          </a:prstGeom>
          <a:noFill/>
        </p:spPr>
        <p:txBody>
          <a:bodyPr wrap="none" rtlCol="0">
            <a:spAutoFit/>
          </a:bodyPr>
          <a:lstStyle/>
          <a:p>
            <a:pPr>
              <a:lnSpc>
                <a:spcPct val="150000"/>
              </a:lnSpc>
            </a:pPr>
            <a:r>
              <a:rPr lang="zh-CN" altLang="en-US" sz="2800" b="1" dirty="0" smtClean="0"/>
              <a:t>要证中点，只要考虑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17827"/>
                                        </p:tgtEl>
                                        <p:attrNameLst>
                                          <p:attrName>style.visibility</p:attrName>
                                        </p:attrNameLst>
                                      </p:cBhvr>
                                      <p:to>
                                        <p:strVal val="visible"/>
                                      </p:to>
                                    </p:set>
                                    <p:animEffect transition="in" filter="blinds(horizontal)">
                                      <p:cBhvr>
                                        <p:cTn id="10" dur="500"/>
                                        <p:tgtEl>
                                          <p:spTgt spid="7178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717828"/>
                                        </p:tgtEl>
                                        <p:attrNameLst>
                                          <p:attrName>style.visibility</p:attrName>
                                        </p:attrNameLst>
                                      </p:cBhvr>
                                      <p:to>
                                        <p:strVal val="visible"/>
                                      </p:to>
                                    </p:set>
                                    <p:animEffect transition="in" filter="blinds(horizontal)">
                                      <p:cBhvr>
                                        <p:cTn id="18" dur="500"/>
                                        <p:tgtEl>
                                          <p:spTgt spid="7178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829"/>
                                        </p:tgtEl>
                                        <p:attrNameLst>
                                          <p:attrName>style.visibility</p:attrName>
                                        </p:attrNameLst>
                                      </p:cBhvr>
                                      <p:to>
                                        <p:strVal val="visible"/>
                                      </p:to>
                                    </p:set>
                                    <p:animEffect transition="in" filter="blinds(horizontal)">
                                      <p:cBhvr>
                                        <p:cTn id="28" dur="500"/>
                                        <p:tgtEl>
                                          <p:spTgt spid="71782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7830"/>
                                        </p:tgtEl>
                                        <p:attrNameLst>
                                          <p:attrName>style.visibility</p:attrName>
                                        </p:attrNameLst>
                                      </p:cBhvr>
                                      <p:to>
                                        <p:strVal val="visible"/>
                                      </p:to>
                                    </p:set>
                                    <p:animEffect transition="in" filter="blinds(horizontal)">
                                      <p:cBhvr>
                                        <p:cTn id="33" dur="500"/>
                                        <p:tgtEl>
                                          <p:spTgt spid="7178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17836"/>
                                        </p:tgtEl>
                                        <p:attrNameLst>
                                          <p:attrName>style.visibility</p:attrName>
                                        </p:attrNameLst>
                                      </p:cBhvr>
                                      <p:to>
                                        <p:strVal val="visible"/>
                                      </p:to>
                                    </p:set>
                                    <p:animEffect transition="in" filter="blinds(horizontal)">
                                      <p:cBhvr>
                                        <p:cTn id="43" dur="500"/>
                                        <p:tgtEl>
                                          <p:spTgt spid="7178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17831"/>
                                        </p:tgtEl>
                                        <p:attrNameLst>
                                          <p:attrName>style.visibility</p:attrName>
                                        </p:attrNameLst>
                                      </p:cBhvr>
                                      <p:to>
                                        <p:strVal val="visible"/>
                                      </p:to>
                                    </p:set>
                                    <p:animEffect transition="in" filter="blinds(horizontal)">
                                      <p:cBhvr>
                                        <p:cTn id="48" dur="500"/>
                                        <p:tgtEl>
                                          <p:spTgt spid="7178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linds(horizontal)">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17832"/>
                                        </p:tgtEl>
                                        <p:attrNameLst>
                                          <p:attrName>style.visibility</p:attrName>
                                        </p:attrNameLst>
                                      </p:cBhvr>
                                      <p:to>
                                        <p:strVal val="visible"/>
                                      </p:to>
                                    </p:set>
                                    <p:animEffect transition="in" filter="blinds(horizontal)">
                                      <p:cBhvr>
                                        <p:cTn id="58" dur="500"/>
                                        <p:tgtEl>
                                          <p:spTgt spid="71783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17834"/>
                                        </p:tgtEl>
                                        <p:attrNameLst>
                                          <p:attrName>style.visibility</p:attrName>
                                        </p:attrNameLst>
                                      </p:cBhvr>
                                      <p:to>
                                        <p:strVal val="visible"/>
                                      </p:to>
                                    </p:set>
                                    <p:animEffect transition="in" filter="blinds(horizontal)">
                                      <p:cBhvr>
                                        <p:cTn id="68" dur="500"/>
                                        <p:tgtEl>
                                          <p:spTgt spid="71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27" grpId="0"/>
      <p:bldP spid="31"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1"/>
          <p:cNvGraphicFramePr>
            <a:graphicFrameLocks noChangeAspect="1"/>
          </p:cNvGraphicFramePr>
          <p:nvPr/>
        </p:nvGraphicFramePr>
        <p:xfrm>
          <a:off x="4580534" y="3900460"/>
          <a:ext cx="576262" cy="514350"/>
        </p:xfrm>
        <a:graphic>
          <a:graphicData uri="http://schemas.openxmlformats.org/presentationml/2006/ole">
            <mc:AlternateContent xmlns:mc="http://schemas.openxmlformats.org/markup-compatibility/2006">
              <mc:Choice xmlns:v="urn:schemas-microsoft-com:vml" Requires="v">
                <p:oleObj spid="_x0000_s953361" name="Equation" r:id="rId3" imgW="241200" imgH="215640" progId="">
                  <p:embed/>
                </p:oleObj>
              </mc:Choice>
              <mc:Fallback>
                <p:oleObj name="Equation" r:id="rId3" imgW="24120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0534" y="3900460"/>
                        <a:ext cx="5762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702213" y="6093296"/>
            <a:ext cx="7398179" cy="523220"/>
          </a:xfrm>
          <a:prstGeom prst="rect">
            <a:avLst/>
          </a:prstGeom>
          <a:noFill/>
        </p:spPr>
        <p:txBody>
          <a:bodyPr wrap="none" rtlCol="0">
            <a:spAutoFit/>
          </a:bodyPr>
          <a:lstStyle/>
          <a:p>
            <a:r>
              <a:rPr lang="zh-CN" altLang="en-US" sz="2800" b="1" dirty="0" smtClean="0">
                <a:solidFill>
                  <a:schemeClr val="bg2"/>
                </a:solidFill>
              </a:rPr>
              <a:t>还有其他向量法证明的途径，大家自己试一下</a:t>
            </a:r>
          </a:p>
        </p:txBody>
      </p:sp>
      <p:graphicFrame>
        <p:nvGraphicFramePr>
          <p:cNvPr id="953347" name="Object 3"/>
          <p:cNvGraphicFramePr>
            <a:graphicFrameLocks noChangeAspect="1"/>
          </p:cNvGraphicFramePr>
          <p:nvPr/>
        </p:nvGraphicFramePr>
        <p:xfrm>
          <a:off x="620292" y="548680"/>
          <a:ext cx="3517900" cy="514350"/>
        </p:xfrm>
        <a:graphic>
          <a:graphicData uri="http://schemas.openxmlformats.org/presentationml/2006/ole">
            <mc:AlternateContent xmlns:mc="http://schemas.openxmlformats.org/markup-compatibility/2006">
              <mc:Choice xmlns:v="urn:schemas-microsoft-com:vml" Requires="v">
                <p:oleObj spid="_x0000_s953362" name="Equation" r:id="rId5" imgW="1473120" imgH="215640" progId="">
                  <p:embed/>
                </p:oleObj>
              </mc:Choice>
              <mc:Fallback>
                <p:oleObj name="Equation" r:id="rId5" imgW="1473120" imgH="2156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92" y="548680"/>
                        <a:ext cx="3517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组合 6"/>
          <p:cNvGrpSpPr/>
          <p:nvPr/>
        </p:nvGrpSpPr>
        <p:grpSpPr>
          <a:xfrm>
            <a:off x="5156598" y="476672"/>
            <a:ext cx="3375842" cy="2664296"/>
            <a:chOff x="5220072" y="1249596"/>
            <a:chExt cx="3375842" cy="2683460"/>
          </a:xfrm>
        </p:grpSpPr>
        <p:sp>
          <p:nvSpPr>
            <p:cNvPr id="8" name="等腰三角形 7"/>
            <p:cNvSpPr/>
            <p:nvPr/>
          </p:nvSpPr>
          <p:spPr>
            <a:xfrm>
              <a:off x="5508104" y="1681644"/>
              <a:ext cx="2736304" cy="1728192"/>
            </a:xfrm>
            <a:prstGeom prst="triangle">
              <a:avLst>
                <a:gd name="adj" fmla="val 694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a:stCxn id="8" idx="0"/>
            </p:cNvCxnSpPr>
            <p:nvPr/>
          </p:nvCxnSpPr>
          <p:spPr>
            <a:xfrm flipH="1">
              <a:off x="6876256" y="1681644"/>
              <a:ext cx="531637"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4"/>
              <a:endCxn id="8" idx="1"/>
            </p:cNvCxnSpPr>
            <p:nvPr/>
          </p:nvCxnSpPr>
          <p:spPr>
            <a:xfrm flipH="1" flipV="1">
              <a:off x="6457998" y="2545740"/>
              <a:ext cx="1786410" cy="86409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2"/>
              <a:endCxn id="8" idx="5"/>
            </p:cNvCxnSpPr>
            <p:nvPr/>
          </p:nvCxnSpPr>
          <p:spPr>
            <a:xfrm flipV="1">
              <a:off x="5508104" y="2545740"/>
              <a:ext cx="2318046" cy="86409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3390672"/>
              <a:ext cx="444352" cy="523220"/>
            </a:xfrm>
            <a:prstGeom prst="rect">
              <a:avLst/>
            </a:prstGeom>
            <a:noFill/>
          </p:spPr>
          <p:txBody>
            <a:bodyPr wrap="none" rtlCol="0">
              <a:spAutoFit/>
            </a:bodyPr>
            <a:lstStyle/>
            <a:p>
              <a:r>
                <a:rPr lang="en-US" altLang="zh-CN" sz="2800" b="1" dirty="0" smtClean="0"/>
                <a:t>A</a:t>
              </a:r>
              <a:endParaRPr lang="zh-CN" altLang="en-US" sz="2800" b="1" dirty="0" smtClean="0"/>
            </a:p>
          </p:txBody>
        </p:sp>
        <p:sp>
          <p:nvSpPr>
            <p:cNvPr id="13" name="TextBox 12"/>
            <p:cNvSpPr txBox="1"/>
            <p:nvPr/>
          </p:nvSpPr>
          <p:spPr>
            <a:xfrm>
              <a:off x="8172400" y="3409836"/>
              <a:ext cx="423514" cy="523220"/>
            </a:xfrm>
            <a:prstGeom prst="rect">
              <a:avLst/>
            </a:prstGeom>
            <a:noFill/>
          </p:spPr>
          <p:txBody>
            <a:bodyPr wrap="none" rtlCol="0">
              <a:spAutoFit/>
            </a:bodyPr>
            <a:lstStyle/>
            <a:p>
              <a:r>
                <a:rPr lang="en-US" altLang="zh-CN" sz="2800" b="1" dirty="0" smtClean="0"/>
                <a:t>B</a:t>
              </a:r>
              <a:endParaRPr lang="zh-CN" altLang="en-US" sz="2800" b="1" dirty="0" smtClean="0"/>
            </a:p>
          </p:txBody>
        </p:sp>
        <p:sp>
          <p:nvSpPr>
            <p:cNvPr id="14" name="TextBox 13"/>
            <p:cNvSpPr txBox="1"/>
            <p:nvPr/>
          </p:nvSpPr>
          <p:spPr>
            <a:xfrm>
              <a:off x="7308304" y="1249596"/>
              <a:ext cx="444352" cy="523220"/>
            </a:xfrm>
            <a:prstGeom prst="rect">
              <a:avLst/>
            </a:prstGeom>
            <a:noFill/>
          </p:spPr>
          <p:txBody>
            <a:bodyPr wrap="none" rtlCol="0">
              <a:spAutoFit/>
            </a:bodyPr>
            <a:lstStyle/>
            <a:p>
              <a:r>
                <a:rPr lang="en-US" altLang="zh-CN" sz="2800" b="1" dirty="0" smtClean="0"/>
                <a:t>C</a:t>
              </a:r>
              <a:endParaRPr lang="zh-CN" altLang="en-US" sz="2800" b="1" dirty="0" smtClean="0"/>
            </a:p>
          </p:txBody>
        </p:sp>
        <p:sp>
          <p:nvSpPr>
            <p:cNvPr id="15" name="矩形 14"/>
            <p:cNvSpPr/>
            <p:nvPr/>
          </p:nvSpPr>
          <p:spPr>
            <a:xfrm>
              <a:off x="6948264" y="2897069"/>
              <a:ext cx="522900" cy="526983"/>
            </a:xfrm>
            <a:prstGeom prst="rect">
              <a:avLst/>
            </a:prstGeom>
          </p:spPr>
          <p:txBody>
            <a:bodyPr wrap="none">
              <a:spAutoFit/>
            </a:bodyPr>
            <a:lstStyle/>
            <a:p>
              <a:r>
                <a:rPr lang="en-US" altLang="zh-CN" sz="2800" b="1" dirty="0" smtClean="0"/>
                <a:t>M</a:t>
              </a:r>
              <a:endParaRPr lang="zh-CN" altLang="en-US" sz="2800" dirty="0"/>
            </a:p>
          </p:txBody>
        </p:sp>
        <p:sp>
          <p:nvSpPr>
            <p:cNvPr id="16" name="TextBox 15"/>
            <p:cNvSpPr txBox="1"/>
            <p:nvPr/>
          </p:nvSpPr>
          <p:spPr>
            <a:xfrm>
              <a:off x="7872064" y="2132856"/>
              <a:ext cx="444352" cy="523220"/>
            </a:xfrm>
            <a:prstGeom prst="rect">
              <a:avLst/>
            </a:prstGeom>
            <a:noFill/>
          </p:spPr>
          <p:txBody>
            <a:bodyPr wrap="none" rtlCol="0">
              <a:spAutoFit/>
            </a:bodyPr>
            <a:lstStyle/>
            <a:p>
              <a:r>
                <a:rPr lang="en-US" altLang="zh-CN" sz="2800" b="1" dirty="0" smtClean="0"/>
                <a:t>D</a:t>
              </a:r>
              <a:endParaRPr lang="zh-CN" altLang="en-US" sz="2800" b="1" dirty="0" smtClean="0"/>
            </a:p>
          </p:txBody>
        </p:sp>
        <p:sp>
          <p:nvSpPr>
            <p:cNvPr id="17" name="TextBox 16"/>
            <p:cNvSpPr txBox="1"/>
            <p:nvPr/>
          </p:nvSpPr>
          <p:spPr>
            <a:xfrm>
              <a:off x="5927848" y="2113692"/>
              <a:ext cx="423514" cy="523220"/>
            </a:xfrm>
            <a:prstGeom prst="rect">
              <a:avLst/>
            </a:prstGeom>
            <a:noFill/>
          </p:spPr>
          <p:txBody>
            <a:bodyPr wrap="none" rtlCol="0">
              <a:spAutoFit/>
            </a:bodyPr>
            <a:lstStyle/>
            <a:p>
              <a:r>
                <a:rPr lang="en-US" altLang="zh-CN" sz="2800" b="1" dirty="0" smtClean="0"/>
                <a:t>E</a:t>
              </a:r>
              <a:endParaRPr lang="zh-CN" altLang="en-US" sz="2800" b="1" dirty="0" smtClean="0"/>
            </a:p>
          </p:txBody>
        </p:sp>
        <p:sp>
          <p:nvSpPr>
            <p:cNvPr id="18" name="TextBox 17"/>
            <p:cNvSpPr txBox="1"/>
            <p:nvPr/>
          </p:nvSpPr>
          <p:spPr>
            <a:xfrm>
              <a:off x="6719936" y="3409836"/>
              <a:ext cx="404278" cy="523220"/>
            </a:xfrm>
            <a:prstGeom prst="rect">
              <a:avLst/>
            </a:prstGeom>
            <a:noFill/>
          </p:spPr>
          <p:txBody>
            <a:bodyPr wrap="none" rtlCol="0">
              <a:spAutoFit/>
            </a:bodyPr>
            <a:lstStyle/>
            <a:p>
              <a:r>
                <a:rPr lang="en-US" altLang="zh-CN" sz="2800" b="1" dirty="0" smtClean="0"/>
                <a:t>F</a:t>
              </a:r>
              <a:endParaRPr lang="zh-CN" altLang="en-US" sz="2800" b="1" dirty="0" smtClean="0"/>
            </a:p>
          </p:txBody>
        </p:sp>
      </p:grpSp>
      <p:graphicFrame>
        <p:nvGraphicFramePr>
          <p:cNvPr id="953348" name="Object 4"/>
          <p:cNvGraphicFramePr>
            <a:graphicFrameLocks noChangeAspect="1"/>
          </p:cNvGraphicFramePr>
          <p:nvPr/>
        </p:nvGraphicFramePr>
        <p:xfrm>
          <a:off x="540098" y="1876907"/>
          <a:ext cx="3608388" cy="604838"/>
        </p:xfrm>
        <a:graphic>
          <a:graphicData uri="http://schemas.openxmlformats.org/presentationml/2006/ole">
            <mc:AlternateContent xmlns:mc="http://schemas.openxmlformats.org/markup-compatibility/2006">
              <mc:Choice xmlns:v="urn:schemas-microsoft-com:vml" Requires="v">
                <p:oleObj spid="_x0000_s953363" name="Equation" r:id="rId7" imgW="1511280" imgH="253800" progId="">
                  <p:embed/>
                </p:oleObj>
              </mc:Choice>
              <mc:Fallback>
                <p:oleObj name="Equation" r:id="rId7" imgW="1511280" imgH="2538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098" y="1876907"/>
                        <a:ext cx="360838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3349" name="Object 5"/>
          <p:cNvGraphicFramePr>
            <a:graphicFrameLocks noChangeAspect="1"/>
          </p:cNvGraphicFramePr>
          <p:nvPr/>
        </p:nvGraphicFramePr>
        <p:xfrm>
          <a:off x="570261" y="2536130"/>
          <a:ext cx="3578225" cy="604838"/>
        </p:xfrm>
        <a:graphic>
          <a:graphicData uri="http://schemas.openxmlformats.org/presentationml/2006/ole">
            <mc:AlternateContent xmlns:mc="http://schemas.openxmlformats.org/markup-compatibility/2006">
              <mc:Choice xmlns:v="urn:schemas-microsoft-com:vml" Requires="v">
                <p:oleObj spid="_x0000_s953364" name="Equation" r:id="rId9" imgW="1498320" imgH="253800" progId="">
                  <p:embed/>
                </p:oleObj>
              </mc:Choice>
              <mc:Fallback>
                <p:oleObj name="Equation" r:id="rId9" imgW="1498320" imgH="2538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261" y="2536130"/>
                        <a:ext cx="35782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504893" y="3068960"/>
            <a:ext cx="1627369" cy="738664"/>
          </a:xfrm>
          <a:prstGeom prst="rect">
            <a:avLst/>
          </a:prstGeom>
          <a:noFill/>
        </p:spPr>
        <p:txBody>
          <a:bodyPr wrap="none" rtlCol="0">
            <a:spAutoFit/>
          </a:bodyPr>
          <a:lstStyle/>
          <a:p>
            <a:pPr>
              <a:lnSpc>
                <a:spcPct val="150000"/>
              </a:lnSpc>
            </a:pPr>
            <a:r>
              <a:rPr lang="zh-CN" altLang="en-US" sz="2800" b="1" dirty="0" smtClean="0">
                <a:latin typeface="+mn-ea"/>
                <a:ea typeface="+mn-ea"/>
              </a:rPr>
              <a:t>代入，有</a:t>
            </a:r>
          </a:p>
        </p:txBody>
      </p:sp>
      <p:sp>
        <p:nvSpPr>
          <p:cNvPr id="22" name="TextBox 21"/>
          <p:cNvSpPr txBox="1"/>
          <p:nvPr/>
        </p:nvSpPr>
        <p:spPr>
          <a:xfrm>
            <a:off x="548086" y="1113593"/>
            <a:ext cx="1266693" cy="637675"/>
          </a:xfrm>
          <a:prstGeom prst="rect">
            <a:avLst/>
          </a:prstGeom>
          <a:noFill/>
        </p:spPr>
        <p:txBody>
          <a:bodyPr wrap="none" rtlCol="0">
            <a:spAutoFit/>
          </a:bodyPr>
          <a:lstStyle/>
          <a:p>
            <a:pPr>
              <a:lnSpc>
                <a:spcPct val="150000"/>
              </a:lnSpc>
            </a:pPr>
            <a:r>
              <a:rPr lang="zh-CN" altLang="en-US" sz="2800" b="1" dirty="0" smtClean="0">
                <a:latin typeface="+mn-ea"/>
                <a:ea typeface="+mn-ea"/>
              </a:rPr>
              <a:t>注意到</a:t>
            </a:r>
          </a:p>
        </p:txBody>
      </p:sp>
      <p:graphicFrame>
        <p:nvGraphicFramePr>
          <p:cNvPr id="953350" name="Object 6"/>
          <p:cNvGraphicFramePr>
            <a:graphicFrameLocks noChangeAspect="1"/>
          </p:cNvGraphicFramePr>
          <p:nvPr/>
        </p:nvGraphicFramePr>
        <p:xfrm>
          <a:off x="555080" y="3861048"/>
          <a:ext cx="3881438" cy="604837"/>
        </p:xfrm>
        <a:graphic>
          <a:graphicData uri="http://schemas.openxmlformats.org/presentationml/2006/ole">
            <mc:AlternateContent xmlns:mc="http://schemas.openxmlformats.org/markup-compatibility/2006">
              <mc:Choice xmlns:v="urn:schemas-microsoft-com:vml" Requires="v">
                <p:oleObj spid="_x0000_s953365" name="Equation" r:id="rId11" imgW="1625400" imgH="253800" progId="">
                  <p:embed/>
                </p:oleObj>
              </mc:Choice>
              <mc:Fallback>
                <p:oleObj name="Equation" r:id="rId11" imgW="1625400" imgH="2538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080" y="3861048"/>
                        <a:ext cx="38814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3347"/>
                                        </p:tgtEl>
                                        <p:attrNameLst>
                                          <p:attrName>style.visibility</p:attrName>
                                        </p:attrNameLst>
                                      </p:cBhvr>
                                      <p:to>
                                        <p:strVal val="visible"/>
                                      </p:to>
                                    </p:set>
                                    <p:animEffect transition="in" filter="blinds(horizontal)">
                                      <p:cBhvr>
                                        <p:cTn id="7" dur="500"/>
                                        <p:tgtEl>
                                          <p:spTgt spid="9533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3348"/>
                                        </p:tgtEl>
                                        <p:attrNameLst>
                                          <p:attrName>style.visibility</p:attrName>
                                        </p:attrNameLst>
                                      </p:cBhvr>
                                      <p:to>
                                        <p:strVal val="visible"/>
                                      </p:to>
                                    </p:set>
                                    <p:animEffect transition="in" filter="blinds(horizontal)">
                                      <p:cBhvr>
                                        <p:cTn id="17" dur="500"/>
                                        <p:tgtEl>
                                          <p:spTgt spid="9533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3349"/>
                                        </p:tgtEl>
                                        <p:attrNameLst>
                                          <p:attrName>style.visibility</p:attrName>
                                        </p:attrNameLst>
                                      </p:cBhvr>
                                      <p:to>
                                        <p:strVal val="visible"/>
                                      </p:to>
                                    </p:set>
                                    <p:animEffect transition="in" filter="blinds(horizontal)">
                                      <p:cBhvr>
                                        <p:cTn id="22" dur="500"/>
                                        <p:tgtEl>
                                          <p:spTgt spid="9533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3350"/>
                                        </p:tgtEl>
                                        <p:attrNameLst>
                                          <p:attrName>style.visibility</p:attrName>
                                        </p:attrNameLst>
                                      </p:cBhvr>
                                      <p:to>
                                        <p:strVal val="visible"/>
                                      </p:to>
                                    </p:set>
                                    <p:animEffect transition="in" filter="blinds(horizontal)">
                                      <p:cBhvr>
                                        <p:cTn id="32" dur="500"/>
                                        <p:tgtEl>
                                          <p:spTgt spid="9533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548680"/>
            <a:ext cx="4304383" cy="830997"/>
          </a:xfrm>
          <a:prstGeom prst="rect">
            <a:avLst/>
          </a:prstGeom>
          <a:noFill/>
        </p:spPr>
        <p:txBody>
          <a:bodyPr wrap="none" rtlCol="0">
            <a:spAutoFit/>
          </a:bodyPr>
          <a:lstStyle/>
          <a:p>
            <a:pPr>
              <a:lnSpc>
                <a:spcPct val="150000"/>
              </a:lnSpc>
            </a:pPr>
            <a:r>
              <a:rPr lang="zh-CN" altLang="en-US" b="1" dirty="0" smtClean="0">
                <a:solidFill>
                  <a:schemeClr val="accent2"/>
                </a:solidFill>
                <a:latin typeface="+mj-ea"/>
                <a:ea typeface="+mj-ea"/>
              </a:rPr>
              <a:t>目前为止向量法的总结</a:t>
            </a:r>
          </a:p>
        </p:txBody>
      </p:sp>
      <p:sp>
        <p:nvSpPr>
          <p:cNvPr id="5" name="TextBox 4"/>
          <p:cNvSpPr txBox="1"/>
          <p:nvPr/>
        </p:nvSpPr>
        <p:spPr>
          <a:xfrm>
            <a:off x="539552" y="1538208"/>
            <a:ext cx="8136903" cy="3323987"/>
          </a:xfrm>
          <a:prstGeom prst="rect">
            <a:avLst/>
          </a:prstGeom>
          <a:noFill/>
        </p:spPr>
        <p:txBody>
          <a:bodyPr wrap="square" rtlCol="0">
            <a:spAutoFit/>
          </a:bodyPr>
          <a:lstStyle/>
          <a:p>
            <a:pPr marL="514350" indent="-514350">
              <a:lnSpc>
                <a:spcPct val="150000"/>
              </a:lnSpc>
              <a:buFont typeface="+mj-lt"/>
              <a:buAutoNum type="arabicPeriod"/>
            </a:pPr>
            <a:r>
              <a:rPr lang="zh-CN" altLang="en-US" sz="2800" b="1" dirty="0" smtClean="0"/>
              <a:t>选取适当的对象考察</a:t>
            </a:r>
            <a:r>
              <a:rPr lang="zh-CN" altLang="en-US" sz="2800" b="1" dirty="0" smtClean="0">
                <a:solidFill>
                  <a:schemeClr val="bg2"/>
                </a:solidFill>
              </a:rPr>
              <a:t>线性相关性</a:t>
            </a:r>
            <a:r>
              <a:rPr lang="zh-CN" altLang="en-US" sz="2800" b="1" dirty="0" smtClean="0"/>
              <a:t>；</a:t>
            </a:r>
            <a:endParaRPr lang="en-US" altLang="zh-CN" sz="2800" b="1" dirty="0" smtClean="0"/>
          </a:p>
          <a:p>
            <a:pPr marL="514350" indent="-514350">
              <a:lnSpc>
                <a:spcPct val="150000"/>
              </a:lnSpc>
              <a:buFont typeface="+mj-lt"/>
              <a:buAutoNum type="arabicPeriod"/>
            </a:pPr>
            <a:r>
              <a:rPr lang="zh-CN" altLang="en-US" sz="2800" b="1" dirty="0" smtClean="0"/>
              <a:t>想办法通过</a:t>
            </a:r>
            <a:r>
              <a:rPr lang="zh-CN" altLang="en-US" sz="2800" b="1" dirty="0" smtClean="0">
                <a:solidFill>
                  <a:schemeClr val="bg2"/>
                </a:solidFill>
              </a:rPr>
              <a:t>线性运算</a:t>
            </a:r>
            <a:r>
              <a:rPr lang="zh-CN" altLang="en-US" sz="2800" b="1" dirty="0" smtClean="0"/>
              <a:t>把有用的条件集中到一起，得到特定的结论；</a:t>
            </a:r>
            <a:endParaRPr lang="en-US" altLang="zh-CN" sz="2800" b="1" dirty="0" smtClean="0"/>
          </a:p>
          <a:p>
            <a:pPr marL="514350" indent="-514350">
              <a:lnSpc>
                <a:spcPct val="150000"/>
              </a:lnSpc>
              <a:buFont typeface="+mj-lt"/>
              <a:buAutoNum type="arabicPeriod"/>
            </a:pPr>
            <a:r>
              <a:rPr lang="zh-CN" altLang="en-US" sz="2800" b="1" dirty="0" smtClean="0"/>
              <a:t>再利用线性运算将这些结论</a:t>
            </a:r>
            <a:r>
              <a:rPr lang="zh-CN" altLang="en-US" sz="2800" b="1" dirty="0" smtClean="0">
                <a:solidFill>
                  <a:schemeClr val="bg2"/>
                </a:solidFill>
              </a:rPr>
              <a:t>转化为要证明的几何性质。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289" y="764704"/>
            <a:ext cx="8480207" cy="523220"/>
          </a:xfrm>
          <a:prstGeom prst="rect">
            <a:avLst/>
          </a:prstGeom>
          <a:noFill/>
        </p:spPr>
        <p:txBody>
          <a:bodyPr wrap="square" rtlCol="0">
            <a:spAutoFit/>
          </a:bodyPr>
          <a:lstStyle/>
          <a:p>
            <a:r>
              <a:rPr lang="zh-CN" altLang="en-US" sz="2800" b="1" dirty="0" smtClean="0"/>
              <a:t>向量法几何意义很明确，</a:t>
            </a:r>
          </a:p>
        </p:txBody>
      </p:sp>
      <p:sp>
        <p:nvSpPr>
          <p:cNvPr id="3" name="TextBox 2"/>
          <p:cNvSpPr txBox="1"/>
          <p:nvPr/>
        </p:nvSpPr>
        <p:spPr>
          <a:xfrm>
            <a:off x="539552" y="1916832"/>
            <a:ext cx="8136904" cy="954107"/>
          </a:xfrm>
          <a:prstGeom prst="rect">
            <a:avLst/>
          </a:prstGeom>
          <a:noFill/>
        </p:spPr>
        <p:txBody>
          <a:bodyPr wrap="square" rtlCol="0">
            <a:spAutoFit/>
          </a:bodyPr>
          <a:lstStyle/>
          <a:p>
            <a:r>
              <a:rPr lang="zh-CN" altLang="en-US" sz="2800" b="1" dirty="0" smtClean="0"/>
              <a:t>有没有一种方法既能结合向量法直观的几何意义，又能发挥坐标法计算模式固定的优势？</a:t>
            </a:r>
          </a:p>
        </p:txBody>
      </p:sp>
      <p:sp>
        <p:nvSpPr>
          <p:cNvPr id="5" name="TextBox 4"/>
          <p:cNvSpPr txBox="1"/>
          <p:nvPr/>
        </p:nvSpPr>
        <p:spPr>
          <a:xfrm>
            <a:off x="3563888" y="3284984"/>
            <a:ext cx="1266693" cy="523220"/>
          </a:xfrm>
          <a:prstGeom prst="rect">
            <a:avLst/>
          </a:prstGeom>
          <a:noFill/>
        </p:spPr>
        <p:txBody>
          <a:bodyPr wrap="none" rtlCol="0">
            <a:spAutoFit/>
          </a:bodyPr>
          <a:lstStyle/>
          <a:p>
            <a:r>
              <a:rPr lang="zh-CN" altLang="en-US" sz="2800" b="1" dirty="0" smtClean="0">
                <a:solidFill>
                  <a:srgbClr val="FF0000"/>
                </a:solidFill>
              </a:rPr>
              <a:t>综合法</a:t>
            </a:r>
          </a:p>
        </p:txBody>
      </p:sp>
      <p:sp>
        <p:nvSpPr>
          <p:cNvPr id="6" name="TextBox 5"/>
          <p:cNvSpPr txBox="1"/>
          <p:nvPr/>
        </p:nvSpPr>
        <p:spPr>
          <a:xfrm>
            <a:off x="611560" y="4365104"/>
            <a:ext cx="7758855" cy="523220"/>
          </a:xfrm>
          <a:prstGeom prst="rect">
            <a:avLst/>
          </a:prstGeom>
          <a:noFill/>
        </p:spPr>
        <p:txBody>
          <a:bodyPr wrap="none" rtlCol="0">
            <a:spAutoFit/>
          </a:bodyPr>
          <a:lstStyle/>
          <a:p>
            <a:r>
              <a:rPr lang="zh-CN" altLang="en-US" sz="2800" b="1" dirty="0" smtClean="0"/>
              <a:t>先用向量的形式把所求问题表达成较简洁的形式</a:t>
            </a:r>
          </a:p>
        </p:txBody>
      </p:sp>
      <p:sp>
        <p:nvSpPr>
          <p:cNvPr id="7" name="TextBox 6"/>
          <p:cNvSpPr txBox="1"/>
          <p:nvPr/>
        </p:nvSpPr>
        <p:spPr>
          <a:xfrm>
            <a:off x="611560" y="5301208"/>
            <a:ext cx="7037504" cy="523220"/>
          </a:xfrm>
          <a:prstGeom prst="rect">
            <a:avLst/>
          </a:prstGeom>
          <a:noFill/>
        </p:spPr>
        <p:txBody>
          <a:bodyPr wrap="none" rtlCol="0">
            <a:spAutoFit/>
          </a:bodyPr>
          <a:lstStyle/>
          <a:p>
            <a:r>
              <a:rPr lang="zh-CN" altLang="en-US" sz="2800" b="1" dirty="0" smtClean="0"/>
              <a:t>再用坐标法进行向量的运算，简化思考过程</a:t>
            </a:r>
          </a:p>
        </p:txBody>
      </p:sp>
      <p:sp>
        <p:nvSpPr>
          <p:cNvPr id="8" name="矩形 7"/>
          <p:cNvSpPr/>
          <p:nvPr/>
        </p:nvSpPr>
        <p:spPr>
          <a:xfrm>
            <a:off x="4355976" y="764704"/>
            <a:ext cx="4572000" cy="523220"/>
          </a:xfrm>
          <a:prstGeom prst="rect">
            <a:avLst/>
          </a:prstGeom>
        </p:spPr>
        <p:txBody>
          <a:bodyPr>
            <a:spAutoFit/>
          </a:bodyPr>
          <a:lstStyle/>
          <a:p>
            <a:pPr lvl="0"/>
            <a:r>
              <a:rPr lang="zh-CN" altLang="en-US" sz="2800" b="1" dirty="0" smtClean="0">
                <a:solidFill>
                  <a:srgbClr val="000000"/>
                </a:solidFill>
              </a:rPr>
              <a:t>但使用时不如坐标法直接。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511696"/>
            <a:ext cx="7200800" cy="1981200"/>
          </a:xfrm>
        </p:spPr>
        <p:txBody>
          <a:bodyPr/>
          <a:lstStyle/>
          <a:p>
            <a:r>
              <a:rPr lang="en-US" altLang="zh-CN" sz="4000" b="1" dirty="0" smtClean="0"/>
              <a:t>§2  </a:t>
            </a:r>
            <a:r>
              <a:rPr lang="zh-CN" altLang="en-US" sz="4000" b="1" dirty="0" smtClean="0"/>
              <a:t>仿射坐标系和直角坐标系</a:t>
            </a:r>
            <a:endParaRPr lang="zh-CN" altLang="en-US" sz="4000" b="1" dirty="0"/>
          </a:p>
        </p:txBody>
      </p:sp>
      <p:sp>
        <p:nvSpPr>
          <p:cNvPr id="3" name="TextBox 2"/>
          <p:cNvSpPr txBox="1"/>
          <p:nvPr/>
        </p:nvSpPr>
        <p:spPr>
          <a:xfrm>
            <a:off x="611560" y="4995173"/>
            <a:ext cx="8280920" cy="954107"/>
          </a:xfrm>
          <a:prstGeom prst="rect">
            <a:avLst/>
          </a:prstGeom>
          <a:noFill/>
        </p:spPr>
        <p:txBody>
          <a:bodyPr wrap="square" rtlCol="0">
            <a:spAutoFit/>
          </a:bodyPr>
          <a:lstStyle/>
          <a:p>
            <a:r>
              <a:rPr lang="zh-CN" altLang="en-US" sz="2800" b="1" dirty="0" smtClean="0"/>
              <a:t>为了更广泛地研究几何对象，我们大部分情况下使用仿射坐标系</a:t>
            </a:r>
          </a:p>
        </p:txBody>
      </p:sp>
      <p:sp>
        <p:nvSpPr>
          <p:cNvPr id="4" name="TextBox 3"/>
          <p:cNvSpPr txBox="1"/>
          <p:nvPr/>
        </p:nvSpPr>
        <p:spPr>
          <a:xfrm>
            <a:off x="611560" y="4201924"/>
            <a:ext cx="5955476" cy="523220"/>
          </a:xfrm>
          <a:prstGeom prst="rect">
            <a:avLst/>
          </a:prstGeom>
          <a:noFill/>
        </p:spPr>
        <p:txBody>
          <a:bodyPr wrap="none" rtlCol="0">
            <a:spAutoFit/>
          </a:bodyPr>
          <a:lstStyle/>
          <a:p>
            <a:r>
              <a:rPr lang="zh-CN" altLang="en-US" sz="2800" b="1" dirty="0" smtClean="0"/>
              <a:t>直角坐标系是一种特殊的仿射坐标系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12" y="2492896"/>
            <a:ext cx="5022529" cy="737510"/>
          </a:xfrm>
          <a:prstGeom prst="rect">
            <a:avLst/>
          </a:prstGeom>
          <a:noFill/>
        </p:spPr>
        <p:txBody>
          <a:bodyPr wrap="none" rtlCol="0">
            <a:spAutoFit/>
          </a:bodyPr>
          <a:lstStyle/>
          <a:p>
            <a:pPr>
              <a:lnSpc>
                <a:spcPct val="150000"/>
              </a:lnSpc>
            </a:pPr>
            <a:r>
              <a:rPr lang="en-US" altLang="zh-CN" b="1" dirty="0" smtClean="0">
                <a:solidFill>
                  <a:srgbClr val="0000FF"/>
                </a:solidFill>
              </a:rPr>
              <a:t>§ 2.1 </a:t>
            </a:r>
            <a:r>
              <a:rPr lang="zh-CN" altLang="en-US" b="1" dirty="0" smtClean="0">
                <a:solidFill>
                  <a:srgbClr val="0000FF"/>
                </a:solidFill>
              </a:rPr>
              <a:t>向量和点的仿射坐标</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683568" y="817548"/>
            <a:ext cx="8137525" cy="523220"/>
          </a:xfrm>
          <a:prstGeom prst="rect">
            <a:avLst/>
          </a:prstGeom>
          <a:noFill/>
          <a:ln w="9525">
            <a:noFill/>
            <a:miter lim="800000"/>
            <a:headEnd/>
            <a:tailEnd/>
          </a:ln>
        </p:spPr>
        <p:txBody>
          <a:bodyPr>
            <a:spAutoFit/>
          </a:bodyPr>
          <a:lstStyle/>
          <a:p>
            <a:pPr>
              <a:spcBef>
                <a:spcPct val="50000"/>
              </a:spcBef>
            </a:pPr>
            <a:r>
              <a:rPr kumimoji="1" lang="zh-CN" altLang="en-US" sz="2800" b="1" dirty="0" smtClean="0">
                <a:solidFill>
                  <a:schemeClr val="accent2"/>
                </a:solidFill>
                <a:ea typeface="黑体" pitchFamily="2" charset="-122"/>
              </a:rPr>
              <a:t>定义</a:t>
            </a:r>
            <a:r>
              <a:rPr kumimoji="1" lang="en-US" altLang="zh-CN" sz="2800" b="1" dirty="0" smtClean="0">
                <a:solidFill>
                  <a:schemeClr val="accent2"/>
                </a:solidFill>
                <a:ea typeface="黑体" pitchFamily="2" charset="-122"/>
              </a:rPr>
              <a:t>:  </a:t>
            </a:r>
            <a:r>
              <a:rPr kumimoji="1" lang="zh-CN" altLang="en-US" sz="2800" b="1" dirty="0">
                <a:latin typeface="Arial" charset="0"/>
              </a:rPr>
              <a:t>既有大小又有方向的量叫做</a:t>
            </a:r>
            <a:r>
              <a:rPr kumimoji="1" lang="zh-CN" altLang="en-US" sz="2800" b="1" dirty="0">
                <a:solidFill>
                  <a:schemeClr val="accent1"/>
                </a:solidFill>
                <a:latin typeface="Arial" charset="0"/>
              </a:rPr>
              <a:t>向量</a:t>
            </a:r>
            <a:r>
              <a:rPr kumimoji="1" lang="zh-CN" altLang="en-US" sz="2800" b="1" dirty="0">
                <a:latin typeface="Arial" charset="0"/>
              </a:rPr>
              <a:t>，或称</a:t>
            </a:r>
            <a:r>
              <a:rPr kumimoji="1" lang="zh-CN" altLang="en-US" sz="2800" b="1" dirty="0">
                <a:solidFill>
                  <a:srgbClr val="FF0000"/>
                </a:solidFill>
                <a:latin typeface="Arial" charset="0"/>
              </a:rPr>
              <a:t>矢量</a:t>
            </a:r>
            <a:r>
              <a:rPr kumimoji="1" lang="en-US" altLang="zh-CN" sz="2800" b="1" dirty="0">
                <a:solidFill>
                  <a:srgbClr val="FF0000"/>
                </a:solidFill>
                <a:latin typeface="Arial" charset="0"/>
              </a:rPr>
              <a:t>.</a:t>
            </a:r>
            <a:endParaRPr kumimoji="1" lang="en-US" altLang="zh-CN" sz="1800" b="1" dirty="0">
              <a:solidFill>
                <a:srgbClr val="FF0000"/>
              </a:solidFill>
              <a:latin typeface="Arial" charset="0"/>
            </a:endParaRPr>
          </a:p>
        </p:txBody>
      </p:sp>
      <p:sp>
        <p:nvSpPr>
          <p:cNvPr id="365572" name="Text Box 4"/>
          <p:cNvSpPr txBox="1">
            <a:spLocks noChangeArrowheads="1"/>
          </p:cNvSpPr>
          <p:nvPr/>
        </p:nvSpPr>
        <p:spPr bwMode="auto">
          <a:xfrm>
            <a:off x="611560" y="3410997"/>
            <a:ext cx="8208912" cy="1303177"/>
          </a:xfrm>
          <a:prstGeom prst="rect">
            <a:avLst/>
          </a:prstGeom>
          <a:noFill/>
          <a:ln w="9525">
            <a:noFill/>
            <a:miter lim="800000"/>
            <a:headEnd/>
            <a:tailEnd/>
          </a:ln>
        </p:spPr>
        <p:txBody>
          <a:bodyPr wrap="square">
            <a:spAutoFit/>
          </a:bodyPr>
          <a:lstStyle/>
          <a:p>
            <a:pPr>
              <a:lnSpc>
                <a:spcPct val="150000"/>
              </a:lnSpc>
              <a:spcBef>
                <a:spcPct val="50000"/>
              </a:spcBef>
            </a:pPr>
            <a:r>
              <a:rPr kumimoji="1" lang="zh-CN" altLang="en-US" sz="2800" b="1" dirty="0">
                <a:solidFill>
                  <a:schemeClr val="accent2"/>
                </a:solidFill>
                <a:ea typeface="黑体" pitchFamily="2" charset="-122"/>
              </a:rPr>
              <a:t>向量的几何表示</a:t>
            </a:r>
            <a:r>
              <a:rPr kumimoji="1" lang="zh-CN" altLang="en-US" sz="2800" b="1" dirty="0" smtClean="0">
                <a:solidFill>
                  <a:schemeClr val="accent2"/>
                </a:solidFill>
                <a:ea typeface="黑体" pitchFamily="2" charset="-122"/>
              </a:rPr>
              <a:t>：</a:t>
            </a:r>
            <a:r>
              <a:rPr lang="zh-CN" altLang="en-US" sz="2800" b="1" dirty="0" smtClean="0"/>
              <a:t>以</a:t>
            </a:r>
            <a:r>
              <a:rPr lang="en-US" altLang="zh-CN" sz="2800" b="1" dirty="0" smtClean="0"/>
              <a:t>A</a:t>
            </a:r>
            <a:r>
              <a:rPr lang="zh-CN" altLang="en-US" sz="2800" b="1" dirty="0" smtClean="0"/>
              <a:t>为起点，</a:t>
            </a:r>
            <a:r>
              <a:rPr lang="en-US" altLang="zh-CN" sz="2800" b="1" dirty="0" smtClean="0"/>
              <a:t>B</a:t>
            </a:r>
            <a:r>
              <a:rPr lang="zh-CN" altLang="en-US" sz="2800" b="1" dirty="0" smtClean="0"/>
              <a:t>为终点的</a:t>
            </a:r>
            <a:r>
              <a:rPr lang="zh-CN" altLang="en-US" sz="2800" b="1" dirty="0" smtClean="0">
                <a:solidFill>
                  <a:srgbClr val="FF0000"/>
                </a:solidFill>
              </a:rPr>
              <a:t>有向线段</a:t>
            </a:r>
            <a:r>
              <a:rPr lang="zh-CN" altLang="en-US" sz="2800" b="1" dirty="0" smtClean="0">
                <a:solidFill>
                  <a:srgbClr val="000000"/>
                </a:solidFill>
              </a:rPr>
              <a:t>记为</a:t>
            </a:r>
            <a:endParaRPr kumimoji="1" lang="zh-CN" altLang="en-US" sz="2800" b="1" dirty="0">
              <a:solidFill>
                <a:srgbClr val="000000"/>
              </a:solidFill>
              <a:ea typeface="黑体" pitchFamily="2" charset="-122"/>
            </a:endParaRPr>
          </a:p>
        </p:txBody>
      </p:sp>
      <p:sp>
        <p:nvSpPr>
          <p:cNvPr id="365591" name="Text Box 23"/>
          <p:cNvSpPr txBox="1">
            <a:spLocks noChangeArrowheads="1"/>
          </p:cNvSpPr>
          <p:nvPr/>
        </p:nvSpPr>
        <p:spPr bwMode="auto">
          <a:xfrm>
            <a:off x="3275856" y="4941168"/>
            <a:ext cx="2133600" cy="579438"/>
          </a:xfrm>
          <a:prstGeom prst="rect">
            <a:avLst/>
          </a:prstGeom>
          <a:noFill/>
          <a:ln w="9525">
            <a:noFill/>
            <a:miter lim="800000"/>
            <a:headEnd/>
            <a:tailEnd/>
          </a:ln>
        </p:spPr>
        <p:txBody>
          <a:bodyPr>
            <a:spAutoFit/>
          </a:bodyPr>
          <a:lstStyle/>
          <a:p>
            <a:pPr>
              <a:spcBef>
                <a:spcPct val="50000"/>
              </a:spcBef>
            </a:pPr>
            <a:endParaRPr kumimoji="1" lang="zh-CN" altLang="zh-CN" b="1"/>
          </a:p>
        </p:txBody>
      </p:sp>
      <p:sp>
        <p:nvSpPr>
          <p:cNvPr id="365593" name="Text Box 25"/>
          <p:cNvSpPr txBox="1">
            <a:spLocks noChangeArrowheads="1"/>
          </p:cNvSpPr>
          <p:nvPr/>
        </p:nvSpPr>
        <p:spPr bwMode="auto">
          <a:xfrm>
            <a:off x="683568" y="2132856"/>
            <a:ext cx="7448550" cy="1169551"/>
          </a:xfrm>
          <a:prstGeom prst="rect">
            <a:avLst/>
          </a:prstGeom>
          <a:noFill/>
          <a:ln w="9525">
            <a:noFill/>
            <a:miter lim="800000"/>
            <a:headEnd/>
            <a:tailEnd/>
          </a:ln>
          <a:effectLst/>
        </p:spPr>
        <p:txBody>
          <a:bodyPr>
            <a:spAutoFit/>
          </a:bodyPr>
          <a:lstStyle/>
          <a:p>
            <a:pPr>
              <a:spcBef>
                <a:spcPct val="50000"/>
              </a:spcBef>
            </a:pPr>
            <a:r>
              <a:rPr kumimoji="1" lang="zh-CN" altLang="en-US" sz="2800" b="1" dirty="0" smtClean="0"/>
              <a:t>比较</a:t>
            </a:r>
            <a:r>
              <a:rPr kumimoji="1" lang="en-US" altLang="zh-CN" sz="2800" b="1" dirty="0" smtClean="0"/>
              <a:t>:  </a:t>
            </a:r>
            <a:r>
              <a:rPr kumimoji="1" lang="zh-CN" altLang="en-US" sz="2800" b="1" dirty="0">
                <a:solidFill>
                  <a:schemeClr val="accent1"/>
                </a:solidFill>
                <a:ea typeface="黑体" pitchFamily="2" charset="-122"/>
              </a:rPr>
              <a:t>数量</a:t>
            </a:r>
            <a:r>
              <a:rPr kumimoji="1" lang="en-US" altLang="zh-CN" sz="2800" b="1" dirty="0">
                <a:latin typeface="+mn-ea"/>
                <a:ea typeface="+mn-ea"/>
              </a:rPr>
              <a:t>(</a:t>
            </a:r>
            <a:r>
              <a:rPr kumimoji="1" lang="zh-CN" altLang="en-US" sz="2800" b="1" dirty="0">
                <a:latin typeface="+mn-ea"/>
                <a:ea typeface="+mn-ea"/>
              </a:rPr>
              <a:t>标量</a:t>
            </a:r>
            <a:r>
              <a:rPr kumimoji="1" lang="en-US" altLang="zh-CN" sz="2800" b="1" dirty="0">
                <a:latin typeface="+mn-ea"/>
                <a:ea typeface="+mn-ea"/>
              </a:rPr>
              <a:t>):</a:t>
            </a:r>
            <a:r>
              <a:rPr kumimoji="1" lang="zh-CN" altLang="en-US" sz="2800" b="1" dirty="0">
                <a:latin typeface="+mn-ea"/>
                <a:ea typeface="+mn-ea"/>
              </a:rPr>
              <a:t>可用一个数值来描述的量</a:t>
            </a:r>
            <a:r>
              <a:rPr kumimoji="1" lang="en-US" altLang="zh-CN" sz="2800" b="1" dirty="0" smtClean="0">
                <a:latin typeface="+mn-ea"/>
                <a:ea typeface="+mn-ea"/>
              </a:rPr>
              <a:t>;</a:t>
            </a:r>
          </a:p>
          <a:p>
            <a:pPr>
              <a:spcBef>
                <a:spcPct val="50000"/>
              </a:spcBef>
            </a:pPr>
            <a:r>
              <a:rPr kumimoji="1" lang="zh-CN" altLang="en-US" sz="2800" b="1" dirty="0" smtClean="0">
                <a:solidFill>
                  <a:schemeClr val="accent1"/>
                </a:solidFill>
                <a:latin typeface="黑体" pitchFamily="2" charset="-122"/>
                <a:ea typeface="黑体" pitchFamily="2" charset="-122"/>
              </a:rPr>
              <a:t>     向量</a:t>
            </a:r>
            <a:r>
              <a:rPr kumimoji="1" lang="en-US" altLang="zh-CN" sz="2800" b="1" dirty="0" smtClean="0">
                <a:latin typeface="+mn-ea"/>
                <a:ea typeface="+mn-ea"/>
              </a:rPr>
              <a:t>(</a:t>
            </a:r>
            <a:r>
              <a:rPr kumimoji="1" lang="zh-CN" altLang="en-US" sz="2800" b="1" dirty="0" smtClean="0">
                <a:latin typeface="+mn-ea"/>
                <a:ea typeface="+mn-ea"/>
              </a:rPr>
              <a:t>矢量</a:t>
            </a:r>
            <a:r>
              <a:rPr kumimoji="1" lang="en-US" altLang="zh-CN" sz="2800" b="1" dirty="0" smtClean="0">
                <a:latin typeface="+mn-ea"/>
                <a:ea typeface="+mn-ea"/>
              </a:rPr>
              <a:t>)</a:t>
            </a:r>
            <a:r>
              <a:rPr kumimoji="1" lang="zh-CN" altLang="en-US" sz="2800" b="1" dirty="0" smtClean="0">
                <a:latin typeface="+mn-ea"/>
                <a:ea typeface="+mn-ea"/>
              </a:rPr>
              <a:t>既有大小又有方向的量</a:t>
            </a:r>
            <a:r>
              <a:rPr kumimoji="1" lang="en-US" altLang="zh-CN" sz="2800" b="1" dirty="0" smtClean="0">
                <a:latin typeface="+mn-ea"/>
                <a:ea typeface="+mn-ea"/>
              </a:rPr>
              <a:t>.</a:t>
            </a:r>
            <a:endParaRPr kumimoji="1" lang="en-US" altLang="zh-CN" sz="2800" b="1" dirty="0">
              <a:latin typeface="+mn-ea"/>
              <a:ea typeface="+mn-ea"/>
            </a:endParaRPr>
          </a:p>
        </p:txBody>
      </p:sp>
      <p:sp>
        <p:nvSpPr>
          <p:cNvPr id="365595" name="Rectangle 27"/>
          <p:cNvSpPr>
            <a:spLocks noChangeArrowheads="1"/>
          </p:cNvSpPr>
          <p:nvPr/>
        </p:nvSpPr>
        <p:spPr bwMode="auto">
          <a:xfrm>
            <a:off x="611560" y="5718199"/>
            <a:ext cx="5251450" cy="519113"/>
          </a:xfrm>
          <a:prstGeom prst="rect">
            <a:avLst/>
          </a:prstGeom>
          <a:noFill/>
          <a:ln w="28575">
            <a:noFill/>
            <a:miter lim="800000"/>
            <a:headEnd/>
            <a:tailEnd/>
          </a:ln>
          <a:effectLst/>
        </p:spPr>
        <p:txBody>
          <a:bodyPr wrap="none">
            <a:spAutoFit/>
          </a:bodyPr>
          <a:lstStyle/>
          <a:p>
            <a:pPr>
              <a:spcBef>
                <a:spcPct val="50000"/>
              </a:spcBef>
            </a:pPr>
            <a:r>
              <a:rPr kumimoji="1" lang="zh-CN" altLang="en-US" sz="2800" b="1" dirty="0"/>
              <a:t>有向线段的方向表示</a:t>
            </a:r>
            <a:r>
              <a:rPr kumimoji="1" lang="zh-CN" altLang="en-US" sz="2800" b="1" dirty="0">
                <a:latin typeface="Arial" charset="0"/>
              </a:rPr>
              <a:t>向量</a:t>
            </a:r>
            <a:r>
              <a:rPr kumimoji="1" lang="zh-CN" altLang="en-US" sz="2800" b="1" dirty="0"/>
              <a:t>的方向</a:t>
            </a:r>
            <a:r>
              <a:rPr kumimoji="1" lang="en-US" altLang="zh-CN" sz="2800" b="1" dirty="0"/>
              <a:t>.</a:t>
            </a:r>
          </a:p>
        </p:txBody>
      </p:sp>
      <p:sp>
        <p:nvSpPr>
          <p:cNvPr id="365596" name="Rectangle 28"/>
          <p:cNvSpPr>
            <a:spLocks noChangeArrowheads="1"/>
          </p:cNvSpPr>
          <p:nvPr/>
        </p:nvSpPr>
        <p:spPr bwMode="auto">
          <a:xfrm>
            <a:off x="611560" y="4941168"/>
            <a:ext cx="5251450" cy="519112"/>
          </a:xfrm>
          <a:prstGeom prst="rect">
            <a:avLst/>
          </a:prstGeom>
          <a:noFill/>
          <a:ln w="28575">
            <a:noFill/>
            <a:miter lim="800000"/>
            <a:headEnd/>
            <a:tailEnd/>
          </a:ln>
          <a:effectLst/>
        </p:spPr>
        <p:txBody>
          <a:bodyPr wrap="none">
            <a:spAutoFit/>
          </a:bodyPr>
          <a:lstStyle/>
          <a:p>
            <a:pPr eaLnBrk="0" hangingPunct="0"/>
            <a:r>
              <a:rPr kumimoji="1" lang="zh-CN" altLang="en-US" sz="2800" b="1" dirty="0"/>
              <a:t>有向线段的长度表示</a:t>
            </a:r>
            <a:r>
              <a:rPr kumimoji="1" lang="zh-CN" altLang="en-US" sz="2800" b="1" dirty="0">
                <a:latin typeface="Arial" charset="0"/>
              </a:rPr>
              <a:t>向量</a:t>
            </a:r>
            <a:r>
              <a:rPr kumimoji="1" lang="zh-CN" altLang="en-US" sz="2800" b="1" dirty="0"/>
              <a:t>的大小</a:t>
            </a:r>
            <a:r>
              <a:rPr kumimoji="1" lang="en-US" altLang="zh-CN" sz="2800" b="1" dirty="0"/>
              <a:t>,</a:t>
            </a:r>
          </a:p>
        </p:txBody>
      </p:sp>
      <p:grpSp>
        <p:nvGrpSpPr>
          <p:cNvPr id="365597" name="Group 29"/>
          <p:cNvGrpSpPr>
            <a:grpSpLocks/>
          </p:cNvGrpSpPr>
          <p:nvPr/>
        </p:nvGrpSpPr>
        <p:grpSpPr bwMode="auto">
          <a:xfrm>
            <a:off x="6876256" y="4437112"/>
            <a:ext cx="1198562" cy="1655763"/>
            <a:chOff x="4752" y="1872"/>
            <a:chExt cx="755" cy="1043"/>
          </a:xfrm>
        </p:grpSpPr>
        <p:grpSp>
          <p:nvGrpSpPr>
            <p:cNvPr id="365598" name="Group 30"/>
            <p:cNvGrpSpPr>
              <a:grpSpLocks/>
            </p:cNvGrpSpPr>
            <p:nvPr/>
          </p:nvGrpSpPr>
          <p:grpSpPr bwMode="auto">
            <a:xfrm>
              <a:off x="4796" y="1872"/>
              <a:ext cx="711" cy="1043"/>
              <a:chOff x="4324" y="912"/>
              <a:chExt cx="711" cy="1043"/>
            </a:xfrm>
          </p:grpSpPr>
          <p:grpSp>
            <p:nvGrpSpPr>
              <p:cNvPr id="365599" name="Group 31"/>
              <p:cNvGrpSpPr>
                <a:grpSpLocks/>
              </p:cNvGrpSpPr>
              <p:nvPr/>
            </p:nvGrpSpPr>
            <p:grpSpPr bwMode="auto">
              <a:xfrm>
                <a:off x="4324" y="912"/>
                <a:ext cx="677" cy="1043"/>
                <a:chOff x="4317" y="769"/>
                <a:chExt cx="771" cy="1189"/>
              </a:xfrm>
            </p:grpSpPr>
            <p:sp>
              <p:nvSpPr>
                <p:cNvPr id="365600" name="Line 32"/>
                <p:cNvSpPr>
                  <a:spLocks noChangeShapeType="1"/>
                </p:cNvSpPr>
                <p:nvPr/>
              </p:nvSpPr>
              <p:spPr bwMode="auto">
                <a:xfrm flipV="1">
                  <a:off x="4368" y="960"/>
                  <a:ext cx="720" cy="720"/>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365601" name="Object 33"/>
                <p:cNvGraphicFramePr>
                  <a:graphicFrameLocks noChangeAspect="1"/>
                </p:cNvGraphicFramePr>
                <p:nvPr/>
              </p:nvGraphicFramePr>
              <p:xfrm>
                <a:off x="4317" y="1654"/>
                <a:ext cx="280" cy="304"/>
              </p:xfrm>
              <a:graphic>
                <a:graphicData uri="http://schemas.openxmlformats.org/presentationml/2006/ole">
                  <mc:AlternateContent xmlns:mc="http://schemas.openxmlformats.org/markup-compatibility/2006">
                    <mc:Choice xmlns:v="urn:schemas-microsoft-com:vml" Requires="v">
                      <p:oleObj spid="_x0000_s365625" name="Equation" r:id="rId3" imgW="152280" imgH="164880" progId="">
                        <p:embed/>
                      </p:oleObj>
                    </mc:Choice>
                    <mc:Fallback>
                      <p:oleObj name="Equation" r:id="rId3" imgW="152280" imgH="16488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 y="1654"/>
                              <a:ext cx="280"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602" name="Object 34"/>
                <p:cNvGraphicFramePr>
                  <a:graphicFrameLocks noChangeAspect="1"/>
                </p:cNvGraphicFramePr>
                <p:nvPr/>
              </p:nvGraphicFramePr>
              <p:xfrm>
                <a:off x="4784" y="769"/>
                <a:ext cx="266" cy="266"/>
              </p:xfrm>
              <a:graphic>
                <a:graphicData uri="http://schemas.openxmlformats.org/presentationml/2006/ole">
                  <mc:AlternateContent xmlns:mc="http://schemas.openxmlformats.org/markup-compatibility/2006">
                    <mc:Choice xmlns:v="urn:schemas-microsoft-com:vml" Requires="v">
                      <p:oleObj spid="_x0000_s365626" name="Equation" r:id="rId5" imgW="152280" imgH="152280" progId="">
                        <p:embed/>
                      </p:oleObj>
                    </mc:Choice>
                    <mc:Fallback>
                      <p:oleObj name="Equation" r:id="rId5" imgW="152280" imgH="152280" progId="">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 y="769"/>
                              <a:ext cx="266"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5603" name="Object 35"/>
              <p:cNvGraphicFramePr>
                <a:graphicFrameLocks noChangeAspect="1"/>
              </p:cNvGraphicFramePr>
              <p:nvPr/>
            </p:nvGraphicFramePr>
            <p:xfrm>
              <a:off x="4328" y="1700"/>
              <a:ext cx="71" cy="63"/>
            </p:xfrm>
            <a:graphic>
              <a:graphicData uri="http://schemas.openxmlformats.org/presentationml/2006/ole">
                <mc:AlternateContent xmlns:mc="http://schemas.openxmlformats.org/markup-compatibility/2006">
                  <mc:Choice xmlns:v="urn:schemas-microsoft-com:vml" Requires="v">
                    <p:oleObj spid="_x0000_s365627" name="公式" r:id="rId7" imgW="114120" imgH="101520" progId="">
                      <p:embed/>
                    </p:oleObj>
                  </mc:Choice>
                  <mc:Fallback>
                    <p:oleObj name="公式" r:id="rId7" imgW="114120" imgH="101520" progId="">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 y="1700"/>
                            <a:ext cx="71" cy="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604" name="Object 36"/>
              <p:cNvGraphicFramePr>
                <a:graphicFrameLocks noChangeAspect="1"/>
              </p:cNvGraphicFramePr>
              <p:nvPr/>
            </p:nvGraphicFramePr>
            <p:xfrm>
              <a:off x="4964" y="1044"/>
              <a:ext cx="71" cy="63"/>
            </p:xfrm>
            <a:graphic>
              <a:graphicData uri="http://schemas.openxmlformats.org/presentationml/2006/ole">
                <mc:AlternateContent xmlns:mc="http://schemas.openxmlformats.org/markup-compatibility/2006">
                  <mc:Choice xmlns:v="urn:schemas-microsoft-com:vml" Requires="v">
                    <p:oleObj spid="_x0000_s365628" name="公式" r:id="rId9" imgW="114120" imgH="101520" progId="">
                      <p:embed/>
                    </p:oleObj>
                  </mc:Choice>
                  <mc:Fallback>
                    <p:oleObj name="公式" r:id="rId9" imgW="114120" imgH="101520" progId="">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4" y="1044"/>
                            <a:ext cx="71" cy="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5605" name="Object 37"/>
            <p:cNvGraphicFramePr>
              <a:graphicFrameLocks noChangeAspect="1"/>
            </p:cNvGraphicFramePr>
            <p:nvPr/>
          </p:nvGraphicFramePr>
          <p:xfrm>
            <a:off x="4752" y="2112"/>
            <a:ext cx="240" cy="336"/>
          </p:xfrm>
          <a:graphic>
            <a:graphicData uri="http://schemas.openxmlformats.org/presentationml/2006/ole">
              <mc:AlternateContent xmlns:mc="http://schemas.openxmlformats.org/markup-compatibility/2006">
                <mc:Choice xmlns:v="urn:schemas-microsoft-com:vml" Requires="v">
                  <p:oleObj spid="_x0000_s365629" name="Equation" r:id="rId10" imgW="126720" imgH="177480" progId="">
                    <p:embed/>
                  </p:oleObj>
                </mc:Choice>
                <mc:Fallback>
                  <p:oleObj name="Equation" r:id="rId10" imgW="126720" imgH="17748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2" y="2112"/>
                          <a:ext cx="24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 name="TextBox 35"/>
          <p:cNvSpPr txBox="1"/>
          <p:nvPr/>
        </p:nvSpPr>
        <p:spPr>
          <a:xfrm>
            <a:off x="755576" y="1484784"/>
            <a:ext cx="1627369" cy="523220"/>
          </a:xfrm>
          <a:prstGeom prst="rect">
            <a:avLst/>
          </a:prstGeom>
          <a:noFill/>
        </p:spPr>
        <p:txBody>
          <a:bodyPr wrap="none" rtlCol="0">
            <a:spAutoFit/>
          </a:bodyPr>
          <a:lstStyle/>
          <a:p>
            <a:r>
              <a:rPr lang="zh-CN" altLang="en-US" sz="2800" b="1" dirty="0" smtClean="0"/>
              <a:t>一般用：</a:t>
            </a:r>
            <a:endParaRPr lang="zh-CN" altLang="en-US" sz="2800" b="1" dirty="0" smtClean="0">
              <a:latin typeface="Mathematica7Mono" pitchFamily="2" charset="0"/>
              <a:ea typeface="Mathematica7Mono" pitchFamily="2" charset="0"/>
            </a:endParaRPr>
          </a:p>
        </p:txBody>
      </p:sp>
      <p:graphicFrame>
        <p:nvGraphicFramePr>
          <p:cNvPr id="37" name="对象 36"/>
          <p:cNvGraphicFramePr>
            <a:graphicFrameLocks noChangeAspect="1"/>
          </p:cNvGraphicFramePr>
          <p:nvPr/>
        </p:nvGraphicFramePr>
        <p:xfrm>
          <a:off x="2195736" y="1484784"/>
          <a:ext cx="1080115" cy="504055"/>
        </p:xfrm>
        <a:graphic>
          <a:graphicData uri="http://schemas.openxmlformats.org/presentationml/2006/ole">
            <mc:AlternateContent xmlns:mc="http://schemas.openxmlformats.org/markup-compatibility/2006">
              <mc:Choice xmlns:v="urn:schemas-microsoft-com:vml" Requires="v">
                <p:oleObj spid="_x0000_s365630" name="Equation" r:id="rId12" imgW="380880" imgH="177480" progId="">
                  <p:embed/>
                </p:oleObj>
              </mc:Choice>
              <mc:Fallback>
                <p:oleObj name="Equation" r:id="rId12" imgW="380880" imgH="177480" progId="">
                  <p:embed/>
                  <p:pic>
                    <p:nvPicPr>
                      <p:cNvPr id="0" name="Picture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736" y="1484784"/>
                        <a:ext cx="1080115" cy="504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p:nvSpPr>
        <p:spPr>
          <a:xfrm>
            <a:off x="3203848" y="1484784"/>
            <a:ext cx="545342" cy="523220"/>
          </a:xfrm>
          <a:prstGeom prst="rect">
            <a:avLst/>
          </a:prstGeom>
          <a:noFill/>
        </p:spPr>
        <p:txBody>
          <a:bodyPr wrap="none" rtlCol="0">
            <a:spAutoFit/>
          </a:bodyPr>
          <a:lstStyle/>
          <a:p>
            <a:r>
              <a:rPr lang="zh-CN" altLang="en-US" sz="2800" b="1" dirty="0" smtClean="0"/>
              <a:t>或</a:t>
            </a:r>
          </a:p>
        </p:txBody>
      </p:sp>
      <p:graphicFrame>
        <p:nvGraphicFramePr>
          <p:cNvPr id="39" name="Object 18"/>
          <p:cNvGraphicFramePr>
            <a:graphicFrameLocks noChangeAspect="1"/>
          </p:cNvGraphicFramePr>
          <p:nvPr/>
        </p:nvGraphicFramePr>
        <p:xfrm>
          <a:off x="3707904" y="1412776"/>
          <a:ext cx="1023217" cy="576064"/>
        </p:xfrm>
        <a:graphic>
          <a:graphicData uri="http://schemas.openxmlformats.org/presentationml/2006/ole">
            <mc:AlternateContent xmlns:mc="http://schemas.openxmlformats.org/markup-compatibility/2006">
              <mc:Choice xmlns:v="urn:schemas-microsoft-com:vml" Requires="v">
                <p:oleObj spid="_x0000_s365631" name="Equation" r:id="rId14" imgW="406080" imgH="228600" progId="">
                  <p:embed/>
                </p:oleObj>
              </mc:Choice>
              <mc:Fallback>
                <p:oleObj name="Equation" r:id="rId14" imgW="406080" imgH="228600" progId="">
                  <p:embed/>
                  <p:pic>
                    <p:nvPicPr>
                      <p:cNvPr id="0"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7904" y="1412776"/>
                        <a:ext cx="1023217"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40"/>
          <p:cNvSpPr txBox="1"/>
          <p:nvPr/>
        </p:nvSpPr>
        <p:spPr>
          <a:xfrm>
            <a:off x="4788024" y="1484784"/>
            <a:ext cx="1266693" cy="523220"/>
          </a:xfrm>
          <a:prstGeom prst="rect">
            <a:avLst/>
          </a:prstGeom>
          <a:noFill/>
        </p:spPr>
        <p:txBody>
          <a:bodyPr wrap="none" rtlCol="0">
            <a:spAutoFit/>
          </a:bodyPr>
          <a:lstStyle/>
          <a:p>
            <a:r>
              <a:rPr lang="zh-CN" altLang="en-US" sz="2800" b="1" dirty="0" smtClean="0"/>
              <a:t>表示。</a:t>
            </a:r>
          </a:p>
        </p:txBody>
      </p:sp>
      <p:graphicFrame>
        <p:nvGraphicFramePr>
          <p:cNvPr id="42" name="Object 21"/>
          <p:cNvGraphicFramePr>
            <a:graphicFrameLocks noChangeAspect="1"/>
          </p:cNvGraphicFramePr>
          <p:nvPr/>
        </p:nvGraphicFramePr>
        <p:xfrm>
          <a:off x="1403648" y="4121323"/>
          <a:ext cx="665163" cy="531813"/>
        </p:xfrm>
        <a:graphic>
          <a:graphicData uri="http://schemas.openxmlformats.org/presentationml/2006/ole">
            <mc:AlternateContent xmlns:mc="http://schemas.openxmlformats.org/markup-compatibility/2006">
              <mc:Choice xmlns:v="urn:schemas-microsoft-com:vml" Requires="v">
                <p:oleObj spid="_x0000_s365632" name="Equation" r:id="rId16" imgW="253800" imgH="203040" progId="">
                  <p:embed/>
                </p:oleObj>
              </mc:Choice>
              <mc:Fallback>
                <p:oleObj name="Equation" r:id="rId16" imgW="253800" imgH="203040" progId="">
                  <p:embed/>
                  <p:pic>
                    <p:nvPicPr>
                      <p:cNvPr id="0"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3648" y="4121323"/>
                        <a:ext cx="6651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39"/>
          <p:cNvSpPr txBox="1">
            <a:spLocks noChangeArrowheads="1"/>
          </p:cNvSpPr>
          <p:nvPr/>
        </p:nvSpPr>
        <p:spPr bwMode="auto">
          <a:xfrm>
            <a:off x="1764953" y="44624"/>
            <a:ext cx="4967287" cy="579437"/>
          </a:xfrm>
          <a:prstGeom prst="rect">
            <a:avLst/>
          </a:prstGeom>
          <a:noFill/>
          <a:ln w="9525">
            <a:noFill/>
            <a:miter lim="800000"/>
            <a:headEnd/>
            <a:tailEnd/>
          </a:ln>
          <a:effectLst/>
        </p:spPr>
        <p:txBody>
          <a:bodyPr>
            <a:spAutoFit/>
          </a:bodyPr>
          <a:lstStyle/>
          <a:p>
            <a:pPr algn="ctr">
              <a:spcBef>
                <a:spcPct val="50000"/>
              </a:spcBef>
            </a:pPr>
            <a:r>
              <a:rPr lang="en-US" altLang="zh-CN" b="1" dirty="0">
                <a:solidFill>
                  <a:schemeClr val="accent4"/>
                </a:solidFill>
                <a:latin typeface="幼圆" pitchFamily="49" charset="-122"/>
                <a:ea typeface="幼圆" pitchFamily="49" charset="-122"/>
              </a:rPr>
              <a:t>§1.1   </a:t>
            </a:r>
            <a:r>
              <a:rPr lang="zh-CN" altLang="en-US" b="1" dirty="0">
                <a:solidFill>
                  <a:schemeClr val="accent4"/>
                </a:solidFill>
                <a:latin typeface="幼圆" pitchFamily="49" charset="-122"/>
                <a:ea typeface="幼圆" pitchFamily="49" charset="-122"/>
              </a:rPr>
              <a:t>向量的概念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wipe(left)">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par>
                                <p:cTn id="13" presetID="3" presetClass="entr" presetSubtype="1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linds(horizontal)">
                                      <p:cBhvr>
                                        <p:cTn id="15" dur="500"/>
                                        <p:tgtEl>
                                          <p:spTgt spid="3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linds(horizontal)">
                                      <p:cBhvr>
                                        <p:cTn id="18" dur="500"/>
                                        <p:tgtEl>
                                          <p:spTgt spid="38"/>
                                        </p:tgtEl>
                                      </p:cBhvr>
                                    </p:animEffect>
                                  </p:childTnLst>
                                </p:cTn>
                              </p:par>
                              <p:par>
                                <p:cTn id="19" presetID="3" presetClass="entr" presetSubtype="1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linds(horizontal)">
                                      <p:cBhvr>
                                        <p:cTn id="21" dur="500"/>
                                        <p:tgtEl>
                                          <p:spTgt spid="3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5593"/>
                                        </p:tgtEl>
                                        <p:attrNameLst>
                                          <p:attrName>style.visibility</p:attrName>
                                        </p:attrNameLst>
                                      </p:cBhvr>
                                      <p:to>
                                        <p:strVal val="visible"/>
                                      </p:to>
                                    </p:set>
                                    <p:animEffect transition="in" filter="wipe(left)">
                                      <p:cBhvr>
                                        <p:cTn id="29" dur="500"/>
                                        <p:tgtEl>
                                          <p:spTgt spid="36559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linds(horizontal)">
                                      <p:cBhvr>
                                        <p:cTn id="34" dur="500"/>
                                        <p:tgtEl>
                                          <p:spTgt spid="4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5572"/>
                                        </p:tgtEl>
                                        <p:attrNameLst>
                                          <p:attrName>style.visibility</p:attrName>
                                        </p:attrNameLst>
                                      </p:cBhvr>
                                      <p:to>
                                        <p:strVal val="visible"/>
                                      </p:to>
                                    </p:set>
                                    <p:animEffect transition="in" filter="blinds(horizontal)">
                                      <p:cBhvr>
                                        <p:cTn id="37" dur="500"/>
                                        <p:tgtEl>
                                          <p:spTgt spid="3655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5597"/>
                                        </p:tgtEl>
                                        <p:attrNameLst>
                                          <p:attrName>style.visibility</p:attrName>
                                        </p:attrNameLst>
                                      </p:cBhvr>
                                      <p:to>
                                        <p:strVal val="visible"/>
                                      </p:to>
                                    </p:set>
                                    <p:animEffect transition="in" filter="wipe(left)">
                                      <p:cBhvr>
                                        <p:cTn id="42" dur="500"/>
                                        <p:tgtEl>
                                          <p:spTgt spid="3655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5596"/>
                                        </p:tgtEl>
                                        <p:attrNameLst>
                                          <p:attrName>style.visibility</p:attrName>
                                        </p:attrNameLst>
                                      </p:cBhvr>
                                      <p:to>
                                        <p:strVal val="visible"/>
                                      </p:to>
                                    </p:set>
                                    <p:animEffect transition="in" filter="blinds(horizontal)">
                                      <p:cBhvr>
                                        <p:cTn id="47" dur="500"/>
                                        <p:tgtEl>
                                          <p:spTgt spid="36559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5595"/>
                                        </p:tgtEl>
                                        <p:attrNameLst>
                                          <p:attrName>style.visibility</p:attrName>
                                        </p:attrNameLst>
                                      </p:cBhvr>
                                      <p:to>
                                        <p:strVal val="visible"/>
                                      </p:to>
                                    </p:set>
                                    <p:animEffect transition="in" filter="blinds(horizontal)">
                                      <p:cBhvr>
                                        <p:cTn id="52" dur="500"/>
                                        <p:tgtEl>
                                          <p:spTgt spid="365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utoUpdateAnimBg="0"/>
      <p:bldP spid="365572" grpId="0"/>
      <p:bldP spid="365593" grpId="0" autoUpdateAnimBg="0"/>
      <p:bldP spid="365595" grpId="0"/>
      <p:bldP spid="365596" grpId="0"/>
      <p:bldP spid="36" grpId="0"/>
      <p:bldP spid="38"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481" name="Object 1"/>
          <p:cNvGraphicFramePr>
            <a:graphicFrameLocks noChangeAspect="1"/>
          </p:cNvGraphicFramePr>
          <p:nvPr/>
        </p:nvGraphicFramePr>
        <p:xfrm>
          <a:off x="467544" y="86519"/>
          <a:ext cx="8207375" cy="1038225"/>
        </p:xfrm>
        <a:graphic>
          <a:graphicData uri="http://schemas.openxmlformats.org/presentationml/2006/ole">
            <mc:AlternateContent xmlns:mc="http://schemas.openxmlformats.org/markup-compatibility/2006">
              <mc:Choice xmlns:v="urn:schemas-microsoft-com:vml" Requires="v">
                <p:oleObj spid="_x0000_s788511" name="Equation" r:id="rId4" imgW="3632040" imgH="457200" progId="">
                  <p:embed/>
                </p:oleObj>
              </mc:Choice>
              <mc:Fallback>
                <p:oleObj name="Equation" r:id="rId4" imgW="3632040" imgH="45720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86519"/>
                        <a:ext cx="820737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432324" y="1023001"/>
            <a:ext cx="3430747" cy="738664"/>
          </a:xfrm>
          <a:prstGeom prst="rect">
            <a:avLst/>
          </a:prstGeom>
          <a:noFill/>
        </p:spPr>
        <p:txBody>
          <a:bodyPr wrap="none" rtlCol="0">
            <a:spAutoFit/>
          </a:bodyPr>
          <a:lstStyle/>
          <a:p>
            <a:pPr>
              <a:lnSpc>
                <a:spcPct val="150000"/>
              </a:lnSpc>
            </a:pPr>
            <a:r>
              <a:rPr lang="zh-CN" altLang="en-US" sz="2800" b="1" dirty="0" smtClean="0"/>
              <a:t>证明：先证可表性。</a:t>
            </a:r>
          </a:p>
        </p:txBody>
      </p:sp>
      <p:grpSp>
        <p:nvGrpSpPr>
          <p:cNvPr id="4" name="Group 22"/>
          <p:cNvGrpSpPr>
            <a:grpSpLocks/>
          </p:cNvGrpSpPr>
          <p:nvPr/>
        </p:nvGrpSpPr>
        <p:grpSpPr bwMode="auto">
          <a:xfrm>
            <a:off x="5291905" y="2911809"/>
            <a:ext cx="3384551" cy="2808289"/>
            <a:chOff x="288" y="314"/>
            <a:chExt cx="2132" cy="1769"/>
          </a:xfrm>
        </p:grpSpPr>
        <p:sp>
          <p:nvSpPr>
            <p:cNvPr id="5" name="Line 23"/>
            <p:cNvSpPr>
              <a:spLocks noChangeShapeType="1"/>
            </p:cNvSpPr>
            <p:nvPr/>
          </p:nvSpPr>
          <p:spPr bwMode="auto">
            <a:xfrm rot="721836" flipH="1">
              <a:off x="580" y="1462"/>
              <a:ext cx="599" cy="55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 name="Line 24"/>
            <p:cNvSpPr>
              <a:spLocks noChangeShapeType="1"/>
            </p:cNvSpPr>
            <p:nvPr/>
          </p:nvSpPr>
          <p:spPr bwMode="auto">
            <a:xfrm flipH="1" flipV="1">
              <a:off x="1014" y="586"/>
              <a:ext cx="209" cy="94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7" name="Line 25"/>
            <p:cNvSpPr>
              <a:spLocks noChangeShapeType="1"/>
            </p:cNvSpPr>
            <p:nvPr/>
          </p:nvSpPr>
          <p:spPr bwMode="auto">
            <a:xfrm flipH="1" flipV="1">
              <a:off x="1223" y="1532"/>
              <a:ext cx="1197" cy="370"/>
            </a:xfrm>
            <a:prstGeom prst="line">
              <a:avLst/>
            </a:prstGeom>
            <a:noFill/>
            <a:ln w="28575">
              <a:solidFill>
                <a:schemeClr val="tx1"/>
              </a:solidFill>
              <a:round/>
              <a:headEnd type="triangle" w="med" len="med"/>
              <a:tailEnd/>
            </a:ln>
          </p:spPr>
          <p:txBody>
            <a:bodyPr wrap="none" anchor="ctr"/>
            <a:lstStyle/>
            <a:p>
              <a:endParaRPr lang="zh-CN" altLang="en-US"/>
            </a:p>
          </p:txBody>
        </p:sp>
        <p:graphicFrame>
          <p:nvGraphicFramePr>
            <p:cNvPr id="8" name="Object 26"/>
            <p:cNvGraphicFramePr>
              <a:graphicFrameLocks noChangeAspect="1"/>
            </p:cNvGraphicFramePr>
            <p:nvPr/>
          </p:nvGraphicFramePr>
          <p:xfrm>
            <a:off x="288" y="1782"/>
            <a:ext cx="318" cy="301"/>
          </p:xfrm>
          <a:graphic>
            <a:graphicData uri="http://schemas.openxmlformats.org/presentationml/2006/ole">
              <mc:AlternateContent xmlns:mc="http://schemas.openxmlformats.org/markup-compatibility/2006">
                <mc:Choice xmlns:v="urn:schemas-microsoft-com:vml" Requires="v">
                  <p:oleObj spid="_x0000_s788512" name="Equation" r:id="rId6" imgW="139680" imgH="228600" progId="">
                    <p:embed/>
                  </p:oleObj>
                </mc:Choice>
                <mc:Fallback>
                  <p:oleObj name="Equation" r:id="rId6" imgW="139680" imgH="22860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1782"/>
                          <a:ext cx="318"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7"/>
            <p:cNvGraphicFramePr>
              <a:graphicFrameLocks noChangeAspect="1"/>
            </p:cNvGraphicFramePr>
            <p:nvPr/>
          </p:nvGraphicFramePr>
          <p:xfrm>
            <a:off x="2102" y="1448"/>
            <a:ext cx="272" cy="281"/>
          </p:xfrm>
          <a:graphic>
            <a:graphicData uri="http://schemas.openxmlformats.org/presentationml/2006/ole">
              <mc:AlternateContent xmlns:mc="http://schemas.openxmlformats.org/markup-compatibility/2006">
                <mc:Choice xmlns:v="urn:schemas-microsoft-com:vml" Requires="v">
                  <p:oleObj spid="_x0000_s788513" name="Equation" r:id="rId8" imgW="152280" imgH="228600" progId="">
                    <p:embed/>
                  </p:oleObj>
                </mc:Choice>
                <mc:Fallback>
                  <p:oleObj name="Equation" r:id="rId8" imgW="152280" imgH="22860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2" y="1448"/>
                          <a:ext cx="272"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8"/>
            <p:cNvGraphicFramePr>
              <a:graphicFrameLocks noChangeAspect="1"/>
            </p:cNvGraphicFramePr>
            <p:nvPr/>
          </p:nvGraphicFramePr>
          <p:xfrm>
            <a:off x="1104" y="314"/>
            <a:ext cx="272" cy="283"/>
          </p:xfrm>
          <a:graphic>
            <a:graphicData uri="http://schemas.openxmlformats.org/presentationml/2006/ole">
              <mc:AlternateContent xmlns:mc="http://schemas.openxmlformats.org/markup-compatibility/2006">
                <mc:Choice xmlns:v="urn:schemas-microsoft-com:vml" Requires="v">
                  <p:oleObj spid="_x0000_s788514" name="Equation" r:id="rId10" imgW="152280" imgH="228600" progId="">
                    <p:embed/>
                  </p:oleObj>
                </mc:Choice>
                <mc:Fallback>
                  <p:oleObj name="Equation" r:id="rId10" imgW="152280" imgH="22860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314"/>
                          <a:ext cx="272"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TextBox 10"/>
          <p:cNvSpPr txBox="1"/>
          <p:nvPr/>
        </p:nvSpPr>
        <p:spPr>
          <a:xfrm>
            <a:off x="6196468" y="4351969"/>
            <a:ext cx="463588" cy="661207"/>
          </a:xfrm>
          <a:prstGeom prst="rect">
            <a:avLst/>
          </a:prstGeom>
          <a:noFill/>
        </p:spPr>
        <p:txBody>
          <a:bodyPr wrap="none" rtlCol="0">
            <a:spAutoFit/>
          </a:bodyPr>
          <a:lstStyle/>
          <a:p>
            <a:pPr>
              <a:lnSpc>
                <a:spcPct val="150000"/>
              </a:lnSpc>
            </a:pPr>
            <a:r>
              <a:rPr lang="en-US" altLang="zh-CN" sz="2800" b="1" dirty="0" smtClean="0"/>
              <a:t>O</a:t>
            </a:r>
            <a:endParaRPr lang="zh-CN" altLang="en-US" sz="2800" b="1" dirty="0" smtClean="0"/>
          </a:p>
        </p:txBody>
      </p:sp>
      <p:cxnSp>
        <p:nvCxnSpPr>
          <p:cNvPr id="13" name="直接箭头连接符 12"/>
          <p:cNvCxnSpPr>
            <a:stCxn id="6" idx="0"/>
            <a:endCxn id="23" idx="2"/>
          </p:cNvCxnSpPr>
          <p:nvPr/>
        </p:nvCxnSpPr>
        <p:spPr>
          <a:xfrm flipV="1">
            <a:off x="6776218" y="3933056"/>
            <a:ext cx="1206564" cy="9123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7956200" y="3991929"/>
            <a:ext cx="288032" cy="18002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flipH="1" flipV="1">
            <a:off x="6300016" y="5144057"/>
            <a:ext cx="1944216" cy="648072"/>
          </a:xfrm>
          <a:prstGeom prst="line">
            <a:avLst/>
          </a:prstGeom>
          <a:ln w="57150">
            <a:solidFill>
              <a:srgbClr val="99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721332" y="3271849"/>
            <a:ext cx="522900" cy="661207"/>
          </a:xfrm>
          <a:prstGeom prst="rect">
            <a:avLst/>
          </a:prstGeom>
          <a:noFill/>
        </p:spPr>
        <p:txBody>
          <a:bodyPr wrap="none" rtlCol="0">
            <a:spAutoFit/>
          </a:bodyPr>
          <a:lstStyle/>
          <a:p>
            <a:pPr>
              <a:lnSpc>
                <a:spcPct val="150000"/>
              </a:lnSpc>
            </a:pPr>
            <a:r>
              <a:rPr lang="en-US" altLang="zh-CN" sz="2800" b="1" dirty="0" smtClean="0"/>
              <a:t>M</a:t>
            </a:r>
            <a:endParaRPr lang="zh-CN" altLang="en-US" sz="2800" b="1" dirty="0" smtClean="0"/>
          </a:p>
        </p:txBody>
      </p:sp>
      <p:sp>
        <p:nvSpPr>
          <p:cNvPr id="30" name="TextBox 29"/>
          <p:cNvSpPr txBox="1"/>
          <p:nvPr/>
        </p:nvSpPr>
        <p:spPr>
          <a:xfrm>
            <a:off x="8304112" y="5648113"/>
            <a:ext cx="444352" cy="661207"/>
          </a:xfrm>
          <a:prstGeom prst="rect">
            <a:avLst/>
          </a:prstGeom>
          <a:noFill/>
        </p:spPr>
        <p:txBody>
          <a:bodyPr wrap="none" rtlCol="0">
            <a:spAutoFit/>
          </a:bodyPr>
          <a:lstStyle/>
          <a:p>
            <a:pPr>
              <a:lnSpc>
                <a:spcPct val="150000"/>
              </a:lnSpc>
            </a:pPr>
            <a:r>
              <a:rPr lang="en-US" altLang="zh-CN" sz="2800" b="1" dirty="0" smtClean="0"/>
              <a:t>N</a:t>
            </a:r>
            <a:endParaRPr lang="zh-CN" altLang="en-US" sz="2800" b="1" dirty="0" smtClean="0"/>
          </a:p>
        </p:txBody>
      </p:sp>
      <p:sp>
        <p:nvSpPr>
          <p:cNvPr id="31" name="TextBox 30"/>
          <p:cNvSpPr txBox="1"/>
          <p:nvPr/>
        </p:nvSpPr>
        <p:spPr>
          <a:xfrm>
            <a:off x="6065148" y="5058914"/>
            <a:ext cx="404278" cy="661207"/>
          </a:xfrm>
          <a:prstGeom prst="rect">
            <a:avLst/>
          </a:prstGeom>
          <a:noFill/>
        </p:spPr>
        <p:txBody>
          <a:bodyPr wrap="none" rtlCol="0">
            <a:spAutoFit/>
          </a:bodyPr>
          <a:lstStyle/>
          <a:p>
            <a:pPr>
              <a:lnSpc>
                <a:spcPct val="150000"/>
              </a:lnSpc>
            </a:pPr>
            <a:r>
              <a:rPr lang="en-US" altLang="zh-CN" sz="2800" b="1" dirty="0" smtClean="0"/>
              <a:t>P</a:t>
            </a:r>
            <a:endParaRPr lang="zh-CN" altLang="en-US" sz="2800" b="1" dirty="0" smtClean="0"/>
          </a:p>
        </p:txBody>
      </p:sp>
      <p:graphicFrame>
        <p:nvGraphicFramePr>
          <p:cNvPr id="33" name="Object 28"/>
          <p:cNvGraphicFramePr>
            <a:graphicFrameLocks noChangeAspect="1"/>
          </p:cNvGraphicFramePr>
          <p:nvPr/>
        </p:nvGraphicFramePr>
        <p:xfrm>
          <a:off x="7088832" y="3919921"/>
          <a:ext cx="579336" cy="432048"/>
        </p:xfrm>
        <a:graphic>
          <a:graphicData uri="http://schemas.openxmlformats.org/presentationml/2006/ole">
            <mc:AlternateContent xmlns:mc="http://schemas.openxmlformats.org/markup-compatibility/2006">
              <mc:Choice xmlns:v="urn:schemas-microsoft-com:vml" Requires="v">
                <p:oleObj spid="_x0000_s788515" name="Equation" r:id="rId12" imgW="164880" imgH="177480" progId="">
                  <p:embed/>
                </p:oleObj>
              </mc:Choice>
              <mc:Fallback>
                <p:oleObj name="Equation" r:id="rId12" imgW="164880" imgH="177480" progId="">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8832" y="3919921"/>
                        <a:ext cx="57933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486" name="Object 6"/>
          <p:cNvGraphicFramePr>
            <a:graphicFrameLocks noChangeAspect="1"/>
          </p:cNvGraphicFramePr>
          <p:nvPr/>
        </p:nvGraphicFramePr>
        <p:xfrm>
          <a:off x="473998" y="3068960"/>
          <a:ext cx="4098002" cy="512676"/>
        </p:xfrm>
        <a:graphic>
          <a:graphicData uri="http://schemas.openxmlformats.org/presentationml/2006/ole">
            <mc:AlternateContent xmlns:mc="http://schemas.openxmlformats.org/markup-compatibility/2006">
              <mc:Choice xmlns:v="urn:schemas-microsoft-com:vml" Requires="v">
                <p:oleObj spid="_x0000_s788516" name="Equation" r:id="rId14" imgW="1828800" imgH="228600" progId="">
                  <p:embed/>
                </p:oleObj>
              </mc:Choice>
              <mc:Fallback>
                <p:oleObj name="Equation" r:id="rId14" imgW="1828800" imgH="228600"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998" y="3068960"/>
                        <a:ext cx="4098002" cy="51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487" name="Object 7"/>
          <p:cNvGraphicFramePr>
            <a:graphicFrameLocks noChangeAspect="1"/>
          </p:cNvGraphicFramePr>
          <p:nvPr/>
        </p:nvGraphicFramePr>
        <p:xfrm>
          <a:off x="469454" y="3720827"/>
          <a:ext cx="4246562" cy="1076325"/>
        </p:xfrm>
        <a:graphic>
          <a:graphicData uri="http://schemas.openxmlformats.org/presentationml/2006/ole">
            <mc:AlternateContent xmlns:mc="http://schemas.openxmlformats.org/markup-compatibility/2006">
              <mc:Choice xmlns:v="urn:schemas-microsoft-com:vml" Requires="v">
                <p:oleObj spid="_x0000_s788517" name="Equation" r:id="rId16" imgW="1803240" imgH="457200" progId="">
                  <p:embed/>
                </p:oleObj>
              </mc:Choice>
              <mc:Fallback>
                <p:oleObj name="Equation" r:id="rId16" imgW="1803240" imgH="457200"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9454" y="3720827"/>
                        <a:ext cx="4246562"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488" name="Object 8"/>
          <p:cNvGraphicFramePr>
            <a:graphicFrameLocks noChangeAspect="1"/>
          </p:cNvGraphicFramePr>
          <p:nvPr/>
        </p:nvGraphicFramePr>
        <p:xfrm>
          <a:off x="395536" y="4941169"/>
          <a:ext cx="4224469" cy="1152128"/>
        </p:xfrm>
        <a:graphic>
          <a:graphicData uri="http://schemas.openxmlformats.org/presentationml/2006/ole">
            <mc:AlternateContent xmlns:mc="http://schemas.openxmlformats.org/markup-compatibility/2006">
              <mc:Choice xmlns:v="urn:schemas-microsoft-com:vml" Requires="v">
                <p:oleObj spid="_x0000_s788518" name="Equation" r:id="rId18" imgW="1676160" imgH="457200" progId="">
                  <p:embed/>
                </p:oleObj>
              </mc:Choice>
              <mc:Fallback>
                <p:oleObj name="Equation" r:id="rId18" imgW="1676160" imgH="457200"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5536" y="4941169"/>
                        <a:ext cx="422446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TextBox 39"/>
          <p:cNvSpPr txBox="1"/>
          <p:nvPr/>
        </p:nvSpPr>
        <p:spPr>
          <a:xfrm>
            <a:off x="395536" y="6165304"/>
            <a:ext cx="3430747" cy="738664"/>
          </a:xfrm>
          <a:prstGeom prst="rect">
            <a:avLst/>
          </a:prstGeom>
          <a:noFill/>
        </p:spPr>
        <p:txBody>
          <a:bodyPr wrap="none" rtlCol="0">
            <a:spAutoFit/>
          </a:bodyPr>
          <a:lstStyle/>
          <a:p>
            <a:pPr>
              <a:lnSpc>
                <a:spcPct val="150000"/>
              </a:lnSpc>
            </a:pPr>
            <a:r>
              <a:rPr lang="zh-CN" altLang="en-US" sz="2800" b="1" dirty="0" smtClean="0"/>
              <a:t>由向量加法的性质：</a:t>
            </a:r>
          </a:p>
        </p:txBody>
      </p:sp>
      <p:graphicFrame>
        <p:nvGraphicFramePr>
          <p:cNvPr id="788489" name="Object 9"/>
          <p:cNvGraphicFramePr>
            <a:graphicFrameLocks noChangeAspect="1"/>
          </p:cNvGraphicFramePr>
          <p:nvPr/>
        </p:nvGraphicFramePr>
        <p:xfrm>
          <a:off x="3772297" y="6237312"/>
          <a:ext cx="4256087" cy="544513"/>
        </p:xfrm>
        <a:graphic>
          <a:graphicData uri="http://schemas.openxmlformats.org/presentationml/2006/ole">
            <mc:AlternateContent xmlns:mc="http://schemas.openxmlformats.org/markup-compatibility/2006">
              <mc:Choice xmlns:v="urn:schemas-microsoft-com:vml" Requires="v">
                <p:oleObj spid="_x0000_s788519" name="Equation" r:id="rId20" imgW="1688760" imgH="215640" progId="">
                  <p:embed/>
                </p:oleObj>
              </mc:Choice>
              <mc:Fallback>
                <p:oleObj name="Equation" r:id="rId20" imgW="1688760" imgH="215640" progId="">
                  <p:embed/>
                  <p:pic>
                    <p:nvPicPr>
                      <p:cNvPr id="0" name="Picture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2297" y="6237312"/>
                        <a:ext cx="4256087"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490" name="Object 10"/>
          <p:cNvGraphicFramePr>
            <a:graphicFrameLocks noChangeAspect="1"/>
          </p:cNvGraphicFramePr>
          <p:nvPr/>
        </p:nvGraphicFramePr>
        <p:xfrm>
          <a:off x="467544" y="1700411"/>
          <a:ext cx="8321675" cy="1152525"/>
        </p:xfrm>
        <a:graphic>
          <a:graphicData uri="http://schemas.openxmlformats.org/presentationml/2006/ole">
            <mc:AlternateContent xmlns:mc="http://schemas.openxmlformats.org/markup-compatibility/2006">
              <mc:Choice xmlns:v="urn:schemas-microsoft-com:vml" Requires="v">
                <p:oleObj spid="_x0000_s788520" name="Equation" r:id="rId22" imgW="3682800" imgH="507960" progId="">
                  <p:embed/>
                </p:oleObj>
              </mc:Choice>
              <mc:Fallback>
                <p:oleObj name="Equation" r:id="rId22" imgW="3682800" imgH="507960" progId="">
                  <p:embed/>
                  <p:pic>
                    <p:nvPicPr>
                      <p:cNvPr id="0" name="Picture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7544" y="1700411"/>
                        <a:ext cx="8321675" cy="11525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3635896" y="1010509"/>
            <a:ext cx="1266693" cy="656846"/>
          </a:xfrm>
          <a:prstGeom prst="rect">
            <a:avLst/>
          </a:prstGeom>
          <a:noFill/>
        </p:spPr>
        <p:txBody>
          <a:bodyPr wrap="none" rtlCol="0">
            <a:spAutoFit/>
          </a:bodyPr>
          <a:lstStyle/>
          <a:p>
            <a:pPr>
              <a:lnSpc>
                <a:spcPct val="150000"/>
              </a:lnSpc>
            </a:pPr>
            <a:r>
              <a:rPr lang="zh-CN" altLang="en-US" sz="2800" b="1" dirty="0" smtClean="0"/>
              <a:t>回忆：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490"/>
                                        </p:tgtEl>
                                        <p:attrNameLst>
                                          <p:attrName>style.visibility</p:attrName>
                                        </p:attrNameLst>
                                      </p:cBhvr>
                                      <p:to>
                                        <p:strVal val="visible"/>
                                      </p:to>
                                    </p:set>
                                    <p:animEffect transition="in" filter="blinds(horizontal)">
                                      <p:cBhvr>
                                        <p:cTn id="17" dur="500"/>
                                        <p:tgtEl>
                                          <p:spTgt spid="7884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486"/>
                                        </p:tgtEl>
                                        <p:attrNameLst>
                                          <p:attrName>style.visibility</p:attrName>
                                        </p:attrNameLst>
                                      </p:cBhvr>
                                      <p:to>
                                        <p:strVal val="visible"/>
                                      </p:to>
                                    </p:set>
                                    <p:animEffect transition="in" filter="blinds(horizontal)">
                                      <p:cBhvr>
                                        <p:cTn id="22" dur="500"/>
                                        <p:tgtEl>
                                          <p:spTgt spid="7884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linds(horizontal)">
                                      <p:cBhvr>
                                        <p:cTn id="38" dur="500"/>
                                        <p:tgtEl>
                                          <p:spTgt spid="3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88487"/>
                                        </p:tgtEl>
                                        <p:attrNameLst>
                                          <p:attrName>style.visibility</p:attrName>
                                        </p:attrNameLst>
                                      </p:cBhvr>
                                      <p:to>
                                        <p:strVal val="visible"/>
                                      </p:to>
                                    </p:set>
                                    <p:animEffect transition="in" filter="blinds(horizontal)">
                                      <p:cBhvr>
                                        <p:cTn id="46" dur="500"/>
                                        <p:tgtEl>
                                          <p:spTgt spid="78848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88488"/>
                                        </p:tgtEl>
                                        <p:attrNameLst>
                                          <p:attrName>style.visibility</p:attrName>
                                        </p:attrNameLst>
                                      </p:cBhvr>
                                      <p:to>
                                        <p:strVal val="visible"/>
                                      </p:to>
                                    </p:set>
                                    <p:animEffect transition="in" filter="blinds(horizontal)">
                                      <p:cBhvr>
                                        <p:cTn id="59" dur="500"/>
                                        <p:tgtEl>
                                          <p:spTgt spid="78848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linds(horizontal)">
                                      <p:cBhvr>
                                        <p:cTn id="64" dur="500"/>
                                        <p:tgtEl>
                                          <p:spTgt spid="2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blinds(horizontal)">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88489"/>
                                        </p:tgtEl>
                                        <p:attrNameLst>
                                          <p:attrName>style.visibility</p:attrName>
                                        </p:attrNameLst>
                                      </p:cBhvr>
                                      <p:to>
                                        <p:strVal val="visible"/>
                                      </p:to>
                                    </p:set>
                                    <p:animEffect transition="in" filter="blinds(horizontal)">
                                      <p:cBhvr>
                                        <p:cTn id="77" dur="500"/>
                                        <p:tgtEl>
                                          <p:spTgt spid="78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23" grpId="0"/>
      <p:bldP spid="30" grpId="0"/>
      <p:bldP spid="31" grpId="0"/>
      <p:bldP spid="40"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7938" name="Object 2"/>
          <p:cNvGraphicFramePr>
            <a:graphicFrameLocks noChangeAspect="1"/>
          </p:cNvGraphicFramePr>
          <p:nvPr/>
        </p:nvGraphicFramePr>
        <p:xfrm>
          <a:off x="372095" y="332656"/>
          <a:ext cx="5280025" cy="639763"/>
        </p:xfrm>
        <a:graphic>
          <a:graphicData uri="http://schemas.openxmlformats.org/presentationml/2006/ole">
            <mc:AlternateContent xmlns:mc="http://schemas.openxmlformats.org/markup-compatibility/2006">
              <mc:Choice xmlns:v="urn:schemas-microsoft-com:vml" Requires="v">
                <p:oleObj spid="_x0000_s807956" name="Equation" r:id="rId3" imgW="2095200" imgH="253800" progId="">
                  <p:embed/>
                </p:oleObj>
              </mc:Choice>
              <mc:Fallback>
                <p:oleObj name="Equation" r:id="rId3" imgW="2095200" imgH="253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95" y="332656"/>
                        <a:ext cx="52800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23528" y="980728"/>
            <a:ext cx="3115981" cy="738664"/>
          </a:xfrm>
          <a:prstGeom prst="rect">
            <a:avLst/>
          </a:prstGeom>
          <a:noFill/>
        </p:spPr>
        <p:txBody>
          <a:bodyPr wrap="none" rtlCol="0">
            <a:spAutoFit/>
          </a:bodyPr>
          <a:lstStyle/>
          <a:p>
            <a:pPr>
              <a:lnSpc>
                <a:spcPct val="150000"/>
              </a:lnSpc>
            </a:pPr>
            <a:r>
              <a:rPr lang="zh-CN" altLang="en-US" sz="2800" b="1" dirty="0" smtClean="0"/>
              <a:t>存在实数</a:t>
            </a:r>
            <a:r>
              <a:rPr lang="en-US" altLang="zh-CN" sz="2800" b="1" dirty="0" err="1" smtClean="0"/>
              <a:t>x,y,z</a:t>
            </a:r>
            <a:r>
              <a:rPr lang="en-US" altLang="zh-CN" sz="2800" b="1" dirty="0" smtClean="0"/>
              <a:t>,</a:t>
            </a:r>
            <a:r>
              <a:rPr lang="zh-CN" altLang="en-US" sz="2800" b="1" dirty="0" smtClean="0"/>
              <a:t>使得</a:t>
            </a:r>
          </a:p>
        </p:txBody>
      </p:sp>
      <p:graphicFrame>
        <p:nvGraphicFramePr>
          <p:cNvPr id="807939" name="Object 3"/>
          <p:cNvGraphicFramePr>
            <a:graphicFrameLocks noChangeAspect="1"/>
          </p:cNvGraphicFramePr>
          <p:nvPr/>
        </p:nvGraphicFramePr>
        <p:xfrm>
          <a:off x="467544" y="1844824"/>
          <a:ext cx="4703763" cy="639762"/>
        </p:xfrm>
        <a:graphic>
          <a:graphicData uri="http://schemas.openxmlformats.org/presentationml/2006/ole">
            <mc:AlternateContent xmlns:mc="http://schemas.openxmlformats.org/markup-compatibility/2006">
              <mc:Choice xmlns:v="urn:schemas-microsoft-com:vml" Requires="v">
                <p:oleObj spid="_x0000_s807957" name="Equation" r:id="rId5" imgW="1866600" imgH="253800" progId="">
                  <p:embed/>
                </p:oleObj>
              </mc:Choice>
              <mc:Fallback>
                <p:oleObj name="Equation" r:id="rId5" imgW="186660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844824"/>
                        <a:ext cx="470376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395536" y="2564904"/>
            <a:ext cx="906017" cy="656846"/>
          </a:xfrm>
          <a:prstGeom prst="rect">
            <a:avLst/>
          </a:prstGeom>
          <a:noFill/>
        </p:spPr>
        <p:txBody>
          <a:bodyPr wrap="none" rtlCol="0">
            <a:spAutoFit/>
          </a:bodyPr>
          <a:lstStyle/>
          <a:p>
            <a:pPr>
              <a:lnSpc>
                <a:spcPct val="150000"/>
              </a:lnSpc>
            </a:pPr>
            <a:r>
              <a:rPr lang="zh-CN" altLang="en-US" sz="2800" b="1" dirty="0" smtClean="0"/>
              <a:t>即：</a:t>
            </a:r>
          </a:p>
        </p:txBody>
      </p:sp>
      <p:graphicFrame>
        <p:nvGraphicFramePr>
          <p:cNvPr id="807940" name="Object 4"/>
          <p:cNvGraphicFramePr>
            <a:graphicFrameLocks noChangeAspect="1"/>
          </p:cNvGraphicFramePr>
          <p:nvPr/>
        </p:nvGraphicFramePr>
        <p:xfrm>
          <a:off x="1187624" y="2708920"/>
          <a:ext cx="2943225" cy="576262"/>
        </p:xfrm>
        <a:graphic>
          <a:graphicData uri="http://schemas.openxmlformats.org/presentationml/2006/ole">
            <mc:AlternateContent xmlns:mc="http://schemas.openxmlformats.org/markup-compatibility/2006">
              <mc:Choice xmlns:v="urn:schemas-microsoft-com:vml" Requires="v">
                <p:oleObj spid="_x0000_s807958" name="Equation" r:id="rId7" imgW="1168200" imgH="228600" progId="">
                  <p:embed/>
                </p:oleObj>
              </mc:Choice>
              <mc:Fallback>
                <p:oleObj name="Equation" r:id="rId7" imgW="116820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2708920"/>
                        <a:ext cx="2943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084168" y="1196752"/>
            <a:ext cx="2736304" cy="2031325"/>
          </a:xfrm>
          <a:prstGeom prst="rect">
            <a:avLst/>
          </a:prstGeom>
          <a:noFill/>
        </p:spPr>
        <p:txBody>
          <a:bodyPr wrap="square" rtlCol="0">
            <a:spAutoFit/>
          </a:bodyPr>
          <a:lstStyle/>
          <a:p>
            <a:pPr>
              <a:lnSpc>
                <a:spcPct val="150000"/>
              </a:lnSpc>
            </a:pPr>
            <a:r>
              <a:rPr lang="zh-CN" altLang="en-US" sz="2800" b="1" dirty="0" smtClean="0">
                <a:solidFill>
                  <a:srgbClr val="FF0000"/>
                </a:solidFill>
              </a:rPr>
              <a:t>存在性的证明中不共面这一条件用在了哪里？</a:t>
            </a:r>
          </a:p>
        </p:txBody>
      </p:sp>
      <p:sp>
        <p:nvSpPr>
          <p:cNvPr id="10" name="TextBox 9"/>
          <p:cNvSpPr txBox="1"/>
          <p:nvPr/>
        </p:nvSpPr>
        <p:spPr>
          <a:xfrm>
            <a:off x="395536" y="3356992"/>
            <a:ext cx="3430747" cy="656846"/>
          </a:xfrm>
          <a:prstGeom prst="rect">
            <a:avLst/>
          </a:prstGeom>
          <a:noFill/>
        </p:spPr>
        <p:txBody>
          <a:bodyPr wrap="none" rtlCol="0">
            <a:spAutoFit/>
          </a:bodyPr>
          <a:lstStyle/>
          <a:p>
            <a:pPr>
              <a:lnSpc>
                <a:spcPct val="150000"/>
              </a:lnSpc>
            </a:pPr>
            <a:r>
              <a:rPr lang="zh-CN" altLang="en-US" sz="2800" b="1" dirty="0" smtClean="0"/>
              <a:t>再看表示的唯一性，</a:t>
            </a:r>
          </a:p>
        </p:txBody>
      </p:sp>
      <p:graphicFrame>
        <p:nvGraphicFramePr>
          <p:cNvPr id="807941" name="Object 5"/>
          <p:cNvGraphicFramePr>
            <a:graphicFrameLocks noChangeAspect="1"/>
          </p:cNvGraphicFramePr>
          <p:nvPr/>
        </p:nvGraphicFramePr>
        <p:xfrm>
          <a:off x="439961" y="4221163"/>
          <a:ext cx="6364287" cy="576262"/>
        </p:xfrm>
        <a:graphic>
          <a:graphicData uri="http://schemas.openxmlformats.org/presentationml/2006/ole">
            <mc:AlternateContent xmlns:mc="http://schemas.openxmlformats.org/markup-compatibility/2006">
              <mc:Choice xmlns:v="urn:schemas-microsoft-com:vml" Requires="v">
                <p:oleObj spid="_x0000_s807959" name="Equation" r:id="rId9" imgW="2527200" imgH="228600" progId="">
                  <p:embed/>
                </p:oleObj>
              </mc:Choice>
              <mc:Fallback>
                <p:oleObj name="Equation" r:id="rId9" imgW="2527200" imgH="228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961" y="4221163"/>
                        <a:ext cx="63642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Box 13"/>
          <p:cNvSpPr txBox="1"/>
          <p:nvPr/>
        </p:nvSpPr>
        <p:spPr>
          <a:xfrm>
            <a:off x="424987" y="4797152"/>
            <a:ext cx="1266693" cy="656846"/>
          </a:xfrm>
          <a:prstGeom prst="rect">
            <a:avLst/>
          </a:prstGeom>
          <a:noFill/>
        </p:spPr>
        <p:txBody>
          <a:bodyPr wrap="none" rtlCol="0">
            <a:spAutoFit/>
          </a:bodyPr>
          <a:lstStyle/>
          <a:p>
            <a:pPr>
              <a:lnSpc>
                <a:spcPct val="150000"/>
              </a:lnSpc>
            </a:pPr>
            <a:r>
              <a:rPr lang="zh-CN" altLang="en-US" sz="2800" b="1" dirty="0" smtClean="0"/>
              <a:t>相减得</a:t>
            </a:r>
          </a:p>
        </p:txBody>
      </p:sp>
      <p:graphicFrame>
        <p:nvGraphicFramePr>
          <p:cNvPr id="807942" name="Object 6"/>
          <p:cNvGraphicFramePr>
            <a:graphicFrameLocks noChangeAspect="1"/>
          </p:cNvGraphicFramePr>
          <p:nvPr/>
        </p:nvGraphicFramePr>
        <p:xfrm>
          <a:off x="1763688" y="4869160"/>
          <a:ext cx="5724525" cy="639762"/>
        </p:xfrm>
        <a:graphic>
          <a:graphicData uri="http://schemas.openxmlformats.org/presentationml/2006/ole">
            <mc:AlternateContent xmlns:mc="http://schemas.openxmlformats.org/markup-compatibility/2006">
              <mc:Choice xmlns:v="urn:schemas-microsoft-com:vml" Requires="v">
                <p:oleObj spid="_x0000_s807960" name="Equation" r:id="rId11" imgW="2273040" imgH="253800" progId="">
                  <p:embed/>
                </p:oleObj>
              </mc:Choice>
              <mc:Fallback>
                <p:oleObj name="Equation" r:id="rId11" imgW="2273040" imgH="2538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4869160"/>
                        <a:ext cx="57245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7943" name="Object 7"/>
          <p:cNvGraphicFramePr>
            <a:graphicFrameLocks noChangeAspect="1"/>
          </p:cNvGraphicFramePr>
          <p:nvPr/>
        </p:nvGraphicFramePr>
        <p:xfrm>
          <a:off x="531990" y="5732463"/>
          <a:ext cx="5984226" cy="504849"/>
        </p:xfrm>
        <a:graphic>
          <a:graphicData uri="http://schemas.openxmlformats.org/presentationml/2006/ole">
            <mc:AlternateContent xmlns:mc="http://schemas.openxmlformats.org/markup-compatibility/2006">
              <mc:Choice xmlns:v="urn:schemas-microsoft-com:vml" Requires="v">
                <p:oleObj spid="_x0000_s807961" name="Equation" r:id="rId13" imgW="2717640" imgH="228600" progId="">
                  <p:embed/>
                </p:oleObj>
              </mc:Choice>
              <mc:Fallback>
                <p:oleObj name="Equation" r:id="rId13" imgW="271764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990" y="5732463"/>
                        <a:ext cx="5984226" cy="50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7939"/>
                                        </p:tgtEl>
                                        <p:attrNameLst>
                                          <p:attrName>style.visibility</p:attrName>
                                        </p:attrNameLst>
                                      </p:cBhvr>
                                      <p:to>
                                        <p:strVal val="visible"/>
                                      </p:to>
                                    </p:set>
                                    <p:animEffect transition="in" filter="blinds(horizontal)">
                                      <p:cBhvr>
                                        <p:cTn id="12" dur="500"/>
                                        <p:tgtEl>
                                          <p:spTgt spid="807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807940"/>
                                        </p:tgtEl>
                                        <p:attrNameLst>
                                          <p:attrName>style.visibility</p:attrName>
                                        </p:attrNameLst>
                                      </p:cBhvr>
                                      <p:to>
                                        <p:strVal val="visible"/>
                                      </p:to>
                                    </p:set>
                                    <p:animEffect transition="in" filter="blinds(horizontal)">
                                      <p:cBhvr>
                                        <p:cTn id="20" dur="500"/>
                                        <p:tgtEl>
                                          <p:spTgt spid="80794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07941"/>
                                        </p:tgtEl>
                                        <p:attrNameLst>
                                          <p:attrName>style.visibility</p:attrName>
                                        </p:attrNameLst>
                                      </p:cBhvr>
                                      <p:to>
                                        <p:strVal val="visible"/>
                                      </p:to>
                                    </p:set>
                                    <p:animEffect transition="in" filter="blinds(horizontal)">
                                      <p:cBhvr>
                                        <p:cTn id="35" dur="500"/>
                                        <p:tgtEl>
                                          <p:spTgt spid="80794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807942"/>
                                        </p:tgtEl>
                                        <p:attrNameLst>
                                          <p:attrName>style.visibility</p:attrName>
                                        </p:attrNameLst>
                                      </p:cBhvr>
                                      <p:to>
                                        <p:strVal val="visible"/>
                                      </p:to>
                                    </p:set>
                                    <p:animEffect transition="in" filter="blinds(horizontal)">
                                      <p:cBhvr>
                                        <p:cTn id="43" dur="500"/>
                                        <p:tgtEl>
                                          <p:spTgt spid="80794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07943"/>
                                        </p:tgtEl>
                                        <p:attrNameLst>
                                          <p:attrName>style.visibility</p:attrName>
                                        </p:attrNameLst>
                                      </p:cBhvr>
                                      <p:to>
                                        <p:strVal val="visible"/>
                                      </p:to>
                                    </p:set>
                                    <p:animEffect transition="in" filter="blinds(horizontal)">
                                      <p:cBhvr>
                                        <p:cTn id="48" dur="500"/>
                                        <p:tgtEl>
                                          <p:spTgt spid="80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32656"/>
            <a:ext cx="8946680" cy="954107"/>
          </a:xfrm>
          <a:prstGeom prst="rect">
            <a:avLst/>
          </a:prstGeom>
          <a:noFill/>
        </p:spPr>
        <p:txBody>
          <a:bodyPr wrap="none" rtlCol="0">
            <a:spAutoFit/>
          </a:bodyPr>
          <a:lstStyle/>
          <a:p>
            <a:r>
              <a:rPr lang="zh-CN" altLang="en-US" sz="2800" b="1" dirty="0" smtClean="0">
                <a:solidFill>
                  <a:srgbClr val="0000FF"/>
                </a:solidFill>
              </a:rPr>
              <a:t>定义：</a:t>
            </a:r>
            <a:r>
              <a:rPr lang="zh-CN" altLang="en-US" sz="2800" b="1" dirty="0" smtClean="0"/>
              <a:t>空间中任意三个有次序的不共面的向量</a:t>
            </a:r>
            <a:r>
              <a:rPr lang="en-US" altLang="zh-CN" sz="2800" b="1" dirty="0" smtClean="0"/>
              <a:t>e</a:t>
            </a:r>
            <a:r>
              <a:rPr lang="en-US" altLang="zh-CN" sz="2800" b="1" baseline="-25000" dirty="0" smtClean="0"/>
              <a:t>1</a:t>
            </a:r>
            <a:r>
              <a:rPr lang="zh-CN" altLang="en-US" sz="2800" b="1" dirty="0" smtClean="0"/>
              <a:t>，</a:t>
            </a:r>
            <a:r>
              <a:rPr lang="en-US" altLang="zh-CN" sz="2800" b="1" dirty="0" smtClean="0"/>
              <a:t> e</a:t>
            </a:r>
            <a:r>
              <a:rPr lang="en-US" altLang="zh-CN" sz="2800" b="1" baseline="-25000" dirty="0" smtClean="0"/>
              <a:t>2</a:t>
            </a:r>
            <a:r>
              <a:rPr lang="zh-CN" altLang="en-US" sz="2800" b="1" dirty="0" smtClean="0"/>
              <a:t>，</a:t>
            </a:r>
            <a:endParaRPr lang="en-US" altLang="zh-CN" sz="2800" b="1" dirty="0" smtClean="0"/>
          </a:p>
          <a:p>
            <a:r>
              <a:rPr lang="en-US" altLang="zh-CN" sz="2800" b="1" dirty="0" smtClean="0"/>
              <a:t>e</a:t>
            </a:r>
            <a:r>
              <a:rPr lang="en-US" altLang="zh-CN" sz="2800" b="1" baseline="-25000" dirty="0" smtClean="0"/>
              <a:t>3</a:t>
            </a:r>
            <a:r>
              <a:rPr lang="zh-CN" altLang="en-US" sz="2800" b="1" dirty="0" smtClean="0"/>
              <a:t>，称为空间中的一组</a:t>
            </a:r>
            <a:r>
              <a:rPr lang="zh-CN" altLang="en-US" sz="2800" b="1" dirty="0" smtClean="0">
                <a:solidFill>
                  <a:srgbClr val="FF0000"/>
                </a:solidFill>
              </a:rPr>
              <a:t>基</a:t>
            </a:r>
            <a:r>
              <a:rPr lang="zh-CN" altLang="en-US" sz="2800" b="1" dirty="0" smtClean="0"/>
              <a:t>。</a:t>
            </a:r>
          </a:p>
        </p:txBody>
      </p:sp>
      <p:sp>
        <p:nvSpPr>
          <p:cNvPr id="7" name="TextBox 6"/>
          <p:cNvSpPr txBox="1"/>
          <p:nvPr/>
        </p:nvSpPr>
        <p:spPr>
          <a:xfrm>
            <a:off x="2670722" y="1393612"/>
            <a:ext cx="2693366" cy="523220"/>
          </a:xfrm>
          <a:prstGeom prst="rect">
            <a:avLst/>
          </a:prstGeom>
          <a:noFill/>
        </p:spPr>
        <p:txBody>
          <a:bodyPr wrap="none" rtlCol="0">
            <a:spAutoFit/>
          </a:bodyPr>
          <a:lstStyle/>
          <a:p>
            <a:r>
              <a:rPr lang="en-US" altLang="zh-CN" sz="2800" b="1" dirty="0" smtClean="0"/>
              <a:t>m=x e</a:t>
            </a:r>
            <a:r>
              <a:rPr lang="en-US" altLang="zh-CN" sz="2800" b="1" baseline="-25000" dirty="0" smtClean="0"/>
              <a:t>1</a:t>
            </a:r>
            <a:r>
              <a:rPr lang="en-US" altLang="zh-CN" sz="2800" b="1" dirty="0" smtClean="0"/>
              <a:t>+ ye</a:t>
            </a:r>
            <a:r>
              <a:rPr lang="en-US" altLang="zh-CN" sz="2800" b="1" baseline="-25000" dirty="0" smtClean="0"/>
              <a:t>2</a:t>
            </a:r>
            <a:r>
              <a:rPr lang="en-US" altLang="zh-CN" sz="2800" b="1" dirty="0" smtClean="0"/>
              <a:t>+ze</a:t>
            </a:r>
            <a:r>
              <a:rPr lang="en-US" altLang="zh-CN" sz="2800" b="1" baseline="-25000" dirty="0" smtClean="0"/>
              <a:t>3 </a:t>
            </a:r>
            <a:endParaRPr lang="zh-CN" altLang="en-US" sz="2800" b="1" dirty="0" smtClean="0"/>
          </a:p>
        </p:txBody>
      </p:sp>
      <p:sp>
        <p:nvSpPr>
          <p:cNvPr id="8" name="TextBox 7"/>
          <p:cNvSpPr txBox="1"/>
          <p:nvPr/>
        </p:nvSpPr>
        <p:spPr>
          <a:xfrm>
            <a:off x="107504" y="2132856"/>
            <a:ext cx="8820472" cy="523220"/>
          </a:xfrm>
          <a:prstGeom prst="rect">
            <a:avLst/>
          </a:prstGeom>
          <a:noFill/>
        </p:spPr>
        <p:txBody>
          <a:bodyPr wrap="square" rtlCol="0">
            <a:spAutoFit/>
          </a:bodyPr>
          <a:lstStyle/>
          <a:p>
            <a:r>
              <a:rPr lang="zh-CN" altLang="en-US" sz="2800" b="1" dirty="0" smtClean="0"/>
              <a:t>则把有序三元数组</a:t>
            </a:r>
            <a:r>
              <a:rPr lang="en-US" altLang="zh-CN" sz="2800" b="1" dirty="0" smtClean="0"/>
              <a:t>(</a:t>
            </a:r>
            <a:r>
              <a:rPr lang="en-US" altLang="zh-CN" sz="2800" b="1" dirty="0" err="1" smtClean="0"/>
              <a:t>x,y,z</a:t>
            </a:r>
            <a:r>
              <a:rPr lang="en-US" altLang="zh-CN" sz="2800" b="1" dirty="0" smtClean="0"/>
              <a:t>)</a:t>
            </a:r>
            <a:r>
              <a:rPr lang="zh-CN" altLang="en-US" sz="2800" b="1" dirty="0" smtClean="0"/>
              <a:t>称为</a:t>
            </a:r>
            <a:r>
              <a:rPr lang="en-US" altLang="zh-CN" sz="2800" b="1" dirty="0" smtClean="0"/>
              <a:t>m</a:t>
            </a:r>
            <a:r>
              <a:rPr lang="zh-CN" altLang="en-US" sz="2800" b="1" dirty="0" smtClean="0"/>
              <a:t>在基</a:t>
            </a:r>
            <a:r>
              <a:rPr lang="en-US" altLang="zh-CN" sz="2800" b="1" dirty="0" smtClean="0"/>
              <a:t>e</a:t>
            </a:r>
            <a:r>
              <a:rPr lang="en-US" altLang="zh-CN" sz="2800" b="1" baseline="-25000" dirty="0" smtClean="0"/>
              <a:t>1</a:t>
            </a:r>
            <a:r>
              <a:rPr lang="zh-CN" altLang="en-US" sz="2800" b="1" dirty="0" smtClean="0"/>
              <a:t>，</a:t>
            </a:r>
            <a:r>
              <a:rPr lang="en-US" altLang="zh-CN" sz="2800" b="1" dirty="0" smtClean="0"/>
              <a:t> e</a:t>
            </a:r>
            <a:r>
              <a:rPr lang="en-US" altLang="zh-CN" sz="2800" b="1" baseline="-25000" dirty="0" smtClean="0"/>
              <a:t>2</a:t>
            </a:r>
            <a:r>
              <a:rPr lang="zh-CN" altLang="en-US" sz="2800" b="1" dirty="0" smtClean="0"/>
              <a:t>，</a:t>
            </a:r>
            <a:r>
              <a:rPr lang="en-US" altLang="zh-CN" sz="2800" b="1" dirty="0" smtClean="0"/>
              <a:t>e</a:t>
            </a:r>
            <a:r>
              <a:rPr lang="en-US" altLang="zh-CN" sz="2800" b="1" baseline="-25000" dirty="0" smtClean="0"/>
              <a:t>3</a:t>
            </a:r>
            <a:r>
              <a:rPr lang="zh-CN" altLang="en-US" sz="2800" b="1" dirty="0" smtClean="0"/>
              <a:t>中的</a:t>
            </a:r>
            <a:r>
              <a:rPr lang="zh-CN" altLang="en-US" sz="2800" b="1" dirty="0" smtClean="0">
                <a:solidFill>
                  <a:schemeClr val="accent1"/>
                </a:solidFill>
              </a:rPr>
              <a:t>坐标</a:t>
            </a:r>
          </a:p>
        </p:txBody>
      </p:sp>
      <p:sp>
        <p:nvSpPr>
          <p:cNvPr id="9" name="TextBox 8"/>
          <p:cNvSpPr txBox="1"/>
          <p:nvPr/>
        </p:nvSpPr>
        <p:spPr>
          <a:xfrm>
            <a:off x="228482" y="4221088"/>
            <a:ext cx="7079822" cy="523220"/>
          </a:xfrm>
          <a:prstGeom prst="rect">
            <a:avLst/>
          </a:prstGeom>
          <a:noFill/>
        </p:spPr>
        <p:txBody>
          <a:bodyPr wrap="square" rtlCol="0">
            <a:spAutoFit/>
          </a:bodyPr>
          <a:lstStyle/>
          <a:p>
            <a:r>
              <a:rPr lang="zh-CN" altLang="en-US" sz="2800" b="1" dirty="0" smtClean="0"/>
              <a:t>空间中取定一点</a:t>
            </a:r>
            <a:r>
              <a:rPr lang="en-US" altLang="zh-CN" sz="2800" b="1" dirty="0" smtClean="0"/>
              <a:t>O</a:t>
            </a:r>
            <a:r>
              <a:rPr lang="zh-CN" altLang="en-US" sz="2800" b="1" dirty="0" smtClean="0"/>
              <a:t>以后，任意一点</a:t>
            </a:r>
            <a:r>
              <a:rPr lang="en-US" altLang="zh-CN" sz="2800" b="1" dirty="0" smtClean="0"/>
              <a:t>M</a:t>
            </a:r>
            <a:r>
              <a:rPr lang="zh-CN" altLang="en-US" sz="2800" b="1" dirty="0" smtClean="0"/>
              <a:t>与向量</a:t>
            </a:r>
          </a:p>
        </p:txBody>
      </p:sp>
      <p:graphicFrame>
        <p:nvGraphicFramePr>
          <p:cNvPr id="10" name="对象 9"/>
          <p:cNvGraphicFramePr>
            <a:graphicFrameLocks noChangeAspect="1"/>
          </p:cNvGraphicFramePr>
          <p:nvPr/>
        </p:nvGraphicFramePr>
        <p:xfrm>
          <a:off x="7020272" y="4266093"/>
          <a:ext cx="601190" cy="459051"/>
        </p:xfrm>
        <a:graphic>
          <a:graphicData uri="http://schemas.openxmlformats.org/presentationml/2006/ole">
            <mc:AlternateContent xmlns:mc="http://schemas.openxmlformats.org/markup-compatibility/2006">
              <mc:Choice xmlns:v="urn:schemas-microsoft-com:vml" Requires="v">
                <p:oleObj spid="_x0000_s729099" name="Equation" r:id="rId3" imgW="304560" imgH="215640" progId="">
                  <p:embed/>
                </p:oleObj>
              </mc:Choice>
              <mc:Fallback>
                <p:oleObj name="Equation" r:id="rId3" imgW="30456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4266093"/>
                        <a:ext cx="601190" cy="459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7547949" y="4221088"/>
            <a:ext cx="840475" cy="523220"/>
          </a:xfrm>
          <a:prstGeom prst="rect">
            <a:avLst/>
          </a:prstGeom>
          <a:noFill/>
        </p:spPr>
        <p:txBody>
          <a:bodyPr wrap="none" rtlCol="0">
            <a:spAutoFit/>
          </a:bodyPr>
          <a:lstStyle/>
          <a:p>
            <a:r>
              <a:rPr lang="zh-CN" altLang="en-US" sz="2800" b="1" dirty="0" smtClean="0"/>
              <a:t>相互</a:t>
            </a:r>
          </a:p>
        </p:txBody>
      </p:sp>
      <p:sp>
        <p:nvSpPr>
          <p:cNvPr id="12" name="TextBox 11"/>
          <p:cNvSpPr txBox="1"/>
          <p:nvPr/>
        </p:nvSpPr>
        <p:spPr>
          <a:xfrm>
            <a:off x="169658" y="4849996"/>
            <a:ext cx="1988045" cy="523220"/>
          </a:xfrm>
          <a:prstGeom prst="rect">
            <a:avLst/>
          </a:prstGeom>
          <a:noFill/>
        </p:spPr>
        <p:txBody>
          <a:bodyPr wrap="none" rtlCol="0">
            <a:spAutoFit/>
          </a:bodyPr>
          <a:lstStyle/>
          <a:p>
            <a:r>
              <a:rPr lang="zh-CN" altLang="en-US" sz="2800" b="1" dirty="0" smtClean="0"/>
              <a:t>唯一决定，</a:t>
            </a:r>
          </a:p>
        </p:txBody>
      </p:sp>
      <p:graphicFrame>
        <p:nvGraphicFramePr>
          <p:cNvPr id="729091" name="Object 3"/>
          <p:cNvGraphicFramePr>
            <a:graphicFrameLocks noChangeAspect="1"/>
          </p:cNvGraphicFramePr>
          <p:nvPr/>
        </p:nvGraphicFramePr>
        <p:xfrm>
          <a:off x="4619227" y="4842421"/>
          <a:ext cx="600845" cy="458787"/>
        </p:xfrm>
        <a:graphic>
          <a:graphicData uri="http://schemas.openxmlformats.org/presentationml/2006/ole">
            <mc:AlternateContent xmlns:mc="http://schemas.openxmlformats.org/markup-compatibility/2006">
              <mc:Choice xmlns:v="urn:schemas-microsoft-com:vml" Requires="v">
                <p:oleObj spid="_x0000_s729100" name="Equation" r:id="rId5" imgW="304560" imgH="215640" progId="">
                  <p:embed/>
                </p:oleObj>
              </mc:Choice>
              <mc:Fallback>
                <p:oleObj name="Equation" r:id="rId5" imgW="304560" imgH="2156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227" y="4842421"/>
                        <a:ext cx="60084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163137" y="4849996"/>
            <a:ext cx="3768980" cy="523220"/>
          </a:xfrm>
          <a:prstGeom prst="rect">
            <a:avLst/>
          </a:prstGeom>
          <a:noFill/>
        </p:spPr>
        <p:txBody>
          <a:bodyPr wrap="none" rtlCol="0">
            <a:spAutoFit/>
          </a:bodyPr>
          <a:lstStyle/>
          <a:p>
            <a:r>
              <a:rPr lang="zh-CN" altLang="en-US" sz="2800" b="1" dirty="0" smtClean="0"/>
              <a:t>称为点</a:t>
            </a:r>
            <a:r>
              <a:rPr lang="en-US" altLang="zh-CN" sz="2800" b="1" dirty="0" smtClean="0"/>
              <a:t>M</a:t>
            </a:r>
            <a:r>
              <a:rPr lang="zh-CN" altLang="en-US" sz="2800" b="1" dirty="0" smtClean="0"/>
              <a:t>的</a:t>
            </a:r>
            <a:r>
              <a:rPr lang="zh-CN" altLang="en-US" sz="2800" b="1" dirty="0" smtClean="0">
                <a:solidFill>
                  <a:srgbClr val="FF0000"/>
                </a:solidFill>
              </a:rPr>
              <a:t>定位向量</a:t>
            </a:r>
            <a:r>
              <a:rPr lang="zh-CN" altLang="en-US" sz="2800" b="1" dirty="0" smtClean="0"/>
              <a:t>，</a:t>
            </a:r>
          </a:p>
        </p:txBody>
      </p:sp>
      <p:sp>
        <p:nvSpPr>
          <p:cNvPr id="15" name="TextBox 14"/>
          <p:cNvSpPr txBox="1"/>
          <p:nvPr/>
        </p:nvSpPr>
        <p:spPr>
          <a:xfrm>
            <a:off x="144016" y="2834933"/>
            <a:ext cx="8964488" cy="1384995"/>
          </a:xfrm>
          <a:prstGeom prst="rect">
            <a:avLst/>
          </a:prstGeom>
          <a:noFill/>
        </p:spPr>
        <p:txBody>
          <a:bodyPr wrap="square" rtlCol="0">
            <a:spAutoFit/>
          </a:bodyPr>
          <a:lstStyle/>
          <a:p>
            <a:r>
              <a:rPr lang="zh-CN" altLang="en-US" sz="2800" b="1" dirty="0" smtClean="0">
                <a:solidFill>
                  <a:srgbClr val="0000FF"/>
                </a:solidFill>
              </a:rPr>
              <a:t>定义：</a:t>
            </a:r>
            <a:r>
              <a:rPr lang="zh-CN" altLang="en-US" sz="2800" b="1" dirty="0" smtClean="0"/>
              <a:t>空间中的一个点</a:t>
            </a:r>
            <a:r>
              <a:rPr lang="en-US" altLang="zh-CN" sz="2800" b="1" dirty="0" smtClean="0"/>
              <a:t>O</a:t>
            </a:r>
            <a:r>
              <a:rPr lang="zh-CN" altLang="en-US" sz="2800" b="1" dirty="0" smtClean="0"/>
              <a:t>和一组基</a:t>
            </a:r>
            <a:r>
              <a:rPr lang="en-US" altLang="zh-CN" sz="2800" b="1" dirty="0" smtClean="0"/>
              <a:t>e</a:t>
            </a:r>
            <a:r>
              <a:rPr lang="en-US" altLang="zh-CN" sz="2800" b="1" baseline="-25000" dirty="0" smtClean="0"/>
              <a:t>1</a:t>
            </a:r>
            <a:r>
              <a:rPr lang="zh-CN" altLang="en-US" sz="2800" b="1" dirty="0" smtClean="0"/>
              <a:t>，</a:t>
            </a:r>
            <a:r>
              <a:rPr lang="en-US" altLang="zh-CN" sz="2800" b="1" dirty="0" smtClean="0"/>
              <a:t> e</a:t>
            </a:r>
            <a:r>
              <a:rPr lang="en-US" altLang="zh-CN" sz="2800" b="1" baseline="-25000" dirty="0" smtClean="0"/>
              <a:t>2</a:t>
            </a:r>
            <a:r>
              <a:rPr lang="zh-CN" altLang="en-US" sz="2800" b="1" dirty="0" smtClean="0"/>
              <a:t>，</a:t>
            </a:r>
            <a:r>
              <a:rPr lang="en-US" altLang="zh-CN" sz="2800" b="1" dirty="0" smtClean="0"/>
              <a:t>e</a:t>
            </a:r>
            <a:r>
              <a:rPr lang="en-US" altLang="zh-CN" sz="2800" b="1" baseline="-25000" dirty="0" smtClean="0"/>
              <a:t>3</a:t>
            </a:r>
            <a:r>
              <a:rPr lang="zh-CN" altLang="en-US" sz="2800" b="1" dirty="0" smtClean="0"/>
              <a:t>合在一起称为空间的一个仿射标架或仿射坐标系，记做</a:t>
            </a:r>
            <a:r>
              <a:rPr lang="en-US" altLang="zh-CN" sz="2800" b="1" dirty="0" smtClean="0"/>
              <a:t>[O,  e</a:t>
            </a:r>
            <a:r>
              <a:rPr lang="en-US" altLang="zh-CN" sz="2800" b="1" baseline="-25000" dirty="0" smtClean="0"/>
              <a:t>1</a:t>
            </a:r>
            <a:r>
              <a:rPr lang="en-US" altLang="zh-CN" sz="2800" b="1" dirty="0" smtClean="0"/>
              <a:t>, e</a:t>
            </a:r>
            <a:r>
              <a:rPr lang="en-US" altLang="zh-CN" sz="2800" b="1" baseline="-25000" dirty="0" smtClean="0"/>
              <a:t>2</a:t>
            </a:r>
            <a:r>
              <a:rPr lang="en-US" altLang="zh-CN" sz="2800" b="1" dirty="0" smtClean="0"/>
              <a:t>, e</a:t>
            </a:r>
            <a:r>
              <a:rPr lang="en-US" altLang="zh-CN" sz="2800" b="1" baseline="-25000" dirty="0" smtClean="0"/>
              <a:t>3</a:t>
            </a:r>
            <a:r>
              <a:rPr lang="en-US" altLang="zh-CN" sz="2800" b="1" dirty="0" smtClean="0"/>
              <a:t>]</a:t>
            </a:r>
            <a:r>
              <a:rPr lang="zh-CN" altLang="en-US" sz="2800" b="1" dirty="0" smtClean="0"/>
              <a:t>。</a:t>
            </a:r>
            <a:endParaRPr lang="en-US" altLang="zh-CN" sz="2800" b="1" dirty="0" smtClean="0"/>
          </a:p>
          <a:p>
            <a:r>
              <a:rPr lang="zh-CN" altLang="en-US" sz="2800" b="1" dirty="0" smtClean="0"/>
              <a:t>其中</a:t>
            </a:r>
            <a:r>
              <a:rPr lang="en-US" altLang="zh-CN" sz="2800" b="1" dirty="0" smtClean="0"/>
              <a:t>O</a:t>
            </a:r>
            <a:r>
              <a:rPr lang="zh-CN" altLang="en-US" sz="2800" b="1" dirty="0" smtClean="0"/>
              <a:t>称为原点。</a:t>
            </a:r>
          </a:p>
        </p:txBody>
      </p:sp>
      <p:sp>
        <p:nvSpPr>
          <p:cNvPr id="17" name="TextBox 16"/>
          <p:cNvSpPr txBox="1"/>
          <p:nvPr/>
        </p:nvSpPr>
        <p:spPr>
          <a:xfrm>
            <a:off x="179512" y="5445224"/>
            <a:ext cx="545342" cy="523220"/>
          </a:xfrm>
          <a:prstGeom prst="rect">
            <a:avLst/>
          </a:prstGeom>
          <a:noFill/>
        </p:spPr>
        <p:txBody>
          <a:bodyPr wrap="none" rtlCol="0">
            <a:spAutoFit/>
          </a:bodyPr>
          <a:lstStyle/>
          <a:p>
            <a:r>
              <a:rPr lang="zh-CN" altLang="en-US" sz="2800" b="1" dirty="0" smtClean="0"/>
              <a:t>把</a:t>
            </a:r>
          </a:p>
        </p:txBody>
      </p:sp>
      <p:graphicFrame>
        <p:nvGraphicFramePr>
          <p:cNvPr id="729092" name="Object 4"/>
          <p:cNvGraphicFramePr>
            <a:graphicFrameLocks noChangeAspect="1"/>
          </p:cNvGraphicFramePr>
          <p:nvPr/>
        </p:nvGraphicFramePr>
        <p:xfrm>
          <a:off x="611560" y="5445224"/>
          <a:ext cx="601662" cy="458787"/>
        </p:xfrm>
        <a:graphic>
          <a:graphicData uri="http://schemas.openxmlformats.org/presentationml/2006/ole">
            <mc:AlternateContent xmlns:mc="http://schemas.openxmlformats.org/markup-compatibility/2006">
              <mc:Choice xmlns:v="urn:schemas-microsoft-com:vml" Requires="v">
                <p:oleObj spid="_x0000_s729101" name="Equation" r:id="rId6" imgW="304560" imgH="215640" progId="">
                  <p:embed/>
                </p:oleObj>
              </mc:Choice>
              <mc:Fallback>
                <p:oleObj name="Equation" r:id="rId6" imgW="304560" imgH="2156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445224"/>
                        <a:ext cx="6016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1115616" y="5445224"/>
            <a:ext cx="7956376" cy="523220"/>
          </a:xfrm>
          <a:prstGeom prst="rect">
            <a:avLst/>
          </a:prstGeom>
          <a:noFill/>
        </p:spPr>
        <p:txBody>
          <a:bodyPr wrap="square" rtlCol="0">
            <a:spAutoFit/>
          </a:bodyPr>
          <a:lstStyle/>
          <a:p>
            <a:r>
              <a:rPr lang="zh-CN" altLang="en-US" sz="2800" b="1" dirty="0" smtClean="0"/>
              <a:t>在</a:t>
            </a:r>
            <a:r>
              <a:rPr lang="en-US" altLang="zh-CN" sz="2800" b="1" dirty="0" smtClean="0"/>
              <a:t>e</a:t>
            </a:r>
            <a:r>
              <a:rPr lang="en-US" altLang="zh-CN" sz="2800" b="1" baseline="-25000" dirty="0" smtClean="0"/>
              <a:t>1</a:t>
            </a:r>
            <a:r>
              <a:rPr lang="zh-CN" altLang="en-US" sz="2800" b="1" dirty="0" smtClean="0"/>
              <a:t>，</a:t>
            </a:r>
            <a:r>
              <a:rPr lang="en-US" altLang="zh-CN" sz="2800" b="1" dirty="0" smtClean="0"/>
              <a:t> e</a:t>
            </a:r>
            <a:r>
              <a:rPr lang="en-US" altLang="zh-CN" sz="2800" b="1" baseline="-25000" dirty="0" smtClean="0"/>
              <a:t>2</a:t>
            </a:r>
            <a:r>
              <a:rPr lang="zh-CN" altLang="en-US" sz="2800" b="1" dirty="0" smtClean="0"/>
              <a:t>，</a:t>
            </a:r>
            <a:r>
              <a:rPr lang="en-US" altLang="zh-CN" sz="2800" b="1" dirty="0" smtClean="0"/>
              <a:t>e</a:t>
            </a:r>
            <a:r>
              <a:rPr lang="en-US" altLang="zh-CN" sz="2800" b="1" baseline="-25000" dirty="0" smtClean="0"/>
              <a:t>3</a:t>
            </a:r>
            <a:r>
              <a:rPr lang="zh-CN" altLang="en-US" sz="2800" b="1" dirty="0" smtClean="0"/>
              <a:t>中的坐标称为点</a:t>
            </a:r>
            <a:r>
              <a:rPr lang="en-US" altLang="zh-CN" sz="2800" b="1" dirty="0" smtClean="0"/>
              <a:t>M</a:t>
            </a:r>
            <a:r>
              <a:rPr lang="zh-CN" altLang="en-US" sz="2800" b="1" dirty="0" smtClean="0"/>
              <a:t>在标架</a:t>
            </a:r>
            <a:r>
              <a:rPr lang="en-US" altLang="zh-CN" sz="2800" b="1" dirty="0" smtClean="0"/>
              <a:t>[O,  e</a:t>
            </a:r>
            <a:r>
              <a:rPr lang="en-US" altLang="zh-CN" sz="2800" b="1" baseline="-25000" dirty="0" smtClean="0"/>
              <a:t>1</a:t>
            </a:r>
            <a:r>
              <a:rPr lang="en-US" altLang="zh-CN" sz="2800" b="1" dirty="0" smtClean="0"/>
              <a:t>, e</a:t>
            </a:r>
            <a:r>
              <a:rPr lang="en-US" altLang="zh-CN" sz="2800" b="1" baseline="-25000" dirty="0" smtClean="0"/>
              <a:t>2</a:t>
            </a:r>
            <a:r>
              <a:rPr lang="en-US" altLang="zh-CN" sz="2800" b="1" dirty="0" smtClean="0"/>
              <a:t>, e</a:t>
            </a:r>
            <a:r>
              <a:rPr lang="en-US" altLang="zh-CN" sz="2800" b="1" baseline="-25000" dirty="0" smtClean="0"/>
              <a:t>3</a:t>
            </a:r>
            <a:r>
              <a:rPr lang="en-US" altLang="zh-CN" sz="2800" b="1" dirty="0" smtClean="0"/>
              <a:t>]</a:t>
            </a:r>
            <a:endParaRPr lang="zh-CN" altLang="en-US" sz="2800" b="1" dirty="0" smtClean="0"/>
          </a:p>
        </p:txBody>
      </p:sp>
      <p:sp>
        <p:nvSpPr>
          <p:cNvPr id="20" name="TextBox 19"/>
          <p:cNvSpPr txBox="1"/>
          <p:nvPr/>
        </p:nvSpPr>
        <p:spPr>
          <a:xfrm>
            <a:off x="179512" y="6021288"/>
            <a:ext cx="1627369" cy="523220"/>
          </a:xfrm>
          <a:prstGeom prst="rect">
            <a:avLst/>
          </a:prstGeom>
          <a:noFill/>
        </p:spPr>
        <p:txBody>
          <a:bodyPr wrap="none" rtlCol="0">
            <a:spAutoFit/>
          </a:bodyPr>
          <a:lstStyle/>
          <a:p>
            <a:r>
              <a:rPr lang="zh-CN" altLang="en-US" sz="2800" b="1" dirty="0" smtClean="0"/>
              <a:t>中的</a:t>
            </a:r>
            <a:r>
              <a:rPr lang="zh-CN" altLang="en-US" sz="2800" b="1" dirty="0" smtClean="0">
                <a:solidFill>
                  <a:schemeClr val="accent1"/>
                </a:solidFill>
              </a:rPr>
              <a:t>坐标</a:t>
            </a:r>
          </a:p>
        </p:txBody>
      </p:sp>
      <p:sp>
        <p:nvSpPr>
          <p:cNvPr id="16" name="矩形 15"/>
          <p:cNvSpPr/>
          <p:nvPr/>
        </p:nvSpPr>
        <p:spPr>
          <a:xfrm>
            <a:off x="4355976" y="764704"/>
            <a:ext cx="4572000" cy="523220"/>
          </a:xfrm>
          <a:prstGeom prst="rect">
            <a:avLst/>
          </a:prstGeom>
        </p:spPr>
        <p:txBody>
          <a:bodyPr>
            <a:spAutoFit/>
          </a:bodyPr>
          <a:lstStyle/>
          <a:p>
            <a:pPr lvl="0"/>
            <a:r>
              <a:rPr lang="zh-CN" altLang="en-US" sz="2800" b="1" dirty="0" smtClean="0">
                <a:solidFill>
                  <a:srgbClr val="000000"/>
                </a:solidFill>
              </a:rPr>
              <a:t>对于空间中任一向量</a:t>
            </a:r>
            <a:r>
              <a:rPr lang="en-US" altLang="zh-CN" sz="2800" b="1" dirty="0" smtClean="0">
                <a:solidFill>
                  <a:srgbClr val="000000"/>
                </a:solidFill>
              </a:rPr>
              <a:t>m</a:t>
            </a:r>
            <a:r>
              <a:rPr lang="zh-CN" altLang="en-US" sz="2800" b="1" dirty="0" smtClean="0">
                <a:solidFill>
                  <a:srgbClr val="000000"/>
                </a:solidFill>
              </a:rPr>
              <a:t>，若</a:t>
            </a:r>
          </a:p>
        </p:txBody>
      </p:sp>
      <p:sp>
        <p:nvSpPr>
          <p:cNvPr id="18" name="矩形 17"/>
          <p:cNvSpPr/>
          <p:nvPr/>
        </p:nvSpPr>
        <p:spPr>
          <a:xfrm>
            <a:off x="1991287" y="4843452"/>
            <a:ext cx="2709396" cy="523220"/>
          </a:xfrm>
          <a:prstGeom prst="rect">
            <a:avLst/>
          </a:prstGeom>
        </p:spPr>
        <p:txBody>
          <a:bodyPr wrap="none">
            <a:spAutoFit/>
          </a:bodyPr>
          <a:lstStyle/>
          <a:p>
            <a:r>
              <a:rPr lang="zh-CN" altLang="en-US" sz="2800" b="1" dirty="0" smtClean="0">
                <a:solidFill>
                  <a:srgbClr val="000000"/>
                </a:solidFill>
              </a:rPr>
              <a:t>因此我们把向量</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nodeType="withEffect">
                                  <p:stCondLst>
                                    <p:cond delay="0"/>
                                  </p:stCondLst>
                                  <p:childTnLst>
                                    <p:set>
                                      <p:cBhvr>
                                        <p:cTn id="41" dur="1" fill="hold">
                                          <p:stCondLst>
                                            <p:cond delay="0"/>
                                          </p:stCondLst>
                                        </p:cTn>
                                        <p:tgtEl>
                                          <p:spTgt spid="729091"/>
                                        </p:tgtEl>
                                        <p:attrNameLst>
                                          <p:attrName>style.visibility</p:attrName>
                                        </p:attrNameLst>
                                      </p:cBhvr>
                                      <p:to>
                                        <p:strVal val="visible"/>
                                      </p:to>
                                    </p:set>
                                    <p:animEffect transition="in" filter="blinds(horizontal)">
                                      <p:cBhvr>
                                        <p:cTn id="42" dur="500"/>
                                        <p:tgtEl>
                                          <p:spTgt spid="72909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par>
                                <p:cTn id="51" presetID="3" presetClass="entr" presetSubtype="10" fill="hold" nodeType="withEffect">
                                  <p:stCondLst>
                                    <p:cond delay="0"/>
                                  </p:stCondLst>
                                  <p:childTnLst>
                                    <p:set>
                                      <p:cBhvr>
                                        <p:cTn id="52" dur="1" fill="hold">
                                          <p:stCondLst>
                                            <p:cond delay="0"/>
                                          </p:stCondLst>
                                        </p:cTn>
                                        <p:tgtEl>
                                          <p:spTgt spid="729092"/>
                                        </p:tgtEl>
                                        <p:attrNameLst>
                                          <p:attrName>style.visibility</p:attrName>
                                        </p:attrNameLst>
                                      </p:cBhvr>
                                      <p:to>
                                        <p:strVal val="visible"/>
                                      </p:to>
                                    </p:set>
                                    <p:animEffect transition="in" filter="blinds(horizontal)">
                                      <p:cBhvr>
                                        <p:cTn id="53" dur="500"/>
                                        <p:tgtEl>
                                          <p:spTgt spid="72909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4" grpId="0"/>
      <p:bldP spid="15" grpId="0"/>
      <p:bldP spid="17" grpId="0"/>
      <p:bldP spid="19" grpId="0"/>
      <p:bldP spid="20" grpId="0"/>
      <p:bldP spid="16"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62" name="Object 2"/>
          <p:cNvGraphicFramePr>
            <a:graphicFrameLocks noChangeAspect="1"/>
          </p:cNvGraphicFramePr>
          <p:nvPr/>
        </p:nvGraphicFramePr>
        <p:xfrm>
          <a:off x="539552" y="215652"/>
          <a:ext cx="8252842" cy="2277244"/>
        </p:xfrm>
        <a:graphic>
          <a:graphicData uri="http://schemas.openxmlformats.org/presentationml/2006/ole">
            <mc:AlternateContent xmlns:mc="http://schemas.openxmlformats.org/markup-compatibility/2006">
              <mc:Choice xmlns:v="urn:schemas-microsoft-com:vml" Requires="v">
                <p:oleObj spid="_x0000_s808986" name="Equation" r:id="rId4" imgW="3403440" imgH="939600" progId="">
                  <p:embed/>
                </p:oleObj>
              </mc:Choice>
              <mc:Fallback>
                <p:oleObj name="Equation" r:id="rId4" imgW="3403440" imgH="939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5652"/>
                        <a:ext cx="8252842" cy="2277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24"/>
          <p:cNvSpPr txBox="1">
            <a:spLocks noChangeArrowheads="1"/>
          </p:cNvSpPr>
          <p:nvPr/>
        </p:nvSpPr>
        <p:spPr bwMode="auto">
          <a:xfrm>
            <a:off x="2355304" y="6351711"/>
            <a:ext cx="4953000" cy="461665"/>
          </a:xfrm>
          <a:prstGeom prst="rect">
            <a:avLst/>
          </a:prstGeom>
          <a:noFill/>
          <a:ln w="9525">
            <a:noFill/>
            <a:miter lim="800000"/>
            <a:headEnd/>
            <a:tailEnd/>
          </a:ln>
        </p:spPr>
        <p:txBody>
          <a:bodyPr>
            <a:spAutoFit/>
          </a:bodyPr>
          <a:lstStyle/>
          <a:p>
            <a:pPr>
              <a:spcBef>
                <a:spcPct val="50000"/>
              </a:spcBef>
            </a:pPr>
            <a:r>
              <a:rPr kumimoji="1" lang="zh-CN" altLang="en-US" sz="2400" b="1" dirty="0" smtClean="0">
                <a:latin typeface="+mn-ea"/>
                <a:ea typeface="+mn-ea"/>
              </a:rPr>
              <a:t>坐标平面把空间分为八</a:t>
            </a:r>
            <a:r>
              <a:rPr kumimoji="1" lang="zh-CN" altLang="en-US" sz="2400" b="1" dirty="0">
                <a:latin typeface="+mn-ea"/>
                <a:ea typeface="+mn-ea"/>
              </a:rPr>
              <a:t>个卦限</a:t>
            </a:r>
          </a:p>
        </p:txBody>
      </p:sp>
      <p:grpSp>
        <p:nvGrpSpPr>
          <p:cNvPr id="4" name="组合 3"/>
          <p:cNvGrpSpPr/>
          <p:nvPr/>
        </p:nvGrpSpPr>
        <p:grpSpPr>
          <a:xfrm>
            <a:off x="1115616" y="2708920"/>
            <a:ext cx="6673552" cy="3456384"/>
            <a:chOff x="1066800" y="1776760"/>
            <a:chExt cx="7010400" cy="4100512"/>
          </a:xfrm>
        </p:grpSpPr>
        <p:sp>
          <p:nvSpPr>
            <p:cNvPr id="5" name="AutoShape 2"/>
            <p:cNvSpPr>
              <a:spLocks noChangeArrowheads="1"/>
            </p:cNvSpPr>
            <p:nvPr/>
          </p:nvSpPr>
          <p:spPr bwMode="auto">
            <a:xfrm rot="-1679371">
              <a:off x="3733800" y="2754660"/>
              <a:ext cx="2206625" cy="2017712"/>
            </a:xfrm>
            <a:prstGeom prst="parallelogram">
              <a:avLst>
                <a:gd name="adj" fmla="val 53719"/>
              </a:avLst>
            </a:prstGeom>
            <a:solidFill>
              <a:srgbClr val="F4E9E2"/>
            </a:solidFill>
            <a:ln w="19050">
              <a:solidFill>
                <a:schemeClr val="tx1"/>
              </a:solidFill>
              <a:miter lim="800000"/>
              <a:headEnd/>
              <a:tailEnd/>
            </a:ln>
          </p:spPr>
          <p:txBody>
            <a:bodyPr wrap="none" anchor="ctr"/>
            <a:lstStyle/>
            <a:p>
              <a:endParaRPr lang="zh-CN" altLang="en-US"/>
            </a:p>
          </p:txBody>
        </p:sp>
        <p:grpSp>
          <p:nvGrpSpPr>
            <p:cNvPr id="6" name="Group 3"/>
            <p:cNvGrpSpPr>
              <a:grpSpLocks/>
            </p:cNvGrpSpPr>
            <p:nvPr/>
          </p:nvGrpSpPr>
          <p:grpSpPr bwMode="auto">
            <a:xfrm>
              <a:off x="1066800" y="4240560"/>
              <a:ext cx="2362200" cy="976312"/>
              <a:chOff x="576" y="2352"/>
              <a:chExt cx="1488" cy="615"/>
            </a:xfrm>
          </p:grpSpPr>
          <p:sp>
            <p:nvSpPr>
              <p:cNvPr id="50" name="Text Box 4"/>
              <p:cNvSpPr txBox="1">
                <a:spLocks noChangeArrowheads="1"/>
              </p:cNvSpPr>
              <p:nvPr/>
            </p:nvSpPr>
            <p:spPr bwMode="auto">
              <a:xfrm>
                <a:off x="576" y="2640"/>
                <a:ext cx="336"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Ⅶ</a:t>
                </a:r>
              </a:p>
            </p:txBody>
          </p:sp>
          <p:sp>
            <p:nvSpPr>
              <p:cNvPr id="51" name="Line 5"/>
              <p:cNvSpPr>
                <a:spLocks noChangeShapeType="1"/>
              </p:cNvSpPr>
              <p:nvPr/>
            </p:nvSpPr>
            <p:spPr bwMode="auto">
              <a:xfrm flipV="1">
                <a:off x="864" y="2352"/>
                <a:ext cx="1200" cy="432"/>
              </a:xfrm>
              <a:prstGeom prst="line">
                <a:avLst/>
              </a:prstGeom>
              <a:noFill/>
              <a:ln w="28575">
                <a:solidFill>
                  <a:schemeClr val="accent1"/>
                </a:solidFill>
                <a:round/>
                <a:headEnd/>
                <a:tailEnd type="triangle" w="med" len="med"/>
              </a:ln>
            </p:spPr>
            <p:txBody>
              <a:bodyPr wrap="none" anchor="ctr"/>
              <a:lstStyle/>
              <a:p>
                <a:endParaRPr lang="zh-CN" altLang="en-US"/>
              </a:p>
            </p:txBody>
          </p:sp>
        </p:grpSp>
        <p:sp>
          <p:nvSpPr>
            <p:cNvPr id="7" name="Rectangle 6"/>
            <p:cNvSpPr>
              <a:spLocks noChangeArrowheads="1"/>
            </p:cNvSpPr>
            <p:nvPr/>
          </p:nvSpPr>
          <p:spPr bwMode="auto">
            <a:xfrm>
              <a:off x="3297238" y="3873847"/>
              <a:ext cx="2497137" cy="1204913"/>
            </a:xfrm>
            <a:prstGeom prst="rect">
              <a:avLst/>
            </a:prstGeom>
            <a:solidFill>
              <a:srgbClr val="FE4A79"/>
            </a:solidFill>
            <a:ln w="9525">
              <a:solidFill>
                <a:schemeClr val="tx1"/>
              </a:solidFill>
              <a:miter lim="800000"/>
              <a:headEnd/>
              <a:tailEnd/>
            </a:ln>
          </p:spPr>
          <p:txBody>
            <a:bodyPr wrap="none" anchor="ctr"/>
            <a:lstStyle/>
            <a:p>
              <a:endParaRPr lang="zh-CN" altLang="en-US"/>
            </a:p>
          </p:txBody>
        </p:sp>
        <p:sp>
          <p:nvSpPr>
            <p:cNvPr id="8" name="AutoShape 7"/>
            <p:cNvSpPr>
              <a:spLocks noChangeArrowheads="1"/>
            </p:cNvSpPr>
            <p:nvPr/>
          </p:nvSpPr>
          <p:spPr bwMode="auto">
            <a:xfrm>
              <a:off x="2535238" y="3529360"/>
              <a:ext cx="3951287" cy="762000"/>
            </a:xfrm>
            <a:prstGeom prst="parallelogram">
              <a:avLst>
                <a:gd name="adj" fmla="val 196350"/>
              </a:avLst>
            </a:prstGeom>
            <a:solidFill>
              <a:srgbClr val="66FFFF"/>
            </a:solidFill>
            <a:ln w="19050">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3297238" y="2835622"/>
              <a:ext cx="2497137" cy="1041400"/>
            </a:xfrm>
            <a:prstGeom prst="rect">
              <a:avLst/>
            </a:prstGeom>
            <a:solidFill>
              <a:srgbClr val="FE4A79"/>
            </a:solidFill>
            <a:ln w="9525">
              <a:solidFill>
                <a:schemeClr val="tx1"/>
              </a:solidFill>
              <a:miter lim="800000"/>
              <a:headEnd/>
              <a:tailEnd/>
            </a:ln>
          </p:spPr>
          <p:txBody>
            <a:bodyPr wrap="none" anchor="ctr"/>
            <a:lstStyle/>
            <a:p>
              <a:endParaRPr lang="zh-CN" altLang="en-US"/>
            </a:p>
          </p:txBody>
        </p:sp>
        <p:sp>
          <p:nvSpPr>
            <p:cNvPr id="10" name="Line 9"/>
            <p:cNvSpPr>
              <a:spLocks noChangeShapeType="1"/>
            </p:cNvSpPr>
            <p:nvPr/>
          </p:nvSpPr>
          <p:spPr bwMode="auto">
            <a:xfrm>
              <a:off x="4476750" y="3878610"/>
              <a:ext cx="2435225"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1" name="Line 10"/>
            <p:cNvSpPr>
              <a:spLocks noChangeShapeType="1"/>
            </p:cNvSpPr>
            <p:nvPr/>
          </p:nvSpPr>
          <p:spPr bwMode="auto">
            <a:xfrm flipV="1">
              <a:off x="4495800" y="2037110"/>
              <a:ext cx="0" cy="18288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12" name="Object 11"/>
            <p:cNvGraphicFramePr>
              <a:graphicFrameLocks noChangeAspect="1"/>
            </p:cNvGraphicFramePr>
            <p:nvPr/>
          </p:nvGraphicFramePr>
          <p:xfrm>
            <a:off x="2438400" y="4773960"/>
            <a:ext cx="265113" cy="252412"/>
          </p:xfrm>
          <a:graphic>
            <a:graphicData uri="http://schemas.openxmlformats.org/presentationml/2006/ole">
              <mc:AlternateContent xmlns:mc="http://schemas.openxmlformats.org/markup-compatibility/2006">
                <mc:Choice xmlns:v="urn:schemas-microsoft-com:vml" Requires="v">
                  <p:oleObj spid="_x0000_s808987" name="公式" r:id="rId6" imgW="266400" imgH="253800" progId="">
                    <p:embed/>
                  </p:oleObj>
                </mc:Choice>
                <mc:Fallback>
                  <p:oleObj name="公式" r:id="rId6" imgW="266400" imgH="2538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773960"/>
                          <a:ext cx="265113"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7010400" y="3834160"/>
            <a:ext cx="265113" cy="330200"/>
          </p:xfrm>
          <a:graphic>
            <a:graphicData uri="http://schemas.openxmlformats.org/presentationml/2006/ole">
              <mc:AlternateContent xmlns:mc="http://schemas.openxmlformats.org/markup-compatibility/2006">
                <mc:Choice xmlns:v="urn:schemas-microsoft-com:vml" Requires="v">
                  <p:oleObj spid="_x0000_s808988" name="公式" r:id="rId8" imgW="266400" imgH="330120" progId="">
                    <p:embed/>
                  </p:oleObj>
                </mc:Choice>
                <mc:Fallback>
                  <p:oleObj name="公式" r:id="rId8" imgW="266400" imgH="33012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3834160"/>
                          <a:ext cx="2651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4495800" y="3859560"/>
            <a:ext cx="228600" cy="252412"/>
          </p:xfrm>
          <a:graphic>
            <a:graphicData uri="http://schemas.openxmlformats.org/presentationml/2006/ole">
              <mc:AlternateContent xmlns:mc="http://schemas.openxmlformats.org/markup-compatibility/2006">
                <mc:Choice xmlns:v="urn:schemas-microsoft-com:vml" Requires="v">
                  <p:oleObj spid="_x0000_s808989" name="公式" r:id="rId10" imgW="228600" imgH="253800" progId="">
                    <p:embed/>
                  </p:oleObj>
                </mc:Choice>
                <mc:Fallback>
                  <p:oleObj name="公式" r:id="rId10" imgW="228600" imgH="2538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3859560"/>
                          <a:ext cx="228600"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4648200" y="1929160"/>
            <a:ext cx="214313" cy="265112"/>
          </p:xfrm>
          <a:graphic>
            <a:graphicData uri="http://schemas.openxmlformats.org/presentationml/2006/ole">
              <mc:AlternateContent xmlns:mc="http://schemas.openxmlformats.org/markup-compatibility/2006">
                <mc:Choice xmlns:v="urn:schemas-microsoft-com:vml" Requires="v">
                  <p:oleObj spid="_x0000_s808990" name="公式" r:id="rId12" imgW="215640" imgH="266400" progId="">
                    <p:embed/>
                  </p:oleObj>
                </mc:Choice>
                <mc:Fallback>
                  <p:oleObj name="公式" r:id="rId12" imgW="215640" imgH="2664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1929160"/>
                          <a:ext cx="214313"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5"/>
            <p:cNvGrpSpPr>
              <a:grpSpLocks/>
            </p:cNvGrpSpPr>
            <p:nvPr/>
          </p:nvGrpSpPr>
          <p:grpSpPr bwMode="auto">
            <a:xfrm>
              <a:off x="1524000" y="3954810"/>
              <a:ext cx="1141413" cy="519112"/>
              <a:chOff x="857" y="2140"/>
              <a:chExt cx="719" cy="327"/>
            </a:xfrm>
          </p:grpSpPr>
          <p:graphicFrame>
            <p:nvGraphicFramePr>
              <p:cNvPr id="48" name="Object 16"/>
              <p:cNvGraphicFramePr>
                <a:graphicFrameLocks noChangeAspect="1"/>
              </p:cNvGraphicFramePr>
              <p:nvPr/>
            </p:nvGraphicFramePr>
            <p:xfrm>
              <a:off x="857" y="2240"/>
              <a:ext cx="391" cy="208"/>
            </p:xfrm>
            <a:graphic>
              <a:graphicData uri="http://schemas.openxmlformats.org/presentationml/2006/ole">
                <mc:AlternateContent xmlns:mc="http://schemas.openxmlformats.org/markup-compatibility/2006">
                  <mc:Choice xmlns:v="urn:schemas-microsoft-com:vml" Requires="v">
                    <p:oleObj spid="_x0000_s808991" name="公式" r:id="rId14" imgW="622080" imgH="330120" progId="">
                      <p:embed/>
                    </p:oleObj>
                  </mc:Choice>
                  <mc:Fallback>
                    <p:oleObj name="公式" r:id="rId14" imgW="622080" imgH="33012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 y="2240"/>
                            <a:ext cx="391"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 Box 17"/>
              <p:cNvSpPr txBox="1">
                <a:spLocks noChangeArrowheads="1"/>
              </p:cNvSpPr>
              <p:nvPr/>
            </p:nvSpPr>
            <p:spPr bwMode="auto">
              <a:xfrm>
                <a:off x="1192" y="2140"/>
                <a:ext cx="384" cy="327"/>
              </a:xfrm>
              <a:prstGeom prst="rect">
                <a:avLst/>
              </a:prstGeom>
              <a:noFill/>
              <a:ln w="9525">
                <a:noFill/>
                <a:miter lim="800000"/>
                <a:headEnd/>
                <a:tailEnd/>
              </a:ln>
            </p:spPr>
            <p:txBody>
              <a:bodyPr>
                <a:spAutoFit/>
              </a:bodyPr>
              <a:lstStyle/>
              <a:p>
                <a:pPr>
                  <a:spcBef>
                    <a:spcPct val="50000"/>
                  </a:spcBef>
                </a:pPr>
                <a:r>
                  <a:rPr kumimoji="1" lang="zh-CN" altLang="en-US" sz="2800" b="1"/>
                  <a:t>面</a:t>
                </a:r>
              </a:p>
            </p:txBody>
          </p:sp>
        </p:grpSp>
        <p:grpSp>
          <p:nvGrpSpPr>
            <p:cNvPr id="17" name="Group 18"/>
            <p:cNvGrpSpPr>
              <a:grpSpLocks/>
            </p:cNvGrpSpPr>
            <p:nvPr/>
          </p:nvGrpSpPr>
          <p:grpSpPr bwMode="auto">
            <a:xfrm>
              <a:off x="2286000" y="2475260"/>
              <a:ext cx="1193800" cy="519112"/>
              <a:chOff x="1296" y="1208"/>
              <a:chExt cx="752" cy="327"/>
            </a:xfrm>
          </p:grpSpPr>
          <p:graphicFrame>
            <p:nvGraphicFramePr>
              <p:cNvPr id="46" name="Object 19"/>
              <p:cNvGraphicFramePr>
                <a:graphicFrameLocks noChangeAspect="1"/>
              </p:cNvGraphicFramePr>
              <p:nvPr/>
            </p:nvGraphicFramePr>
            <p:xfrm>
              <a:off x="1296" y="1296"/>
              <a:ext cx="384" cy="208"/>
            </p:xfrm>
            <a:graphic>
              <a:graphicData uri="http://schemas.openxmlformats.org/presentationml/2006/ole">
                <mc:AlternateContent xmlns:mc="http://schemas.openxmlformats.org/markup-compatibility/2006">
                  <mc:Choice xmlns:v="urn:schemas-microsoft-com:vml" Requires="v">
                    <p:oleObj spid="_x0000_s808992" name="公式" r:id="rId16" imgW="609480" imgH="330120" progId="">
                      <p:embed/>
                    </p:oleObj>
                  </mc:Choice>
                  <mc:Fallback>
                    <p:oleObj name="公式" r:id="rId16" imgW="609480" imgH="33012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96" y="1296"/>
                            <a:ext cx="384"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20"/>
              <p:cNvSpPr txBox="1">
                <a:spLocks noChangeArrowheads="1"/>
              </p:cNvSpPr>
              <p:nvPr/>
            </p:nvSpPr>
            <p:spPr bwMode="auto">
              <a:xfrm>
                <a:off x="1616" y="1208"/>
                <a:ext cx="432" cy="327"/>
              </a:xfrm>
              <a:prstGeom prst="rect">
                <a:avLst/>
              </a:prstGeom>
              <a:noFill/>
              <a:ln w="9525">
                <a:noFill/>
                <a:miter lim="800000"/>
                <a:headEnd/>
                <a:tailEnd/>
              </a:ln>
            </p:spPr>
            <p:txBody>
              <a:bodyPr>
                <a:spAutoFit/>
              </a:bodyPr>
              <a:lstStyle/>
              <a:p>
                <a:pPr>
                  <a:spcBef>
                    <a:spcPct val="50000"/>
                  </a:spcBef>
                </a:pPr>
                <a:r>
                  <a:rPr kumimoji="1" lang="zh-CN" altLang="en-US" sz="2800" b="1" dirty="0"/>
                  <a:t>面</a:t>
                </a:r>
              </a:p>
            </p:txBody>
          </p:sp>
        </p:grpSp>
        <p:grpSp>
          <p:nvGrpSpPr>
            <p:cNvPr id="18" name="Group 21"/>
            <p:cNvGrpSpPr>
              <a:grpSpLocks/>
            </p:cNvGrpSpPr>
            <p:nvPr/>
          </p:nvGrpSpPr>
          <p:grpSpPr bwMode="auto">
            <a:xfrm>
              <a:off x="5499100" y="2043460"/>
              <a:ext cx="1206500" cy="519112"/>
              <a:chOff x="3320" y="936"/>
              <a:chExt cx="760" cy="327"/>
            </a:xfrm>
          </p:grpSpPr>
          <p:graphicFrame>
            <p:nvGraphicFramePr>
              <p:cNvPr id="44" name="Object 22"/>
              <p:cNvGraphicFramePr>
                <a:graphicFrameLocks noChangeAspect="1"/>
              </p:cNvGraphicFramePr>
              <p:nvPr/>
            </p:nvGraphicFramePr>
            <p:xfrm>
              <a:off x="3320" y="1056"/>
              <a:ext cx="376" cy="176"/>
            </p:xfrm>
            <a:graphic>
              <a:graphicData uri="http://schemas.openxmlformats.org/presentationml/2006/ole">
                <mc:AlternateContent xmlns:mc="http://schemas.openxmlformats.org/markup-compatibility/2006">
                  <mc:Choice xmlns:v="urn:schemas-microsoft-com:vml" Requires="v">
                    <p:oleObj spid="_x0000_s808993" name="公式" r:id="rId18" imgW="596880" imgH="279360" progId="">
                      <p:embed/>
                    </p:oleObj>
                  </mc:Choice>
                  <mc:Fallback>
                    <p:oleObj name="公式" r:id="rId18" imgW="596880" imgH="27936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20" y="1056"/>
                            <a:ext cx="3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23"/>
              <p:cNvSpPr txBox="1">
                <a:spLocks noChangeArrowheads="1"/>
              </p:cNvSpPr>
              <p:nvPr/>
            </p:nvSpPr>
            <p:spPr bwMode="auto">
              <a:xfrm>
                <a:off x="3648" y="936"/>
                <a:ext cx="432" cy="327"/>
              </a:xfrm>
              <a:prstGeom prst="rect">
                <a:avLst/>
              </a:prstGeom>
              <a:noFill/>
              <a:ln w="9525">
                <a:noFill/>
                <a:miter lim="800000"/>
                <a:headEnd/>
                <a:tailEnd/>
              </a:ln>
            </p:spPr>
            <p:txBody>
              <a:bodyPr>
                <a:spAutoFit/>
              </a:bodyPr>
              <a:lstStyle/>
              <a:p>
                <a:pPr>
                  <a:spcBef>
                    <a:spcPct val="50000"/>
                  </a:spcBef>
                </a:pPr>
                <a:r>
                  <a:rPr kumimoji="1" lang="zh-CN" altLang="en-US" sz="2800" b="1"/>
                  <a:t>面</a:t>
                </a:r>
              </a:p>
            </p:txBody>
          </p:sp>
        </p:grpSp>
        <p:grpSp>
          <p:nvGrpSpPr>
            <p:cNvPr id="19" name="Group 25"/>
            <p:cNvGrpSpPr>
              <a:grpSpLocks/>
            </p:cNvGrpSpPr>
            <p:nvPr/>
          </p:nvGrpSpPr>
          <p:grpSpPr bwMode="auto">
            <a:xfrm>
              <a:off x="5029200" y="3467447"/>
              <a:ext cx="3048000" cy="519113"/>
              <a:chOff x="3024" y="1833"/>
              <a:chExt cx="1920" cy="327"/>
            </a:xfrm>
          </p:grpSpPr>
          <p:sp>
            <p:nvSpPr>
              <p:cNvPr id="42" name="Text Box 26"/>
              <p:cNvSpPr txBox="1">
                <a:spLocks noChangeArrowheads="1"/>
              </p:cNvSpPr>
              <p:nvPr/>
            </p:nvSpPr>
            <p:spPr bwMode="auto">
              <a:xfrm>
                <a:off x="4608" y="1833"/>
                <a:ext cx="336"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Ⅰ</a:t>
                </a:r>
              </a:p>
            </p:txBody>
          </p:sp>
          <p:sp>
            <p:nvSpPr>
              <p:cNvPr id="43" name="Line 27"/>
              <p:cNvSpPr>
                <a:spLocks noChangeShapeType="1"/>
              </p:cNvSpPr>
              <p:nvPr/>
            </p:nvSpPr>
            <p:spPr bwMode="auto">
              <a:xfrm flipH="1">
                <a:off x="3024" y="2016"/>
                <a:ext cx="1584" cy="0"/>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0" name="Group 28"/>
            <p:cNvGrpSpPr>
              <a:grpSpLocks/>
            </p:cNvGrpSpPr>
            <p:nvPr/>
          </p:nvGrpSpPr>
          <p:grpSpPr bwMode="auto">
            <a:xfrm>
              <a:off x="5943600" y="2843560"/>
              <a:ext cx="1981200" cy="519112"/>
              <a:chOff x="3696" y="1305"/>
              <a:chExt cx="1248" cy="327"/>
            </a:xfrm>
          </p:grpSpPr>
          <p:sp>
            <p:nvSpPr>
              <p:cNvPr id="40" name="Text Box 29"/>
              <p:cNvSpPr txBox="1">
                <a:spLocks noChangeArrowheads="1"/>
              </p:cNvSpPr>
              <p:nvPr/>
            </p:nvSpPr>
            <p:spPr bwMode="auto">
              <a:xfrm>
                <a:off x="4560" y="1305"/>
                <a:ext cx="384"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Ⅱ</a:t>
                </a:r>
              </a:p>
            </p:txBody>
          </p:sp>
          <p:sp>
            <p:nvSpPr>
              <p:cNvPr id="41" name="Line 30"/>
              <p:cNvSpPr>
                <a:spLocks noChangeShapeType="1"/>
              </p:cNvSpPr>
              <p:nvPr/>
            </p:nvSpPr>
            <p:spPr bwMode="auto">
              <a:xfrm flipH="1">
                <a:off x="3696" y="1488"/>
                <a:ext cx="864" cy="0"/>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1" name="Group 31"/>
            <p:cNvGrpSpPr>
              <a:grpSpLocks/>
            </p:cNvGrpSpPr>
            <p:nvPr/>
          </p:nvGrpSpPr>
          <p:grpSpPr bwMode="auto">
            <a:xfrm>
              <a:off x="2057400" y="1776760"/>
              <a:ext cx="2057400" cy="990600"/>
              <a:chOff x="1152" y="768"/>
              <a:chExt cx="1296" cy="624"/>
            </a:xfrm>
          </p:grpSpPr>
          <p:sp>
            <p:nvSpPr>
              <p:cNvPr id="38" name="Text Box 32"/>
              <p:cNvSpPr txBox="1">
                <a:spLocks noChangeArrowheads="1"/>
              </p:cNvSpPr>
              <p:nvPr/>
            </p:nvSpPr>
            <p:spPr bwMode="auto">
              <a:xfrm>
                <a:off x="1152" y="768"/>
                <a:ext cx="336" cy="333"/>
              </a:xfrm>
              <a:prstGeom prst="rect">
                <a:avLst/>
              </a:prstGeom>
              <a:solidFill>
                <a:schemeClr val="accent1"/>
              </a:solidFill>
              <a:ln w="9525">
                <a:solidFill>
                  <a:schemeClr val="accent1"/>
                </a:solidFill>
                <a:miter lim="800000"/>
                <a:headEnd/>
                <a:tailEnd/>
              </a:ln>
            </p:spPr>
            <p:txBody>
              <a:bodyPr>
                <a:spAutoFit/>
              </a:bodyPr>
              <a:lstStyle/>
              <a:p>
                <a:pPr>
                  <a:spcBef>
                    <a:spcPct val="50000"/>
                  </a:spcBef>
                </a:pPr>
                <a:r>
                  <a:rPr kumimoji="1" lang="en-US" altLang="zh-CN" sz="2800" b="1"/>
                  <a:t>Ⅲ</a:t>
                </a:r>
              </a:p>
            </p:txBody>
          </p:sp>
          <p:sp>
            <p:nvSpPr>
              <p:cNvPr id="39" name="Line 33"/>
              <p:cNvSpPr>
                <a:spLocks noChangeShapeType="1"/>
              </p:cNvSpPr>
              <p:nvPr/>
            </p:nvSpPr>
            <p:spPr bwMode="auto">
              <a:xfrm>
                <a:off x="1488" y="912"/>
                <a:ext cx="960" cy="480"/>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2" name="Group 34"/>
            <p:cNvGrpSpPr>
              <a:grpSpLocks/>
            </p:cNvGrpSpPr>
            <p:nvPr/>
          </p:nvGrpSpPr>
          <p:grpSpPr bwMode="auto">
            <a:xfrm>
              <a:off x="1143000" y="3224560"/>
              <a:ext cx="2362200" cy="519112"/>
              <a:chOff x="480" y="1728"/>
              <a:chExt cx="1488" cy="327"/>
            </a:xfrm>
          </p:grpSpPr>
          <p:sp>
            <p:nvSpPr>
              <p:cNvPr id="36" name="Text Box 35"/>
              <p:cNvSpPr txBox="1">
                <a:spLocks noChangeArrowheads="1"/>
              </p:cNvSpPr>
              <p:nvPr/>
            </p:nvSpPr>
            <p:spPr bwMode="auto">
              <a:xfrm>
                <a:off x="480" y="1728"/>
                <a:ext cx="336"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Ⅳ</a:t>
                </a:r>
              </a:p>
            </p:txBody>
          </p:sp>
          <p:sp>
            <p:nvSpPr>
              <p:cNvPr id="37" name="Line 36"/>
              <p:cNvSpPr>
                <a:spLocks noChangeShapeType="1"/>
              </p:cNvSpPr>
              <p:nvPr/>
            </p:nvSpPr>
            <p:spPr bwMode="auto">
              <a:xfrm>
                <a:off x="768" y="1920"/>
                <a:ext cx="1200" cy="0"/>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3" name="Group 37"/>
            <p:cNvGrpSpPr>
              <a:grpSpLocks/>
            </p:cNvGrpSpPr>
            <p:nvPr/>
          </p:nvGrpSpPr>
          <p:grpSpPr bwMode="auto">
            <a:xfrm>
              <a:off x="5257800" y="4672360"/>
              <a:ext cx="1143000" cy="990600"/>
              <a:chOff x="3168" y="2592"/>
              <a:chExt cx="720" cy="624"/>
            </a:xfrm>
          </p:grpSpPr>
          <p:sp>
            <p:nvSpPr>
              <p:cNvPr id="34" name="Text Box 38"/>
              <p:cNvSpPr txBox="1">
                <a:spLocks noChangeArrowheads="1"/>
              </p:cNvSpPr>
              <p:nvPr/>
            </p:nvSpPr>
            <p:spPr bwMode="auto">
              <a:xfrm>
                <a:off x="3552" y="2889"/>
                <a:ext cx="336"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Ⅴ</a:t>
                </a:r>
              </a:p>
            </p:txBody>
          </p:sp>
          <p:sp>
            <p:nvSpPr>
              <p:cNvPr id="35" name="Line 39"/>
              <p:cNvSpPr>
                <a:spLocks noChangeShapeType="1"/>
              </p:cNvSpPr>
              <p:nvPr/>
            </p:nvSpPr>
            <p:spPr bwMode="auto">
              <a:xfrm flipH="1" flipV="1">
                <a:off x="3168" y="2592"/>
                <a:ext cx="384" cy="528"/>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4" name="Group 40"/>
            <p:cNvGrpSpPr>
              <a:grpSpLocks/>
            </p:cNvGrpSpPr>
            <p:nvPr/>
          </p:nvGrpSpPr>
          <p:grpSpPr bwMode="auto">
            <a:xfrm>
              <a:off x="5943600" y="4062760"/>
              <a:ext cx="1828800" cy="1052512"/>
              <a:chOff x="3600" y="2208"/>
              <a:chExt cx="1152" cy="663"/>
            </a:xfrm>
          </p:grpSpPr>
          <p:sp>
            <p:nvSpPr>
              <p:cNvPr id="32" name="Text Box 41"/>
              <p:cNvSpPr txBox="1">
                <a:spLocks noChangeArrowheads="1"/>
              </p:cNvSpPr>
              <p:nvPr/>
            </p:nvSpPr>
            <p:spPr bwMode="auto">
              <a:xfrm>
                <a:off x="4368" y="2544"/>
                <a:ext cx="384"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Ⅵ</a:t>
                </a:r>
              </a:p>
            </p:txBody>
          </p:sp>
          <p:sp>
            <p:nvSpPr>
              <p:cNvPr id="33" name="Line 42"/>
              <p:cNvSpPr>
                <a:spLocks noChangeShapeType="1"/>
              </p:cNvSpPr>
              <p:nvPr/>
            </p:nvSpPr>
            <p:spPr bwMode="auto">
              <a:xfrm flipH="1" flipV="1">
                <a:off x="3600" y="2208"/>
                <a:ext cx="768" cy="528"/>
              </a:xfrm>
              <a:prstGeom prst="line">
                <a:avLst/>
              </a:prstGeom>
              <a:noFill/>
              <a:ln w="28575">
                <a:solidFill>
                  <a:schemeClr val="accent1"/>
                </a:solidFill>
                <a:round/>
                <a:headEnd/>
                <a:tailEnd type="triangle" w="med" len="med"/>
              </a:ln>
            </p:spPr>
            <p:txBody>
              <a:bodyPr wrap="none" anchor="ctr"/>
              <a:lstStyle/>
              <a:p>
                <a:endParaRPr lang="zh-CN" altLang="en-US"/>
              </a:p>
            </p:txBody>
          </p:sp>
        </p:grpSp>
        <p:grpSp>
          <p:nvGrpSpPr>
            <p:cNvPr id="25" name="Group 43"/>
            <p:cNvGrpSpPr>
              <a:grpSpLocks/>
            </p:cNvGrpSpPr>
            <p:nvPr/>
          </p:nvGrpSpPr>
          <p:grpSpPr bwMode="auto">
            <a:xfrm>
              <a:off x="1543050" y="4748560"/>
              <a:ext cx="1905000" cy="1128712"/>
              <a:chOff x="816" y="2736"/>
              <a:chExt cx="1200" cy="711"/>
            </a:xfrm>
          </p:grpSpPr>
          <p:sp>
            <p:nvSpPr>
              <p:cNvPr id="30" name="Text Box 44"/>
              <p:cNvSpPr txBox="1">
                <a:spLocks noChangeArrowheads="1"/>
              </p:cNvSpPr>
              <p:nvPr/>
            </p:nvSpPr>
            <p:spPr bwMode="auto">
              <a:xfrm>
                <a:off x="816" y="3120"/>
                <a:ext cx="432" cy="327"/>
              </a:xfrm>
              <a:prstGeom prst="rect">
                <a:avLst/>
              </a:prstGeom>
              <a:solidFill>
                <a:schemeClr val="accent1"/>
              </a:solidFill>
              <a:ln w="9525">
                <a:noFill/>
                <a:miter lim="800000"/>
                <a:headEnd/>
                <a:tailEnd/>
              </a:ln>
            </p:spPr>
            <p:txBody>
              <a:bodyPr>
                <a:spAutoFit/>
              </a:bodyPr>
              <a:lstStyle/>
              <a:p>
                <a:pPr>
                  <a:spcBef>
                    <a:spcPct val="50000"/>
                  </a:spcBef>
                </a:pPr>
                <a:r>
                  <a:rPr kumimoji="1" lang="en-US" altLang="zh-CN" sz="2800" b="1"/>
                  <a:t>Ⅷ</a:t>
                </a:r>
              </a:p>
            </p:txBody>
          </p:sp>
          <p:sp>
            <p:nvSpPr>
              <p:cNvPr id="31" name="Line 45"/>
              <p:cNvSpPr>
                <a:spLocks noChangeShapeType="1"/>
              </p:cNvSpPr>
              <p:nvPr/>
            </p:nvSpPr>
            <p:spPr bwMode="auto">
              <a:xfrm flipV="1">
                <a:off x="1200" y="2736"/>
                <a:ext cx="816" cy="576"/>
              </a:xfrm>
              <a:prstGeom prst="line">
                <a:avLst/>
              </a:prstGeom>
              <a:noFill/>
              <a:ln w="28575">
                <a:solidFill>
                  <a:schemeClr val="accent1"/>
                </a:solidFill>
                <a:round/>
                <a:headEnd/>
                <a:tailEnd type="triangle" w="med" len="med"/>
              </a:ln>
            </p:spPr>
            <p:txBody>
              <a:bodyPr wrap="none" anchor="ctr"/>
              <a:lstStyle/>
              <a:p>
                <a:endParaRPr lang="zh-CN" altLang="en-US"/>
              </a:p>
            </p:txBody>
          </p:sp>
        </p:grpSp>
        <p:sp>
          <p:nvSpPr>
            <p:cNvPr id="26" name="AutoShape 46"/>
            <p:cNvSpPr>
              <a:spLocks noChangeArrowheads="1"/>
            </p:cNvSpPr>
            <p:nvPr/>
          </p:nvSpPr>
          <p:spPr bwMode="auto">
            <a:xfrm rot="19920629">
              <a:off x="2870585" y="3285949"/>
              <a:ext cx="2187575" cy="2017713"/>
            </a:xfrm>
            <a:prstGeom prst="parallelogram">
              <a:avLst>
                <a:gd name="adj" fmla="val 53256"/>
              </a:avLst>
            </a:prstGeom>
            <a:solidFill>
              <a:srgbClr val="F4E9E2"/>
            </a:solidFill>
            <a:ln w="19050">
              <a:solidFill>
                <a:schemeClr val="tx1"/>
              </a:solidFill>
              <a:miter lim="800000"/>
              <a:headEnd/>
              <a:tailEnd/>
            </a:ln>
          </p:spPr>
          <p:txBody>
            <a:bodyPr wrap="none" anchor="ctr"/>
            <a:lstStyle/>
            <a:p>
              <a:endParaRPr lang="zh-CN" altLang="en-US"/>
            </a:p>
          </p:txBody>
        </p:sp>
        <p:sp>
          <p:nvSpPr>
            <p:cNvPr id="27" name="AutoShape 47"/>
            <p:cNvSpPr>
              <a:spLocks noChangeArrowheads="1"/>
            </p:cNvSpPr>
            <p:nvPr/>
          </p:nvSpPr>
          <p:spPr bwMode="auto">
            <a:xfrm flipH="1">
              <a:off x="3486150" y="3897660"/>
              <a:ext cx="1009650" cy="381000"/>
            </a:xfrm>
            <a:prstGeom prst="rtTriangle">
              <a:avLst/>
            </a:prstGeom>
            <a:solidFill>
              <a:srgbClr val="66FFFF"/>
            </a:solidFill>
            <a:ln w="19050">
              <a:noFill/>
              <a:miter lim="800000"/>
              <a:headEnd/>
              <a:tailEnd/>
            </a:ln>
          </p:spPr>
          <p:txBody>
            <a:bodyPr wrap="none" anchor="ctr"/>
            <a:lstStyle/>
            <a:p>
              <a:endParaRPr lang="zh-CN" altLang="en-US"/>
            </a:p>
          </p:txBody>
        </p:sp>
        <p:sp>
          <p:nvSpPr>
            <p:cNvPr id="28" name="Line 48"/>
            <p:cNvSpPr>
              <a:spLocks noChangeShapeType="1"/>
            </p:cNvSpPr>
            <p:nvPr/>
          </p:nvSpPr>
          <p:spPr bwMode="auto">
            <a:xfrm>
              <a:off x="2590800" y="4278660"/>
              <a:ext cx="2438400" cy="0"/>
            </a:xfrm>
            <a:prstGeom prst="line">
              <a:avLst/>
            </a:prstGeom>
            <a:noFill/>
            <a:ln w="28575">
              <a:solidFill>
                <a:schemeClr val="tx1"/>
              </a:solidFill>
              <a:round/>
              <a:headEnd/>
              <a:tailEnd/>
            </a:ln>
          </p:spPr>
          <p:txBody>
            <a:bodyPr wrap="none" anchor="ctr"/>
            <a:lstStyle/>
            <a:p>
              <a:endParaRPr lang="zh-CN" altLang="en-US"/>
            </a:p>
          </p:txBody>
        </p:sp>
        <p:sp>
          <p:nvSpPr>
            <p:cNvPr id="29" name="Line 49"/>
            <p:cNvSpPr>
              <a:spLocks noChangeShapeType="1"/>
            </p:cNvSpPr>
            <p:nvPr/>
          </p:nvSpPr>
          <p:spPr bwMode="auto">
            <a:xfrm rot="357764" flipV="1">
              <a:off x="2476500" y="3764310"/>
              <a:ext cx="1992313" cy="1022350"/>
            </a:xfrm>
            <a:prstGeom prst="line">
              <a:avLst/>
            </a:prstGeom>
            <a:noFill/>
            <a:ln w="28575">
              <a:solidFill>
                <a:schemeClr val="tx1"/>
              </a:solidFill>
              <a:round/>
              <a:headEnd type="triangle" w="med" len="me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Line 2"/>
          <p:cNvSpPr>
            <a:spLocks noChangeShapeType="1"/>
          </p:cNvSpPr>
          <p:nvPr/>
        </p:nvSpPr>
        <p:spPr bwMode="auto">
          <a:xfrm flipV="1">
            <a:off x="2339752" y="3197920"/>
            <a:ext cx="432048" cy="132474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0387" name="Line 3"/>
          <p:cNvSpPr>
            <a:spLocks noChangeShapeType="1"/>
          </p:cNvSpPr>
          <p:nvPr/>
        </p:nvSpPr>
        <p:spPr bwMode="auto">
          <a:xfrm flipH="1">
            <a:off x="1371278" y="4482852"/>
            <a:ext cx="977900" cy="97155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0388" name="Line 4"/>
          <p:cNvSpPr>
            <a:spLocks noChangeShapeType="1"/>
          </p:cNvSpPr>
          <p:nvPr/>
        </p:nvSpPr>
        <p:spPr bwMode="auto">
          <a:xfrm>
            <a:off x="2304728" y="4495552"/>
            <a:ext cx="1403176" cy="502568"/>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400391" name="Text Box 7"/>
          <p:cNvSpPr txBox="1">
            <a:spLocks noChangeArrowheads="1"/>
          </p:cNvSpPr>
          <p:nvPr/>
        </p:nvSpPr>
        <p:spPr bwMode="auto">
          <a:xfrm>
            <a:off x="476672" y="5321052"/>
            <a:ext cx="1143000" cy="519113"/>
          </a:xfrm>
          <a:prstGeom prst="rect">
            <a:avLst/>
          </a:prstGeom>
          <a:noFill/>
          <a:ln w="9525">
            <a:noFill/>
            <a:miter lim="800000"/>
            <a:headEnd/>
            <a:tailEnd/>
          </a:ln>
        </p:spPr>
        <p:txBody>
          <a:bodyPr>
            <a:spAutoFit/>
          </a:bodyPr>
          <a:lstStyle/>
          <a:p>
            <a:pPr>
              <a:spcBef>
                <a:spcPct val="50000"/>
              </a:spcBef>
            </a:pPr>
            <a:r>
              <a:rPr kumimoji="1" lang="en-US" altLang="zh-CN" sz="2800" b="1" dirty="0" smtClean="0"/>
              <a:t>x</a:t>
            </a:r>
            <a:r>
              <a:rPr kumimoji="1" lang="zh-CN" altLang="en-US" sz="2800" b="1" dirty="0" smtClean="0"/>
              <a:t>轴</a:t>
            </a:r>
            <a:endParaRPr kumimoji="1" lang="zh-CN" altLang="en-US" sz="2800" b="1" dirty="0"/>
          </a:p>
        </p:txBody>
      </p:sp>
      <p:sp>
        <p:nvSpPr>
          <p:cNvPr id="400394" name="Text Box 10"/>
          <p:cNvSpPr txBox="1">
            <a:spLocks noChangeArrowheads="1"/>
          </p:cNvSpPr>
          <p:nvPr/>
        </p:nvSpPr>
        <p:spPr bwMode="auto">
          <a:xfrm>
            <a:off x="3676328" y="4432052"/>
            <a:ext cx="914400" cy="519113"/>
          </a:xfrm>
          <a:prstGeom prst="rect">
            <a:avLst/>
          </a:prstGeom>
          <a:noFill/>
          <a:ln w="9525">
            <a:noFill/>
            <a:miter lim="800000"/>
            <a:headEnd/>
            <a:tailEnd/>
          </a:ln>
        </p:spPr>
        <p:txBody>
          <a:bodyPr>
            <a:spAutoFit/>
          </a:bodyPr>
          <a:lstStyle/>
          <a:p>
            <a:pPr>
              <a:spcBef>
                <a:spcPct val="50000"/>
              </a:spcBef>
            </a:pPr>
            <a:r>
              <a:rPr kumimoji="1" lang="en-US" altLang="zh-CN" sz="2800" b="1" dirty="0" smtClean="0"/>
              <a:t>y</a:t>
            </a:r>
            <a:r>
              <a:rPr kumimoji="1" lang="zh-CN" altLang="en-US" sz="2800" b="1" dirty="0" smtClean="0"/>
              <a:t>轴</a:t>
            </a:r>
            <a:endParaRPr kumimoji="1" lang="zh-CN" altLang="en-US" sz="2800" b="1" dirty="0"/>
          </a:p>
        </p:txBody>
      </p:sp>
      <p:sp>
        <p:nvSpPr>
          <p:cNvPr id="400397" name="Text Box 13"/>
          <p:cNvSpPr txBox="1">
            <a:spLocks noChangeArrowheads="1"/>
          </p:cNvSpPr>
          <p:nvPr/>
        </p:nvSpPr>
        <p:spPr bwMode="auto">
          <a:xfrm>
            <a:off x="2562846" y="2477840"/>
            <a:ext cx="1219200" cy="519112"/>
          </a:xfrm>
          <a:prstGeom prst="rect">
            <a:avLst/>
          </a:prstGeom>
          <a:noFill/>
          <a:ln w="9525">
            <a:noFill/>
            <a:miter lim="800000"/>
            <a:headEnd/>
            <a:tailEnd/>
          </a:ln>
        </p:spPr>
        <p:txBody>
          <a:bodyPr>
            <a:spAutoFit/>
          </a:bodyPr>
          <a:lstStyle/>
          <a:p>
            <a:pPr>
              <a:spcBef>
                <a:spcPct val="50000"/>
              </a:spcBef>
            </a:pPr>
            <a:r>
              <a:rPr kumimoji="1" lang="en-US" altLang="zh-CN" sz="2800" b="1" dirty="0" smtClean="0"/>
              <a:t>z</a:t>
            </a:r>
            <a:r>
              <a:rPr kumimoji="1" lang="zh-CN" altLang="en-US" sz="2800" b="1" dirty="0" smtClean="0"/>
              <a:t>轴</a:t>
            </a:r>
            <a:endParaRPr kumimoji="1" lang="zh-CN" altLang="en-US" sz="2800" b="1" dirty="0"/>
          </a:p>
        </p:txBody>
      </p:sp>
      <p:grpSp>
        <p:nvGrpSpPr>
          <p:cNvPr id="400398" name="Group 14"/>
          <p:cNvGrpSpPr>
            <a:grpSpLocks/>
          </p:cNvGrpSpPr>
          <p:nvPr/>
        </p:nvGrpSpPr>
        <p:grpSpPr bwMode="auto">
          <a:xfrm>
            <a:off x="1142678" y="4197102"/>
            <a:ext cx="1244600" cy="519113"/>
            <a:chOff x="2928" y="1923"/>
            <a:chExt cx="784" cy="327"/>
          </a:xfrm>
        </p:grpSpPr>
        <p:graphicFrame>
          <p:nvGraphicFramePr>
            <p:cNvPr id="400399" name="Object 15"/>
            <p:cNvGraphicFramePr>
              <a:graphicFrameLocks noChangeAspect="1"/>
            </p:cNvGraphicFramePr>
            <p:nvPr/>
          </p:nvGraphicFramePr>
          <p:xfrm>
            <a:off x="3648" y="2092"/>
            <a:ext cx="64" cy="64"/>
          </p:xfrm>
          <a:graphic>
            <a:graphicData uri="http://schemas.openxmlformats.org/presentationml/2006/ole">
              <mc:AlternateContent xmlns:mc="http://schemas.openxmlformats.org/markup-compatibility/2006">
                <mc:Choice xmlns:v="urn:schemas-microsoft-com:vml" Requires="v">
                  <p:oleObj spid="_x0000_s400415" name="Equation" r:id="rId4" imgW="203040" imgH="203040" progId="">
                    <p:embed/>
                  </p:oleObj>
                </mc:Choice>
                <mc:Fallback>
                  <p:oleObj name="Equation" r:id="rId4" imgW="203040" imgH="20304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092"/>
                          <a:ext cx="64" cy="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400" name="Text Box 16"/>
            <p:cNvSpPr txBox="1">
              <a:spLocks noChangeArrowheads="1"/>
            </p:cNvSpPr>
            <p:nvPr/>
          </p:nvSpPr>
          <p:spPr bwMode="auto">
            <a:xfrm>
              <a:off x="2928" y="1923"/>
              <a:ext cx="576" cy="327"/>
            </a:xfrm>
            <a:prstGeom prst="rect">
              <a:avLst/>
            </a:prstGeom>
            <a:noFill/>
            <a:ln w="9525">
              <a:noFill/>
              <a:miter lim="800000"/>
              <a:headEnd/>
              <a:tailEnd/>
            </a:ln>
          </p:spPr>
          <p:txBody>
            <a:bodyPr>
              <a:spAutoFit/>
            </a:bodyPr>
            <a:lstStyle/>
            <a:p>
              <a:pPr>
                <a:spcBef>
                  <a:spcPct val="50000"/>
                </a:spcBef>
              </a:pPr>
              <a:r>
                <a:rPr kumimoji="1" lang="zh-CN" altLang="en-US" sz="2800" b="1"/>
                <a:t>定点</a:t>
              </a:r>
            </a:p>
          </p:txBody>
        </p:sp>
        <p:graphicFrame>
          <p:nvGraphicFramePr>
            <p:cNvPr id="400401" name="Object 17"/>
            <p:cNvGraphicFramePr>
              <a:graphicFrameLocks noChangeAspect="1"/>
            </p:cNvGraphicFramePr>
            <p:nvPr/>
          </p:nvGraphicFramePr>
          <p:xfrm>
            <a:off x="3448" y="2059"/>
            <a:ext cx="144" cy="159"/>
          </p:xfrm>
          <a:graphic>
            <a:graphicData uri="http://schemas.openxmlformats.org/presentationml/2006/ole">
              <mc:AlternateContent xmlns:mc="http://schemas.openxmlformats.org/markup-compatibility/2006">
                <mc:Choice xmlns:v="urn:schemas-microsoft-com:vml" Requires="v">
                  <p:oleObj spid="_x0000_s400416" name="公式" r:id="rId6" imgW="228600" imgH="253800" progId="">
                    <p:embed/>
                  </p:oleObj>
                </mc:Choice>
                <mc:Fallback>
                  <p:oleObj name="公式" r:id="rId6" imgW="228600" imgH="253800" progId="">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8" y="2059"/>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0402" name="Text Box 18"/>
          <p:cNvSpPr txBox="1">
            <a:spLocks noChangeArrowheads="1"/>
          </p:cNvSpPr>
          <p:nvPr/>
        </p:nvSpPr>
        <p:spPr bwMode="auto">
          <a:xfrm>
            <a:off x="1818184" y="6078240"/>
            <a:ext cx="1529680" cy="519112"/>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t>右手系</a:t>
            </a:r>
            <a:endParaRPr kumimoji="1" lang="zh-CN" altLang="en-US" sz="2800" b="1" dirty="0"/>
          </a:p>
        </p:txBody>
      </p:sp>
      <p:sp>
        <p:nvSpPr>
          <p:cNvPr id="22" name="TextBox 21"/>
          <p:cNvSpPr txBox="1"/>
          <p:nvPr/>
        </p:nvSpPr>
        <p:spPr>
          <a:xfrm>
            <a:off x="395536" y="173584"/>
            <a:ext cx="8496944" cy="2031325"/>
          </a:xfrm>
          <a:prstGeom prst="rect">
            <a:avLst/>
          </a:prstGeom>
          <a:noFill/>
        </p:spPr>
        <p:txBody>
          <a:bodyPr wrap="square" rtlCol="0">
            <a:spAutoFit/>
          </a:bodyPr>
          <a:lstStyle/>
          <a:p>
            <a:pPr>
              <a:lnSpc>
                <a:spcPct val="150000"/>
              </a:lnSpc>
            </a:pPr>
            <a:r>
              <a:rPr lang="zh-CN" altLang="en-US" sz="2800" b="1" dirty="0" smtClean="0"/>
              <a:t>将右手四指从</a:t>
            </a:r>
            <a:r>
              <a:rPr lang="en-US" altLang="zh-CN" sz="2800" b="1" dirty="0" smtClean="0"/>
              <a:t>x</a:t>
            </a:r>
            <a:r>
              <a:rPr lang="zh-CN" altLang="en-US" sz="2800" b="1" dirty="0" smtClean="0"/>
              <a:t>轴方向弯向</a:t>
            </a:r>
            <a:r>
              <a:rPr lang="en-US" altLang="zh-CN" sz="2800" b="1" dirty="0" smtClean="0"/>
              <a:t>y</a:t>
            </a:r>
            <a:r>
              <a:rPr lang="zh-CN" altLang="en-US" sz="2800" b="1" dirty="0" smtClean="0"/>
              <a:t>方向（转角小于</a:t>
            </a:r>
            <a:r>
              <a:rPr lang="el-GR" altLang="zh-CN" sz="2800" b="1" dirty="0" smtClean="0"/>
              <a:t>π</a:t>
            </a:r>
            <a:r>
              <a:rPr lang="zh-CN" altLang="en-US" sz="2800" b="1" dirty="0" smtClean="0"/>
              <a:t>），如果拇指所指的方向与</a:t>
            </a:r>
            <a:r>
              <a:rPr lang="en-US" altLang="zh-CN" sz="2800" b="1" dirty="0" smtClean="0"/>
              <a:t>z</a:t>
            </a:r>
            <a:r>
              <a:rPr lang="zh-CN" altLang="en-US" sz="2800" b="1" dirty="0" smtClean="0"/>
              <a:t>轴方向在</a:t>
            </a:r>
            <a:r>
              <a:rPr lang="en-US" altLang="zh-CN" sz="2800" b="1" dirty="0" err="1" smtClean="0"/>
              <a:t>xOy</a:t>
            </a:r>
            <a:r>
              <a:rPr lang="zh-CN" altLang="en-US" sz="2800" b="1" dirty="0" smtClean="0"/>
              <a:t>平面同侧，则称为右手系，否则称为左手系。</a:t>
            </a:r>
          </a:p>
        </p:txBody>
      </p:sp>
      <p:sp>
        <p:nvSpPr>
          <p:cNvPr id="23" name="Line 2"/>
          <p:cNvSpPr>
            <a:spLocks noChangeShapeType="1"/>
          </p:cNvSpPr>
          <p:nvPr/>
        </p:nvSpPr>
        <p:spPr bwMode="auto">
          <a:xfrm flipV="1">
            <a:off x="6586090" y="3269928"/>
            <a:ext cx="432048" cy="132474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4" name="Line 3"/>
          <p:cNvSpPr>
            <a:spLocks noChangeShapeType="1"/>
          </p:cNvSpPr>
          <p:nvPr/>
        </p:nvSpPr>
        <p:spPr bwMode="auto">
          <a:xfrm flipH="1">
            <a:off x="5617616" y="4554860"/>
            <a:ext cx="977900" cy="97155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5" name="Line 4"/>
          <p:cNvSpPr>
            <a:spLocks noChangeShapeType="1"/>
          </p:cNvSpPr>
          <p:nvPr/>
        </p:nvSpPr>
        <p:spPr bwMode="auto">
          <a:xfrm>
            <a:off x="6551066" y="4567560"/>
            <a:ext cx="1403176" cy="502568"/>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6" name="Text Box 7"/>
          <p:cNvSpPr txBox="1">
            <a:spLocks noChangeArrowheads="1"/>
          </p:cNvSpPr>
          <p:nvPr/>
        </p:nvSpPr>
        <p:spPr bwMode="auto">
          <a:xfrm>
            <a:off x="4869160" y="5415111"/>
            <a:ext cx="1143000" cy="519113"/>
          </a:xfrm>
          <a:prstGeom prst="rect">
            <a:avLst/>
          </a:prstGeom>
          <a:noFill/>
          <a:ln w="9525">
            <a:noFill/>
            <a:miter lim="800000"/>
            <a:headEnd/>
            <a:tailEnd/>
          </a:ln>
        </p:spPr>
        <p:txBody>
          <a:bodyPr>
            <a:spAutoFit/>
          </a:bodyPr>
          <a:lstStyle/>
          <a:p>
            <a:pPr>
              <a:spcBef>
                <a:spcPct val="50000"/>
              </a:spcBef>
            </a:pPr>
            <a:r>
              <a:rPr kumimoji="1" lang="en-US" altLang="zh-CN" sz="2800" b="1" dirty="0" smtClean="0"/>
              <a:t>y</a:t>
            </a:r>
            <a:r>
              <a:rPr kumimoji="1" lang="zh-CN" altLang="en-US" sz="2800" b="1" dirty="0" smtClean="0"/>
              <a:t>轴</a:t>
            </a:r>
            <a:endParaRPr kumimoji="1" lang="zh-CN" altLang="en-US" sz="2800" b="1" dirty="0"/>
          </a:p>
        </p:txBody>
      </p:sp>
      <p:sp>
        <p:nvSpPr>
          <p:cNvPr id="27" name="Text Box 13"/>
          <p:cNvSpPr txBox="1">
            <a:spLocks noChangeArrowheads="1"/>
          </p:cNvSpPr>
          <p:nvPr/>
        </p:nvSpPr>
        <p:spPr bwMode="auto">
          <a:xfrm>
            <a:off x="6809184" y="2549848"/>
            <a:ext cx="1219200" cy="519112"/>
          </a:xfrm>
          <a:prstGeom prst="rect">
            <a:avLst/>
          </a:prstGeom>
          <a:noFill/>
          <a:ln w="9525">
            <a:noFill/>
            <a:miter lim="800000"/>
            <a:headEnd/>
            <a:tailEnd/>
          </a:ln>
        </p:spPr>
        <p:txBody>
          <a:bodyPr>
            <a:spAutoFit/>
          </a:bodyPr>
          <a:lstStyle/>
          <a:p>
            <a:pPr>
              <a:spcBef>
                <a:spcPct val="50000"/>
              </a:spcBef>
            </a:pPr>
            <a:r>
              <a:rPr kumimoji="1" lang="en-US" altLang="zh-CN" sz="2800" b="1" dirty="0" smtClean="0"/>
              <a:t>z</a:t>
            </a:r>
            <a:r>
              <a:rPr kumimoji="1" lang="zh-CN" altLang="en-US" sz="2800" b="1" dirty="0" smtClean="0"/>
              <a:t>轴</a:t>
            </a:r>
            <a:endParaRPr kumimoji="1" lang="zh-CN" altLang="en-US" sz="2800" b="1" dirty="0"/>
          </a:p>
        </p:txBody>
      </p:sp>
      <p:grpSp>
        <p:nvGrpSpPr>
          <p:cNvPr id="28" name="Group 14"/>
          <p:cNvGrpSpPr>
            <a:grpSpLocks/>
          </p:cNvGrpSpPr>
          <p:nvPr/>
        </p:nvGrpSpPr>
        <p:grpSpPr bwMode="auto">
          <a:xfrm>
            <a:off x="5389016" y="4269110"/>
            <a:ext cx="1244600" cy="519113"/>
            <a:chOff x="2928" y="1923"/>
            <a:chExt cx="784" cy="327"/>
          </a:xfrm>
        </p:grpSpPr>
        <p:graphicFrame>
          <p:nvGraphicFramePr>
            <p:cNvPr id="29" name="Object 15"/>
            <p:cNvGraphicFramePr>
              <a:graphicFrameLocks noChangeAspect="1"/>
            </p:cNvGraphicFramePr>
            <p:nvPr/>
          </p:nvGraphicFramePr>
          <p:xfrm>
            <a:off x="3648" y="2092"/>
            <a:ext cx="64" cy="64"/>
          </p:xfrm>
          <a:graphic>
            <a:graphicData uri="http://schemas.openxmlformats.org/presentationml/2006/ole">
              <mc:AlternateContent xmlns:mc="http://schemas.openxmlformats.org/markup-compatibility/2006">
                <mc:Choice xmlns:v="urn:schemas-microsoft-com:vml" Requires="v">
                  <p:oleObj spid="_x0000_s400417" name="公式" r:id="rId8" imgW="203040" imgH="203040" progId="">
                    <p:embed/>
                  </p:oleObj>
                </mc:Choice>
                <mc:Fallback>
                  <p:oleObj name="公式" r:id="rId8" imgW="203040" imgH="203040" progId="">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092"/>
                          <a:ext cx="64" cy="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6"/>
            <p:cNvSpPr txBox="1">
              <a:spLocks noChangeArrowheads="1"/>
            </p:cNvSpPr>
            <p:nvPr/>
          </p:nvSpPr>
          <p:spPr bwMode="auto">
            <a:xfrm>
              <a:off x="2928" y="1923"/>
              <a:ext cx="576" cy="327"/>
            </a:xfrm>
            <a:prstGeom prst="rect">
              <a:avLst/>
            </a:prstGeom>
            <a:noFill/>
            <a:ln w="9525">
              <a:noFill/>
              <a:miter lim="800000"/>
              <a:headEnd/>
              <a:tailEnd/>
            </a:ln>
          </p:spPr>
          <p:txBody>
            <a:bodyPr>
              <a:spAutoFit/>
            </a:bodyPr>
            <a:lstStyle/>
            <a:p>
              <a:pPr>
                <a:spcBef>
                  <a:spcPct val="50000"/>
                </a:spcBef>
              </a:pPr>
              <a:r>
                <a:rPr kumimoji="1" lang="zh-CN" altLang="en-US" sz="2800" b="1"/>
                <a:t>定点</a:t>
              </a:r>
            </a:p>
          </p:txBody>
        </p:sp>
        <p:graphicFrame>
          <p:nvGraphicFramePr>
            <p:cNvPr id="31" name="Object 17"/>
            <p:cNvGraphicFramePr>
              <a:graphicFrameLocks noChangeAspect="1"/>
            </p:cNvGraphicFramePr>
            <p:nvPr/>
          </p:nvGraphicFramePr>
          <p:xfrm>
            <a:off x="3448" y="2059"/>
            <a:ext cx="144" cy="159"/>
          </p:xfrm>
          <a:graphic>
            <a:graphicData uri="http://schemas.openxmlformats.org/presentationml/2006/ole">
              <mc:AlternateContent xmlns:mc="http://schemas.openxmlformats.org/markup-compatibility/2006">
                <mc:Choice xmlns:v="urn:schemas-microsoft-com:vml" Requires="v">
                  <p:oleObj spid="_x0000_s400418" name="公式" r:id="rId10" imgW="228600" imgH="253800" progId="">
                    <p:embed/>
                  </p:oleObj>
                </mc:Choice>
                <mc:Fallback>
                  <p:oleObj name="公式" r:id="rId10" imgW="228600" imgH="253800" progId="">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8" y="2059"/>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 name="Text Box 18"/>
          <p:cNvSpPr txBox="1">
            <a:spLocks noChangeArrowheads="1"/>
          </p:cNvSpPr>
          <p:nvPr/>
        </p:nvSpPr>
        <p:spPr bwMode="auto">
          <a:xfrm>
            <a:off x="6066656" y="6078240"/>
            <a:ext cx="1529680" cy="519112"/>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t>左手系</a:t>
            </a:r>
            <a:endParaRPr kumimoji="1" lang="zh-CN" altLang="en-US" sz="2800" b="1" dirty="0"/>
          </a:p>
        </p:txBody>
      </p:sp>
      <p:sp>
        <p:nvSpPr>
          <p:cNvPr id="33" name="Text Box 10"/>
          <p:cNvSpPr txBox="1">
            <a:spLocks noChangeArrowheads="1"/>
          </p:cNvSpPr>
          <p:nvPr/>
        </p:nvSpPr>
        <p:spPr bwMode="auto">
          <a:xfrm>
            <a:off x="8028384" y="4494064"/>
            <a:ext cx="914400" cy="519113"/>
          </a:xfrm>
          <a:prstGeom prst="rect">
            <a:avLst/>
          </a:prstGeom>
          <a:noFill/>
          <a:ln w="9525">
            <a:noFill/>
            <a:miter lim="800000"/>
            <a:headEnd/>
            <a:tailEnd/>
          </a:ln>
        </p:spPr>
        <p:txBody>
          <a:bodyPr>
            <a:spAutoFit/>
          </a:bodyPr>
          <a:lstStyle/>
          <a:p>
            <a:pPr>
              <a:spcBef>
                <a:spcPct val="50000"/>
              </a:spcBef>
            </a:pPr>
            <a:r>
              <a:rPr kumimoji="1" lang="en-US" altLang="zh-CN" sz="2800" b="1" dirty="0" smtClean="0"/>
              <a:t>x</a:t>
            </a:r>
            <a:r>
              <a:rPr kumimoji="1" lang="zh-CN" altLang="en-US" sz="2800" b="1" dirty="0" smtClean="0"/>
              <a:t>轴</a:t>
            </a:r>
            <a:endParaRPr kumimoji="1" lang="zh-CN" altLang="en-US" sz="2800" b="1" dirty="0"/>
          </a:p>
        </p:txBody>
      </p:sp>
      <p:sp>
        <p:nvSpPr>
          <p:cNvPr id="12" name="环形箭头 11"/>
          <p:cNvSpPr/>
          <p:nvPr/>
        </p:nvSpPr>
        <p:spPr>
          <a:xfrm rot="20605072" flipV="1">
            <a:off x="1946512" y="4477100"/>
            <a:ext cx="917514" cy="91029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环形箭头 12"/>
          <p:cNvSpPr/>
          <p:nvPr/>
        </p:nvSpPr>
        <p:spPr>
          <a:xfrm rot="10150267">
            <a:off x="6174689" y="4520311"/>
            <a:ext cx="978408" cy="978408"/>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0398"/>
                                        </p:tgtEl>
                                        <p:attrNameLst>
                                          <p:attrName>style.visibility</p:attrName>
                                        </p:attrNameLst>
                                      </p:cBhvr>
                                      <p:to>
                                        <p:strVal val="visible"/>
                                      </p:to>
                                    </p:set>
                                    <p:animEffect transition="in" filter="wipe(left)">
                                      <p:cBhvr>
                                        <p:cTn id="7" dur="500"/>
                                        <p:tgtEl>
                                          <p:spTgt spid="40039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0387"/>
                                        </p:tgtEl>
                                        <p:attrNameLst>
                                          <p:attrName>style.visibility</p:attrName>
                                        </p:attrNameLst>
                                      </p:cBhvr>
                                      <p:to>
                                        <p:strVal val="visible"/>
                                      </p:to>
                                    </p:set>
                                    <p:animEffect transition="in" filter="wipe(up)">
                                      <p:cBhvr>
                                        <p:cTn id="10" dur="500"/>
                                        <p:tgtEl>
                                          <p:spTgt spid="4003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wipe(left)">
                                      <p:cBhvr>
                                        <p:cTn id="13" dur="500"/>
                                        <p:tgtEl>
                                          <p:spTgt spid="40038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6"/>
                                        </p:tgtEl>
                                        <p:attrNameLst>
                                          <p:attrName>style.visibility</p:attrName>
                                        </p:attrNameLst>
                                      </p:cBhvr>
                                      <p:to>
                                        <p:strVal val="visible"/>
                                      </p:to>
                                    </p:set>
                                    <p:animEffect transition="in" filter="wipe(down)">
                                      <p:cBhvr>
                                        <p:cTn id="16" dur="500"/>
                                        <p:tgtEl>
                                          <p:spTgt spid="40038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0397"/>
                                        </p:tgtEl>
                                        <p:attrNameLst>
                                          <p:attrName>style.visibility</p:attrName>
                                        </p:attrNameLst>
                                      </p:cBhvr>
                                      <p:to>
                                        <p:strVal val="visible"/>
                                      </p:to>
                                    </p:set>
                                    <p:animEffect transition="in" filter="blinds(horizontal)">
                                      <p:cBhvr>
                                        <p:cTn id="19" dur="500"/>
                                        <p:tgtEl>
                                          <p:spTgt spid="40039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0391"/>
                                        </p:tgtEl>
                                        <p:attrNameLst>
                                          <p:attrName>style.visibility</p:attrName>
                                        </p:attrNameLst>
                                      </p:cBhvr>
                                      <p:to>
                                        <p:strVal val="visible"/>
                                      </p:to>
                                    </p:set>
                                    <p:animEffect transition="in" filter="blinds(horizontal)">
                                      <p:cBhvr>
                                        <p:cTn id="22" dur="500"/>
                                        <p:tgtEl>
                                          <p:spTgt spid="40039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0394"/>
                                        </p:tgtEl>
                                        <p:attrNameLst>
                                          <p:attrName>style.visibility</p:attrName>
                                        </p:attrNameLst>
                                      </p:cBhvr>
                                      <p:to>
                                        <p:strVal val="visible"/>
                                      </p:to>
                                    </p:set>
                                    <p:animEffect transition="in" filter="blinds(horizontal)">
                                      <p:cBhvr>
                                        <p:cTn id="25" dur="500"/>
                                        <p:tgtEl>
                                          <p:spTgt spid="40039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00402"/>
                                        </p:tgtEl>
                                        <p:attrNameLst>
                                          <p:attrName>style.visibility</p:attrName>
                                        </p:attrNameLst>
                                      </p:cBhvr>
                                      <p:to>
                                        <p:strVal val="visible"/>
                                      </p:to>
                                    </p:set>
                                    <p:animEffect transition="in" filter="blinds(horizontal)">
                                      <p:cBhvr>
                                        <p:cTn id="30" dur="500"/>
                                        <p:tgtEl>
                                          <p:spTgt spid="40040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animBg="1"/>
      <p:bldP spid="400388" grpId="0" animBg="1"/>
      <p:bldP spid="400391" grpId="0"/>
      <p:bldP spid="400394" grpId="0"/>
      <p:bldP spid="400397" grpId="0"/>
      <p:bldP spid="400402" grpId="0"/>
      <p:bldP spid="23" grpId="0" animBg="1"/>
      <p:bldP spid="24" grpId="0" animBg="1"/>
      <p:bldP spid="25" grpId="0" animBg="1"/>
      <p:bldP spid="26" grpId="0"/>
      <p:bldP spid="27" grpId="0"/>
      <p:bldP spid="32" grpId="0"/>
      <p:bldP spid="33" grpId="0"/>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986" name="Object 2"/>
          <p:cNvGraphicFramePr>
            <a:graphicFrameLocks noChangeAspect="1"/>
          </p:cNvGraphicFramePr>
          <p:nvPr/>
        </p:nvGraphicFramePr>
        <p:xfrm>
          <a:off x="555625" y="692696"/>
          <a:ext cx="8175625" cy="1738312"/>
        </p:xfrm>
        <a:graphic>
          <a:graphicData uri="http://schemas.openxmlformats.org/presentationml/2006/ole">
            <mc:AlternateContent xmlns:mc="http://schemas.openxmlformats.org/markup-compatibility/2006">
              <mc:Choice xmlns:v="urn:schemas-microsoft-com:vml" Requires="v">
                <p:oleObj spid="_x0000_s809989" name="Equation" r:id="rId3" imgW="3225600" imgH="685800" progId="">
                  <p:embed/>
                </p:oleObj>
              </mc:Choice>
              <mc:Fallback>
                <p:oleObj name="Equation" r:id="rId3" imgW="3225600" imgH="685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692696"/>
                        <a:ext cx="8175625"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2051720" y="2852936"/>
            <a:ext cx="4873450" cy="656846"/>
          </a:xfrm>
          <a:prstGeom prst="rect">
            <a:avLst/>
          </a:prstGeom>
          <a:noFill/>
        </p:spPr>
        <p:txBody>
          <a:bodyPr wrap="none" rtlCol="0">
            <a:spAutoFit/>
          </a:bodyPr>
          <a:lstStyle/>
          <a:p>
            <a:pPr>
              <a:lnSpc>
                <a:spcPct val="150000"/>
              </a:lnSpc>
            </a:pPr>
            <a:r>
              <a:rPr lang="zh-CN" altLang="en-US" sz="2800" b="1" dirty="0" smtClean="0">
                <a:solidFill>
                  <a:schemeClr val="bg2"/>
                </a:solidFill>
              </a:rPr>
              <a:t>直角标架是特殊的仿射标架。</a:t>
            </a:r>
          </a:p>
        </p:txBody>
      </p:sp>
      <p:sp>
        <p:nvSpPr>
          <p:cNvPr id="5" name="TextBox 4"/>
          <p:cNvSpPr txBox="1"/>
          <p:nvPr/>
        </p:nvSpPr>
        <p:spPr>
          <a:xfrm>
            <a:off x="539552" y="3933056"/>
            <a:ext cx="5234125" cy="738664"/>
          </a:xfrm>
          <a:prstGeom prst="rect">
            <a:avLst/>
          </a:prstGeom>
          <a:noFill/>
        </p:spPr>
        <p:txBody>
          <a:bodyPr wrap="none" rtlCol="0">
            <a:spAutoFit/>
          </a:bodyPr>
          <a:lstStyle/>
          <a:p>
            <a:pPr>
              <a:lnSpc>
                <a:spcPct val="150000"/>
              </a:lnSpc>
            </a:pPr>
            <a:r>
              <a:rPr lang="zh-CN" altLang="en-US" sz="2800" b="1" dirty="0" smtClean="0"/>
              <a:t>不加申明的话默认都是仿射标架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86080"/>
            <a:ext cx="2709396" cy="738664"/>
          </a:xfrm>
          <a:prstGeom prst="rect">
            <a:avLst/>
          </a:prstGeom>
          <a:noFill/>
        </p:spPr>
        <p:txBody>
          <a:bodyPr wrap="none" rtlCol="0">
            <a:spAutoFit/>
          </a:bodyPr>
          <a:lstStyle/>
          <a:p>
            <a:pPr>
              <a:lnSpc>
                <a:spcPct val="150000"/>
              </a:lnSpc>
            </a:pPr>
            <a:r>
              <a:rPr lang="zh-CN" altLang="en-US" sz="2800" b="1" dirty="0" smtClean="0"/>
              <a:t>根据节首的定理</a:t>
            </a:r>
          </a:p>
        </p:txBody>
      </p:sp>
      <p:sp>
        <p:nvSpPr>
          <p:cNvPr id="5" name="TextBox 4"/>
          <p:cNvSpPr txBox="1"/>
          <p:nvPr/>
        </p:nvSpPr>
        <p:spPr>
          <a:xfrm>
            <a:off x="683569" y="1628800"/>
            <a:ext cx="2016224" cy="1384995"/>
          </a:xfrm>
          <a:prstGeom prst="rect">
            <a:avLst/>
          </a:prstGeom>
          <a:noFill/>
          <a:ln w="28575">
            <a:solidFill>
              <a:srgbClr val="FF3300"/>
            </a:solidFill>
          </a:ln>
        </p:spPr>
        <p:txBody>
          <a:bodyPr wrap="square" rtlCol="0">
            <a:spAutoFit/>
          </a:bodyPr>
          <a:lstStyle/>
          <a:p>
            <a:pPr>
              <a:lnSpc>
                <a:spcPct val="150000"/>
              </a:lnSpc>
            </a:pPr>
            <a:r>
              <a:rPr lang="zh-CN" altLang="en-US" sz="2800" b="1" dirty="0" smtClean="0"/>
              <a:t>空间中全体向量的集合</a:t>
            </a:r>
          </a:p>
        </p:txBody>
      </p:sp>
      <p:sp>
        <p:nvSpPr>
          <p:cNvPr id="6" name="TextBox 5"/>
          <p:cNvSpPr txBox="1"/>
          <p:nvPr/>
        </p:nvSpPr>
        <p:spPr>
          <a:xfrm>
            <a:off x="683568" y="3412157"/>
            <a:ext cx="2016224" cy="1384995"/>
          </a:xfrm>
          <a:prstGeom prst="rect">
            <a:avLst/>
          </a:prstGeom>
          <a:noFill/>
          <a:ln w="28575">
            <a:solidFill>
              <a:srgbClr val="FF0000"/>
            </a:solidFill>
          </a:ln>
        </p:spPr>
        <p:txBody>
          <a:bodyPr wrap="square" rtlCol="0">
            <a:spAutoFit/>
          </a:bodyPr>
          <a:lstStyle/>
          <a:p>
            <a:pPr>
              <a:lnSpc>
                <a:spcPct val="150000"/>
              </a:lnSpc>
            </a:pPr>
            <a:r>
              <a:rPr lang="zh-CN" altLang="en-US" sz="2800" b="1" dirty="0" smtClean="0"/>
              <a:t>空间中全体点的集合</a:t>
            </a:r>
          </a:p>
        </p:txBody>
      </p:sp>
      <p:sp>
        <p:nvSpPr>
          <p:cNvPr id="7" name="TextBox 6"/>
          <p:cNvSpPr txBox="1"/>
          <p:nvPr/>
        </p:nvSpPr>
        <p:spPr>
          <a:xfrm>
            <a:off x="6228184" y="2404045"/>
            <a:ext cx="2448272" cy="1384995"/>
          </a:xfrm>
          <a:prstGeom prst="rect">
            <a:avLst/>
          </a:prstGeom>
          <a:noFill/>
          <a:ln w="28575">
            <a:solidFill>
              <a:srgbClr val="0000FF"/>
            </a:solidFill>
          </a:ln>
        </p:spPr>
        <p:txBody>
          <a:bodyPr wrap="square" rtlCol="0">
            <a:spAutoFit/>
          </a:bodyPr>
          <a:lstStyle/>
          <a:p>
            <a:pPr>
              <a:lnSpc>
                <a:spcPct val="150000"/>
              </a:lnSpc>
            </a:pPr>
            <a:r>
              <a:rPr lang="zh-CN" altLang="en-US" sz="2800" b="1" dirty="0" smtClean="0"/>
              <a:t>全体有序三元数组的集合</a:t>
            </a:r>
          </a:p>
        </p:txBody>
      </p:sp>
      <p:sp>
        <p:nvSpPr>
          <p:cNvPr id="8" name="左右箭头 7"/>
          <p:cNvSpPr/>
          <p:nvPr/>
        </p:nvSpPr>
        <p:spPr>
          <a:xfrm>
            <a:off x="3203848" y="2924944"/>
            <a:ext cx="2664296"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07904" y="2276872"/>
            <a:ext cx="1627369" cy="738664"/>
          </a:xfrm>
          <a:prstGeom prst="rect">
            <a:avLst/>
          </a:prstGeom>
          <a:noFill/>
        </p:spPr>
        <p:txBody>
          <a:bodyPr wrap="none" rtlCol="0">
            <a:spAutoFit/>
          </a:bodyPr>
          <a:lstStyle/>
          <a:p>
            <a:pPr>
              <a:lnSpc>
                <a:spcPct val="150000"/>
              </a:lnSpc>
            </a:pPr>
            <a:r>
              <a:rPr lang="zh-CN" altLang="en-US" sz="2800" b="1" dirty="0" smtClean="0"/>
              <a:t>仿射标架</a:t>
            </a:r>
          </a:p>
        </p:txBody>
      </p:sp>
      <p:sp>
        <p:nvSpPr>
          <p:cNvPr id="10" name="TextBox 9"/>
          <p:cNvSpPr txBox="1"/>
          <p:nvPr/>
        </p:nvSpPr>
        <p:spPr>
          <a:xfrm>
            <a:off x="611560" y="5222167"/>
            <a:ext cx="8208912" cy="1384995"/>
          </a:xfrm>
          <a:prstGeom prst="rect">
            <a:avLst/>
          </a:prstGeom>
          <a:noFill/>
        </p:spPr>
        <p:txBody>
          <a:bodyPr wrap="square" rtlCol="0">
            <a:spAutoFit/>
          </a:bodyPr>
          <a:lstStyle/>
          <a:p>
            <a:pPr>
              <a:lnSpc>
                <a:spcPct val="150000"/>
              </a:lnSpc>
            </a:pPr>
            <a:r>
              <a:rPr lang="zh-CN" altLang="en-US" sz="2800" b="1" dirty="0" smtClean="0">
                <a:solidFill>
                  <a:schemeClr val="bg2"/>
                </a:solidFill>
              </a:rPr>
              <a:t>我们不仅希望向量和数组之间可以对应，同时更感兴趣向量运算运算和数组运算之间的对应</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979712" y="2837879"/>
            <a:ext cx="5688632" cy="523220"/>
          </a:xfrm>
          <a:prstGeom prst="rect">
            <a:avLst/>
          </a:prstGeom>
          <a:noFill/>
          <a:ln w="9525">
            <a:noFill/>
            <a:miter lim="800000"/>
            <a:headEnd/>
            <a:tailEnd/>
          </a:ln>
        </p:spPr>
        <p:txBody>
          <a:bodyPr wrap="square">
            <a:spAutoFit/>
          </a:bodyPr>
          <a:lstStyle/>
          <a:p>
            <a:pPr>
              <a:spcBef>
                <a:spcPct val="50000"/>
              </a:spcBef>
            </a:pPr>
            <a:r>
              <a:rPr kumimoji="1" lang="en-US" altLang="zh-CN" sz="2800" b="1" dirty="0" smtClean="0">
                <a:solidFill>
                  <a:schemeClr val="accent2"/>
                </a:solidFill>
                <a:ea typeface="黑体" pitchFamily="2" charset="-122"/>
              </a:rPr>
              <a:t>§2.2   </a:t>
            </a:r>
            <a:r>
              <a:rPr kumimoji="1" lang="zh-CN" altLang="en-US" sz="2800" b="1" dirty="0" smtClean="0">
                <a:solidFill>
                  <a:schemeClr val="accent2"/>
                </a:solidFill>
                <a:ea typeface="黑体" pitchFamily="2" charset="-122"/>
              </a:rPr>
              <a:t>用坐标做向量的线性运算</a:t>
            </a:r>
            <a:endParaRPr kumimoji="1" lang="zh-CN" altLang="en-US" sz="2800" b="1" dirty="0">
              <a:solidFill>
                <a:schemeClr val="accent2"/>
              </a:solidFill>
              <a:ea typeface="黑体" pitchFamily="2"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616452" name="Object 4"/>
          <p:cNvGraphicFramePr>
            <a:graphicFrameLocks noChangeAspect="1"/>
          </p:cNvGraphicFramePr>
          <p:nvPr/>
        </p:nvGraphicFramePr>
        <p:xfrm>
          <a:off x="467544" y="1196752"/>
          <a:ext cx="7532688" cy="681037"/>
        </p:xfrm>
        <a:graphic>
          <a:graphicData uri="http://schemas.openxmlformats.org/presentationml/2006/ole">
            <mc:AlternateContent xmlns:mc="http://schemas.openxmlformats.org/markup-compatibility/2006">
              <mc:Choice xmlns:v="urn:schemas-microsoft-com:vml" Requires="v">
                <p:oleObj spid="_x0000_s616471" name="Equation" r:id="rId4" imgW="2806560" imgH="253800" progId="">
                  <p:embed/>
                </p:oleObj>
              </mc:Choice>
              <mc:Fallback>
                <p:oleObj name="Equation" r:id="rId4" imgW="2806560" imgH="253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196752"/>
                        <a:ext cx="7532688"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454" name="Object 6"/>
          <p:cNvGraphicFramePr>
            <a:graphicFrameLocks noChangeAspect="1"/>
          </p:cNvGraphicFramePr>
          <p:nvPr/>
        </p:nvGraphicFramePr>
        <p:xfrm>
          <a:off x="467544" y="1916832"/>
          <a:ext cx="8186738" cy="1387475"/>
        </p:xfrm>
        <a:graphic>
          <a:graphicData uri="http://schemas.openxmlformats.org/presentationml/2006/ole">
            <mc:AlternateContent xmlns:mc="http://schemas.openxmlformats.org/markup-compatibility/2006">
              <mc:Choice xmlns:v="urn:schemas-microsoft-com:vml" Requires="v">
                <p:oleObj spid="_x0000_s616472" name="Equation" r:id="rId6" imgW="2831760" imgH="482400" progId="">
                  <p:embed/>
                </p:oleObj>
              </mc:Choice>
              <mc:Fallback>
                <p:oleObj name="Equation" r:id="rId6" imgW="2831760" imgH="48240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916832"/>
                        <a:ext cx="8186738"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455" name="Object 7"/>
          <p:cNvGraphicFramePr>
            <a:graphicFrameLocks noChangeAspect="1"/>
          </p:cNvGraphicFramePr>
          <p:nvPr/>
        </p:nvGraphicFramePr>
        <p:xfrm>
          <a:off x="467544" y="3501008"/>
          <a:ext cx="6862762" cy="673100"/>
        </p:xfrm>
        <a:graphic>
          <a:graphicData uri="http://schemas.openxmlformats.org/presentationml/2006/ole">
            <mc:AlternateContent xmlns:mc="http://schemas.openxmlformats.org/markup-compatibility/2006">
              <mc:Choice xmlns:v="urn:schemas-microsoft-com:vml" Requires="v">
                <p:oleObj spid="_x0000_s616473" name="Equation" r:id="rId8" imgW="2577960" imgH="253800" progId="">
                  <p:embed/>
                </p:oleObj>
              </mc:Choice>
              <mc:Fallback>
                <p:oleObj name="Equation" r:id="rId8" imgW="2577960" imgH="253800" progId="">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3501008"/>
                        <a:ext cx="6862762"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456" name="Object 8"/>
          <p:cNvGraphicFramePr>
            <a:graphicFrameLocks noChangeAspect="1"/>
          </p:cNvGraphicFramePr>
          <p:nvPr/>
        </p:nvGraphicFramePr>
        <p:xfrm>
          <a:off x="467544" y="5122267"/>
          <a:ext cx="5424487" cy="614362"/>
        </p:xfrm>
        <a:graphic>
          <a:graphicData uri="http://schemas.openxmlformats.org/presentationml/2006/ole">
            <mc:AlternateContent xmlns:mc="http://schemas.openxmlformats.org/markup-compatibility/2006">
              <mc:Choice xmlns:v="urn:schemas-microsoft-com:vml" Requires="v">
                <p:oleObj spid="_x0000_s616474" name="Equation" r:id="rId10" imgW="2006280" imgH="228600" progId="">
                  <p:embed/>
                </p:oleObj>
              </mc:Choice>
              <mc:Fallback>
                <p:oleObj name="Equation" r:id="rId10" imgW="2006280" imgH="22860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4" y="5122267"/>
                        <a:ext cx="5424487"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395536" y="5790053"/>
            <a:ext cx="8186453" cy="656846"/>
          </a:xfrm>
          <a:prstGeom prst="rect">
            <a:avLst/>
          </a:prstGeom>
          <a:noFill/>
        </p:spPr>
        <p:txBody>
          <a:bodyPr wrap="square" rtlCol="0">
            <a:spAutoFit/>
          </a:bodyPr>
          <a:lstStyle/>
          <a:p>
            <a:pPr>
              <a:lnSpc>
                <a:spcPct val="150000"/>
              </a:lnSpc>
            </a:pPr>
            <a:r>
              <a:rPr lang="zh-CN" altLang="en-US" sz="2800" b="1" dirty="0" smtClean="0">
                <a:solidFill>
                  <a:srgbClr val="FF0000"/>
                </a:solidFill>
              </a:rPr>
              <a:t>原先向量之间的运算，转化为了坐标间的代数运算</a:t>
            </a:r>
          </a:p>
        </p:txBody>
      </p:sp>
      <p:graphicFrame>
        <p:nvGraphicFramePr>
          <p:cNvPr id="616460" name="Object 12"/>
          <p:cNvGraphicFramePr>
            <a:graphicFrameLocks noChangeAspect="1"/>
          </p:cNvGraphicFramePr>
          <p:nvPr/>
        </p:nvGraphicFramePr>
        <p:xfrm>
          <a:off x="499616" y="476672"/>
          <a:ext cx="4216400" cy="579437"/>
        </p:xfrm>
        <a:graphic>
          <a:graphicData uri="http://schemas.openxmlformats.org/presentationml/2006/ole">
            <mc:AlternateContent xmlns:mc="http://schemas.openxmlformats.org/markup-compatibility/2006">
              <mc:Choice xmlns:v="urn:schemas-microsoft-com:vml" Requires="v">
                <p:oleObj spid="_x0000_s616475" name="Equation" r:id="rId12" imgW="1663560" imgH="228600" progId="">
                  <p:embed/>
                </p:oleObj>
              </mc:Choice>
              <mc:Fallback>
                <p:oleObj name="Equation" r:id="rId12" imgW="1663560" imgH="22860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616" y="476672"/>
                        <a:ext cx="421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423715" y="4224461"/>
            <a:ext cx="1988045" cy="738664"/>
          </a:xfrm>
          <a:prstGeom prst="rect">
            <a:avLst/>
          </a:prstGeom>
          <a:noFill/>
        </p:spPr>
        <p:txBody>
          <a:bodyPr wrap="none" rtlCol="0">
            <a:spAutoFit/>
          </a:bodyPr>
          <a:lstStyle/>
          <a:p>
            <a:pPr>
              <a:lnSpc>
                <a:spcPct val="150000"/>
              </a:lnSpc>
            </a:pPr>
            <a:r>
              <a:rPr lang="zh-CN" altLang="en-US" sz="2800" b="1" dirty="0" smtClean="0"/>
              <a:t>类似可说明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6452"/>
                                        </p:tgtEl>
                                        <p:attrNameLst>
                                          <p:attrName>style.visibility</p:attrName>
                                        </p:attrNameLst>
                                      </p:cBhvr>
                                      <p:to>
                                        <p:strVal val="visible"/>
                                      </p:to>
                                    </p:set>
                                    <p:animEffect transition="in" filter="wipe(left)">
                                      <p:cBhvr>
                                        <p:cTn id="7" dur="500"/>
                                        <p:tgtEl>
                                          <p:spTgt spid="6164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6454"/>
                                        </p:tgtEl>
                                        <p:attrNameLst>
                                          <p:attrName>style.visibility</p:attrName>
                                        </p:attrNameLst>
                                      </p:cBhvr>
                                      <p:to>
                                        <p:strVal val="visible"/>
                                      </p:to>
                                    </p:set>
                                    <p:animEffect transition="in" filter="wipe(left)">
                                      <p:cBhvr>
                                        <p:cTn id="12" dur="500"/>
                                        <p:tgtEl>
                                          <p:spTgt spid="6164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6455"/>
                                        </p:tgtEl>
                                        <p:attrNameLst>
                                          <p:attrName>style.visibility</p:attrName>
                                        </p:attrNameLst>
                                      </p:cBhvr>
                                      <p:to>
                                        <p:strVal val="visible"/>
                                      </p:to>
                                    </p:set>
                                    <p:animEffect transition="in" filter="wipe(left)">
                                      <p:cBhvr>
                                        <p:cTn id="17" dur="500"/>
                                        <p:tgtEl>
                                          <p:spTgt spid="616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6456"/>
                                        </p:tgtEl>
                                        <p:attrNameLst>
                                          <p:attrName>style.visibility</p:attrName>
                                        </p:attrNameLst>
                                      </p:cBhvr>
                                      <p:to>
                                        <p:strVal val="visible"/>
                                      </p:to>
                                    </p:set>
                                    <p:animEffect transition="in" filter="wipe(left)">
                                      <p:cBhvr>
                                        <p:cTn id="27" dur="500"/>
                                        <p:tgtEl>
                                          <p:spTgt spid="6164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a:spLocks noChangeArrowheads="1"/>
          </p:cNvSpPr>
          <p:nvPr/>
        </p:nvSpPr>
        <p:spPr bwMode="auto">
          <a:xfrm>
            <a:off x="2117576" y="2924944"/>
            <a:ext cx="4830688" cy="441325"/>
          </a:xfrm>
          <a:prstGeom prst="rect">
            <a:avLst/>
          </a:prstGeom>
          <a:noFill/>
          <a:ln w="9525">
            <a:noFill/>
            <a:miter lim="800000"/>
            <a:headEnd/>
            <a:tailEnd/>
          </a:ln>
          <a:effectLst/>
        </p:spPr>
        <p:txBody>
          <a:bodyPr/>
          <a:lstStyle/>
          <a:p>
            <a:r>
              <a:rPr lang="en-US" altLang="zh-CN" b="1" dirty="0" smtClean="0">
                <a:solidFill>
                  <a:schemeClr val="accent2"/>
                </a:solidFill>
                <a:latin typeface="Garamond" pitchFamily="18" charset="0"/>
              </a:rPr>
              <a:t>§2.3 </a:t>
            </a:r>
            <a:r>
              <a:rPr lang="zh-CN" altLang="en-US" b="1" dirty="0" smtClean="0">
                <a:solidFill>
                  <a:schemeClr val="accent2"/>
                </a:solidFill>
                <a:latin typeface="Garamond" pitchFamily="18" charset="0"/>
              </a:rPr>
              <a:t>线</a:t>
            </a:r>
            <a:r>
              <a:rPr lang="zh-CN" altLang="en-US" b="1" dirty="0">
                <a:solidFill>
                  <a:schemeClr val="accent2"/>
                </a:solidFill>
                <a:latin typeface="Garamond" pitchFamily="18" charset="0"/>
              </a:rPr>
              <a:t>段的定比分</a:t>
            </a:r>
            <a:r>
              <a:rPr lang="zh-CN" altLang="en-US" b="1" dirty="0" smtClean="0">
                <a:solidFill>
                  <a:schemeClr val="accent2"/>
                </a:solidFill>
                <a:latin typeface="Garamond" pitchFamily="18" charset="0"/>
              </a:rPr>
              <a:t>点</a:t>
            </a:r>
            <a:endParaRPr lang="zh-CN" altLang="en-US" b="1" dirty="0">
              <a:solidFill>
                <a:schemeClr val="accent2"/>
              </a:solidFill>
              <a:latin typeface="Garamond"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92696"/>
            <a:ext cx="3960440" cy="488032"/>
          </a:xfrm>
        </p:spPr>
        <p:txBody>
          <a:bodyPr/>
          <a:lstStyle/>
          <a:p>
            <a:pPr algn="l"/>
            <a:r>
              <a:rPr lang="zh-CN" altLang="en-US" sz="2800" b="1" dirty="0" smtClean="0">
                <a:solidFill>
                  <a:schemeClr val="bg2"/>
                </a:solidFill>
              </a:rPr>
              <a:t>向量的几何表示不唯一</a:t>
            </a:r>
            <a:endParaRPr lang="zh-CN" altLang="en-US" sz="2800" b="1" dirty="0">
              <a:solidFill>
                <a:schemeClr val="bg2"/>
              </a:solidFill>
            </a:endParaRPr>
          </a:p>
        </p:txBody>
      </p:sp>
      <p:grpSp>
        <p:nvGrpSpPr>
          <p:cNvPr id="25" name="Group 6"/>
          <p:cNvGrpSpPr>
            <a:grpSpLocks/>
          </p:cNvGrpSpPr>
          <p:nvPr/>
        </p:nvGrpSpPr>
        <p:grpSpPr bwMode="auto">
          <a:xfrm>
            <a:off x="611560" y="3356992"/>
            <a:ext cx="6048672" cy="576263"/>
            <a:chOff x="532" y="3549"/>
            <a:chExt cx="3249" cy="363"/>
          </a:xfrm>
        </p:grpSpPr>
        <p:graphicFrame>
          <p:nvGraphicFramePr>
            <p:cNvPr id="26" name="Object 7"/>
            <p:cNvGraphicFramePr>
              <a:graphicFrameLocks noChangeAspect="1"/>
            </p:cNvGraphicFramePr>
            <p:nvPr/>
          </p:nvGraphicFramePr>
          <p:xfrm>
            <a:off x="2558" y="3549"/>
            <a:ext cx="1223" cy="342"/>
          </p:xfrm>
          <a:graphic>
            <a:graphicData uri="http://schemas.openxmlformats.org/presentationml/2006/ole">
              <mc:AlternateContent xmlns:mc="http://schemas.openxmlformats.org/markup-compatibility/2006">
                <mc:Choice xmlns:v="urn:schemas-microsoft-com:vml" Requires="v">
                  <p:oleObj spid="_x0000_s689193" name="Equation" r:id="rId3" imgW="863280" imgH="241200" progId="">
                    <p:embed/>
                  </p:oleObj>
                </mc:Choice>
                <mc:Fallback>
                  <p:oleObj name="Equation" r:id="rId3" imgW="863280" imgH="24120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 y="3549"/>
                          <a:ext cx="1223"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3"/>
            <p:cNvSpPr>
              <a:spLocks noChangeArrowheads="1"/>
            </p:cNvSpPr>
            <p:nvPr/>
          </p:nvSpPr>
          <p:spPr bwMode="auto">
            <a:xfrm>
              <a:off x="532" y="3585"/>
              <a:ext cx="1236" cy="327"/>
            </a:xfrm>
            <a:prstGeom prst="rect">
              <a:avLst/>
            </a:prstGeom>
            <a:noFill/>
            <a:ln w="9525">
              <a:noFill/>
              <a:miter lim="800000"/>
              <a:headEnd/>
              <a:tailEnd/>
            </a:ln>
          </p:spPr>
          <p:txBody>
            <a:bodyPr wrap="none">
              <a:spAutoFit/>
            </a:bodyPr>
            <a:lstStyle/>
            <a:p>
              <a:r>
                <a:rPr kumimoji="1" lang="zh-CN" altLang="en-US" sz="2800" b="1" dirty="0">
                  <a:solidFill>
                    <a:schemeClr val="accent2"/>
                  </a:solidFill>
                  <a:ea typeface="黑体" pitchFamily="2" charset="-122"/>
                </a:rPr>
                <a:t>向量的模：</a:t>
              </a:r>
            </a:p>
          </p:txBody>
        </p:sp>
        <p:sp>
          <p:nvSpPr>
            <p:cNvPr id="28" name="Rectangle 14"/>
            <p:cNvSpPr>
              <a:spLocks noChangeArrowheads="1"/>
            </p:cNvSpPr>
            <p:nvPr/>
          </p:nvSpPr>
          <p:spPr bwMode="auto">
            <a:xfrm>
              <a:off x="1460" y="3570"/>
              <a:ext cx="1348" cy="327"/>
            </a:xfrm>
            <a:prstGeom prst="rect">
              <a:avLst/>
            </a:prstGeom>
            <a:noFill/>
            <a:ln w="9525">
              <a:noFill/>
              <a:miter lim="800000"/>
              <a:headEnd/>
              <a:tailEnd/>
            </a:ln>
          </p:spPr>
          <p:txBody>
            <a:bodyPr wrap="none">
              <a:spAutoFit/>
            </a:bodyPr>
            <a:lstStyle/>
            <a:p>
              <a:r>
                <a:rPr kumimoji="1" lang="zh-CN" altLang="en-US" sz="2800" b="1" dirty="0">
                  <a:latin typeface="黑体" pitchFamily="2" charset="-122"/>
                  <a:ea typeface="黑体" pitchFamily="2" charset="-122"/>
                </a:rPr>
                <a:t>向量的大小</a:t>
              </a:r>
              <a:r>
                <a:rPr kumimoji="1" lang="en-US" altLang="zh-CN" sz="2800" b="1" dirty="0">
                  <a:latin typeface="黑体" pitchFamily="2" charset="-122"/>
                  <a:ea typeface="黑体" pitchFamily="2" charset="-122"/>
                </a:rPr>
                <a:t>.</a:t>
              </a:r>
            </a:p>
          </p:txBody>
        </p:sp>
      </p:grpSp>
      <p:graphicFrame>
        <p:nvGraphicFramePr>
          <p:cNvPr id="29" name="对象 28"/>
          <p:cNvGraphicFramePr>
            <a:graphicFrameLocks noChangeAspect="1"/>
          </p:cNvGraphicFramePr>
          <p:nvPr/>
        </p:nvGraphicFramePr>
        <p:xfrm>
          <a:off x="6660232" y="3439481"/>
          <a:ext cx="864096" cy="493769"/>
        </p:xfrm>
        <a:graphic>
          <a:graphicData uri="http://schemas.openxmlformats.org/presentationml/2006/ole">
            <mc:AlternateContent xmlns:mc="http://schemas.openxmlformats.org/markup-compatibility/2006">
              <mc:Choice xmlns:v="urn:schemas-microsoft-com:vml" Requires="v">
                <p:oleObj spid="_x0000_s689194" name="Equation" r:id="rId5" imgW="355320" imgH="203040" progId="">
                  <p:embed/>
                </p:oleObj>
              </mc:Choice>
              <mc:Fallback>
                <p:oleObj name="Equation" r:id="rId5" imgW="355320" imgH="203040" progId="">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3439481"/>
                        <a:ext cx="864096" cy="493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9"/>
          <p:cNvSpPr txBox="1">
            <a:spLocks noChangeArrowheads="1"/>
          </p:cNvSpPr>
          <p:nvPr/>
        </p:nvSpPr>
        <p:spPr bwMode="auto">
          <a:xfrm>
            <a:off x="611560" y="4221088"/>
            <a:ext cx="4752528"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chemeClr val="accent2"/>
                </a:solidFill>
                <a:ea typeface="黑体" pitchFamily="2" charset="-122"/>
              </a:rPr>
              <a:t>零向量：</a:t>
            </a:r>
            <a:r>
              <a:rPr kumimoji="1" lang="zh-CN" altLang="en-US" sz="2800" b="1" dirty="0" smtClean="0">
                <a:latin typeface="黑体" pitchFamily="2" charset="-122"/>
                <a:ea typeface="黑体" pitchFamily="2" charset="-122"/>
              </a:rPr>
              <a:t>模</a:t>
            </a:r>
            <a:r>
              <a:rPr kumimoji="1" lang="zh-CN" altLang="en-US" sz="2800" b="1" dirty="0">
                <a:latin typeface="黑体" pitchFamily="2" charset="-122"/>
                <a:ea typeface="黑体" pitchFamily="2" charset="-122"/>
              </a:rPr>
              <a:t>为</a:t>
            </a:r>
            <a:r>
              <a:rPr kumimoji="1" lang="en-US" altLang="zh-CN" sz="2800" b="1" dirty="0">
                <a:latin typeface="黑体" pitchFamily="2" charset="-122"/>
                <a:ea typeface="黑体" pitchFamily="2" charset="-122"/>
              </a:rPr>
              <a:t>0</a:t>
            </a:r>
            <a:r>
              <a:rPr kumimoji="1" lang="zh-CN" altLang="en-US" sz="2800" b="1" dirty="0">
                <a:latin typeface="黑体" pitchFamily="2" charset="-122"/>
                <a:ea typeface="黑体" pitchFamily="2" charset="-122"/>
              </a:rPr>
              <a:t>的向</a:t>
            </a:r>
            <a:r>
              <a:rPr kumimoji="1" lang="zh-CN" altLang="en-US" sz="2800" b="1" dirty="0" smtClean="0">
                <a:latin typeface="黑体" pitchFamily="2" charset="-122"/>
                <a:ea typeface="黑体" pitchFamily="2" charset="-122"/>
              </a:rPr>
              <a:t>量，记为</a:t>
            </a:r>
            <a:endParaRPr kumimoji="1" lang="en-US" altLang="zh-CN" sz="2800" b="1" dirty="0">
              <a:latin typeface="黑体" pitchFamily="2" charset="-122"/>
              <a:ea typeface="黑体" pitchFamily="2" charset="-122"/>
            </a:endParaRPr>
          </a:p>
        </p:txBody>
      </p:sp>
      <p:graphicFrame>
        <p:nvGraphicFramePr>
          <p:cNvPr id="31" name="Object 10"/>
          <p:cNvGraphicFramePr>
            <a:graphicFrameLocks noChangeAspect="1"/>
          </p:cNvGraphicFramePr>
          <p:nvPr/>
        </p:nvGraphicFramePr>
        <p:xfrm>
          <a:off x="5365800" y="4293096"/>
          <a:ext cx="214312" cy="404812"/>
        </p:xfrm>
        <a:graphic>
          <a:graphicData uri="http://schemas.openxmlformats.org/presentationml/2006/ole">
            <mc:AlternateContent xmlns:mc="http://schemas.openxmlformats.org/markup-compatibility/2006">
              <mc:Choice xmlns:v="urn:schemas-microsoft-com:vml" Requires="v">
                <p:oleObj spid="_x0000_s689195" name="公式" r:id="rId7" imgW="215640" imgH="406080" progId="">
                  <p:embed/>
                </p:oleObj>
              </mc:Choice>
              <mc:Fallback>
                <p:oleObj name="公式" r:id="rId7" imgW="215640" imgH="40608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800" y="4293096"/>
                        <a:ext cx="214312"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611560" y="5067181"/>
            <a:ext cx="8035445" cy="954107"/>
          </a:xfrm>
          <a:prstGeom prst="rect">
            <a:avLst/>
          </a:prstGeom>
          <a:noFill/>
        </p:spPr>
        <p:txBody>
          <a:bodyPr wrap="square" rtlCol="0">
            <a:spAutoFit/>
          </a:bodyPr>
          <a:lstStyle/>
          <a:p>
            <a:r>
              <a:rPr lang="zh-CN" altLang="en-US" sz="2800" b="1" dirty="0" smtClean="0">
                <a:solidFill>
                  <a:schemeClr val="bg2"/>
                </a:solidFill>
              </a:rPr>
              <a:t>零向量的方向不确定，或者说零向量的方向可以是任意。</a:t>
            </a:r>
          </a:p>
        </p:txBody>
      </p:sp>
      <p:grpSp>
        <p:nvGrpSpPr>
          <p:cNvPr id="33" name="组合 32"/>
          <p:cNvGrpSpPr/>
          <p:nvPr/>
        </p:nvGrpSpPr>
        <p:grpSpPr>
          <a:xfrm>
            <a:off x="4770115" y="548680"/>
            <a:ext cx="3690317" cy="1672307"/>
            <a:chOff x="1043608" y="1340768"/>
            <a:chExt cx="3690317" cy="1672307"/>
          </a:xfrm>
        </p:grpSpPr>
        <p:sp>
          <p:nvSpPr>
            <p:cNvPr id="9" name="Line 32"/>
            <p:cNvSpPr>
              <a:spLocks noChangeShapeType="1"/>
            </p:cNvSpPr>
            <p:nvPr/>
          </p:nvSpPr>
          <p:spPr bwMode="auto">
            <a:xfrm flipV="1">
              <a:off x="1255903" y="1606640"/>
              <a:ext cx="1003284" cy="1002242"/>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10" name="Object 33"/>
            <p:cNvGraphicFramePr>
              <a:graphicFrameLocks noChangeAspect="1"/>
            </p:cNvGraphicFramePr>
            <p:nvPr/>
          </p:nvGraphicFramePr>
          <p:xfrm>
            <a:off x="1043608" y="2573783"/>
            <a:ext cx="390166" cy="423169"/>
          </p:xfrm>
          <a:graphic>
            <a:graphicData uri="http://schemas.openxmlformats.org/presentationml/2006/ole">
              <mc:AlternateContent xmlns:mc="http://schemas.openxmlformats.org/markup-compatibility/2006">
                <mc:Choice xmlns:v="urn:schemas-microsoft-com:vml" Requires="v">
                  <p:oleObj spid="_x0000_s689196" name="Equation" r:id="rId9" imgW="152280" imgH="164880" progId="">
                    <p:embed/>
                  </p:oleObj>
                </mc:Choice>
                <mc:Fallback>
                  <p:oleObj name="Equation" r:id="rId9" imgW="152280" imgH="16488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2573783"/>
                          <a:ext cx="390166" cy="423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4"/>
            <p:cNvGraphicFramePr>
              <a:graphicFrameLocks noChangeAspect="1"/>
            </p:cNvGraphicFramePr>
            <p:nvPr/>
          </p:nvGraphicFramePr>
          <p:xfrm>
            <a:off x="1835578" y="1340768"/>
            <a:ext cx="370658" cy="370273"/>
          </p:xfrm>
          <a:graphic>
            <a:graphicData uri="http://schemas.openxmlformats.org/presentationml/2006/ole">
              <mc:AlternateContent xmlns:mc="http://schemas.openxmlformats.org/markup-compatibility/2006">
                <mc:Choice xmlns:v="urn:schemas-microsoft-com:vml" Requires="v">
                  <p:oleObj spid="_x0000_s689197" name="Equation" r:id="rId11" imgW="152280" imgH="152280" progId="">
                    <p:embed/>
                  </p:oleObj>
                </mc:Choice>
                <mc:Fallback>
                  <p:oleObj name="Equation" r:id="rId11" imgW="152280" imgH="152280" progId="">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578" y="1340768"/>
                          <a:ext cx="370658" cy="370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5"/>
            <p:cNvGraphicFramePr>
              <a:graphicFrameLocks noChangeAspect="1"/>
            </p:cNvGraphicFramePr>
            <p:nvPr/>
          </p:nvGraphicFramePr>
          <p:xfrm>
            <a:off x="1192387" y="2591718"/>
            <a:ext cx="112713" cy="100013"/>
          </p:xfrm>
          <a:graphic>
            <a:graphicData uri="http://schemas.openxmlformats.org/presentationml/2006/ole">
              <mc:AlternateContent xmlns:mc="http://schemas.openxmlformats.org/markup-compatibility/2006">
                <mc:Choice xmlns:v="urn:schemas-microsoft-com:vml" Requires="v">
                  <p:oleObj spid="_x0000_s689198" name="公式" r:id="rId13" imgW="114120" imgH="101520" progId="">
                    <p:embed/>
                  </p:oleObj>
                </mc:Choice>
                <mc:Fallback>
                  <p:oleObj name="公式" r:id="rId13" imgW="114120" imgH="101520" progId="">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2387" y="2591718"/>
                          <a:ext cx="112713" cy="10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6"/>
            <p:cNvGraphicFramePr>
              <a:graphicFrameLocks noChangeAspect="1"/>
            </p:cNvGraphicFramePr>
            <p:nvPr/>
          </p:nvGraphicFramePr>
          <p:xfrm>
            <a:off x="2202037" y="1550318"/>
            <a:ext cx="112713" cy="100013"/>
          </p:xfrm>
          <a:graphic>
            <a:graphicData uri="http://schemas.openxmlformats.org/presentationml/2006/ole">
              <mc:AlternateContent xmlns:mc="http://schemas.openxmlformats.org/markup-compatibility/2006">
                <mc:Choice xmlns:v="urn:schemas-microsoft-com:vml" Requires="v">
                  <p:oleObj spid="_x0000_s689199" name="公式" r:id="rId15" imgW="114120" imgH="101520" progId="">
                    <p:embed/>
                  </p:oleObj>
                </mc:Choice>
                <mc:Fallback>
                  <p:oleObj name="公式" r:id="rId15" imgW="114120" imgH="10152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2037" y="1550318"/>
                          <a:ext cx="112713" cy="10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7"/>
            <p:cNvGraphicFramePr>
              <a:graphicFrameLocks noChangeAspect="1"/>
            </p:cNvGraphicFramePr>
            <p:nvPr/>
          </p:nvGraphicFramePr>
          <p:xfrm>
            <a:off x="1115616" y="1815480"/>
            <a:ext cx="381000" cy="533400"/>
          </p:xfrm>
          <a:graphic>
            <a:graphicData uri="http://schemas.openxmlformats.org/presentationml/2006/ole">
              <mc:AlternateContent xmlns:mc="http://schemas.openxmlformats.org/markup-compatibility/2006">
                <mc:Choice xmlns:v="urn:schemas-microsoft-com:vml" Requires="v">
                  <p:oleObj spid="_x0000_s689200" name="Equation" r:id="rId16" imgW="126720" imgH="177480" progId="">
                    <p:embed/>
                  </p:oleObj>
                </mc:Choice>
                <mc:Fallback>
                  <p:oleObj name="Equation" r:id="rId16" imgW="126720" imgH="177480" progId="">
                    <p:embed/>
                    <p:pic>
                      <p:nvPicPr>
                        <p:cNvPr id="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5616" y="1815480"/>
                          <a:ext cx="38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a:endCxn id="22" idx="1"/>
            </p:cNvCxnSpPr>
            <p:nvPr/>
          </p:nvCxnSpPr>
          <p:spPr>
            <a:xfrm>
              <a:off x="2267744" y="1628800"/>
              <a:ext cx="1944216" cy="587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1259632" y="2636912"/>
              <a:ext cx="1944216" cy="0"/>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20" name="Object 33"/>
            <p:cNvGraphicFramePr>
              <a:graphicFrameLocks noChangeAspect="1"/>
            </p:cNvGraphicFramePr>
            <p:nvPr/>
          </p:nvGraphicFramePr>
          <p:xfrm>
            <a:off x="3203575" y="2557463"/>
            <a:ext cx="390525" cy="455612"/>
          </p:xfrm>
          <a:graphic>
            <a:graphicData uri="http://schemas.openxmlformats.org/presentationml/2006/ole">
              <mc:AlternateContent xmlns:mc="http://schemas.openxmlformats.org/markup-compatibility/2006">
                <mc:Choice xmlns:v="urn:schemas-microsoft-com:vml" Requires="v">
                  <p:oleObj spid="_x0000_s689201" name="Equation" r:id="rId18" imgW="152280" imgH="177480" progId="">
                    <p:embed/>
                  </p:oleObj>
                </mc:Choice>
                <mc:Fallback>
                  <p:oleObj name="Equation" r:id="rId18" imgW="152280" imgH="177480" progId="">
                    <p:embed/>
                    <p:pic>
                      <p:nvPicPr>
                        <p:cNvPr id="0"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03575" y="2557463"/>
                          <a:ext cx="3905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3"/>
            <p:cNvGraphicFramePr>
              <a:graphicFrameLocks noChangeAspect="1"/>
            </p:cNvGraphicFramePr>
            <p:nvPr/>
          </p:nvGraphicFramePr>
          <p:xfrm>
            <a:off x="4310063" y="1357313"/>
            <a:ext cx="423862" cy="390525"/>
          </p:xfrm>
          <a:graphic>
            <a:graphicData uri="http://schemas.openxmlformats.org/presentationml/2006/ole">
              <mc:AlternateContent xmlns:mc="http://schemas.openxmlformats.org/markup-compatibility/2006">
                <mc:Choice xmlns:v="urn:schemas-microsoft-com:vml" Requires="v">
                  <p:oleObj spid="_x0000_s689202" name="Equation" r:id="rId20" imgW="164880" imgH="152280" progId="">
                    <p:embed/>
                  </p:oleObj>
                </mc:Choice>
                <mc:Fallback>
                  <p:oleObj name="Equation" r:id="rId20" imgW="164880" imgH="152280" progId="">
                    <p:embed/>
                    <p:pic>
                      <p:nvPicPr>
                        <p:cNvPr id="0" name="Picture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0063" y="1357313"/>
                          <a:ext cx="4238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Line 32"/>
            <p:cNvSpPr>
              <a:spLocks noChangeShapeType="1"/>
            </p:cNvSpPr>
            <p:nvPr/>
          </p:nvSpPr>
          <p:spPr bwMode="auto">
            <a:xfrm flipV="1">
              <a:off x="3208676" y="1634670"/>
              <a:ext cx="1003284" cy="1002242"/>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689161" name="Object 9"/>
            <p:cNvGraphicFramePr>
              <a:graphicFrameLocks noChangeAspect="1"/>
            </p:cNvGraphicFramePr>
            <p:nvPr/>
          </p:nvGraphicFramePr>
          <p:xfrm>
            <a:off x="3974976" y="1815480"/>
            <a:ext cx="381000" cy="533400"/>
          </p:xfrm>
          <a:graphic>
            <a:graphicData uri="http://schemas.openxmlformats.org/presentationml/2006/ole">
              <mc:AlternateContent xmlns:mc="http://schemas.openxmlformats.org/markup-compatibility/2006">
                <mc:Choice xmlns:v="urn:schemas-microsoft-com:vml" Requires="v">
                  <p:oleObj spid="_x0000_s689203" name="Equation" r:id="rId22" imgW="126720" imgH="177480" progId="">
                    <p:embed/>
                  </p:oleObj>
                </mc:Choice>
                <mc:Fallback>
                  <p:oleObj name="Equation" r:id="rId22" imgW="126720" imgH="17748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74976" y="1815480"/>
                          <a:ext cx="38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9165" name="Object 13"/>
            <p:cNvGraphicFramePr>
              <a:graphicFrameLocks noChangeAspect="1"/>
            </p:cNvGraphicFramePr>
            <p:nvPr/>
          </p:nvGraphicFramePr>
          <p:xfrm>
            <a:off x="4171256" y="1600796"/>
            <a:ext cx="112712" cy="100012"/>
          </p:xfrm>
          <a:graphic>
            <a:graphicData uri="http://schemas.openxmlformats.org/presentationml/2006/ole">
              <mc:AlternateContent xmlns:mc="http://schemas.openxmlformats.org/markup-compatibility/2006">
                <mc:Choice xmlns:v="urn:schemas-microsoft-com:vml" Requires="v">
                  <p:oleObj spid="_x0000_s689204" name="公式" r:id="rId23" imgW="114120" imgH="101520" progId="">
                    <p:embed/>
                  </p:oleObj>
                </mc:Choice>
                <mc:Fallback>
                  <p:oleObj name="公式" r:id="rId23" imgW="114120" imgH="101520" progId="">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1256" y="1600796"/>
                          <a:ext cx="112712" cy="10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9166" name="Object 14"/>
            <p:cNvGraphicFramePr>
              <a:graphicFrameLocks noChangeAspect="1"/>
            </p:cNvGraphicFramePr>
            <p:nvPr/>
          </p:nvGraphicFramePr>
          <p:xfrm>
            <a:off x="3131840" y="2608907"/>
            <a:ext cx="112713" cy="100013"/>
          </p:xfrm>
          <a:graphic>
            <a:graphicData uri="http://schemas.openxmlformats.org/presentationml/2006/ole">
              <mc:AlternateContent xmlns:mc="http://schemas.openxmlformats.org/markup-compatibility/2006">
                <mc:Choice xmlns:v="urn:schemas-microsoft-com:vml" Requires="v">
                  <p:oleObj spid="_x0000_s689205" name="公式" r:id="rId24" imgW="114120" imgH="101520" progId="">
                    <p:embed/>
                  </p:oleObj>
                </mc:Choice>
                <mc:Fallback>
                  <p:oleObj name="公式" r:id="rId24" imgW="114120" imgH="101520" progId="">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1840" y="2608907"/>
                          <a:ext cx="112713" cy="10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506016" y="2276872"/>
            <a:ext cx="609600" cy="519112"/>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graphicFrame>
        <p:nvGraphicFramePr>
          <p:cNvPr id="617475" name="Object 3"/>
          <p:cNvGraphicFramePr>
            <a:graphicFrameLocks noChangeAspect="1"/>
          </p:cNvGraphicFramePr>
          <p:nvPr/>
        </p:nvGraphicFramePr>
        <p:xfrm>
          <a:off x="492125" y="2924175"/>
          <a:ext cx="4668838" cy="1225550"/>
        </p:xfrm>
        <a:graphic>
          <a:graphicData uri="http://schemas.openxmlformats.org/presentationml/2006/ole">
            <mc:AlternateContent xmlns:mc="http://schemas.openxmlformats.org/markup-compatibility/2006">
              <mc:Choice xmlns:v="urn:schemas-microsoft-com:vml" Requires="v">
                <p:oleObj spid="_x0000_s617527" name="Equation" r:id="rId4" imgW="1841400" imgH="482400" progId="">
                  <p:embed/>
                </p:oleObj>
              </mc:Choice>
              <mc:Fallback>
                <p:oleObj name="Equation" r:id="rId4" imgW="1841400" imgH="482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2924175"/>
                        <a:ext cx="4668838"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76" name="Object 4"/>
          <p:cNvGraphicFramePr>
            <a:graphicFrameLocks noChangeAspect="1"/>
          </p:cNvGraphicFramePr>
          <p:nvPr/>
        </p:nvGraphicFramePr>
        <p:xfrm>
          <a:off x="528638" y="4360863"/>
          <a:ext cx="4813300" cy="1228725"/>
        </p:xfrm>
        <a:graphic>
          <a:graphicData uri="http://schemas.openxmlformats.org/presentationml/2006/ole">
            <mc:AlternateContent xmlns:mc="http://schemas.openxmlformats.org/markup-compatibility/2006">
              <mc:Choice xmlns:v="urn:schemas-microsoft-com:vml" Requires="v">
                <p:oleObj spid="_x0000_s617528" name="Equation" r:id="rId6" imgW="1892160" imgH="482400" progId="">
                  <p:embed/>
                </p:oleObj>
              </mc:Choice>
              <mc:Fallback>
                <p:oleObj name="Equation" r:id="rId6" imgW="1892160" imgH="4824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638" y="4360863"/>
                        <a:ext cx="48133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81" name="Text Box 9"/>
          <p:cNvSpPr txBox="1">
            <a:spLocks noChangeArrowheads="1"/>
          </p:cNvSpPr>
          <p:nvPr/>
        </p:nvSpPr>
        <p:spPr bwMode="auto">
          <a:xfrm>
            <a:off x="1187624" y="2276872"/>
            <a:ext cx="3962400" cy="523220"/>
          </a:xfrm>
          <a:prstGeom prst="rect">
            <a:avLst/>
          </a:prstGeom>
          <a:noFill/>
          <a:ln w="57150">
            <a:noFill/>
            <a:miter lim="800000"/>
            <a:headEnd/>
            <a:tailEnd/>
          </a:ln>
        </p:spPr>
        <p:txBody>
          <a:bodyPr>
            <a:spAutoFit/>
          </a:bodyPr>
          <a:lstStyle/>
          <a:p>
            <a:pPr>
              <a:spcBef>
                <a:spcPct val="50000"/>
              </a:spcBef>
            </a:pPr>
            <a:r>
              <a:rPr kumimoji="1" lang="zh-CN" altLang="en-US" sz="2800" b="1" dirty="0" smtClean="0"/>
              <a:t>设</a:t>
            </a:r>
            <a:r>
              <a:rPr kumimoji="1" lang="en-US" altLang="zh-CN" sz="2800" b="1" i="1" dirty="0" smtClean="0"/>
              <a:t>C</a:t>
            </a:r>
            <a:r>
              <a:rPr kumimoji="1" lang="zh-CN" altLang="en-US" sz="2800" b="1" dirty="0" smtClean="0"/>
              <a:t>点坐标为</a:t>
            </a:r>
            <a:r>
              <a:rPr kumimoji="1" lang="en-US" altLang="zh-CN" sz="2800" b="1" i="1" dirty="0" smtClean="0"/>
              <a:t>(</a:t>
            </a:r>
            <a:r>
              <a:rPr kumimoji="1" lang="en-US" altLang="zh-CN" sz="2800" b="1" i="1" dirty="0" err="1" smtClean="0"/>
              <a:t>x,y,z</a:t>
            </a:r>
            <a:r>
              <a:rPr kumimoji="1" lang="en-US" altLang="zh-CN" sz="2800" b="1" i="1" dirty="0" smtClean="0"/>
              <a:t>)</a:t>
            </a:r>
            <a:endParaRPr kumimoji="1" lang="zh-CN" altLang="en-US" sz="2800" b="1" i="1" dirty="0"/>
          </a:p>
        </p:txBody>
      </p:sp>
      <p:grpSp>
        <p:nvGrpSpPr>
          <p:cNvPr id="617487" name="Group 15"/>
          <p:cNvGrpSpPr>
            <a:grpSpLocks/>
          </p:cNvGrpSpPr>
          <p:nvPr/>
        </p:nvGrpSpPr>
        <p:grpSpPr bwMode="auto">
          <a:xfrm>
            <a:off x="5940152" y="1988840"/>
            <a:ext cx="2736304" cy="2304256"/>
            <a:chOff x="4128" y="2209"/>
            <a:chExt cx="1384" cy="1216"/>
          </a:xfrm>
        </p:grpSpPr>
        <p:graphicFrame>
          <p:nvGraphicFramePr>
            <p:cNvPr id="617488" name="Object 16"/>
            <p:cNvGraphicFramePr>
              <a:graphicFrameLocks noChangeAspect="1"/>
            </p:cNvGraphicFramePr>
            <p:nvPr/>
          </p:nvGraphicFramePr>
          <p:xfrm>
            <a:off x="4128" y="2880"/>
            <a:ext cx="144" cy="144"/>
          </p:xfrm>
          <a:graphic>
            <a:graphicData uri="http://schemas.openxmlformats.org/presentationml/2006/ole">
              <mc:AlternateContent xmlns:mc="http://schemas.openxmlformats.org/markup-compatibility/2006">
                <mc:Choice xmlns:v="urn:schemas-microsoft-com:vml" Requires="v">
                  <p:oleObj spid="_x0000_s617529" name="公式" r:id="rId8" imgW="291960" imgH="291960" progId="">
                    <p:embed/>
                  </p:oleObj>
                </mc:Choice>
                <mc:Fallback>
                  <p:oleObj name="公式" r:id="rId8" imgW="291960" imgH="291960" progId="">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2880"/>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89" name="Object 17"/>
            <p:cNvGraphicFramePr>
              <a:graphicFrameLocks noChangeAspect="1"/>
            </p:cNvGraphicFramePr>
            <p:nvPr/>
          </p:nvGraphicFramePr>
          <p:xfrm>
            <a:off x="5040" y="2592"/>
            <a:ext cx="144" cy="144"/>
          </p:xfrm>
          <a:graphic>
            <a:graphicData uri="http://schemas.openxmlformats.org/presentationml/2006/ole">
              <mc:AlternateContent xmlns:mc="http://schemas.openxmlformats.org/markup-compatibility/2006">
                <mc:Choice xmlns:v="urn:schemas-microsoft-com:vml" Requires="v">
                  <p:oleObj spid="_x0000_s617530" name="公式" r:id="rId10" imgW="291960" imgH="291960" progId="">
                    <p:embed/>
                  </p:oleObj>
                </mc:Choice>
                <mc:Fallback>
                  <p:oleObj name="公式" r:id="rId10" imgW="291960" imgH="291960" progId="">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0" y="2592"/>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0" name="Object 18"/>
            <p:cNvGraphicFramePr>
              <a:graphicFrameLocks noChangeAspect="1"/>
            </p:cNvGraphicFramePr>
            <p:nvPr/>
          </p:nvGraphicFramePr>
          <p:xfrm>
            <a:off x="4698" y="2779"/>
            <a:ext cx="195" cy="228"/>
          </p:xfrm>
          <a:graphic>
            <a:graphicData uri="http://schemas.openxmlformats.org/presentationml/2006/ole">
              <mc:AlternateContent xmlns:mc="http://schemas.openxmlformats.org/markup-compatibility/2006">
                <mc:Choice xmlns:v="urn:schemas-microsoft-com:vml" Requires="v">
                  <p:oleObj spid="_x0000_s617531" name="Equation" r:id="rId12" imgW="152280" imgH="177480" progId="">
                    <p:embed/>
                  </p:oleObj>
                </mc:Choice>
                <mc:Fallback>
                  <p:oleObj name="Equation" r:id="rId12" imgW="152280" imgH="177480" progId="">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8" y="2779"/>
                          <a:ext cx="195"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91" name="Line 19"/>
            <p:cNvSpPr>
              <a:spLocks noChangeShapeType="1"/>
            </p:cNvSpPr>
            <p:nvPr/>
          </p:nvSpPr>
          <p:spPr bwMode="auto">
            <a:xfrm>
              <a:off x="4464" y="3024"/>
              <a:ext cx="912" cy="0"/>
            </a:xfrm>
            <a:prstGeom prst="line">
              <a:avLst/>
            </a:prstGeom>
            <a:noFill/>
            <a:ln w="25400">
              <a:solidFill>
                <a:schemeClr val="tx1"/>
              </a:solidFill>
              <a:round/>
              <a:headEnd/>
              <a:tailEnd type="triangle" w="sm" len="lg"/>
            </a:ln>
            <a:effectLst/>
          </p:spPr>
          <p:txBody>
            <a:bodyPr wrap="none" anchor="ctr"/>
            <a:lstStyle/>
            <a:p>
              <a:endParaRPr lang="zh-CN" altLang="en-US"/>
            </a:p>
          </p:txBody>
        </p:sp>
        <p:sp>
          <p:nvSpPr>
            <p:cNvPr id="617492" name="Line 20"/>
            <p:cNvSpPr>
              <a:spLocks noChangeShapeType="1"/>
            </p:cNvSpPr>
            <p:nvPr/>
          </p:nvSpPr>
          <p:spPr bwMode="auto">
            <a:xfrm flipV="1">
              <a:off x="4464" y="2256"/>
              <a:ext cx="0" cy="768"/>
            </a:xfrm>
            <a:prstGeom prst="line">
              <a:avLst/>
            </a:prstGeom>
            <a:noFill/>
            <a:ln w="25400">
              <a:solidFill>
                <a:schemeClr val="tx1"/>
              </a:solidFill>
              <a:round/>
              <a:headEnd/>
              <a:tailEnd type="triangle" w="sm" len="lg"/>
            </a:ln>
            <a:effectLst/>
          </p:spPr>
          <p:txBody>
            <a:bodyPr wrap="none" anchor="ctr"/>
            <a:lstStyle/>
            <a:p>
              <a:endParaRPr lang="zh-CN" altLang="en-US"/>
            </a:p>
          </p:txBody>
        </p:sp>
        <p:sp>
          <p:nvSpPr>
            <p:cNvPr id="617493" name="Line 21"/>
            <p:cNvSpPr>
              <a:spLocks noChangeShapeType="1"/>
            </p:cNvSpPr>
            <p:nvPr/>
          </p:nvSpPr>
          <p:spPr bwMode="auto">
            <a:xfrm flipH="1">
              <a:off x="4176" y="3024"/>
              <a:ext cx="288" cy="288"/>
            </a:xfrm>
            <a:prstGeom prst="line">
              <a:avLst/>
            </a:prstGeom>
            <a:noFill/>
            <a:ln w="25400">
              <a:solidFill>
                <a:schemeClr val="tx1"/>
              </a:solidFill>
              <a:round/>
              <a:headEnd/>
              <a:tailEnd type="triangle" w="sm" len="lg"/>
            </a:ln>
            <a:effectLst/>
          </p:spPr>
          <p:txBody>
            <a:bodyPr wrap="none" anchor="ctr"/>
            <a:lstStyle/>
            <a:p>
              <a:endParaRPr lang="zh-CN" altLang="en-US"/>
            </a:p>
          </p:txBody>
        </p:sp>
        <p:sp>
          <p:nvSpPr>
            <p:cNvPr id="617494" name="Line 22"/>
            <p:cNvSpPr>
              <a:spLocks noChangeShapeType="1"/>
            </p:cNvSpPr>
            <p:nvPr/>
          </p:nvSpPr>
          <p:spPr bwMode="auto">
            <a:xfrm flipV="1">
              <a:off x="4224" y="2544"/>
              <a:ext cx="768" cy="528"/>
            </a:xfrm>
            <a:prstGeom prst="line">
              <a:avLst/>
            </a:prstGeom>
            <a:noFill/>
            <a:ln w="19050">
              <a:solidFill>
                <a:schemeClr val="accent2"/>
              </a:solidFill>
              <a:round/>
              <a:headEnd/>
              <a:tailEnd type="triangle" w="sm" len="lg"/>
            </a:ln>
            <a:effectLst/>
          </p:spPr>
          <p:txBody>
            <a:bodyPr wrap="none" anchor="ctr"/>
            <a:lstStyle/>
            <a:p>
              <a:endParaRPr lang="zh-CN" altLang="en-US"/>
            </a:p>
          </p:txBody>
        </p:sp>
        <p:graphicFrame>
          <p:nvGraphicFramePr>
            <p:cNvPr id="617496" name="Object 24"/>
            <p:cNvGraphicFramePr>
              <a:graphicFrameLocks noChangeAspect="1"/>
            </p:cNvGraphicFramePr>
            <p:nvPr/>
          </p:nvGraphicFramePr>
          <p:xfrm>
            <a:off x="4128" y="3312"/>
            <a:ext cx="125" cy="113"/>
          </p:xfrm>
          <a:graphic>
            <a:graphicData uri="http://schemas.openxmlformats.org/presentationml/2006/ole">
              <mc:AlternateContent xmlns:mc="http://schemas.openxmlformats.org/markup-compatibility/2006">
                <mc:Choice xmlns:v="urn:schemas-microsoft-com:vml" Requires="v">
                  <p:oleObj spid="_x0000_s617532" name="公式" r:id="rId14" imgW="253800" imgH="228600" progId="">
                    <p:embed/>
                  </p:oleObj>
                </mc:Choice>
                <mc:Fallback>
                  <p:oleObj name="公式" r:id="rId14" imgW="253800" imgH="228600" progId="">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8" y="3312"/>
                          <a:ext cx="125" cy="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7" name="Object 25"/>
            <p:cNvGraphicFramePr>
              <a:graphicFrameLocks noChangeAspect="1"/>
            </p:cNvGraphicFramePr>
            <p:nvPr/>
          </p:nvGraphicFramePr>
          <p:xfrm>
            <a:off x="5393" y="2977"/>
            <a:ext cx="119" cy="144"/>
          </p:xfrm>
          <a:graphic>
            <a:graphicData uri="http://schemas.openxmlformats.org/presentationml/2006/ole">
              <mc:AlternateContent xmlns:mc="http://schemas.openxmlformats.org/markup-compatibility/2006">
                <mc:Choice xmlns:v="urn:schemas-microsoft-com:vml" Requires="v">
                  <p:oleObj spid="_x0000_s617533" name="公式" r:id="rId16" imgW="241200" imgH="291960" progId="">
                    <p:embed/>
                  </p:oleObj>
                </mc:Choice>
                <mc:Fallback>
                  <p:oleObj name="公式" r:id="rId16" imgW="241200" imgH="291960" progId="">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93" y="2977"/>
                          <a:ext cx="119"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8" name="Object 26"/>
            <p:cNvGraphicFramePr>
              <a:graphicFrameLocks noChangeAspect="1"/>
            </p:cNvGraphicFramePr>
            <p:nvPr/>
          </p:nvGraphicFramePr>
          <p:xfrm>
            <a:off x="4329" y="2209"/>
            <a:ext cx="100" cy="125"/>
          </p:xfrm>
          <a:graphic>
            <a:graphicData uri="http://schemas.openxmlformats.org/presentationml/2006/ole">
              <mc:AlternateContent xmlns:mc="http://schemas.openxmlformats.org/markup-compatibility/2006">
                <mc:Choice xmlns:v="urn:schemas-microsoft-com:vml" Requires="v">
                  <p:oleObj spid="_x0000_s617534" name="公式" r:id="rId18" imgW="203040" imgH="253800" progId="">
                    <p:embed/>
                  </p:oleObj>
                </mc:Choice>
                <mc:Fallback>
                  <p:oleObj name="公式" r:id="rId18" imgW="203040" imgH="253800" progId="">
                    <p:embed/>
                    <p:pic>
                      <p:nvPicPr>
                        <p:cNvPr id="0" name="Picture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29" y="2209"/>
                          <a:ext cx="100" cy="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499" name="Object 27"/>
            <p:cNvGraphicFramePr>
              <a:graphicFrameLocks noChangeAspect="1"/>
            </p:cNvGraphicFramePr>
            <p:nvPr/>
          </p:nvGraphicFramePr>
          <p:xfrm>
            <a:off x="4446" y="3064"/>
            <a:ext cx="106" cy="114"/>
          </p:xfrm>
          <a:graphic>
            <a:graphicData uri="http://schemas.openxmlformats.org/presentationml/2006/ole">
              <mc:AlternateContent xmlns:mc="http://schemas.openxmlformats.org/markup-compatibility/2006">
                <mc:Choice xmlns:v="urn:schemas-microsoft-com:vml" Requires="v">
                  <p:oleObj spid="_x0000_s617535" name="公式" r:id="rId20" imgW="215640" imgH="228600" progId="">
                    <p:embed/>
                  </p:oleObj>
                </mc:Choice>
                <mc:Fallback>
                  <p:oleObj name="公式" r:id="rId20" imgW="215640" imgH="228600" progId="">
                    <p:embed/>
                    <p:pic>
                      <p:nvPicPr>
                        <p:cNvPr id="0" name="Picture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46" y="3064"/>
                          <a:ext cx="106"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2" name="直接箭头连接符 31"/>
          <p:cNvCxnSpPr/>
          <p:nvPr/>
        </p:nvCxnSpPr>
        <p:spPr>
          <a:xfrm>
            <a:off x="4283968" y="3140968"/>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3" name="Object 15"/>
          <p:cNvGraphicFramePr>
            <a:graphicFrameLocks noChangeAspect="1"/>
          </p:cNvGraphicFramePr>
          <p:nvPr/>
        </p:nvGraphicFramePr>
        <p:xfrm>
          <a:off x="7092280" y="2895352"/>
          <a:ext cx="101600" cy="101600"/>
        </p:xfrm>
        <a:graphic>
          <a:graphicData uri="http://schemas.openxmlformats.org/presentationml/2006/ole">
            <mc:AlternateContent xmlns:mc="http://schemas.openxmlformats.org/markup-compatibility/2006">
              <mc:Choice xmlns:v="urn:schemas-microsoft-com:vml" Requires="v">
                <p:oleObj spid="_x0000_s617536" name="Equation" r:id="rId22" imgW="203040" imgH="203040" progId="">
                  <p:embed/>
                </p:oleObj>
              </mc:Choice>
              <mc:Fallback>
                <p:oleObj name="Equation" r:id="rId22" imgW="203040" imgH="203040" progId="">
                  <p:embed/>
                  <p:pic>
                    <p:nvPicPr>
                      <p:cNvPr id="0" name="Picture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92280" y="2895352"/>
                        <a:ext cx="101600" cy="10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nvGraphicFramePr>
        <p:xfrm>
          <a:off x="587375" y="260350"/>
          <a:ext cx="8183563" cy="1768475"/>
        </p:xfrm>
        <a:graphic>
          <a:graphicData uri="http://schemas.openxmlformats.org/presentationml/2006/ole">
            <mc:AlternateContent xmlns:mc="http://schemas.openxmlformats.org/markup-compatibility/2006">
              <mc:Choice xmlns:v="urn:schemas-microsoft-com:vml" Requires="v">
                <p:oleObj spid="_x0000_s617537" name="Equation" r:id="rId24" imgW="3238200" imgH="698400" progId="">
                  <p:embed/>
                </p:oleObj>
              </mc:Choice>
              <mc:Fallback>
                <p:oleObj name="Equation" r:id="rId24" imgW="3238200" imgH="698400" progId="">
                  <p:embed/>
                  <p:pic>
                    <p:nvPicPr>
                      <p:cNvPr id="0" name="Picture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7375" y="260350"/>
                        <a:ext cx="8183563"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2"/>
          <p:cNvSpPr txBox="1">
            <a:spLocks noChangeArrowheads="1"/>
          </p:cNvSpPr>
          <p:nvPr/>
        </p:nvSpPr>
        <p:spPr bwMode="auto">
          <a:xfrm>
            <a:off x="444376" y="5805264"/>
            <a:ext cx="2133600" cy="519113"/>
          </a:xfrm>
          <a:prstGeom prst="rect">
            <a:avLst/>
          </a:prstGeom>
          <a:noFill/>
          <a:ln w="9525">
            <a:noFill/>
            <a:miter lim="800000"/>
            <a:headEnd/>
            <a:tailEnd/>
          </a:ln>
        </p:spPr>
        <p:txBody>
          <a:bodyPr>
            <a:spAutoFit/>
          </a:bodyPr>
          <a:lstStyle/>
          <a:p>
            <a:pPr>
              <a:spcBef>
                <a:spcPct val="50000"/>
              </a:spcBef>
            </a:pPr>
            <a:r>
              <a:rPr kumimoji="1" lang="zh-CN" altLang="en-US" sz="2800" b="1" dirty="0"/>
              <a:t>由题意知：</a:t>
            </a:r>
          </a:p>
        </p:txBody>
      </p:sp>
      <p:graphicFrame>
        <p:nvGraphicFramePr>
          <p:cNvPr id="34" name="Object 4"/>
          <p:cNvGraphicFramePr>
            <a:graphicFrameLocks noChangeAspect="1"/>
          </p:cNvGraphicFramePr>
          <p:nvPr/>
        </p:nvGraphicFramePr>
        <p:xfrm>
          <a:off x="2187600" y="5771379"/>
          <a:ext cx="1785164" cy="537941"/>
        </p:xfrm>
        <a:graphic>
          <a:graphicData uri="http://schemas.openxmlformats.org/presentationml/2006/ole">
            <mc:AlternateContent xmlns:mc="http://schemas.openxmlformats.org/markup-compatibility/2006">
              <mc:Choice xmlns:v="urn:schemas-microsoft-com:vml" Requires="v">
                <p:oleObj spid="_x0000_s617538" name="Equation" r:id="rId26" imgW="711000" imgH="215640" progId="">
                  <p:embed/>
                </p:oleObj>
              </mc:Choice>
              <mc:Fallback>
                <p:oleObj name="Equation" r:id="rId26" imgW="711000" imgH="215640" progId="">
                  <p:embed/>
                  <p:pic>
                    <p:nvPicPr>
                      <p:cNvPr id="0" name="Picture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7600" y="5771379"/>
                        <a:ext cx="1785164" cy="537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7487"/>
                                        </p:tgtEl>
                                        <p:attrNameLst>
                                          <p:attrName>style.visibility</p:attrName>
                                        </p:attrNameLst>
                                      </p:cBhvr>
                                      <p:to>
                                        <p:strVal val="visible"/>
                                      </p:to>
                                    </p:set>
                                    <p:animEffect transition="in" filter="wipe(left)">
                                      <p:cBhvr>
                                        <p:cTn id="7" dur="500"/>
                                        <p:tgtEl>
                                          <p:spTgt spid="617487"/>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7474"/>
                                        </p:tgtEl>
                                        <p:attrNameLst>
                                          <p:attrName>style.visibility</p:attrName>
                                        </p:attrNameLst>
                                      </p:cBhvr>
                                      <p:to>
                                        <p:strVal val="visible"/>
                                      </p:to>
                                    </p:set>
                                    <p:animEffect transition="in" filter="wipe(left)">
                                      <p:cBhvr>
                                        <p:cTn id="15" dur="500"/>
                                        <p:tgtEl>
                                          <p:spTgt spid="6174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7481"/>
                                        </p:tgtEl>
                                        <p:attrNameLst>
                                          <p:attrName>style.visibility</p:attrName>
                                        </p:attrNameLst>
                                      </p:cBhvr>
                                      <p:to>
                                        <p:strVal val="visible"/>
                                      </p:to>
                                    </p:set>
                                    <p:animEffect transition="in" filter="blinds(horizontal)">
                                      <p:cBhvr>
                                        <p:cTn id="20" dur="500"/>
                                        <p:tgtEl>
                                          <p:spTgt spid="61748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17475"/>
                                        </p:tgtEl>
                                        <p:attrNameLst>
                                          <p:attrName>style.visibility</p:attrName>
                                        </p:attrNameLst>
                                      </p:cBhvr>
                                      <p:to>
                                        <p:strVal val="visible"/>
                                      </p:to>
                                    </p:set>
                                    <p:animEffect transition="in" filter="wipe(left)">
                                      <p:cBhvr>
                                        <p:cTn id="25" dur="500"/>
                                        <p:tgtEl>
                                          <p:spTgt spid="6174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17476"/>
                                        </p:tgtEl>
                                        <p:attrNameLst>
                                          <p:attrName>style.visibility</p:attrName>
                                        </p:attrNameLst>
                                      </p:cBhvr>
                                      <p:to>
                                        <p:strVal val="visible"/>
                                      </p:to>
                                    </p:set>
                                    <p:animEffect transition="in" filter="wipe(left)">
                                      <p:cBhvr>
                                        <p:cTn id="30" dur="500"/>
                                        <p:tgtEl>
                                          <p:spTgt spid="61747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horizontal)">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autoUpdateAnimBg="0"/>
      <p:bldP spid="617481" grpId="0"/>
      <p:bldP spid="30"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8503" name="Object 7"/>
          <p:cNvGraphicFramePr>
            <a:graphicFrameLocks noChangeAspect="1"/>
          </p:cNvGraphicFramePr>
          <p:nvPr/>
        </p:nvGraphicFramePr>
        <p:xfrm>
          <a:off x="899592" y="188640"/>
          <a:ext cx="3465512" cy="573088"/>
        </p:xfrm>
        <a:graphic>
          <a:graphicData uri="http://schemas.openxmlformats.org/presentationml/2006/ole">
            <mc:AlternateContent xmlns:mc="http://schemas.openxmlformats.org/markup-compatibility/2006">
              <mc:Choice xmlns:v="urn:schemas-microsoft-com:vml" Requires="v">
                <p:oleObj spid="_x0000_s618540" name="Equation" r:id="rId3" imgW="1384200" imgH="228600" progId="">
                  <p:embed/>
                </p:oleObj>
              </mc:Choice>
              <mc:Fallback>
                <p:oleObj name="Equation" r:id="rId3" imgW="1384200" imgH="2286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88640"/>
                        <a:ext cx="3465512"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8505" name="Group 9"/>
          <p:cNvGrpSpPr>
            <a:grpSpLocks/>
          </p:cNvGrpSpPr>
          <p:nvPr/>
        </p:nvGrpSpPr>
        <p:grpSpPr bwMode="auto">
          <a:xfrm>
            <a:off x="539552" y="1890693"/>
            <a:ext cx="2743200" cy="488950"/>
            <a:chOff x="864" y="1584"/>
            <a:chExt cx="1728" cy="308"/>
          </a:xfrm>
        </p:grpSpPr>
        <p:graphicFrame>
          <p:nvGraphicFramePr>
            <p:cNvPr id="618506" name="Object 10"/>
            <p:cNvGraphicFramePr>
              <a:graphicFrameLocks noChangeAspect="1"/>
            </p:cNvGraphicFramePr>
            <p:nvPr/>
          </p:nvGraphicFramePr>
          <p:xfrm>
            <a:off x="864" y="1584"/>
            <a:ext cx="688" cy="288"/>
          </p:xfrm>
          <a:graphic>
            <a:graphicData uri="http://schemas.openxmlformats.org/presentationml/2006/ole">
              <mc:AlternateContent xmlns:mc="http://schemas.openxmlformats.org/markup-compatibility/2006">
                <mc:Choice xmlns:v="urn:schemas-microsoft-com:vml" Requires="v">
                  <p:oleObj spid="_x0000_s618541" name="公式" r:id="rId5" imgW="1091880" imgH="457200" progId="">
                    <p:embed/>
                  </p:oleObj>
                </mc:Choice>
                <mc:Fallback>
                  <p:oleObj name="公式" r:id="rId5" imgW="1091880" imgH="457200"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584"/>
                          <a:ext cx="68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07" name="Object 11"/>
            <p:cNvGraphicFramePr>
              <a:graphicFrameLocks noChangeAspect="1"/>
            </p:cNvGraphicFramePr>
            <p:nvPr/>
          </p:nvGraphicFramePr>
          <p:xfrm>
            <a:off x="1440" y="1604"/>
            <a:ext cx="1152" cy="288"/>
          </p:xfrm>
          <a:graphic>
            <a:graphicData uri="http://schemas.openxmlformats.org/presentationml/2006/ole">
              <mc:AlternateContent xmlns:mc="http://schemas.openxmlformats.org/markup-compatibility/2006">
                <mc:Choice xmlns:v="urn:schemas-microsoft-com:vml" Requires="v">
                  <p:oleObj spid="_x0000_s618542" name="公式" r:id="rId7" imgW="1828800" imgH="457200" progId="">
                    <p:embed/>
                  </p:oleObj>
                </mc:Choice>
                <mc:Fallback>
                  <p:oleObj name="公式" r:id="rId7" imgW="1828800" imgH="457200" progId="">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604"/>
                          <a:ext cx="115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8508" name="Group 12"/>
          <p:cNvGrpSpPr>
            <a:grpSpLocks/>
          </p:cNvGrpSpPr>
          <p:nvPr/>
        </p:nvGrpSpPr>
        <p:grpSpPr bwMode="auto">
          <a:xfrm>
            <a:off x="539552" y="2806681"/>
            <a:ext cx="2730500" cy="488950"/>
            <a:chOff x="624" y="2140"/>
            <a:chExt cx="1720" cy="308"/>
          </a:xfrm>
        </p:grpSpPr>
        <p:graphicFrame>
          <p:nvGraphicFramePr>
            <p:cNvPr id="618509" name="Object 13"/>
            <p:cNvGraphicFramePr>
              <a:graphicFrameLocks noChangeAspect="1"/>
            </p:cNvGraphicFramePr>
            <p:nvPr/>
          </p:nvGraphicFramePr>
          <p:xfrm>
            <a:off x="624" y="2140"/>
            <a:ext cx="680" cy="288"/>
          </p:xfrm>
          <a:graphic>
            <a:graphicData uri="http://schemas.openxmlformats.org/presentationml/2006/ole">
              <mc:AlternateContent xmlns:mc="http://schemas.openxmlformats.org/markup-compatibility/2006">
                <mc:Choice xmlns:v="urn:schemas-microsoft-com:vml" Requires="v">
                  <p:oleObj spid="_x0000_s618543" name="公式" r:id="rId9" imgW="1079280" imgH="457200" progId="">
                    <p:embed/>
                  </p:oleObj>
                </mc:Choice>
                <mc:Fallback>
                  <p:oleObj name="公式" r:id="rId9" imgW="1079280" imgH="457200" progId="">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140"/>
                          <a:ext cx="68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10" name="Object 14"/>
            <p:cNvGraphicFramePr>
              <a:graphicFrameLocks noChangeAspect="1"/>
            </p:cNvGraphicFramePr>
            <p:nvPr/>
          </p:nvGraphicFramePr>
          <p:xfrm>
            <a:off x="1200" y="2160"/>
            <a:ext cx="1144" cy="288"/>
          </p:xfrm>
          <a:graphic>
            <a:graphicData uri="http://schemas.openxmlformats.org/presentationml/2006/ole">
              <mc:AlternateContent xmlns:mc="http://schemas.openxmlformats.org/markup-compatibility/2006">
                <mc:Choice xmlns:v="urn:schemas-microsoft-com:vml" Requires="v">
                  <p:oleObj spid="_x0000_s618544" name="公式" r:id="rId11" imgW="1815840" imgH="457200" progId="">
                    <p:embed/>
                  </p:oleObj>
                </mc:Choice>
                <mc:Fallback>
                  <p:oleObj name="公式" r:id="rId11" imgW="1815840" imgH="457200" progId="">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2160"/>
                          <a:ext cx="114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8511" name="Group 15"/>
          <p:cNvGrpSpPr>
            <a:grpSpLocks/>
          </p:cNvGrpSpPr>
          <p:nvPr/>
        </p:nvGrpSpPr>
        <p:grpSpPr bwMode="auto">
          <a:xfrm>
            <a:off x="611560" y="3721081"/>
            <a:ext cx="2616200" cy="488950"/>
            <a:chOff x="616" y="2716"/>
            <a:chExt cx="1648" cy="308"/>
          </a:xfrm>
        </p:grpSpPr>
        <p:graphicFrame>
          <p:nvGraphicFramePr>
            <p:cNvPr id="618512" name="Object 16"/>
            <p:cNvGraphicFramePr>
              <a:graphicFrameLocks noChangeAspect="1"/>
            </p:cNvGraphicFramePr>
            <p:nvPr/>
          </p:nvGraphicFramePr>
          <p:xfrm>
            <a:off x="616" y="2716"/>
            <a:ext cx="608" cy="288"/>
          </p:xfrm>
          <a:graphic>
            <a:graphicData uri="http://schemas.openxmlformats.org/presentationml/2006/ole">
              <mc:AlternateContent xmlns:mc="http://schemas.openxmlformats.org/markup-compatibility/2006">
                <mc:Choice xmlns:v="urn:schemas-microsoft-com:vml" Requires="v">
                  <p:oleObj spid="_x0000_s618545" name="公式" r:id="rId13" imgW="965160" imgH="457200" progId="">
                    <p:embed/>
                  </p:oleObj>
                </mc:Choice>
                <mc:Fallback>
                  <p:oleObj name="公式" r:id="rId13" imgW="965160" imgH="457200" progId="">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 y="2716"/>
                          <a:ext cx="6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13" name="Object 17"/>
            <p:cNvGraphicFramePr>
              <a:graphicFrameLocks noChangeAspect="1"/>
            </p:cNvGraphicFramePr>
            <p:nvPr/>
          </p:nvGraphicFramePr>
          <p:xfrm>
            <a:off x="1192" y="2736"/>
            <a:ext cx="1072" cy="288"/>
          </p:xfrm>
          <a:graphic>
            <a:graphicData uri="http://schemas.openxmlformats.org/presentationml/2006/ole">
              <mc:AlternateContent xmlns:mc="http://schemas.openxmlformats.org/markup-compatibility/2006">
                <mc:Choice xmlns:v="urn:schemas-microsoft-com:vml" Requires="v">
                  <p:oleObj spid="_x0000_s618546" name="公式" r:id="rId15" imgW="1701720" imgH="457200" progId="">
                    <p:embed/>
                  </p:oleObj>
                </mc:Choice>
                <mc:Fallback>
                  <p:oleObj name="公式" r:id="rId15" imgW="1701720" imgH="457200" progId="">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2" y="2736"/>
                          <a:ext cx="107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8514" name="Object 18"/>
          <p:cNvGraphicFramePr>
            <a:graphicFrameLocks noChangeAspect="1"/>
          </p:cNvGraphicFramePr>
          <p:nvPr/>
        </p:nvGraphicFramePr>
        <p:xfrm>
          <a:off x="5590108" y="1720831"/>
          <a:ext cx="2654300" cy="889000"/>
        </p:xfrm>
        <a:graphic>
          <a:graphicData uri="http://schemas.openxmlformats.org/presentationml/2006/ole">
            <mc:AlternateContent xmlns:mc="http://schemas.openxmlformats.org/markup-compatibility/2006">
              <mc:Choice xmlns:v="urn:schemas-microsoft-com:vml" Requires="v">
                <p:oleObj spid="_x0000_s618547" name="公式" r:id="rId17" imgW="2654280" imgH="888840" progId="">
                  <p:embed/>
                </p:oleObj>
              </mc:Choice>
              <mc:Fallback>
                <p:oleObj name="公式" r:id="rId17" imgW="2654280" imgH="888840" progId="">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90108" y="1720831"/>
                        <a:ext cx="26543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15" name="Object 19"/>
          <p:cNvGraphicFramePr>
            <a:graphicFrameLocks noChangeAspect="1"/>
          </p:cNvGraphicFramePr>
          <p:nvPr/>
        </p:nvGraphicFramePr>
        <p:xfrm>
          <a:off x="5602808" y="2635231"/>
          <a:ext cx="2641600" cy="889000"/>
        </p:xfrm>
        <a:graphic>
          <a:graphicData uri="http://schemas.openxmlformats.org/presentationml/2006/ole">
            <mc:AlternateContent xmlns:mc="http://schemas.openxmlformats.org/markup-compatibility/2006">
              <mc:Choice xmlns:v="urn:schemas-microsoft-com:vml" Requires="v">
                <p:oleObj spid="_x0000_s618548" name="公式" r:id="rId19" imgW="2641320" imgH="888840" progId="">
                  <p:embed/>
                </p:oleObj>
              </mc:Choice>
              <mc:Fallback>
                <p:oleObj name="公式" r:id="rId19" imgW="2641320" imgH="888840" progId="">
                  <p:embed/>
                  <p:pic>
                    <p:nvPicPr>
                      <p:cNvPr id="0" name="Picture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02808" y="2635231"/>
                        <a:ext cx="26416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16" name="Object 20"/>
          <p:cNvGraphicFramePr>
            <a:graphicFrameLocks noChangeAspect="1"/>
          </p:cNvGraphicFramePr>
          <p:nvPr/>
        </p:nvGraphicFramePr>
        <p:xfrm>
          <a:off x="5652120" y="3549631"/>
          <a:ext cx="2476500" cy="889000"/>
        </p:xfrm>
        <a:graphic>
          <a:graphicData uri="http://schemas.openxmlformats.org/presentationml/2006/ole">
            <mc:AlternateContent xmlns:mc="http://schemas.openxmlformats.org/markup-compatibility/2006">
              <mc:Choice xmlns:v="urn:schemas-microsoft-com:vml" Requires="v">
                <p:oleObj spid="_x0000_s618549" name="公式" r:id="rId21" imgW="2476440" imgH="888840" progId="">
                  <p:embed/>
                </p:oleObj>
              </mc:Choice>
              <mc:Fallback>
                <p:oleObj name="公式" r:id="rId21" imgW="2476440" imgH="888840" progId="">
                  <p:embed/>
                  <p:pic>
                    <p:nvPicPr>
                      <p:cNvPr id="0" name="Picture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52120" y="3549631"/>
                        <a:ext cx="2476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251520" y="4701269"/>
            <a:ext cx="1266693" cy="656846"/>
          </a:xfrm>
          <a:prstGeom prst="rect">
            <a:avLst/>
          </a:prstGeom>
          <a:noFill/>
        </p:spPr>
        <p:txBody>
          <a:bodyPr wrap="none" rtlCol="0">
            <a:spAutoFit/>
          </a:bodyPr>
          <a:lstStyle/>
          <a:p>
            <a:pPr>
              <a:lnSpc>
                <a:spcPct val="150000"/>
              </a:lnSpc>
            </a:pPr>
            <a:r>
              <a:rPr lang="zh-CN" altLang="en-US" sz="2800" b="1" dirty="0" smtClean="0">
                <a:solidFill>
                  <a:schemeClr val="accent2"/>
                </a:solidFill>
                <a:latin typeface="+mj-ea"/>
                <a:ea typeface="+mj-ea"/>
              </a:rPr>
              <a:t>注意：</a:t>
            </a:r>
          </a:p>
        </p:txBody>
      </p:sp>
      <p:sp>
        <p:nvSpPr>
          <p:cNvPr id="29" name="TextBox 28"/>
          <p:cNvSpPr txBox="1"/>
          <p:nvPr/>
        </p:nvSpPr>
        <p:spPr>
          <a:xfrm>
            <a:off x="1403648" y="4710043"/>
            <a:ext cx="6768752" cy="1384995"/>
          </a:xfrm>
          <a:prstGeom prst="rect">
            <a:avLst/>
          </a:prstGeom>
          <a:noFill/>
        </p:spPr>
        <p:txBody>
          <a:bodyPr wrap="square" rtlCol="0">
            <a:spAutoFit/>
          </a:bodyPr>
          <a:lstStyle/>
          <a:p>
            <a:pPr marL="514350" indent="-514350">
              <a:lnSpc>
                <a:spcPct val="150000"/>
              </a:lnSpc>
            </a:pPr>
            <a:r>
              <a:rPr lang="zh-CN" altLang="en-US" sz="2800" b="1" dirty="0" smtClean="0"/>
              <a:t>若</a:t>
            </a:r>
            <a:r>
              <a:rPr lang="el-GR" altLang="zh-CN" sz="2800" b="1" dirty="0" smtClean="0">
                <a:latin typeface="+mn-lt"/>
              </a:rPr>
              <a:t>λ</a:t>
            </a:r>
            <a:r>
              <a:rPr lang="en-US" altLang="zh-CN" sz="2800" b="1" dirty="0" smtClean="0">
                <a:latin typeface="+mn-lt"/>
              </a:rPr>
              <a:t>=-1,</a:t>
            </a:r>
            <a:r>
              <a:rPr lang="zh-CN" altLang="en-US" sz="2800" b="1" dirty="0" smtClean="0">
                <a:latin typeface="+mn-lt"/>
              </a:rPr>
              <a:t>方程组无解：反映在几何上，则是</a:t>
            </a:r>
            <a:r>
              <a:rPr lang="en-US" altLang="zh-CN" sz="2800" b="1" dirty="0" smtClean="0">
                <a:latin typeface="+mn-lt"/>
              </a:rPr>
              <a:t>AB</a:t>
            </a:r>
            <a:r>
              <a:rPr lang="zh-CN" altLang="en-US" sz="2800" b="1" dirty="0" smtClean="0">
                <a:latin typeface="+mn-lt"/>
              </a:rPr>
              <a:t>两点重合，不构成线段</a:t>
            </a:r>
          </a:p>
        </p:txBody>
      </p:sp>
      <p:sp>
        <p:nvSpPr>
          <p:cNvPr id="31" name="TextBox 30"/>
          <p:cNvSpPr txBox="1"/>
          <p:nvPr/>
        </p:nvSpPr>
        <p:spPr>
          <a:xfrm>
            <a:off x="3491880" y="2316936"/>
            <a:ext cx="1758815" cy="1303177"/>
          </a:xfrm>
          <a:prstGeom prst="rect">
            <a:avLst/>
          </a:prstGeom>
          <a:noFill/>
        </p:spPr>
        <p:txBody>
          <a:bodyPr wrap="none" rtlCol="0">
            <a:spAutoFit/>
          </a:bodyPr>
          <a:lstStyle/>
          <a:p>
            <a:pPr>
              <a:lnSpc>
                <a:spcPct val="150000"/>
              </a:lnSpc>
            </a:pPr>
            <a:r>
              <a:rPr lang="zh-CN" altLang="en-US" sz="2800" b="1" dirty="0" smtClean="0">
                <a:solidFill>
                  <a:schemeClr val="tx2"/>
                </a:solidFill>
              </a:rPr>
              <a:t>当</a:t>
            </a:r>
            <a:r>
              <a:rPr lang="el-GR" altLang="zh-CN" sz="2800" b="1" dirty="0" smtClean="0">
                <a:solidFill>
                  <a:schemeClr val="tx2"/>
                </a:solidFill>
              </a:rPr>
              <a:t>λ ≠ </a:t>
            </a:r>
            <a:r>
              <a:rPr lang="en-US" altLang="zh-CN" sz="2800" b="1" dirty="0" smtClean="0">
                <a:solidFill>
                  <a:schemeClr val="tx2"/>
                </a:solidFill>
              </a:rPr>
              <a:t>-1</a:t>
            </a:r>
            <a:r>
              <a:rPr lang="zh-CN" altLang="en-US" sz="2800" b="1" dirty="0" smtClean="0">
                <a:solidFill>
                  <a:schemeClr val="tx2"/>
                </a:solidFill>
              </a:rPr>
              <a:t>时</a:t>
            </a:r>
            <a:endParaRPr lang="en-US" altLang="zh-CN" sz="2800" b="1" dirty="0" smtClean="0">
              <a:solidFill>
                <a:schemeClr val="tx2"/>
              </a:solidFill>
            </a:endParaRPr>
          </a:p>
          <a:p>
            <a:pPr>
              <a:lnSpc>
                <a:spcPct val="150000"/>
              </a:lnSpc>
            </a:pPr>
            <a:r>
              <a:rPr lang="zh-CN" altLang="en-US" sz="2800" b="1" dirty="0" smtClean="0">
                <a:solidFill>
                  <a:schemeClr val="tx2"/>
                </a:solidFill>
              </a:rPr>
              <a:t>方程可解</a:t>
            </a:r>
          </a:p>
        </p:txBody>
      </p:sp>
      <p:graphicFrame>
        <p:nvGraphicFramePr>
          <p:cNvPr id="618517" name="Object 21"/>
          <p:cNvGraphicFramePr>
            <a:graphicFrameLocks noChangeAspect="1"/>
          </p:cNvGraphicFramePr>
          <p:nvPr/>
        </p:nvGraphicFramePr>
        <p:xfrm>
          <a:off x="611560" y="924397"/>
          <a:ext cx="5511800" cy="560387"/>
        </p:xfrm>
        <a:graphic>
          <a:graphicData uri="http://schemas.openxmlformats.org/presentationml/2006/ole">
            <mc:AlternateContent xmlns:mc="http://schemas.openxmlformats.org/markup-compatibility/2006">
              <mc:Choice xmlns:v="urn:schemas-microsoft-com:vml" Requires="v">
                <p:oleObj spid="_x0000_s618550" name="Equation" r:id="rId23" imgW="2247840" imgH="228600" progId="">
                  <p:embed/>
                </p:oleObj>
              </mc:Choice>
              <mc:Fallback>
                <p:oleObj name="Equation" r:id="rId23" imgW="2247840" imgH="228600" progId="">
                  <p:embed/>
                  <p:pic>
                    <p:nvPicPr>
                      <p:cNvPr id="0" name="Picture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560" y="924397"/>
                        <a:ext cx="55118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8517"/>
                                        </p:tgtEl>
                                        <p:attrNameLst>
                                          <p:attrName>style.visibility</p:attrName>
                                        </p:attrNameLst>
                                      </p:cBhvr>
                                      <p:to>
                                        <p:strVal val="visible"/>
                                      </p:to>
                                    </p:set>
                                    <p:animEffect transition="in" filter="blinds(horizontal)">
                                      <p:cBhvr>
                                        <p:cTn id="7" dur="500"/>
                                        <p:tgtEl>
                                          <p:spTgt spid="618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8505"/>
                                        </p:tgtEl>
                                        <p:attrNameLst>
                                          <p:attrName>style.visibility</p:attrName>
                                        </p:attrNameLst>
                                      </p:cBhvr>
                                      <p:to>
                                        <p:strVal val="visible"/>
                                      </p:to>
                                    </p:set>
                                    <p:animEffect transition="in" filter="wipe(left)">
                                      <p:cBhvr>
                                        <p:cTn id="12" dur="500"/>
                                        <p:tgtEl>
                                          <p:spTgt spid="61850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18508"/>
                                        </p:tgtEl>
                                        <p:attrNameLst>
                                          <p:attrName>style.visibility</p:attrName>
                                        </p:attrNameLst>
                                      </p:cBhvr>
                                      <p:to>
                                        <p:strVal val="visible"/>
                                      </p:to>
                                    </p:set>
                                    <p:animEffect transition="in" filter="wipe(left)">
                                      <p:cBhvr>
                                        <p:cTn id="16" dur="500"/>
                                        <p:tgtEl>
                                          <p:spTgt spid="61850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18511"/>
                                        </p:tgtEl>
                                        <p:attrNameLst>
                                          <p:attrName>style.visibility</p:attrName>
                                        </p:attrNameLst>
                                      </p:cBhvr>
                                      <p:to>
                                        <p:strVal val="visible"/>
                                      </p:to>
                                    </p:set>
                                    <p:animEffect transition="in" filter="wipe(left)">
                                      <p:cBhvr>
                                        <p:cTn id="20" dur="500"/>
                                        <p:tgtEl>
                                          <p:spTgt spid="6185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18514"/>
                                        </p:tgtEl>
                                        <p:attrNameLst>
                                          <p:attrName>style.visibility</p:attrName>
                                        </p:attrNameLst>
                                      </p:cBhvr>
                                      <p:to>
                                        <p:strVal val="visible"/>
                                      </p:to>
                                    </p:set>
                                    <p:animEffect transition="in" filter="wipe(left)">
                                      <p:cBhvr>
                                        <p:cTn id="30" dur="500"/>
                                        <p:tgtEl>
                                          <p:spTgt spid="6185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18515"/>
                                        </p:tgtEl>
                                        <p:attrNameLst>
                                          <p:attrName>style.visibility</p:attrName>
                                        </p:attrNameLst>
                                      </p:cBhvr>
                                      <p:to>
                                        <p:strVal val="visible"/>
                                      </p:to>
                                    </p:set>
                                    <p:animEffect transition="in" filter="wipe(left)">
                                      <p:cBhvr>
                                        <p:cTn id="34" dur="500"/>
                                        <p:tgtEl>
                                          <p:spTgt spid="618515"/>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618516"/>
                                        </p:tgtEl>
                                        <p:attrNameLst>
                                          <p:attrName>style.visibility</p:attrName>
                                        </p:attrNameLst>
                                      </p:cBhvr>
                                      <p:to>
                                        <p:strVal val="visible"/>
                                      </p:to>
                                    </p:set>
                                    <p:animEffect transition="in" filter="wipe(left)">
                                      <p:cBhvr>
                                        <p:cTn id="38" dur="500"/>
                                        <p:tgtEl>
                                          <p:spTgt spid="61851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blinds(horizontal)">
                                      <p:cBhvr>
                                        <p:cTn id="48"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6248" name="Object 8"/>
          <p:cNvGraphicFramePr>
            <a:graphicFrameLocks noChangeAspect="1"/>
          </p:cNvGraphicFramePr>
          <p:nvPr/>
        </p:nvGraphicFramePr>
        <p:xfrm>
          <a:off x="611560" y="116632"/>
          <a:ext cx="7848872" cy="1160528"/>
        </p:xfrm>
        <a:graphic>
          <a:graphicData uri="http://schemas.openxmlformats.org/presentationml/2006/ole">
            <mc:AlternateContent xmlns:mc="http://schemas.openxmlformats.org/markup-compatibility/2006">
              <mc:Choice xmlns:v="urn:schemas-microsoft-com:vml" Requires="v">
                <p:oleObj spid="_x0000_s906277" name="Equation" r:id="rId4" imgW="3098520" imgH="457200" progId="">
                  <p:embed/>
                </p:oleObj>
              </mc:Choice>
              <mc:Fallback>
                <p:oleObj name="Equation" r:id="rId4" imgW="3098520" imgH="45720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16632"/>
                        <a:ext cx="7848872" cy="1160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49" name="Object 9"/>
          <p:cNvGraphicFramePr>
            <a:graphicFrameLocks noChangeAspect="1"/>
          </p:cNvGraphicFramePr>
          <p:nvPr/>
        </p:nvGraphicFramePr>
        <p:xfrm>
          <a:off x="539552" y="2636912"/>
          <a:ext cx="8136904" cy="1161966"/>
        </p:xfrm>
        <a:graphic>
          <a:graphicData uri="http://schemas.openxmlformats.org/presentationml/2006/ole">
            <mc:AlternateContent xmlns:mc="http://schemas.openxmlformats.org/markup-compatibility/2006">
              <mc:Choice xmlns:v="urn:schemas-microsoft-com:vml" Requires="v">
                <p:oleObj spid="_x0000_s906278" name="Equation" r:id="rId6" imgW="3213000" imgH="457200" progId="">
                  <p:embed/>
                </p:oleObj>
              </mc:Choice>
              <mc:Fallback>
                <p:oleObj name="Equation" r:id="rId6" imgW="3213000" imgH="45720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2636912"/>
                        <a:ext cx="8136904" cy="1161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0" name="Object 10"/>
          <p:cNvGraphicFramePr>
            <a:graphicFrameLocks noChangeAspect="1"/>
          </p:cNvGraphicFramePr>
          <p:nvPr/>
        </p:nvGraphicFramePr>
        <p:xfrm>
          <a:off x="539552" y="3861048"/>
          <a:ext cx="8130034" cy="1151183"/>
        </p:xfrm>
        <a:graphic>
          <a:graphicData uri="http://schemas.openxmlformats.org/presentationml/2006/ole">
            <mc:AlternateContent xmlns:mc="http://schemas.openxmlformats.org/markup-compatibility/2006">
              <mc:Choice xmlns:v="urn:schemas-microsoft-com:vml" Requires="v">
                <p:oleObj spid="_x0000_s906279" name="Equation" r:id="rId8" imgW="3238200" imgH="457200" progId="">
                  <p:embed/>
                </p:oleObj>
              </mc:Choice>
              <mc:Fallback>
                <p:oleObj name="Equation" r:id="rId8" imgW="3238200" imgH="457200" progId="">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3861048"/>
                        <a:ext cx="8130034" cy="1151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1" name="Object 11"/>
          <p:cNvGraphicFramePr>
            <a:graphicFrameLocks noChangeAspect="1"/>
          </p:cNvGraphicFramePr>
          <p:nvPr/>
        </p:nvGraphicFramePr>
        <p:xfrm>
          <a:off x="977530" y="1412776"/>
          <a:ext cx="6330774" cy="976388"/>
        </p:xfrm>
        <a:graphic>
          <a:graphicData uri="http://schemas.openxmlformats.org/presentationml/2006/ole">
            <mc:AlternateContent xmlns:mc="http://schemas.openxmlformats.org/markup-compatibility/2006">
              <mc:Choice xmlns:v="urn:schemas-microsoft-com:vml" Requires="v">
                <p:oleObj spid="_x0000_s906280" name="Equation" r:id="rId10" imgW="2552400" imgH="393480" progId="">
                  <p:embed/>
                </p:oleObj>
              </mc:Choice>
              <mc:Fallback>
                <p:oleObj name="Equation" r:id="rId10" imgW="2552400" imgH="39348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530" y="1412776"/>
                        <a:ext cx="6330774" cy="97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4" name="Object 14"/>
          <p:cNvGraphicFramePr>
            <a:graphicFrameLocks noChangeAspect="1"/>
          </p:cNvGraphicFramePr>
          <p:nvPr/>
        </p:nvGraphicFramePr>
        <p:xfrm>
          <a:off x="1116013" y="5805264"/>
          <a:ext cx="1811337" cy="839787"/>
        </p:xfrm>
        <a:graphic>
          <a:graphicData uri="http://schemas.openxmlformats.org/presentationml/2006/ole">
            <mc:AlternateContent xmlns:mc="http://schemas.openxmlformats.org/markup-compatibility/2006">
              <mc:Choice xmlns:v="urn:schemas-microsoft-com:vml" Requires="v">
                <p:oleObj spid="_x0000_s906281" name="公式" r:id="rId12" imgW="1917360" imgH="888840" progId="">
                  <p:embed/>
                </p:oleObj>
              </mc:Choice>
              <mc:Fallback>
                <p:oleObj name="公式" r:id="rId12" imgW="1917360" imgH="888840" progId="">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5805264"/>
                        <a:ext cx="1811337"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5" name="Object 15"/>
          <p:cNvGraphicFramePr>
            <a:graphicFrameLocks noChangeAspect="1"/>
          </p:cNvGraphicFramePr>
          <p:nvPr/>
        </p:nvGraphicFramePr>
        <p:xfrm>
          <a:off x="3348038" y="5733256"/>
          <a:ext cx="1827212" cy="858837"/>
        </p:xfrm>
        <a:graphic>
          <a:graphicData uri="http://schemas.openxmlformats.org/presentationml/2006/ole">
            <mc:AlternateContent xmlns:mc="http://schemas.openxmlformats.org/markup-compatibility/2006">
              <mc:Choice xmlns:v="urn:schemas-microsoft-com:vml" Requires="v">
                <p:oleObj spid="_x0000_s906282" name="公式" r:id="rId14" imgW="1892160" imgH="888840" progId="">
                  <p:embed/>
                </p:oleObj>
              </mc:Choice>
              <mc:Fallback>
                <p:oleObj name="公式" r:id="rId14" imgW="1892160" imgH="888840" progId="">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8038" y="5733256"/>
                        <a:ext cx="1827212"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6" name="Object 16"/>
          <p:cNvGraphicFramePr>
            <a:graphicFrameLocks noChangeAspect="1"/>
          </p:cNvGraphicFramePr>
          <p:nvPr/>
        </p:nvGraphicFramePr>
        <p:xfrm>
          <a:off x="5637213" y="5733256"/>
          <a:ext cx="1665287" cy="857250"/>
        </p:xfrm>
        <a:graphic>
          <a:graphicData uri="http://schemas.openxmlformats.org/presentationml/2006/ole">
            <mc:AlternateContent xmlns:mc="http://schemas.openxmlformats.org/markup-compatibility/2006">
              <mc:Choice xmlns:v="urn:schemas-microsoft-com:vml" Requires="v">
                <p:oleObj spid="_x0000_s906283" name="公式" r:id="rId16" imgW="1726920" imgH="888840" progId="">
                  <p:embed/>
                </p:oleObj>
              </mc:Choice>
              <mc:Fallback>
                <p:oleObj name="公式" r:id="rId16" imgW="1726920" imgH="888840" progId="">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37213" y="5733256"/>
                        <a:ext cx="166528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7" name="Object 17"/>
          <p:cNvGraphicFramePr>
            <a:graphicFrameLocks noChangeAspect="1"/>
          </p:cNvGraphicFramePr>
          <p:nvPr/>
        </p:nvGraphicFramePr>
        <p:xfrm>
          <a:off x="539552" y="5157192"/>
          <a:ext cx="5883275" cy="536575"/>
        </p:xfrm>
        <a:graphic>
          <a:graphicData uri="http://schemas.openxmlformats.org/presentationml/2006/ole">
            <mc:AlternateContent xmlns:mc="http://schemas.openxmlformats.org/markup-compatibility/2006">
              <mc:Choice xmlns:v="urn:schemas-microsoft-com:vml" Requires="v">
                <p:oleObj spid="_x0000_s906284" name="Equation" r:id="rId18" imgW="2234880" imgH="203040" progId="">
                  <p:embed/>
                </p:oleObj>
              </mc:Choice>
              <mc:Fallback>
                <p:oleObj name="Equation" r:id="rId18" imgW="2234880" imgH="203040" progId="">
                  <p:embed/>
                  <p:pic>
                    <p:nvPicPr>
                      <p:cNvPr id="0" name="Picture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552" y="5157192"/>
                        <a:ext cx="58832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58" name="Object 18"/>
          <p:cNvGraphicFramePr>
            <a:graphicFrameLocks noChangeAspect="1"/>
          </p:cNvGraphicFramePr>
          <p:nvPr/>
        </p:nvGraphicFramePr>
        <p:xfrm>
          <a:off x="6588224" y="5200873"/>
          <a:ext cx="752475" cy="460375"/>
        </p:xfrm>
        <a:graphic>
          <a:graphicData uri="http://schemas.openxmlformats.org/presentationml/2006/ole">
            <mc:AlternateContent xmlns:mc="http://schemas.openxmlformats.org/markup-compatibility/2006">
              <mc:Choice xmlns:v="urn:schemas-microsoft-com:vml" Requires="v">
                <p:oleObj spid="_x0000_s906285" name="Equation" r:id="rId20" imgW="279360" imgH="177480" progId="">
                  <p:embed/>
                </p:oleObj>
              </mc:Choice>
              <mc:Fallback>
                <p:oleObj name="Equation" r:id="rId20" imgW="279360" imgH="177480" progId="">
                  <p:embed/>
                  <p:pic>
                    <p:nvPicPr>
                      <p:cNvPr id="0" name="Picture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88224" y="5200873"/>
                        <a:ext cx="752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6249"/>
                                        </p:tgtEl>
                                        <p:attrNameLst>
                                          <p:attrName>style.visibility</p:attrName>
                                        </p:attrNameLst>
                                      </p:cBhvr>
                                      <p:to>
                                        <p:strVal val="visible"/>
                                      </p:to>
                                    </p:set>
                                    <p:animEffect transition="in" filter="blinds(horizontal)">
                                      <p:cBhvr>
                                        <p:cTn id="7" dur="500"/>
                                        <p:tgtEl>
                                          <p:spTgt spid="9062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6250"/>
                                        </p:tgtEl>
                                        <p:attrNameLst>
                                          <p:attrName>style.visibility</p:attrName>
                                        </p:attrNameLst>
                                      </p:cBhvr>
                                      <p:to>
                                        <p:strVal val="visible"/>
                                      </p:to>
                                    </p:set>
                                    <p:animEffect transition="in" filter="blinds(horizontal)">
                                      <p:cBhvr>
                                        <p:cTn id="12" dur="500"/>
                                        <p:tgtEl>
                                          <p:spTgt spid="9062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6251"/>
                                        </p:tgtEl>
                                        <p:attrNameLst>
                                          <p:attrName>style.visibility</p:attrName>
                                        </p:attrNameLst>
                                      </p:cBhvr>
                                      <p:to>
                                        <p:strVal val="visible"/>
                                      </p:to>
                                    </p:set>
                                    <p:animEffect transition="in" filter="wipe(left)">
                                      <p:cBhvr>
                                        <p:cTn id="17" dur="500"/>
                                        <p:tgtEl>
                                          <p:spTgt spid="906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06257"/>
                                        </p:tgtEl>
                                        <p:attrNameLst>
                                          <p:attrName>style.visibility</p:attrName>
                                        </p:attrNameLst>
                                      </p:cBhvr>
                                      <p:to>
                                        <p:strVal val="visible"/>
                                      </p:to>
                                    </p:set>
                                    <p:animEffect transition="in" filter="blinds(horizontal)">
                                      <p:cBhvr>
                                        <p:cTn id="22" dur="500"/>
                                        <p:tgtEl>
                                          <p:spTgt spid="9062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06258"/>
                                        </p:tgtEl>
                                        <p:attrNameLst>
                                          <p:attrName>style.visibility</p:attrName>
                                        </p:attrNameLst>
                                      </p:cBhvr>
                                      <p:to>
                                        <p:strVal val="visible"/>
                                      </p:to>
                                    </p:set>
                                    <p:animEffect transition="in" filter="blinds(horizontal)">
                                      <p:cBhvr>
                                        <p:cTn id="27" dur="500"/>
                                        <p:tgtEl>
                                          <p:spTgt spid="9062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6254"/>
                                        </p:tgtEl>
                                        <p:attrNameLst>
                                          <p:attrName>style.visibility</p:attrName>
                                        </p:attrNameLst>
                                      </p:cBhvr>
                                      <p:to>
                                        <p:strVal val="visible"/>
                                      </p:to>
                                    </p:set>
                                    <p:animEffect transition="in" filter="wipe(left)">
                                      <p:cBhvr>
                                        <p:cTn id="32" dur="500"/>
                                        <p:tgtEl>
                                          <p:spTgt spid="906254"/>
                                        </p:tgtEl>
                                      </p:cBhvr>
                                    </p:animEffect>
                                  </p:childTnLst>
                                </p:cTn>
                              </p:par>
                              <p:par>
                                <p:cTn id="33" presetID="22" presetClass="entr" presetSubtype="8" fill="hold" nodeType="withEffect">
                                  <p:stCondLst>
                                    <p:cond delay="0"/>
                                  </p:stCondLst>
                                  <p:childTnLst>
                                    <p:set>
                                      <p:cBhvr>
                                        <p:cTn id="34" dur="1" fill="hold">
                                          <p:stCondLst>
                                            <p:cond delay="0"/>
                                          </p:stCondLst>
                                        </p:cTn>
                                        <p:tgtEl>
                                          <p:spTgt spid="906255"/>
                                        </p:tgtEl>
                                        <p:attrNameLst>
                                          <p:attrName>style.visibility</p:attrName>
                                        </p:attrNameLst>
                                      </p:cBhvr>
                                      <p:to>
                                        <p:strVal val="visible"/>
                                      </p:to>
                                    </p:set>
                                    <p:animEffect transition="in" filter="wipe(left)">
                                      <p:cBhvr>
                                        <p:cTn id="35" dur="500"/>
                                        <p:tgtEl>
                                          <p:spTgt spid="906255"/>
                                        </p:tgtEl>
                                      </p:cBhvr>
                                    </p:animEffect>
                                  </p:childTnLst>
                                </p:cTn>
                              </p:par>
                              <p:par>
                                <p:cTn id="36" presetID="22" presetClass="entr" presetSubtype="8" fill="hold" nodeType="withEffect">
                                  <p:stCondLst>
                                    <p:cond delay="0"/>
                                  </p:stCondLst>
                                  <p:childTnLst>
                                    <p:set>
                                      <p:cBhvr>
                                        <p:cTn id="37" dur="1" fill="hold">
                                          <p:stCondLst>
                                            <p:cond delay="0"/>
                                          </p:stCondLst>
                                        </p:cTn>
                                        <p:tgtEl>
                                          <p:spTgt spid="906256"/>
                                        </p:tgtEl>
                                        <p:attrNameLst>
                                          <p:attrName>style.visibility</p:attrName>
                                        </p:attrNameLst>
                                      </p:cBhvr>
                                      <p:to>
                                        <p:strVal val="visible"/>
                                      </p:to>
                                    </p:set>
                                    <p:animEffect transition="in" filter="wipe(left)">
                                      <p:cBhvr>
                                        <p:cTn id="38" dur="500"/>
                                        <p:tgtEl>
                                          <p:spTgt spid="90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467544" y="404664"/>
            <a:ext cx="7488832" cy="523220"/>
          </a:xfrm>
          <a:prstGeom prst="rect">
            <a:avLst/>
          </a:prstGeom>
          <a:noFill/>
          <a:ln w="9525">
            <a:noFill/>
            <a:miter lim="800000"/>
            <a:headEnd/>
            <a:tailEnd/>
          </a:ln>
          <a:effectLst/>
        </p:spPr>
        <p:txBody>
          <a:bodyPr wrap="square">
            <a:spAutoFit/>
          </a:bodyPr>
          <a:lstStyle/>
          <a:p>
            <a:pPr>
              <a:spcBef>
                <a:spcPct val="50000"/>
              </a:spcBef>
            </a:pPr>
            <a:r>
              <a:rPr lang="en-US" altLang="zh-CN" sz="2800" dirty="0">
                <a:latin typeface="Arial" charset="0"/>
              </a:rPr>
              <a:t> </a:t>
            </a:r>
            <a:r>
              <a:rPr lang="zh-CN" altLang="en-US" sz="2800" b="1" dirty="0" smtClean="0">
                <a:solidFill>
                  <a:srgbClr val="0000FF"/>
                </a:solidFill>
                <a:latin typeface="+mj-ea"/>
                <a:ea typeface="+mj-ea"/>
              </a:rPr>
              <a:t>例：</a:t>
            </a:r>
            <a:r>
              <a:rPr lang="zh-CN" altLang="en-US" sz="2800" b="1" dirty="0" smtClean="0">
                <a:latin typeface="Arial" charset="0"/>
              </a:rPr>
              <a:t>证</a:t>
            </a:r>
            <a:r>
              <a:rPr lang="zh-CN" altLang="en-US" sz="2800" b="1" dirty="0">
                <a:latin typeface="Arial" charset="0"/>
              </a:rPr>
              <a:t>明四面体对边中点的连线交于一</a:t>
            </a:r>
            <a:r>
              <a:rPr lang="zh-CN" altLang="en-US" sz="2800" b="1" dirty="0" smtClean="0">
                <a:latin typeface="Arial" charset="0"/>
              </a:rPr>
              <a:t>点。</a:t>
            </a:r>
            <a:endParaRPr lang="en-US" altLang="zh-CN" sz="2800" b="1" dirty="0">
              <a:latin typeface="Arial" charset="0"/>
            </a:endParaRPr>
          </a:p>
        </p:txBody>
      </p:sp>
      <p:grpSp>
        <p:nvGrpSpPr>
          <p:cNvPr id="2" name="Group 3"/>
          <p:cNvGrpSpPr>
            <a:grpSpLocks/>
          </p:cNvGrpSpPr>
          <p:nvPr/>
        </p:nvGrpSpPr>
        <p:grpSpPr bwMode="auto">
          <a:xfrm>
            <a:off x="5076828" y="1772815"/>
            <a:ext cx="3311527" cy="3744911"/>
            <a:chOff x="3198" y="1117"/>
            <a:chExt cx="2086" cy="2359"/>
          </a:xfrm>
        </p:grpSpPr>
        <p:sp>
          <p:nvSpPr>
            <p:cNvPr id="607236" name="Line 4"/>
            <p:cNvSpPr>
              <a:spLocks noChangeShapeType="1"/>
            </p:cNvSpPr>
            <p:nvPr/>
          </p:nvSpPr>
          <p:spPr bwMode="auto">
            <a:xfrm flipH="1">
              <a:off x="3198" y="1117"/>
              <a:ext cx="864" cy="1644"/>
            </a:xfrm>
            <a:prstGeom prst="line">
              <a:avLst/>
            </a:prstGeom>
            <a:noFill/>
            <a:ln w="9525">
              <a:solidFill>
                <a:schemeClr val="tx1"/>
              </a:solidFill>
              <a:round/>
              <a:headEnd/>
              <a:tailEnd/>
            </a:ln>
            <a:effectLst/>
          </p:spPr>
          <p:txBody>
            <a:bodyPr/>
            <a:lstStyle/>
            <a:p>
              <a:endParaRPr lang="zh-CN" altLang="en-US"/>
            </a:p>
          </p:txBody>
        </p:sp>
        <p:sp>
          <p:nvSpPr>
            <p:cNvPr id="607237" name="Line 5"/>
            <p:cNvSpPr>
              <a:spLocks noChangeShapeType="1"/>
            </p:cNvSpPr>
            <p:nvPr/>
          </p:nvSpPr>
          <p:spPr bwMode="auto">
            <a:xfrm>
              <a:off x="4062" y="1117"/>
              <a:ext cx="575" cy="2359"/>
            </a:xfrm>
            <a:prstGeom prst="line">
              <a:avLst/>
            </a:prstGeom>
            <a:noFill/>
            <a:ln w="9525">
              <a:solidFill>
                <a:schemeClr val="tx1"/>
              </a:solidFill>
              <a:round/>
              <a:headEnd/>
              <a:tailEnd/>
            </a:ln>
            <a:effectLst/>
          </p:spPr>
          <p:txBody>
            <a:bodyPr/>
            <a:lstStyle/>
            <a:p>
              <a:endParaRPr lang="zh-CN" altLang="en-US"/>
            </a:p>
          </p:txBody>
        </p:sp>
        <p:sp>
          <p:nvSpPr>
            <p:cNvPr id="607238" name="Line 6"/>
            <p:cNvSpPr>
              <a:spLocks noChangeShapeType="1"/>
            </p:cNvSpPr>
            <p:nvPr/>
          </p:nvSpPr>
          <p:spPr bwMode="auto">
            <a:xfrm>
              <a:off x="4062" y="1117"/>
              <a:ext cx="1222" cy="1644"/>
            </a:xfrm>
            <a:prstGeom prst="line">
              <a:avLst/>
            </a:prstGeom>
            <a:noFill/>
            <a:ln w="9525">
              <a:solidFill>
                <a:schemeClr val="tx1"/>
              </a:solidFill>
              <a:round/>
              <a:headEnd/>
              <a:tailEnd/>
            </a:ln>
            <a:effectLst/>
          </p:spPr>
          <p:txBody>
            <a:bodyPr/>
            <a:lstStyle/>
            <a:p>
              <a:endParaRPr lang="zh-CN" altLang="en-US"/>
            </a:p>
          </p:txBody>
        </p:sp>
        <p:sp>
          <p:nvSpPr>
            <p:cNvPr id="607239" name="Line 7"/>
            <p:cNvSpPr>
              <a:spLocks noChangeShapeType="1"/>
            </p:cNvSpPr>
            <p:nvPr/>
          </p:nvSpPr>
          <p:spPr bwMode="auto">
            <a:xfrm>
              <a:off x="3198" y="2761"/>
              <a:ext cx="2086" cy="0"/>
            </a:xfrm>
            <a:prstGeom prst="line">
              <a:avLst/>
            </a:prstGeom>
            <a:noFill/>
            <a:ln w="9525">
              <a:solidFill>
                <a:schemeClr val="tx1"/>
              </a:solidFill>
              <a:prstDash val="dashDot"/>
              <a:round/>
              <a:headEnd/>
              <a:tailEnd/>
            </a:ln>
            <a:effectLst/>
          </p:spPr>
          <p:txBody>
            <a:bodyPr/>
            <a:lstStyle/>
            <a:p>
              <a:endParaRPr lang="zh-CN" altLang="en-US"/>
            </a:p>
          </p:txBody>
        </p:sp>
        <p:sp>
          <p:nvSpPr>
            <p:cNvPr id="607240" name="Line 8"/>
            <p:cNvSpPr>
              <a:spLocks noChangeShapeType="1"/>
            </p:cNvSpPr>
            <p:nvPr/>
          </p:nvSpPr>
          <p:spPr bwMode="auto">
            <a:xfrm>
              <a:off x="3210" y="2750"/>
              <a:ext cx="1439" cy="715"/>
            </a:xfrm>
            <a:prstGeom prst="line">
              <a:avLst/>
            </a:prstGeom>
            <a:noFill/>
            <a:ln w="9525">
              <a:solidFill>
                <a:schemeClr val="tx1"/>
              </a:solidFill>
              <a:round/>
              <a:headEnd/>
              <a:tailEnd/>
            </a:ln>
            <a:effectLst/>
          </p:spPr>
          <p:txBody>
            <a:bodyPr/>
            <a:lstStyle/>
            <a:p>
              <a:endParaRPr lang="zh-CN" altLang="en-US"/>
            </a:p>
          </p:txBody>
        </p:sp>
        <p:sp>
          <p:nvSpPr>
            <p:cNvPr id="607241" name="Line 9"/>
            <p:cNvSpPr>
              <a:spLocks noChangeShapeType="1"/>
            </p:cNvSpPr>
            <p:nvPr/>
          </p:nvSpPr>
          <p:spPr bwMode="auto">
            <a:xfrm flipV="1">
              <a:off x="4637" y="2761"/>
              <a:ext cx="647" cy="715"/>
            </a:xfrm>
            <a:prstGeom prst="line">
              <a:avLst/>
            </a:prstGeom>
            <a:noFill/>
            <a:ln w="9525">
              <a:solidFill>
                <a:schemeClr val="tx1"/>
              </a:solidFill>
              <a:round/>
              <a:headEnd/>
              <a:tailEnd/>
            </a:ln>
            <a:effectLst/>
          </p:spPr>
          <p:txBody>
            <a:bodyPr/>
            <a:lstStyle/>
            <a:p>
              <a:endParaRPr lang="zh-CN" altLang="en-US"/>
            </a:p>
          </p:txBody>
        </p:sp>
      </p:grpSp>
      <p:sp>
        <p:nvSpPr>
          <p:cNvPr id="607242" name="Line 10"/>
          <p:cNvSpPr>
            <a:spLocks noChangeShapeType="1"/>
          </p:cNvSpPr>
          <p:nvPr/>
        </p:nvSpPr>
        <p:spPr bwMode="auto">
          <a:xfrm flipH="1">
            <a:off x="6219825" y="3133725"/>
            <a:ext cx="1255713" cy="1816100"/>
          </a:xfrm>
          <a:prstGeom prst="line">
            <a:avLst/>
          </a:prstGeom>
          <a:noFill/>
          <a:ln w="9525">
            <a:solidFill>
              <a:srgbClr val="0000FF"/>
            </a:solidFill>
            <a:prstDash val="dashDot"/>
            <a:round/>
            <a:headEnd/>
            <a:tailEnd/>
          </a:ln>
          <a:effectLst/>
        </p:spPr>
        <p:txBody>
          <a:bodyPr/>
          <a:lstStyle/>
          <a:p>
            <a:endParaRPr lang="zh-CN" altLang="en-US"/>
          </a:p>
        </p:txBody>
      </p:sp>
      <p:sp>
        <p:nvSpPr>
          <p:cNvPr id="607245" name="Text Box 13"/>
          <p:cNvSpPr txBox="1">
            <a:spLocks noChangeArrowheads="1"/>
          </p:cNvSpPr>
          <p:nvPr/>
        </p:nvSpPr>
        <p:spPr bwMode="auto">
          <a:xfrm>
            <a:off x="6228184" y="1340768"/>
            <a:ext cx="433387" cy="396875"/>
          </a:xfrm>
          <a:prstGeom prst="rect">
            <a:avLst/>
          </a:prstGeom>
          <a:noFill/>
          <a:ln w="9525">
            <a:noFill/>
            <a:miter lim="800000"/>
            <a:headEnd/>
            <a:tailEnd/>
          </a:ln>
          <a:effectLst/>
        </p:spPr>
        <p:txBody>
          <a:bodyPr>
            <a:spAutoFit/>
          </a:bodyPr>
          <a:lstStyle/>
          <a:p>
            <a:pPr>
              <a:spcBef>
                <a:spcPct val="50000"/>
              </a:spcBef>
            </a:pPr>
            <a:r>
              <a:rPr lang="en-US" altLang="zh-CN" sz="2000" i="1" dirty="0"/>
              <a:t>A</a:t>
            </a:r>
          </a:p>
        </p:txBody>
      </p:sp>
      <p:sp>
        <p:nvSpPr>
          <p:cNvPr id="607246" name="Text Box 14"/>
          <p:cNvSpPr txBox="1">
            <a:spLocks noChangeArrowheads="1"/>
          </p:cNvSpPr>
          <p:nvPr/>
        </p:nvSpPr>
        <p:spPr bwMode="auto">
          <a:xfrm>
            <a:off x="4572000" y="4221088"/>
            <a:ext cx="433388" cy="396875"/>
          </a:xfrm>
          <a:prstGeom prst="rect">
            <a:avLst/>
          </a:prstGeom>
          <a:noFill/>
          <a:ln w="9525">
            <a:noFill/>
            <a:miter lim="800000"/>
            <a:headEnd/>
            <a:tailEnd/>
          </a:ln>
          <a:effectLst/>
        </p:spPr>
        <p:txBody>
          <a:bodyPr>
            <a:spAutoFit/>
          </a:bodyPr>
          <a:lstStyle/>
          <a:p>
            <a:r>
              <a:rPr lang="en-US" altLang="zh-CN" sz="2000" i="1" dirty="0"/>
              <a:t>B</a:t>
            </a:r>
            <a:endParaRPr lang="en-US" altLang="zh-CN" sz="1800" dirty="0"/>
          </a:p>
        </p:txBody>
      </p:sp>
      <p:sp>
        <p:nvSpPr>
          <p:cNvPr id="607247" name="Text Box 15"/>
          <p:cNvSpPr txBox="1">
            <a:spLocks noChangeArrowheads="1"/>
          </p:cNvSpPr>
          <p:nvPr/>
        </p:nvSpPr>
        <p:spPr bwMode="auto">
          <a:xfrm>
            <a:off x="7234957" y="5549170"/>
            <a:ext cx="433387" cy="400110"/>
          </a:xfrm>
          <a:prstGeom prst="rect">
            <a:avLst/>
          </a:prstGeom>
          <a:noFill/>
          <a:ln w="9525">
            <a:noFill/>
            <a:miter lim="800000"/>
            <a:headEnd/>
            <a:tailEnd/>
          </a:ln>
          <a:effectLst/>
        </p:spPr>
        <p:txBody>
          <a:bodyPr>
            <a:spAutoFit/>
          </a:bodyPr>
          <a:lstStyle/>
          <a:p>
            <a:r>
              <a:rPr lang="en-US" altLang="zh-CN" sz="2000" i="1" dirty="0" smtClean="0"/>
              <a:t>C</a:t>
            </a:r>
            <a:endParaRPr lang="en-US" altLang="zh-CN" sz="1800" dirty="0"/>
          </a:p>
        </p:txBody>
      </p:sp>
      <p:sp>
        <p:nvSpPr>
          <p:cNvPr id="607248" name="Text Box 16"/>
          <p:cNvSpPr txBox="1">
            <a:spLocks noChangeArrowheads="1"/>
          </p:cNvSpPr>
          <p:nvPr/>
        </p:nvSpPr>
        <p:spPr bwMode="auto">
          <a:xfrm>
            <a:off x="8460432" y="4293096"/>
            <a:ext cx="433387" cy="369332"/>
          </a:xfrm>
          <a:prstGeom prst="rect">
            <a:avLst/>
          </a:prstGeom>
          <a:noFill/>
          <a:ln w="9525">
            <a:noFill/>
            <a:miter lim="800000"/>
            <a:headEnd/>
            <a:tailEnd/>
          </a:ln>
          <a:effectLst/>
        </p:spPr>
        <p:txBody>
          <a:bodyPr>
            <a:spAutoFit/>
          </a:bodyPr>
          <a:lstStyle/>
          <a:p>
            <a:r>
              <a:rPr lang="en-US" altLang="zh-CN" sz="1800" i="1" dirty="0" smtClean="0"/>
              <a:t>D</a:t>
            </a:r>
            <a:endParaRPr lang="en-US" altLang="zh-CN" sz="1800" dirty="0"/>
          </a:p>
        </p:txBody>
      </p:sp>
      <p:sp>
        <p:nvSpPr>
          <p:cNvPr id="607249" name="Text Box 17"/>
          <p:cNvSpPr txBox="1">
            <a:spLocks noChangeArrowheads="1"/>
          </p:cNvSpPr>
          <p:nvPr/>
        </p:nvSpPr>
        <p:spPr bwMode="auto">
          <a:xfrm>
            <a:off x="6012160" y="5013325"/>
            <a:ext cx="361950" cy="396875"/>
          </a:xfrm>
          <a:prstGeom prst="rect">
            <a:avLst/>
          </a:prstGeom>
          <a:noFill/>
          <a:ln w="9525">
            <a:noFill/>
            <a:miter lim="800000"/>
            <a:headEnd/>
            <a:tailEnd/>
          </a:ln>
          <a:effectLst/>
        </p:spPr>
        <p:txBody>
          <a:bodyPr>
            <a:spAutoFit/>
          </a:bodyPr>
          <a:lstStyle/>
          <a:p>
            <a:r>
              <a:rPr lang="en-US" altLang="zh-CN" sz="2000" i="1" dirty="0"/>
              <a:t>E</a:t>
            </a:r>
            <a:endParaRPr lang="en-US" altLang="zh-CN" sz="1800" dirty="0"/>
          </a:p>
        </p:txBody>
      </p:sp>
      <p:sp>
        <p:nvSpPr>
          <p:cNvPr id="607250" name="Text Box 18"/>
          <p:cNvSpPr txBox="1">
            <a:spLocks noChangeArrowheads="1"/>
          </p:cNvSpPr>
          <p:nvPr/>
        </p:nvSpPr>
        <p:spPr bwMode="auto">
          <a:xfrm>
            <a:off x="7522988" y="2668850"/>
            <a:ext cx="433388" cy="400110"/>
          </a:xfrm>
          <a:prstGeom prst="rect">
            <a:avLst/>
          </a:prstGeom>
          <a:noFill/>
          <a:ln w="9525">
            <a:noFill/>
            <a:miter lim="800000"/>
            <a:headEnd/>
            <a:tailEnd/>
          </a:ln>
          <a:effectLst/>
        </p:spPr>
        <p:txBody>
          <a:bodyPr>
            <a:spAutoFit/>
          </a:bodyPr>
          <a:lstStyle/>
          <a:p>
            <a:r>
              <a:rPr lang="en-US" altLang="zh-CN" sz="2000" i="1" dirty="0" smtClean="0"/>
              <a:t>D’</a:t>
            </a:r>
            <a:endParaRPr lang="en-US" altLang="zh-CN" sz="1800" dirty="0"/>
          </a:p>
        </p:txBody>
      </p:sp>
      <p:sp>
        <p:nvSpPr>
          <p:cNvPr id="607252" name="Text Box 20"/>
          <p:cNvSpPr txBox="1">
            <a:spLocks noChangeArrowheads="1"/>
          </p:cNvSpPr>
          <p:nvPr/>
        </p:nvSpPr>
        <p:spPr bwMode="auto">
          <a:xfrm>
            <a:off x="4932040" y="3429000"/>
            <a:ext cx="433387" cy="396875"/>
          </a:xfrm>
          <a:prstGeom prst="rect">
            <a:avLst/>
          </a:prstGeom>
          <a:noFill/>
          <a:ln w="9525">
            <a:noFill/>
            <a:miter lim="800000"/>
            <a:headEnd/>
            <a:tailEnd/>
          </a:ln>
          <a:effectLst/>
        </p:spPr>
        <p:txBody>
          <a:bodyPr>
            <a:spAutoFit/>
          </a:bodyPr>
          <a:lstStyle/>
          <a:p>
            <a:r>
              <a:rPr lang="en-US" altLang="zh-CN" sz="2000" b="1" i="1" dirty="0"/>
              <a:t>e</a:t>
            </a:r>
            <a:r>
              <a:rPr lang="en-US" altLang="zh-CN" sz="2000" baseline="-25000" dirty="0"/>
              <a:t>1</a:t>
            </a:r>
            <a:endParaRPr lang="en-US" altLang="zh-CN" sz="1800" dirty="0"/>
          </a:p>
        </p:txBody>
      </p:sp>
      <p:sp>
        <p:nvSpPr>
          <p:cNvPr id="607253" name="Text Box 21"/>
          <p:cNvSpPr txBox="1">
            <a:spLocks noChangeArrowheads="1"/>
          </p:cNvSpPr>
          <p:nvPr/>
        </p:nvSpPr>
        <p:spPr bwMode="auto">
          <a:xfrm>
            <a:off x="8028384" y="3429000"/>
            <a:ext cx="433387" cy="396875"/>
          </a:xfrm>
          <a:prstGeom prst="rect">
            <a:avLst/>
          </a:prstGeom>
          <a:noFill/>
          <a:ln w="9525">
            <a:noFill/>
            <a:miter lim="800000"/>
            <a:headEnd/>
            <a:tailEnd/>
          </a:ln>
          <a:effectLst/>
        </p:spPr>
        <p:txBody>
          <a:bodyPr>
            <a:spAutoFit/>
          </a:bodyPr>
          <a:lstStyle/>
          <a:p>
            <a:r>
              <a:rPr lang="en-US" altLang="zh-CN" sz="2000" b="1" i="1" dirty="0"/>
              <a:t>e</a:t>
            </a:r>
            <a:r>
              <a:rPr lang="en-US" altLang="zh-CN" sz="2000" baseline="-25000" dirty="0"/>
              <a:t>2</a:t>
            </a:r>
            <a:endParaRPr lang="en-US" altLang="zh-CN" sz="1800" dirty="0">
              <a:latin typeface="Arial" charset="0"/>
            </a:endParaRPr>
          </a:p>
        </p:txBody>
      </p:sp>
      <p:sp>
        <p:nvSpPr>
          <p:cNvPr id="607254" name="Text Box 22"/>
          <p:cNvSpPr txBox="1">
            <a:spLocks noChangeArrowheads="1"/>
          </p:cNvSpPr>
          <p:nvPr/>
        </p:nvSpPr>
        <p:spPr bwMode="auto">
          <a:xfrm>
            <a:off x="7236296" y="4725144"/>
            <a:ext cx="433388" cy="396875"/>
          </a:xfrm>
          <a:prstGeom prst="rect">
            <a:avLst/>
          </a:prstGeom>
          <a:noFill/>
          <a:ln w="9525">
            <a:noFill/>
            <a:miter lim="800000"/>
            <a:headEnd/>
            <a:tailEnd/>
          </a:ln>
          <a:effectLst/>
        </p:spPr>
        <p:txBody>
          <a:bodyPr>
            <a:spAutoFit/>
          </a:bodyPr>
          <a:lstStyle/>
          <a:p>
            <a:r>
              <a:rPr lang="en-US" altLang="zh-CN" sz="2000" b="1" i="1" dirty="0"/>
              <a:t>e</a:t>
            </a:r>
            <a:r>
              <a:rPr lang="en-US" altLang="zh-CN" sz="2000" baseline="-25000" dirty="0"/>
              <a:t>3</a:t>
            </a:r>
            <a:endParaRPr lang="en-US" altLang="zh-CN" sz="1800" dirty="0">
              <a:latin typeface="Arial" charset="0"/>
            </a:endParaRPr>
          </a:p>
        </p:txBody>
      </p:sp>
      <p:sp>
        <p:nvSpPr>
          <p:cNvPr id="114" name="Text Box 18"/>
          <p:cNvSpPr txBox="1">
            <a:spLocks noChangeArrowheads="1"/>
          </p:cNvSpPr>
          <p:nvPr/>
        </p:nvSpPr>
        <p:spPr bwMode="auto">
          <a:xfrm>
            <a:off x="7955036" y="4904333"/>
            <a:ext cx="433388" cy="396875"/>
          </a:xfrm>
          <a:prstGeom prst="rect">
            <a:avLst/>
          </a:prstGeom>
          <a:noFill/>
          <a:ln w="9525">
            <a:noFill/>
            <a:miter lim="800000"/>
            <a:headEnd/>
            <a:tailEnd/>
          </a:ln>
          <a:effectLst/>
        </p:spPr>
        <p:txBody>
          <a:bodyPr>
            <a:spAutoFit/>
          </a:bodyPr>
          <a:lstStyle/>
          <a:p>
            <a:r>
              <a:rPr lang="en-US" altLang="zh-CN" sz="2000" i="1" dirty="0"/>
              <a:t>F</a:t>
            </a:r>
            <a:endParaRPr lang="en-US" altLang="zh-CN" sz="1800" dirty="0"/>
          </a:p>
        </p:txBody>
      </p:sp>
      <p:sp>
        <p:nvSpPr>
          <p:cNvPr id="115" name="Text Box 18"/>
          <p:cNvSpPr txBox="1">
            <a:spLocks noChangeArrowheads="1"/>
          </p:cNvSpPr>
          <p:nvPr/>
        </p:nvSpPr>
        <p:spPr bwMode="auto">
          <a:xfrm>
            <a:off x="5362748" y="2780928"/>
            <a:ext cx="433388" cy="400110"/>
          </a:xfrm>
          <a:prstGeom prst="rect">
            <a:avLst/>
          </a:prstGeom>
          <a:noFill/>
          <a:ln w="9525">
            <a:noFill/>
            <a:miter lim="800000"/>
            <a:headEnd/>
            <a:tailEnd/>
          </a:ln>
          <a:effectLst/>
        </p:spPr>
        <p:txBody>
          <a:bodyPr>
            <a:spAutoFit/>
          </a:bodyPr>
          <a:lstStyle/>
          <a:p>
            <a:r>
              <a:rPr lang="en-US" altLang="zh-CN" sz="2000" i="1" dirty="0" smtClean="0"/>
              <a:t>B’</a:t>
            </a:r>
            <a:endParaRPr lang="en-US" altLang="zh-CN" sz="1800" dirty="0"/>
          </a:p>
        </p:txBody>
      </p:sp>
      <p:cxnSp>
        <p:nvCxnSpPr>
          <p:cNvPr id="117" name="直接连接符 116"/>
          <p:cNvCxnSpPr/>
          <p:nvPr/>
        </p:nvCxnSpPr>
        <p:spPr>
          <a:xfrm>
            <a:off x="5724128" y="3068960"/>
            <a:ext cx="2232248" cy="1800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1" name="Text Box 18"/>
          <p:cNvSpPr txBox="1">
            <a:spLocks noChangeArrowheads="1"/>
          </p:cNvSpPr>
          <p:nvPr/>
        </p:nvSpPr>
        <p:spPr bwMode="auto">
          <a:xfrm>
            <a:off x="6802908" y="3172906"/>
            <a:ext cx="433388" cy="400110"/>
          </a:xfrm>
          <a:prstGeom prst="rect">
            <a:avLst/>
          </a:prstGeom>
          <a:noFill/>
          <a:ln w="9525">
            <a:noFill/>
            <a:miter lim="800000"/>
            <a:headEnd/>
            <a:tailEnd/>
          </a:ln>
          <a:effectLst/>
        </p:spPr>
        <p:txBody>
          <a:bodyPr>
            <a:spAutoFit/>
          </a:bodyPr>
          <a:lstStyle/>
          <a:p>
            <a:r>
              <a:rPr lang="en-US" altLang="zh-CN" sz="2000" i="1" dirty="0" smtClean="0"/>
              <a:t>C’</a:t>
            </a:r>
            <a:endParaRPr lang="en-US" altLang="zh-CN" sz="1800" dirty="0"/>
          </a:p>
        </p:txBody>
      </p:sp>
      <p:sp>
        <p:nvSpPr>
          <p:cNvPr id="122" name="Text Box 18"/>
          <p:cNvSpPr txBox="1">
            <a:spLocks noChangeArrowheads="1"/>
          </p:cNvSpPr>
          <p:nvPr/>
        </p:nvSpPr>
        <p:spPr bwMode="auto">
          <a:xfrm>
            <a:off x="6730900" y="4397042"/>
            <a:ext cx="433388" cy="369332"/>
          </a:xfrm>
          <a:prstGeom prst="rect">
            <a:avLst/>
          </a:prstGeom>
          <a:noFill/>
          <a:ln w="9525">
            <a:noFill/>
            <a:miter lim="800000"/>
            <a:headEnd/>
            <a:tailEnd/>
          </a:ln>
          <a:effectLst/>
        </p:spPr>
        <p:txBody>
          <a:bodyPr>
            <a:spAutoFit/>
          </a:bodyPr>
          <a:lstStyle/>
          <a:p>
            <a:r>
              <a:rPr lang="en-US" altLang="zh-CN" sz="1800" i="1" dirty="0" smtClean="0"/>
              <a:t>G</a:t>
            </a:r>
            <a:endParaRPr lang="en-US" altLang="zh-CN" sz="1800" i="1" dirty="0"/>
          </a:p>
        </p:txBody>
      </p:sp>
      <p:sp>
        <p:nvSpPr>
          <p:cNvPr id="123" name="Text Box 18"/>
          <p:cNvSpPr txBox="1">
            <a:spLocks noChangeArrowheads="1"/>
          </p:cNvSpPr>
          <p:nvPr/>
        </p:nvSpPr>
        <p:spPr bwMode="auto">
          <a:xfrm>
            <a:off x="6444208" y="3861048"/>
            <a:ext cx="433388" cy="369332"/>
          </a:xfrm>
          <a:prstGeom prst="rect">
            <a:avLst/>
          </a:prstGeom>
          <a:noFill/>
          <a:ln w="9525">
            <a:noFill/>
            <a:miter lim="800000"/>
            <a:headEnd/>
            <a:tailEnd/>
          </a:ln>
          <a:effectLst/>
        </p:spPr>
        <p:txBody>
          <a:bodyPr>
            <a:spAutoFit/>
          </a:bodyPr>
          <a:lstStyle/>
          <a:p>
            <a:r>
              <a:rPr lang="en-US" altLang="zh-CN" sz="1800" i="1" dirty="0" smtClean="0"/>
              <a:t>M</a:t>
            </a:r>
            <a:endParaRPr lang="en-US" altLang="zh-CN" sz="1800" i="1" dirty="0"/>
          </a:p>
        </p:txBody>
      </p:sp>
      <p:sp>
        <p:nvSpPr>
          <p:cNvPr id="124" name="TextBox 123"/>
          <p:cNvSpPr txBox="1"/>
          <p:nvPr/>
        </p:nvSpPr>
        <p:spPr>
          <a:xfrm>
            <a:off x="611560" y="1052736"/>
            <a:ext cx="4032448" cy="2677656"/>
          </a:xfrm>
          <a:prstGeom prst="rect">
            <a:avLst/>
          </a:prstGeom>
          <a:noFill/>
        </p:spPr>
        <p:txBody>
          <a:bodyPr wrap="square" rtlCol="0">
            <a:spAutoFit/>
          </a:bodyPr>
          <a:lstStyle/>
          <a:p>
            <a:pPr>
              <a:lnSpc>
                <a:spcPct val="150000"/>
              </a:lnSpc>
            </a:pPr>
            <a:r>
              <a:rPr lang="zh-CN" altLang="en-US" sz="2800" b="1" dirty="0" smtClean="0"/>
              <a:t>证明：设四面体</a:t>
            </a:r>
            <a:r>
              <a:rPr lang="en-US" altLang="zh-CN" sz="2800" b="1" dirty="0" smtClean="0"/>
              <a:t>ABCD</a:t>
            </a:r>
            <a:r>
              <a:rPr lang="zh-CN" altLang="en-US" sz="2800" b="1" dirty="0" smtClean="0"/>
              <a:t>的棱</a:t>
            </a:r>
            <a:r>
              <a:rPr lang="en-US" altLang="zh-CN" sz="2800" b="1" dirty="0" smtClean="0"/>
              <a:t>AB, AD,BC,CD,DB</a:t>
            </a:r>
            <a:r>
              <a:rPr lang="zh-CN" altLang="en-US" sz="2800" b="1" dirty="0" smtClean="0"/>
              <a:t>的中点分别是</a:t>
            </a:r>
            <a:r>
              <a:rPr lang="en-US" altLang="zh-CN" sz="2800" b="1" dirty="0" smtClean="0"/>
              <a:t>B’, C’, D’, E, F, G</a:t>
            </a:r>
            <a:endParaRPr lang="zh-CN" altLang="en-US" sz="2800" b="1" dirty="0" smtClean="0"/>
          </a:p>
        </p:txBody>
      </p:sp>
      <p:graphicFrame>
        <p:nvGraphicFramePr>
          <p:cNvPr id="804865" name="Object 1"/>
          <p:cNvGraphicFramePr>
            <a:graphicFrameLocks noChangeAspect="1"/>
          </p:cNvGraphicFramePr>
          <p:nvPr/>
        </p:nvGraphicFramePr>
        <p:xfrm>
          <a:off x="684659" y="3886249"/>
          <a:ext cx="3743325" cy="550863"/>
        </p:xfrm>
        <a:graphic>
          <a:graphicData uri="http://schemas.openxmlformats.org/presentationml/2006/ole">
            <mc:AlternateContent xmlns:mc="http://schemas.openxmlformats.org/markup-compatibility/2006">
              <mc:Choice xmlns:v="urn:schemas-microsoft-com:vml" Requires="v">
                <p:oleObj spid="_x0000_s804878" name="Equation" r:id="rId4" imgW="1549080" imgH="228600" progId="">
                  <p:embed/>
                </p:oleObj>
              </mc:Choice>
              <mc:Fallback>
                <p:oleObj name="Equation" r:id="rId4" imgW="1549080" imgH="22860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659" y="3886249"/>
                        <a:ext cx="3743325"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4866" name="Object 2"/>
          <p:cNvGraphicFramePr>
            <a:graphicFrameLocks noChangeAspect="1"/>
          </p:cNvGraphicFramePr>
          <p:nvPr/>
        </p:nvGraphicFramePr>
        <p:xfrm>
          <a:off x="611560" y="4653136"/>
          <a:ext cx="4536504" cy="593518"/>
        </p:xfrm>
        <a:graphic>
          <a:graphicData uri="http://schemas.openxmlformats.org/presentationml/2006/ole">
            <mc:AlternateContent xmlns:mc="http://schemas.openxmlformats.org/markup-compatibility/2006">
              <mc:Choice xmlns:v="urn:schemas-microsoft-com:vml" Requires="v">
                <p:oleObj spid="_x0000_s804879" name="Equation" r:id="rId6" imgW="1942920" imgH="253800" progId="">
                  <p:embed/>
                </p:oleObj>
              </mc:Choice>
              <mc:Fallback>
                <p:oleObj name="Equation" r:id="rId6" imgW="1942920" imgH="25380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4653136"/>
                        <a:ext cx="4536504" cy="593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p:cNvGraphicFramePr>
            <a:graphicFrameLocks noChangeAspect="1"/>
          </p:cNvGraphicFramePr>
          <p:nvPr/>
        </p:nvGraphicFramePr>
        <p:xfrm>
          <a:off x="3302000" y="1955800"/>
          <a:ext cx="914400" cy="179388"/>
        </p:xfrm>
        <a:graphic>
          <a:graphicData uri="http://schemas.openxmlformats.org/presentationml/2006/ole">
            <mc:AlternateContent xmlns:mc="http://schemas.openxmlformats.org/markup-compatibility/2006">
              <mc:Choice xmlns:v="urn:schemas-microsoft-com:vml" Requires="v">
                <p:oleObj spid="_x0000_s804880" name="Equation" r:id="rId8" imgW="914400" imgH="179640" progId="">
                  <p:embed/>
                </p:oleObj>
              </mc:Choice>
              <mc:Fallback>
                <p:oleObj name="Equation" r:id="rId8" imgW="914400" imgH="17964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000" y="1955800"/>
                        <a:ext cx="914400" cy="17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4869" name="Object 5"/>
          <p:cNvGraphicFramePr>
            <a:graphicFrameLocks noChangeAspect="1"/>
          </p:cNvGraphicFramePr>
          <p:nvPr/>
        </p:nvGraphicFramePr>
        <p:xfrm>
          <a:off x="625475" y="5301208"/>
          <a:ext cx="3203575" cy="593725"/>
        </p:xfrm>
        <a:graphic>
          <a:graphicData uri="http://schemas.openxmlformats.org/presentationml/2006/ole">
            <mc:AlternateContent xmlns:mc="http://schemas.openxmlformats.org/markup-compatibility/2006">
              <mc:Choice xmlns:v="urn:schemas-microsoft-com:vml" Requires="v">
                <p:oleObj spid="_x0000_s804881" name="Equation" r:id="rId10" imgW="1371600" imgH="253800" progId="">
                  <p:embed/>
                </p:oleObj>
              </mc:Choice>
              <mc:Fallback>
                <p:oleObj name="Equation" r:id="rId10" imgW="1371600" imgH="2538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475" y="5301208"/>
                        <a:ext cx="32035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683568" y="5949280"/>
            <a:ext cx="3076483" cy="738664"/>
          </a:xfrm>
          <a:prstGeom prst="rect">
            <a:avLst/>
          </a:prstGeom>
          <a:noFill/>
        </p:spPr>
        <p:txBody>
          <a:bodyPr wrap="none" rtlCol="0">
            <a:spAutoFit/>
          </a:bodyPr>
          <a:lstStyle/>
          <a:p>
            <a:pPr>
              <a:lnSpc>
                <a:spcPct val="150000"/>
              </a:lnSpc>
            </a:pPr>
            <a:r>
              <a:rPr lang="en-US" altLang="zh-CN" sz="2800" b="1" dirty="0" smtClean="0">
                <a:latin typeface="+mn-ea"/>
                <a:ea typeface="+mn-ea"/>
              </a:rPr>
              <a:t>A</a:t>
            </a:r>
            <a:r>
              <a:rPr lang="zh-CN" altLang="en-US" sz="2800" b="1" dirty="0" smtClean="0">
                <a:latin typeface="+mn-ea"/>
                <a:ea typeface="+mn-ea"/>
              </a:rPr>
              <a:t>点坐标为</a:t>
            </a:r>
            <a:r>
              <a:rPr lang="en-US" altLang="zh-CN" sz="2800" b="1" dirty="0" smtClean="0">
                <a:latin typeface="+mn-ea"/>
                <a:ea typeface="+mn-ea"/>
              </a:rPr>
              <a:t>(0,0,0)</a:t>
            </a:r>
            <a:endParaRPr lang="zh-CN" altLang="en-US" sz="2800" b="1"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linds(horizont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607245"/>
                                        </p:tgtEl>
                                        <p:attrNameLst>
                                          <p:attrName>style.visibility</p:attrName>
                                        </p:attrNameLst>
                                      </p:cBhvr>
                                      <p:to>
                                        <p:strVal val="visible"/>
                                      </p:to>
                                    </p:set>
                                    <p:animEffect transition="in" filter="box(in)">
                                      <p:cBhvr>
                                        <p:cTn id="16" dur="500"/>
                                        <p:tgtEl>
                                          <p:spTgt spid="607245"/>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607246"/>
                                        </p:tgtEl>
                                        <p:attrNameLst>
                                          <p:attrName>style.visibility</p:attrName>
                                        </p:attrNameLst>
                                      </p:cBhvr>
                                      <p:to>
                                        <p:strVal val="visible"/>
                                      </p:to>
                                    </p:set>
                                    <p:animEffect transition="in" filter="box(in)">
                                      <p:cBhvr>
                                        <p:cTn id="20" dur="500"/>
                                        <p:tgtEl>
                                          <p:spTgt spid="607246"/>
                                        </p:tgtEl>
                                      </p:cBhvr>
                                    </p:animEffect>
                                  </p:childTnLst>
                                </p:cTn>
                              </p:par>
                            </p:childTnLst>
                          </p:cTn>
                        </p:par>
                        <p:par>
                          <p:cTn id="21" fill="hold">
                            <p:stCondLst>
                              <p:cond delay="1500"/>
                            </p:stCondLst>
                            <p:childTnLst>
                              <p:par>
                                <p:cTn id="22" presetID="4" presetClass="entr" presetSubtype="16" fill="hold" grpId="0" nodeType="afterEffect">
                                  <p:stCondLst>
                                    <p:cond delay="0"/>
                                  </p:stCondLst>
                                  <p:childTnLst>
                                    <p:set>
                                      <p:cBhvr>
                                        <p:cTn id="23" dur="1" fill="hold">
                                          <p:stCondLst>
                                            <p:cond delay="0"/>
                                          </p:stCondLst>
                                        </p:cTn>
                                        <p:tgtEl>
                                          <p:spTgt spid="607247"/>
                                        </p:tgtEl>
                                        <p:attrNameLst>
                                          <p:attrName>style.visibility</p:attrName>
                                        </p:attrNameLst>
                                      </p:cBhvr>
                                      <p:to>
                                        <p:strVal val="visible"/>
                                      </p:to>
                                    </p:set>
                                    <p:animEffect transition="in" filter="box(in)">
                                      <p:cBhvr>
                                        <p:cTn id="24" dur="500"/>
                                        <p:tgtEl>
                                          <p:spTgt spid="607247"/>
                                        </p:tgtEl>
                                      </p:cBhvr>
                                    </p:animEffect>
                                  </p:childTnLst>
                                </p:cTn>
                              </p:par>
                            </p:childTnLst>
                          </p:cTn>
                        </p:par>
                        <p:par>
                          <p:cTn id="25" fill="hold">
                            <p:stCondLst>
                              <p:cond delay="2000"/>
                            </p:stCondLst>
                            <p:childTnLst>
                              <p:par>
                                <p:cTn id="26" presetID="4" presetClass="entr" presetSubtype="16" fill="hold" grpId="0" nodeType="afterEffect">
                                  <p:stCondLst>
                                    <p:cond delay="0"/>
                                  </p:stCondLst>
                                  <p:childTnLst>
                                    <p:set>
                                      <p:cBhvr>
                                        <p:cTn id="27" dur="1" fill="hold">
                                          <p:stCondLst>
                                            <p:cond delay="0"/>
                                          </p:stCondLst>
                                        </p:cTn>
                                        <p:tgtEl>
                                          <p:spTgt spid="607248"/>
                                        </p:tgtEl>
                                        <p:attrNameLst>
                                          <p:attrName>style.visibility</p:attrName>
                                        </p:attrNameLst>
                                      </p:cBhvr>
                                      <p:to>
                                        <p:strVal val="visible"/>
                                      </p:to>
                                    </p:set>
                                    <p:animEffect transition="in" filter="box(in)">
                                      <p:cBhvr>
                                        <p:cTn id="28" dur="500"/>
                                        <p:tgtEl>
                                          <p:spTgt spid="60724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607249"/>
                                        </p:tgtEl>
                                        <p:attrNameLst>
                                          <p:attrName>style.visibility</p:attrName>
                                        </p:attrNameLst>
                                      </p:cBhvr>
                                      <p:to>
                                        <p:strVal val="visible"/>
                                      </p:to>
                                    </p:set>
                                    <p:animEffect transition="in" filter="box(in)">
                                      <p:cBhvr>
                                        <p:cTn id="33" dur="500"/>
                                        <p:tgtEl>
                                          <p:spTgt spid="607249"/>
                                        </p:tgtEl>
                                      </p:cBhvr>
                                    </p:animEffect>
                                  </p:childTnLst>
                                </p:cTn>
                              </p:par>
                            </p:childTnLst>
                          </p:cTn>
                        </p:par>
                        <p:par>
                          <p:cTn id="34" fill="hold">
                            <p:stCondLst>
                              <p:cond delay="500"/>
                            </p:stCondLst>
                            <p:childTnLst>
                              <p:par>
                                <p:cTn id="35" presetID="4" presetClass="entr" presetSubtype="16" fill="hold" grpId="0" nodeType="afterEffect">
                                  <p:stCondLst>
                                    <p:cond delay="0"/>
                                  </p:stCondLst>
                                  <p:childTnLst>
                                    <p:set>
                                      <p:cBhvr>
                                        <p:cTn id="36" dur="1" fill="hold">
                                          <p:stCondLst>
                                            <p:cond delay="0"/>
                                          </p:stCondLst>
                                        </p:cTn>
                                        <p:tgtEl>
                                          <p:spTgt spid="607250"/>
                                        </p:tgtEl>
                                        <p:attrNameLst>
                                          <p:attrName>style.visibility</p:attrName>
                                        </p:attrNameLst>
                                      </p:cBhvr>
                                      <p:to>
                                        <p:strVal val="visible"/>
                                      </p:to>
                                    </p:set>
                                    <p:animEffect transition="in" filter="box(in)">
                                      <p:cBhvr>
                                        <p:cTn id="37" dur="500"/>
                                        <p:tgtEl>
                                          <p:spTgt spid="607250"/>
                                        </p:tgtEl>
                                      </p:cBhvr>
                                    </p:animEffect>
                                  </p:childTnLst>
                                </p:cTn>
                              </p:par>
                            </p:childTnLst>
                          </p:cTn>
                        </p:par>
                        <p:par>
                          <p:cTn id="38" fill="hold">
                            <p:stCondLst>
                              <p:cond delay="1000"/>
                            </p:stCondLst>
                            <p:childTnLst>
                              <p:par>
                                <p:cTn id="39" presetID="18" presetClass="entr" presetSubtype="3" fill="hold" grpId="0" nodeType="afterEffect">
                                  <p:stCondLst>
                                    <p:cond delay="0"/>
                                  </p:stCondLst>
                                  <p:childTnLst>
                                    <p:set>
                                      <p:cBhvr>
                                        <p:cTn id="40" dur="1" fill="hold">
                                          <p:stCondLst>
                                            <p:cond delay="0"/>
                                          </p:stCondLst>
                                        </p:cTn>
                                        <p:tgtEl>
                                          <p:spTgt spid="607242"/>
                                        </p:tgtEl>
                                        <p:attrNameLst>
                                          <p:attrName>style.visibility</p:attrName>
                                        </p:attrNameLst>
                                      </p:cBhvr>
                                      <p:to>
                                        <p:strVal val="visible"/>
                                      </p:to>
                                    </p:set>
                                    <p:animEffect transition="in" filter="strips(upRight)">
                                      <p:cBhvr>
                                        <p:cTn id="41" dur="500"/>
                                        <p:tgtEl>
                                          <p:spTgt spid="607242"/>
                                        </p:tgtEl>
                                      </p:cBhvr>
                                    </p:animEffect>
                                  </p:childTnLst>
                                </p:cTn>
                              </p:par>
                            </p:childTnLst>
                          </p:cTn>
                        </p:par>
                        <p:par>
                          <p:cTn id="42" fill="hold">
                            <p:stCondLst>
                              <p:cond delay="3000"/>
                            </p:stCondLst>
                            <p:childTnLst>
                              <p:par>
                                <p:cTn id="43" presetID="4" presetClass="entr" presetSubtype="16" fill="hold" grpId="0"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box(in)">
                                      <p:cBhvr>
                                        <p:cTn id="45" dur="500"/>
                                        <p:tgtEl>
                                          <p:spTgt spid="114"/>
                                        </p:tgtEl>
                                      </p:cBhvr>
                                    </p:animEffect>
                                  </p:childTnLst>
                                </p:cTn>
                              </p:par>
                            </p:childTnLst>
                          </p:cTn>
                        </p:par>
                        <p:par>
                          <p:cTn id="46" fill="hold">
                            <p:stCondLst>
                              <p:cond delay="3500"/>
                            </p:stCondLst>
                            <p:childTnLst>
                              <p:par>
                                <p:cTn id="47" presetID="4" presetClass="entr" presetSubtype="16" fill="hold" grpId="0" nodeType="afterEffect">
                                  <p:stCondLst>
                                    <p:cond delay="0"/>
                                  </p:stCondLst>
                                  <p:childTnLst>
                                    <p:set>
                                      <p:cBhvr>
                                        <p:cTn id="48" dur="1" fill="hold">
                                          <p:stCondLst>
                                            <p:cond delay="0"/>
                                          </p:stCondLst>
                                        </p:cTn>
                                        <p:tgtEl>
                                          <p:spTgt spid="115"/>
                                        </p:tgtEl>
                                        <p:attrNameLst>
                                          <p:attrName>style.visibility</p:attrName>
                                        </p:attrNameLst>
                                      </p:cBhvr>
                                      <p:to>
                                        <p:strVal val="visible"/>
                                      </p:to>
                                    </p:set>
                                    <p:animEffect transition="in" filter="box(in)">
                                      <p:cBhvr>
                                        <p:cTn id="49" dur="500"/>
                                        <p:tgtEl>
                                          <p:spTgt spid="115"/>
                                        </p:tgtEl>
                                      </p:cBhvr>
                                    </p:animEffect>
                                  </p:childTnLst>
                                </p:cTn>
                              </p:par>
                            </p:childTnLst>
                          </p:cTn>
                        </p:par>
                        <p:par>
                          <p:cTn id="50" fill="hold">
                            <p:stCondLst>
                              <p:cond delay="4000"/>
                            </p:stCondLst>
                            <p:childTnLst>
                              <p:par>
                                <p:cTn id="51" presetID="4" presetClass="entr" presetSubtype="16" fill="hold" grpId="0" nodeType="after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box(in)">
                                      <p:cBhvr>
                                        <p:cTn id="53" dur="500"/>
                                        <p:tgtEl>
                                          <p:spTgt spid="121"/>
                                        </p:tgtEl>
                                      </p:cBhvr>
                                    </p:animEffect>
                                  </p:childTnLst>
                                </p:cTn>
                              </p:par>
                            </p:childTnLst>
                          </p:cTn>
                        </p:par>
                        <p:par>
                          <p:cTn id="54" fill="hold">
                            <p:stCondLst>
                              <p:cond delay="4500"/>
                            </p:stCondLst>
                            <p:childTnLst>
                              <p:par>
                                <p:cTn id="55" presetID="4" presetClass="entr" presetSubtype="16"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box(in)">
                                      <p:cBhvr>
                                        <p:cTn id="57" dur="500"/>
                                        <p:tgtEl>
                                          <p:spTgt spid="122"/>
                                        </p:tgtEl>
                                      </p:cBhvr>
                                    </p:animEffect>
                                  </p:childTnLst>
                                </p:cTn>
                              </p:par>
                            </p:childTnLst>
                          </p:cTn>
                        </p:par>
                        <p:par>
                          <p:cTn id="58" fill="hold">
                            <p:stCondLst>
                              <p:cond delay="5000"/>
                            </p:stCondLst>
                            <p:childTnLst>
                              <p:par>
                                <p:cTn id="59" presetID="4" presetClass="entr" presetSubtype="16" fill="hold" grpId="0" nodeType="afterEffect">
                                  <p:stCondLst>
                                    <p:cond delay="0"/>
                                  </p:stCondLst>
                                  <p:childTnLst>
                                    <p:set>
                                      <p:cBhvr>
                                        <p:cTn id="60" dur="1" fill="hold">
                                          <p:stCondLst>
                                            <p:cond delay="0"/>
                                          </p:stCondLst>
                                        </p:cTn>
                                        <p:tgtEl>
                                          <p:spTgt spid="123"/>
                                        </p:tgtEl>
                                        <p:attrNameLst>
                                          <p:attrName>style.visibility</p:attrName>
                                        </p:attrNameLst>
                                      </p:cBhvr>
                                      <p:to>
                                        <p:strVal val="visible"/>
                                      </p:to>
                                    </p:set>
                                    <p:animEffect transition="in" filter="box(in)">
                                      <p:cBhvr>
                                        <p:cTn id="61" dur="500"/>
                                        <p:tgtEl>
                                          <p:spTgt spid="123"/>
                                        </p:tgtEl>
                                      </p:cBhvr>
                                    </p:animEffect>
                                  </p:childTnLst>
                                </p:cTn>
                              </p:par>
                            </p:childTnLst>
                          </p:cTn>
                        </p:par>
                        <p:par>
                          <p:cTn id="62" fill="hold">
                            <p:stCondLst>
                              <p:cond delay="5500"/>
                            </p:stCondLst>
                            <p:childTnLst>
                              <p:par>
                                <p:cTn id="63" presetID="3" presetClass="entr" presetSubtype="10" fill="hold" nodeType="after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blinds(horizontal)">
                                      <p:cBhvr>
                                        <p:cTn id="65" dur="500"/>
                                        <p:tgtEl>
                                          <p:spTgt spid="11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804865"/>
                                        </p:tgtEl>
                                        <p:attrNameLst>
                                          <p:attrName>style.visibility</p:attrName>
                                        </p:attrNameLst>
                                      </p:cBhvr>
                                      <p:to>
                                        <p:strVal val="visible"/>
                                      </p:to>
                                    </p:set>
                                    <p:animEffect transition="in" filter="wipe(left)">
                                      <p:cBhvr>
                                        <p:cTn id="70" dur="500"/>
                                        <p:tgtEl>
                                          <p:spTgt spid="804865"/>
                                        </p:tgtEl>
                                      </p:cBhvr>
                                    </p:animEffect>
                                  </p:child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607252"/>
                                        </p:tgtEl>
                                        <p:attrNameLst>
                                          <p:attrName>style.visibility</p:attrName>
                                        </p:attrNameLst>
                                      </p:cBhvr>
                                      <p:to>
                                        <p:strVal val="visible"/>
                                      </p:to>
                                    </p:set>
                                    <p:animEffect transition="in" filter="box(in)">
                                      <p:cBhvr>
                                        <p:cTn id="74" dur="500"/>
                                        <p:tgtEl>
                                          <p:spTgt spid="607252"/>
                                        </p:tgtEl>
                                      </p:cBhvr>
                                    </p:animEffect>
                                  </p:childTnLst>
                                </p:cTn>
                              </p:par>
                            </p:childTnLst>
                          </p:cTn>
                        </p:par>
                        <p:par>
                          <p:cTn id="75" fill="hold">
                            <p:stCondLst>
                              <p:cond delay="1000"/>
                            </p:stCondLst>
                            <p:childTnLst>
                              <p:par>
                                <p:cTn id="76" presetID="4" presetClass="entr" presetSubtype="16" fill="hold" grpId="0" nodeType="afterEffect">
                                  <p:stCondLst>
                                    <p:cond delay="0"/>
                                  </p:stCondLst>
                                  <p:childTnLst>
                                    <p:set>
                                      <p:cBhvr>
                                        <p:cTn id="77" dur="1" fill="hold">
                                          <p:stCondLst>
                                            <p:cond delay="0"/>
                                          </p:stCondLst>
                                        </p:cTn>
                                        <p:tgtEl>
                                          <p:spTgt spid="607253"/>
                                        </p:tgtEl>
                                        <p:attrNameLst>
                                          <p:attrName>style.visibility</p:attrName>
                                        </p:attrNameLst>
                                      </p:cBhvr>
                                      <p:to>
                                        <p:strVal val="visible"/>
                                      </p:to>
                                    </p:set>
                                    <p:animEffect transition="in" filter="box(in)">
                                      <p:cBhvr>
                                        <p:cTn id="78" dur="500"/>
                                        <p:tgtEl>
                                          <p:spTgt spid="607253"/>
                                        </p:tgtEl>
                                      </p:cBhvr>
                                    </p:animEffect>
                                  </p:childTnLst>
                                </p:cTn>
                              </p:par>
                            </p:childTnLst>
                          </p:cTn>
                        </p:par>
                        <p:par>
                          <p:cTn id="79" fill="hold">
                            <p:stCondLst>
                              <p:cond delay="1500"/>
                            </p:stCondLst>
                            <p:childTnLst>
                              <p:par>
                                <p:cTn id="80" presetID="4" presetClass="entr" presetSubtype="16" fill="hold" grpId="0" nodeType="afterEffect">
                                  <p:stCondLst>
                                    <p:cond delay="0"/>
                                  </p:stCondLst>
                                  <p:childTnLst>
                                    <p:set>
                                      <p:cBhvr>
                                        <p:cTn id="81" dur="1" fill="hold">
                                          <p:stCondLst>
                                            <p:cond delay="0"/>
                                          </p:stCondLst>
                                        </p:cTn>
                                        <p:tgtEl>
                                          <p:spTgt spid="607254"/>
                                        </p:tgtEl>
                                        <p:attrNameLst>
                                          <p:attrName>style.visibility</p:attrName>
                                        </p:attrNameLst>
                                      </p:cBhvr>
                                      <p:to>
                                        <p:strVal val="visible"/>
                                      </p:to>
                                    </p:set>
                                    <p:animEffect transition="in" filter="box(in)">
                                      <p:cBhvr>
                                        <p:cTn id="82" dur="500"/>
                                        <p:tgtEl>
                                          <p:spTgt spid="60725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804866"/>
                                        </p:tgtEl>
                                        <p:attrNameLst>
                                          <p:attrName>style.visibility</p:attrName>
                                        </p:attrNameLst>
                                      </p:cBhvr>
                                      <p:to>
                                        <p:strVal val="visible"/>
                                      </p:to>
                                    </p:set>
                                    <p:animEffect transition="in" filter="wipe(left)">
                                      <p:cBhvr>
                                        <p:cTn id="87" dur="500"/>
                                        <p:tgtEl>
                                          <p:spTgt spid="80486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804869"/>
                                        </p:tgtEl>
                                        <p:attrNameLst>
                                          <p:attrName>style.visibility</p:attrName>
                                        </p:attrNameLst>
                                      </p:cBhvr>
                                      <p:to>
                                        <p:strVal val="visible"/>
                                      </p:to>
                                    </p:set>
                                    <p:animEffect transition="in" filter="wipe(left)">
                                      <p:cBhvr>
                                        <p:cTn id="92" dur="500"/>
                                        <p:tgtEl>
                                          <p:spTgt spid="80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42" grpId="0" animBg="1"/>
      <p:bldP spid="607245" grpId="0" autoUpdateAnimBg="0"/>
      <p:bldP spid="607246" grpId="0" autoUpdateAnimBg="0"/>
      <p:bldP spid="607247" grpId="0" autoUpdateAnimBg="0"/>
      <p:bldP spid="607248" grpId="0" autoUpdateAnimBg="0"/>
      <p:bldP spid="607249" grpId="0" autoUpdateAnimBg="0"/>
      <p:bldP spid="607250" grpId="0" autoUpdateAnimBg="0"/>
      <p:bldP spid="607252" grpId="0" autoUpdateAnimBg="0"/>
      <p:bldP spid="607253" grpId="0" autoUpdateAnimBg="0"/>
      <p:bldP spid="607254" grpId="0" autoUpdateAnimBg="0"/>
      <p:bldP spid="114" grpId="0" autoUpdateAnimBg="0"/>
      <p:bldP spid="115" grpId="0" autoUpdateAnimBg="0"/>
      <p:bldP spid="121" grpId="0" autoUpdateAnimBg="0"/>
      <p:bldP spid="122" grpId="0" autoUpdateAnimBg="0"/>
      <p:bldP spid="123" grpId="0" autoUpdateAnimBg="0"/>
      <p:bldP spid="1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5825" y="980728"/>
            <a:ext cx="3070071" cy="738664"/>
          </a:xfrm>
          <a:prstGeom prst="rect">
            <a:avLst/>
          </a:prstGeom>
          <a:noFill/>
        </p:spPr>
        <p:txBody>
          <a:bodyPr wrap="none" rtlCol="0">
            <a:spAutoFit/>
          </a:bodyPr>
          <a:lstStyle/>
          <a:p>
            <a:pPr>
              <a:lnSpc>
                <a:spcPct val="150000"/>
              </a:lnSpc>
            </a:pPr>
            <a:r>
              <a:rPr lang="zh-CN" altLang="en-US" sz="2800" b="1" dirty="0" smtClean="0"/>
              <a:t>其余各顶点坐标为</a:t>
            </a:r>
          </a:p>
        </p:txBody>
      </p:sp>
      <p:sp>
        <p:nvSpPr>
          <p:cNvPr id="10" name="TextBox 9"/>
          <p:cNvSpPr txBox="1"/>
          <p:nvPr/>
        </p:nvSpPr>
        <p:spPr>
          <a:xfrm>
            <a:off x="3563888" y="980728"/>
            <a:ext cx="2710999" cy="738664"/>
          </a:xfrm>
          <a:prstGeom prst="rect">
            <a:avLst/>
          </a:prstGeom>
          <a:noFill/>
        </p:spPr>
        <p:txBody>
          <a:bodyPr wrap="none" rtlCol="0">
            <a:spAutoFit/>
          </a:bodyPr>
          <a:lstStyle/>
          <a:p>
            <a:pPr>
              <a:lnSpc>
                <a:spcPct val="150000"/>
              </a:lnSpc>
            </a:pPr>
            <a:r>
              <a:rPr lang="en-US" altLang="zh-CN" sz="2800" b="1" dirty="0" smtClean="0"/>
              <a:t>C(0,1,0),D(0,0,1)</a:t>
            </a:r>
            <a:endParaRPr lang="zh-CN" altLang="en-US" sz="2800" b="1" dirty="0" smtClean="0"/>
          </a:p>
        </p:txBody>
      </p:sp>
      <p:sp>
        <p:nvSpPr>
          <p:cNvPr id="11" name="TextBox 10"/>
          <p:cNvSpPr txBox="1"/>
          <p:nvPr/>
        </p:nvSpPr>
        <p:spPr>
          <a:xfrm>
            <a:off x="539552" y="1700808"/>
            <a:ext cx="3070071" cy="738664"/>
          </a:xfrm>
          <a:prstGeom prst="rect">
            <a:avLst/>
          </a:prstGeom>
          <a:noFill/>
        </p:spPr>
        <p:txBody>
          <a:bodyPr wrap="none" rtlCol="0">
            <a:spAutoFit/>
          </a:bodyPr>
          <a:lstStyle/>
          <a:p>
            <a:pPr>
              <a:lnSpc>
                <a:spcPct val="150000"/>
              </a:lnSpc>
            </a:pPr>
            <a:r>
              <a:rPr lang="zh-CN" altLang="en-US" sz="2800" b="1" dirty="0" smtClean="0"/>
              <a:t>各个中点的坐标为</a:t>
            </a:r>
          </a:p>
        </p:txBody>
      </p:sp>
      <p:sp>
        <p:nvSpPr>
          <p:cNvPr id="12" name="TextBox 11"/>
          <p:cNvSpPr txBox="1"/>
          <p:nvPr/>
        </p:nvSpPr>
        <p:spPr>
          <a:xfrm>
            <a:off x="544123" y="2348880"/>
            <a:ext cx="7249100" cy="661207"/>
          </a:xfrm>
          <a:prstGeom prst="rect">
            <a:avLst/>
          </a:prstGeom>
          <a:noFill/>
        </p:spPr>
        <p:txBody>
          <a:bodyPr wrap="none" rtlCol="0">
            <a:spAutoFit/>
          </a:bodyPr>
          <a:lstStyle/>
          <a:p>
            <a:pPr>
              <a:lnSpc>
                <a:spcPct val="150000"/>
              </a:lnSpc>
            </a:pPr>
            <a:r>
              <a:rPr lang="en-US" altLang="zh-CN" sz="2800" b="1" dirty="0" smtClean="0"/>
              <a:t>B’(1/2,0,0), C’(0,1/2,0), E(1/2,1/2,0)F(0,1/2,1/2)</a:t>
            </a:r>
            <a:endParaRPr lang="zh-CN" altLang="en-US" sz="2800" b="1" dirty="0" smtClean="0"/>
          </a:p>
        </p:txBody>
      </p:sp>
      <p:graphicFrame>
        <p:nvGraphicFramePr>
          <p:cNvPr id="998408" name="Object 8"/>
          <p:cNvGraphicFramePr>
            <a:graphicFrameLocks noChangeAspect="1"/>
          </p:cNvGraphicFramePr>
          <p:nvPr/>
        </p:nvGraphicFramePr>
        <p:xfrm>
          <a:off x="611560" y="314995"/>
          <a:ext cx="2876550" cy="593725"/>
        </p:xfrm>
        <a:graphic>
          <a:graphicData uri="http://schemas.openxmlformats.org/presentationml/2006/ole">
            <mc:AlternateContent xmlns:mc="http://schemas.openxmlformats.org/markup-compatibility/2006">
              <mc:Choice xmlns:v="urn:schemas-microsoft-com:vml" Requires="v">
                <p:oleObj spid="_x0000_s998411" name="Equation" r:id="rId3" imgW="1231560" imgH="253800" progId="">
                  <p:embed/>
                </p:oleObj>
              </mc:Choice>
              <mc:Fallback>
                <p:oleObj name="Equation" r:id="rId3" imgW="1231560" imgH="25380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14995"/>
                        <a:ext cx="28765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3707904" y="188640"/>
            <a:ext cx="3076483" cy="738664"/>
          </a:xfrm>
          <a:prstGeom prst="rect">
            <a:avLst/>
          </a:prstGeom>
        </p:spPr>
        <p:txBody>
          <a:bodyPr wrap="none">
            <a:spAutoFit/>
          </a:bodyPr>
          <a:lstStyle/>
          <a:p>
            <a:pPr>
              <a:lnSpc>
                <a:spcPct val="150000"/>
              </a:lnSpc>
            </a:pPr>
            <a:r>
              <a:rPr lang="en-US" altLang="zh-CN" sz="2800" b="1" dirty="0" smtClean="0">
                <a:latin typeface="+mn-ea"/>
              </a:rPr>
              <a:t>B</a:t>
            </a:r>
            <a:r>
              <a:rPr lang="zh-CN" altLang="en-US" sz="2800" b="1" dirty="0" smtClean="0">
                <a:latin typeface="+mn-ea"/>
              </a:rPr>
              <a:t>点坐标为</a:t>
            </a:r>
            <a:r>
              <a:rPr lang="en-US" altLang="zh-CN" sz="2800" b="1" dirty="0" smtClean="0">
                <a:latin typeface="+mn-ea"/>
              </a:rPr>
              <a:t>(1,0,0)</a:t>
            </a:r>
            <a:endParaRPr lang="zh-CN" altLang="en-US" sz="2800" b="1" dirty="0" smtClean="0">
              <a:latin typeface="+mn-ea"/>
            </a:endParaRPr>
          </a:p>
        </p:txBody>
      </p:sp>
      <p:sp>
        <p:nvSpPr>
          <p:cNvPr id="16" name="TextBox 15"/>
          <p:cNvSpPr txBox="1"/>
          <p:nvPr/>
        </p:nvSpPr>
        <p:spPr>
          <a:xfrm>
            <a:off x="488468" y="3064056"/>
            <a:ext cx="5523692" cy="738664"/>
          </a:xfrm>
          <a:prstGeom prst="rect">
            <a:avLst/>
          </a:prstGeom>
          <a:noFill/>
        </p:spPr>
        <p:txBody>
          <a:bodyPr wrap="none" rtlCol="0">
            <a:spAutoFit/>
          </a:bodyPr>
          <a:lstStyle/>
          <a:p>
            <a:pPr>
              <a:lnSpc>
                <a:spcPct val="150000"/>
              </a:lnSpc>
            </a:pPr>
            <a:r>
              <a:rPr lang="zh-CN" altLang="en-US" sz="2800" b="1" dirty="0" smtClean="0"/>
              <a:t>设</a:t>
            </a:r>
            <a:r>
              <a:rPr lang="en-US" altLang="zh-CN" sz="2800" b="1" dirty="0" smtClean="0"/>
              <a:t>B’F</a:t>
            </a:r>
            <a:r>
              <a:rPr lang="zh-CN" altLang="en-US" sz="2800" b="1" dirty="0" smtClean="0"/>
              <a:t>和</a:t>
            </a:r>
            <a:r>
              <a:rPr lang="en-US" altLang="zh-CN" sz="2800" b="1" dirty="0" smtClean="0"/>
              <a:t>D’E</a:t>
            </a:r>
            <a:r>
              <a:rPr lang="zh-CN" altLang="en-US" sz="2800" b="1" dirty="0" smtClean="0"/>
              <a:t>的交点</a:t>
            </a:r>
            <a:r>
              <a:rPr lang="en-US" altLang="zh-CN" sz="2800" b="1" dirty="0" smtClean="0"/>
              <a:t>M</a:t>
            </a:r>
            <a:r>
              <a:rPr lang="zh-CN" altLang="en-US" sz="2800" b="1" dirty="0" smtClean="0"/>
              <a:t>的坐标</a:t>
            </a:r>
            <a:r>
              <a:rPr lang="en-US" altLang="zh-CN" sz="2800" b="1" dirty="0" smtClean="0"/>
              <a:t>(</a:t>
            </a:r>
            <a:r>
              <a:rPr lang="en-US" altLang="zh-CN" sz="2800" b="1" dirty="0" err="1" smtClean="0"/>
              <a:t>x,y,z</a:t>
            </a:r>
            <a:r>
              <a:rPr lang="en-US" altLang="zh-CN" sz="2800" b="1" dirty="0" smtClean="0"/>
              <a:t>)</a:t>
            </a:r>
            <a:endParaRPr lang="zh-CN" altLang="en-US" sz="2800" b="1" dirty="0" smtClean="0"/>
          </a:p>
        </p:txBody>
      </p:sp>
      <p:sp>
        <p:nvSpPr>
          <p:cNvPr id="17" name="TextBox 16"/>
          <p:cNvSpPr txBox="1"/>
          <p:nvPr/>
        </p:nvSpPr>
        <p:spPr>
          <a:xfrm>
            <a:off x="539552" y="3789040"/>
            <a:ext cx="6676828" cy="656846"/>
          </a:xfrm>
          <a:prstGeom prst="rect">
            <a:avLst/>
          </a:prstGeom>
          <a:noFill/>
        </p:spPr>
        <p:txBody>
          <a:bodyPr wrap="none" rtlCol="0">
            <a:spAutoFit/>
          </a:bodyPr>
          <a:lstStyle/>
          <a:p>
            <a:pPr>
              <a:lnSpc>
                <a:spcPct val="150000"/>
              </a:lnSpc>
            </a:pPr>
            <a:r>
              <a:rPr lang="zh-CN" altLang="en-US" sz="2800" b="1" dirty="0" smtClean="0">
                <a:solidFill>
                  <a:srgbClr val="FF0000"/>
                </a:solidFill>
              </a:rPr>
              <a:t>稍等一下，这两条直线是否相交都不知道</a:t>
            </a:r>
          </a:p>
        </p:txBody>
      </p:sp>
      <p:sp>
        <p:nvSpPr>
          <p:cNvPr id="18" name="TextBox 17"/>
          <p:cNvSpPr txBox="1"/>
          <p:nvPr/>
        </p:nvSpPr>
        <p:spPr>
          <a:xfrm>
            <a:off x="539552" y="4437112"/>
            <a:ext cx="8352928" cy="738664"/>
          </a:xfrm>
          <a:prstGeom prst="rect">
            <a:avLst/>
          </a:prstGeom>
          <a:noFill/>
        </p:spPr>
        <p:txBody>
          <a:bodyPr wrap="square" rtlCol="0">
            <a:spAutoFit/>
          </a:bodyPr>
          <a:lstStyle/>
          <a:p>
            <a:pPr>
              <a:lnSpc>
                <a:spcPct val="150000"/>
              </a:lnSpc>
            </a:pPr>
            <a:r>
              <a:rPr lang="zh-CN" altLang="en-US" sz="2800" b="1" dirty="0" smtClean="0"/>
              <a:t>但在解析几何中这不是问题。</a:t>
            </a:r>
            <a:endParaRPr lang="zh-CN" altLang="en-US" sz="2800" b="1" dirty="0" smtClean="0">
              <a:solidFill>
                <a:schemeClr val="bg2"/>
              </a:solidFill>
            </a:endParaRPr>
          </a:p>
        </p:txBody>
      </p:sp>
      <p:sp>
        <p:nvSpPr>
          <p:cNvPr id="19" name="TextBox 18"/>
          <p:cNvSpPr txBox="1"/>
          <p:nvPr/>
        </p:nvSpPr>
        <p:spPr>
          <a:xfrm>
            <a:off x="565825" y="5157192"/>
            <a:ext cx="3070071" cy="738664"/>
          </a:xfrm>
          <a:prstGeom prst="rect">
            <a:avLst/>
          </a:prstGeom>
          <a:noFill/>
        </p:spPr>
        <p:txBody>
          <a:bodyPr wrap="none" rtlCol="0">
            <a:spAutoFit/>
          </a:bodyPr>
          <a:lstStyle/>
          <a:p>
            <a:pPr>
              <a:lnSpc>
                <a:spcPct val="150000"/>
              </a:lnSpc>
            </a:pPr>
            <a:r>
              <a:rPr lang="zh-CN" altLang="en-US" sz="2800" b="1" dirty="0" smtClean="0">
                <a:latin typeface="+mn-ea"/>
                <a:ea typeface="+mn-ea"/>
              </a:rPr>
              <a:t>可以直接求解坐标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98408"/>
                                        </p:tgtEl>
                                        <p:attrNameLst>
                                          <p:attrName>style.visibility</p:attrName>
                                        </p:attrNameLst>
                                      </p:cBhvr>
                                      <p:to>
                                        <p:strVal val="visible"/>
                                      </p:to>
                                    </p:set>
                                    <p:animEffect transition="in" filter="wipe(left)">
                                      <p:cBhvr>
                                        <p:cTn id="23" dur="500"/>
                                        <p:tgtEl>
                                          <p:spTgt spid="99840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7" grpId="0"/>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74112"/>
            <a:ext cx="3520516" cy="738664"/>
          </a:xfrm>
          <a:prstGeom prst="rect">
            <a:avLst/>
          </a:prstGeom>
          <a:noFill/>
        </p:spPr>
        <p:txBody>
          <a:bodyPr wrap="none" rtlCol="0">
            <a:spAutoFit/>
          </a:bodyPr>
          <a:lstStyle/>
          <a:p>
            <a:pPr>
              <a:lnSpc>
                <a:spcPct val="150000"/>
              </a:lnSpc>
            </a:pPr>
            <a:r>
              <a:rPr lang="zh-CN" altLang="en-US" sz="2800" b="1" dirty="0" smtClean="0"/>
              <a:t>利用定比分点求坐标</a:t>
            </a:r>
            <a:r>
              <a:rPr lang="en-US" altLang="zh-CN" sz="2800" b="1" dirty="0" smtClean="0"/>
              <a:t>,</a:t>
            </a:r>
            <a:endParaRPr lang="zh-CN" altLang="en-US" sz="2800" b="1" dirty="0" smtClean="0"/>
          </a:p>
        </p:txBody>
      </p:sp>
      <p:graphicFrame>
        <p:nvGraphicFramePr>
          <p:cNvPr id="818178" name="Object 2"/>
          <p:cNvGraphicFramePr>
            <a:graphicFrameLocks noChangeAspect="1"/>
          </p:cNvGraphicFramePr>
          <p:nvPr/>
        </p:nvGraphicFramePr>
        <p:xfrm>
          <a:off x="3950344" y="788318"/>
          <a:ext cx="4510088" cy="552450"/>
        </p:xfrm>
        <a:graphic>
          <a:graphicData uri="http://schemas.openxmlformats.org/presentationml/2006/ole">
            <mc:AlternateContent xmlns:mc="http://schemas.openxmlformats.org/markup-compatibility/2006">
              <mc:Choice xmlns:v="urn:schemas-microsoft-com:vml" Requires="v">
                <p:oleObj spid="_x0000_s818204" name="Equation" r:id="rId4" imgW="1866600" imgH="228600" progId="">
                  <p:embed/>
                </p:oleObj>
              </mc:Choice>
              <mc:Fallback>
                <p:oleObj name="Equation" r:id="rId4" imgW="186660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0344" y="788318"/>
                        <a:ext cx="45100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0" name="Object 4"/>
          <p:cNvGraphicFramePr>
            <a:graphicFrameLocks noChangeAspect="1"/>
          </p:cNvGraphicFramePr>
          <p:nvPr/>
        </p:nvGraphicFramePr>
        <p:xfrm>
          <a:off x="985267" y="1319287"/>
          <a:ext cx="2039938" cy="1317625"/>
        </p:xfrm>
        <a:graphic>
          <a:graphicData uri="http://schemas.openxmlformats.org/presentationml/2006/ole">
            <mc:AlternateContent xmlns:mc="http://schemas.openxmlformats.org/markup-compatibility/2006">
              <mc:Choice xmlns:v="urn:schemas-microsoft-com:vml" Requires="v">
                <p:oleObj spid="_x0000_s818205" name="Equation" r:id="rId6" imgW="863280" imgH="558720" progId="">
                  <p:embed/>
                </p:oleObj>
              </mc:Choice>
              <mc:Fallback>
                <p:oleObj name="Equation" r:id="rId6" imgW="863280" imgH="55872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267" y="1319287"/>
                        <a:ext cx="2039938" cy="131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3" name="Object 7"/>
          <p:cNvGraphicFramePr>
            <a:graphicFrameLocks noChangeAspect="1"/>
          </p:cNvGraphicFramePr>
          <p:nvPr/>
        </p:nvGraphicFramePr>
        <p:xfrm>
          <a:off x="1036390" y="2704630"/>
          <a:ext cx="1951434" cy="1300434"/>
        </p:xfrm>
        <a:graphic>
          <a:graphicData uri="http://schemas.openxmlformats.org/presentationml/2006/ole">
            <mc:AlternateContent xmlns:mc="http://schemas.openxmlformats.org/markup-compatibility/2006">
              <mc:Choice xmlns:v="urn:schemas-microsoft-com:vml" Requires="v">
                <p:oleObj spid="_x0000_s818206" name="Equation" r:id="rId8" imgW="838080" imgH="558720" progId="">
                  <p:embed/>
                </p:oleObj>
              </mc:Choice>
              <mc:Fallback>
                <p:oleObj name="Equation" r:id="rId8" imgW="838080" imgH="558720" progId="">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390" y="2704630"/>
                        <a:ext cx="1951434" cy="1300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6" name="Object 10"/>
          <p:cNvGraphicFramePr>
            <a:graphicFrameLocks noChangeAspect="1"/>
          </p:cNvGraphicFramePr>
          <p:nvPr/>
        </p:nvGraphicFramePr>
        <p:xfrm>
          <a:off x="3406205" y="1391295"/>
          <a:ext cx="2070100" cy="1317625"/>
        </p:xfrm>
        <a:graphic>
          <a:graphicData uri="http://schemas.openxmlformats.org/presentationml/2006/ole">
            <mc:AlternateContent xmlns:mc="http://schemas.openxmlformats.org/markup-compatibility/2006">
              <mc:Choice xmlns:v="urn:schemas-microsoft-com:vml" Requires="v">
                <p:oleObj spid="_x0000_s818207" name="Equation" r:id="rId10" imgW="876240" imgH="558720" progId="">
                  <p:embed/>
                </p:oleObj>
              </mc:Choice>
              <mc:Fallback>
                <p:oleObj name="Equation" r:id="rId10" imgW="876240" imgH="55872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6205" y="1391295"/>
                        <a:ext cx="2070100" cy="131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7" name="Object 11"/>
          <p:cNvGraphicFramePr>
            <a:graphicFrameLocks noChangeAspect="1"/>
          </p:cNvGraphicFramePr>
          <p:nvPr/>
        </p:nvGraphicFramePr>
        <p:xfrm>
          <a:off x="5724128" y="1391295"/>
          <a:ext cx="2009775" cy="1317625"/>
        </p:xfrm>
        <a:graphic>
          <a:graphicData uri="http://schemas.openxmlformats.org/presentationml/2006/ole">
            <mc:AlternateContent xmlns:mc="http://schemas.openxmlformats.org/markup-compatibility/2006">
              <mc:Choice xmlns:v="urn:schemas-microsoft-com:vml" Requires="v">
                <p:oleObj spid="_x0000_s818208" name="Equation" r:id="rId12" imgW="850680" imgH="558720" progId="">
                  <p:embed/>
                </p:oleObj>
              </mc:Choice>
              <mc:Fallback>
                <p:oleObj name="Equation" r:id="rId12" imgW="850680" imgH="558720" progId="">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128" y="1391295"/>
                        <a:ext cx="2009775" cy="131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8" name="Object 12"/>
          <p:cNvGraphicFramePr>
            <a:graphicFrameLocks noChangeAspect="1"/>
          </p:cNvGraphicFramePr>
          <p:nvPr/>
        </p:nvGraphicFramePr>
        <p:xfrm>
          <a:off x="3456484" y="2685852"/>
          <a:ext cx="1979612" cy="1319212"/>
        </p:xfrm>
        <a:graphic>
          <a:graphicData uri="http://schemas.openxmlformats.org/presentationml/2006/ole">
            <mc:AlternateContent xmlns:mc="http://schemas.openxmlformats.org/markup-compatibility/2006">
              <mc:Choice xmlns:v="urn:schemas-microsoft-com:vml" Requires="v">
                <p:oleObj spid="_x0000_s818209" name="Equation" r:id="rId14" imgW="838080" imgH="558720" progId="">
                  <p:embed/>
                </p:oleObj>
              </mc:Choice>
              <mc:Fallback>
                <p:oleObj name="Equation" r:id="rId14" imgW="838080" imgH="558720" progId="">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484" y="2685852"/>
                        <a:ext cx="1979612" cy="1319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8189" name="Object 13"/>
          <p:cNvGraphicFramePr>
            <a:graphicFrameLocks noChangeAspect="1"/>
          </p:cNvGraphicFramePr>
          <p:nvPr/>
        </p:nvGraphicFramePr>
        <p:xfrm>
          <a:off x="5790902" y="2685851"/>
          <a:ext cx="1949450" cy="1319213"/>
        </p:xfrm>
        <a:graphic>
          <a:graphicData uri="http://schemas.openxmlformats.org/presentationml/2006/ole">
            <mc:AlternateContent xmlns:mc="http://schemas.openxmlformats.org/markup-compatibility/2006">
              <mc:Choice xmlns:v="urn:schemas-microsoft-com:vml" Requires="v">
                <p:oleObj spid="_x0000_s818210" name="Equation" r:id="rId16" imgW="825480" imgH="558720" progId="">
                  <p:embed/>
                </p:oleObj>
              </mc:Choice>
              <mc:Fallback>
                <p:oleObj name="Equation" r:id="rId16" imgW="825480" imgH="55872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90902" y="2685851"/>
                        <a:ext cx="1949450" cy="1319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15623" y="35850"/>
            <a:ext cx="3408305" cy="656846"/>
          </a:xfrm>
          <a:prstGeom prst="rect">
            <a:avLst/>
          </a:prstGeom>
          <a:noFill/>
        </p:spPr>
        <p:txBody>
          <a:bodyPr wrap="none" rtlCol="0">
            <a:spAutoFit/>
          </a:bodyPr>
          <a:lstStyle/>
          <a:p>
            <a:pPr>
              <a:lnSpc>
                <a:spcPct val="150000"/>
              </a:lnSpc>
            </a:pPr>
            <a:r>
              <a:rPr lang="zh-CN" altLang="en-US" sz="2800" b="1" dirty="0" smtClean="0">
                <a:solidFill>
                  <a:schemeClr val="accent1"/>
                </a:solidFill>
              </a:rPr>
              <a:t>怎样来求</a:t>
            </a:r>
            <a:r>
              <a:rPr lang="en-US" altLang="zh-CN" sz="2800" b="1" dirty="0" smtClean="0">
                <a:solidFill>
                  <a:schemeClr val="accent1"/>
                </a:solidFill>
              </a:rPr>
              <a:t>M</a:t>
            </a:r>
            <a:r>
              <a:rPr lang="zh-CN" altLang="en-US" sz="2800" b="1" dirty="0" smtClean="0">
                <a:solidFill>
                  <a:schemeClr val="accent1"/>
                </a:solidFill>
              </a:rPr>
              <a:t>的坐标？</a:t>
            </a:r>
          </a:p>
        </p:txBody>
      </p:sp>
      <p:sp>
        <p:nvSpPr>
          <p:cNvPr id="15" name="TextBox 14"/>
          <p:cNvSpPr txBox="1"/>
          <p:nvPr/>
        </p:nvSpPr>
        <p:spPr>
          <a:xfrm>
            <a:off x="539552" y="5436450"/>
            <a:ext cx="4320413" cy="656846"/>
          </a:xfrm>
          <a:prstGeom prst="rect">
            <a:avLst/>
          </a:prstGeom>
          <a:noFill/>
        </p:spPr>
        <p:txBody>
          <a:bodyPr wrap="none" rtlCol="0">
            <a:spAutoFit/>
          </a:bodyPr>
          <a:lstStyle/>
          <a:p>
            <a:pPr>
              <a:lnSpc>
                <a:spcPct val="150000"/>
              </a:lnSpc>
            </a:pPr>
            <a:r>
              <a:rPr lang="zh-CN" altLang="en-US" sz="2800" b="1" dirty="0" smtClean="0"/>
              <a:t>联立方程，可解得：</a:t>
            </a:r>
            <a:r>
              <a:rPr lang="en-US" altLang="zh-CN" sz="2800" b="1" dirty="0" smtClean="0"/>
              <a:t>k=l=1</a:t>
            </a:r>
            <a:endParaRPr lang="zh-CN" altLang="en-US" sz="2800" b="1" dirty="0" smtClean="0"/>
          </a:p>
        </p:txBody>
      </p:sp>
      <p:sp>
        <p:nvSpPr>
          <p:cNvPr id="16" name="矩形 15"/>
          <p:cNvSpPr/>
          <p:nvPr/>
        </p:nvSpPr>
        <p:spPr>
          <a:xfrm>
            <a:off x="467544" y="6074712"/>
            <a:ext cx="4661854" cy="738664"/>
          </a:xfrm>
          <a:prstGeom prst="rect">
            <a:avLst/>
          </a:prstGeom>
        </p:spPr>
        <p:txBody>
          <a:bodyPr wrap="none">
            <a:spAutoFit/>
          </a:bodyPr>
          <a:lstStyle/>
          <a:p>
            <a:pPr>
              <a:lnSpc>
                <a:spcPct val="150000"/>
              </a:lnSpc>
            </a:pPr>
            <a:r>
              <a:rPr lang="zh-CN" altLang="en-US" sz="2800" b="1" dirty="0" smtClean="0"/>
              <a:t>从而</a:t>
            </a:r>
            <a:r>
              <a:rPr lang="en-US" altLang="zh-CN" sz="2800" b="1" dirty="0" smtClean="0"/>
              <a:t>M</a:t>
            </a:r>
            <a:r>
              <a:rPr lang="zh-CN" altLang="en-US" sz="2800" b="1" dirty="0" smtClean="0"/>
              <a:t>的坐标为</a:t>
            </a:r>
            <a:r>
              <a:rPr lang="en-US" altLang="zh-CN" sz="2800" b="1" dirty="0" smtClean="0"/>
              <a:t>(1/4, 1/4, 1/4)</a:t>
            </a:r>
            <a:endParaRPr lang="zh-CN" altLang="en-US" sz="2800" b="1" dirty="0" smtClean="0"/>
          </a:p>
        </p:txBody>
      </p:sp>
      <p:sp>
        <p:nvSpPr>
          <p:cNvPr id="17" name="TextBox 16"/>
          <p:cNvSpPr txBox="1"/>
          <p:nvPr/>
        </p:nvSpPr>
        <p:spPr>
          <a:xfrm>
            <a:off x="539552" y="4015461"/>
            <a:ext cx="4512774" cy="738664"/>
          </a:xfrm>
          <a:prstGeom prst="rect">
            <a:avLst/>
          </a:prstGeom>
          <a:noFill/>
        </p:spPr>
        <p:txBody>
          <a:bodyPr wrap="square" rtlCol="0">
            <a:spAutoFit/>
          </a:bodyPr>
          <a:lstStyle/>
          <a:p>
            <a:pPr>
              <a:lnSpc>
                <a:spcPct val="150000"/>
              </a:lnSpc>
            </a:pPr>
            <a:r>
              <a:rPr lang="zh-CN" altLang="en-US" sz="2800" b="1" dirty="0" smtClean="0"/>
              <a:t>有</a:t>
            </a:r>
            <a:r>
              <a:rPr lang="en-US" altLang="zh-CN" sz="2800" b="1" dirty="0" smtClean="0"/>
              <a:t>6</a:t>
            </a:r>
            <a:r>
              <a:rPr lang="zh-CN" altLang="en-US" sz="2800" b="1" dirty="0" smtClean="0"/>
              <a:t>个方程，</a:t>
            </a:r>
            <a:r>
              <a:rPr lang="en-US" altLang="zh-CN" sz="2800" b="1" dirty="0" smtClean="0"/>
              <a:t>5</a:t>
            </a:r>
            <a:r>
              <a:rPr lang="zh-CN" altLang="en-US" sz="2800" b="1" dirty="0" smtClean="0"/>
              <a:t>个未知数。</a:t>
            </a:r>
            <a:endParaRPr lang="zh-CN" altLang="en-US" sz="2800" b="1" dirty="0" smtClean="0">
              <a:latin typeface="+mn-ea"/>
              <a:ea typeface="+mn-ea"/>
            </a:endParaRPr>
          </a:p>
        </p:txBody>
      </p:sp>
      <p:sp>
        <p:nvSpPr>
          <p:cNvPr id="18" name="矩形 17"/>
          <p:cNvSpPr/>
          <p:nvPr/>
        </p:nvSpPr>
        <p:spPr>
          <a:xfrm>
            <a:off x="539552" y="4849996"/>
            <a:ext cx="1988045" cy="523220"/>
          </a:xfrm>
          <a:prstGeom prst="rect">
            <a:avLst/>
          </a:prstGeom>
        </p:spPr>
        <p:txBody>
          <a:bodyPr wrap="none">
            <a:spAutoFit/>
          </a:bodyPr>
          <a:lstStyle/>
          <a:p>
            <a:r>
              <a:rPr lang="zh-CN" altLang="en-US" sz="2800" b="1" dirty="0" smtClean="0">
                <a:solidFill>
                  <a:srgbClr val="000000"/>
                </a:solidFill>
              </a:rPr>
              <a:t>如果有解，</a:t>
            </a:r>
            <a:endParaRPr lang="zh-CN" altLang="en-US" b="1" dirty="0"/>
          </a:p>
        </p:txBody>
      </p:sp>
      <p:sp>
        <p:nvSpPr>
          <p:cNvPr id="19" name="TextBox 18"/>
          <p:cNvSpPr txBox="1"/>
          <p:nvPr/>
        </p:nvSpPr>
        <p:spPr>
          <a:xfrm>
            <a:off x="2195736" y="4706560"/>
            <a:ext cx="2348720" cy="738664"/>
          </a:xfrm>
          <a:prstGeom prst="rect">
            <a:avLst/>
          </a:prstGeom>
          <a:noFill/>
        </p:spPr>
        <p:txBody>
          <a:bodyPr wrap="none" rtlCol="0">
            <a:spAutoFit/>
          </a:bodyPr>
          <a:lstStyle/>
          <a:p>
            <a:pPr>
              <a:lnSpc>
                <a:spcPct val="150000"/>
              </a:lnSpc>
            </a:pPr>
            <a:r>
              <a:rPr lang="zh-CN" altLang="en-US" sz="2800" b="1" dirty="0" smtClean="0">
                <a:latin typeface="+mn-ea"/>
                <a:ea typeface="+mn-ea"/>
              </a:rPr>
              <a:t>说明有交点。</a:t>
            </a:r>
          </a:p>
        </p:txBody>
      </p:sp>
      <p:sp>
        <p:nvSpPr>
          <p:cNvPr id="20" name="TextBox 19"/>
          <p:cNvSpPr txBox="1"/>
          <p:nvPr/>
        </p:nvSpPr>
        <p:spPr>
          <a:xfrm>
            <a:off x="4211960" y="4706560"/>
            <a:ext cx="4873450" cy="738664"/>
          </a:xfrm>
          <a:prstGeom prst="rect">
            <a:avLst/>
          </a:prstGeom>
          <a:noFill/>
        </p:spPr>
        <p:txBody>
          <a:bodyPr wrap="none" rtlCol="0">
            <a:spAutoFit/>
          </a:bodyPr>
          <a:lstStyle/>
          <a:p>
            <a:pPr>
              <a:lnSpc>
                <a:spcPct val="150000"/>
              </a:lnSpc>
            </a:pPr>
            <a:r>
              <a:rPr lang="zh-CN" altLang="en-US" sz="2800" b="1" dirty="0" smtClean="0">
                <a:latin typeface="+mn-ea"/>
                <a:ea typeface="+mn-ea"/>
              </a:rPr>
              <a:t>如果没有解，说明交点不存在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8178"/>
                                        </p:tgtEl>
                                        <p:attrNameLst>
                                          <p:attrName>style.visibility</p:attrName>
                                        </p:attrNameLst>
                                      </p:cBhvr>
                                      <p:to>
                                        <p:strVal val="visible"/>
                                      </p:to>
                                    </p:set>
                                    <p:animEffect transition="in" filter="wipe(left)">
                                      <p:cBhvr>
                                        <p:cTn id="17" dur="500"/>
                                        <p:tgtEl>
                                          <p:spTgt spid="818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8180"/>
                                        </p:tgtEl>
                                        <p:attrNameLst>
                                          <p:attrName>style.visibility</p:attrName>
                                        </p:attrNameLst>
                                      </p:cBhvr>
                                      <p:to>
                                        <p:strVal val="visible"/>
                                      </p:to>
                                    </p:set>
                                    <p:animEffect transition="in" filter="wipe(left)">
                                      <p:cBhvr>
                                        <p:cTn id="22" dur="500"/>
                                        <p:tgtEl>
                                          <p:spTgt spid="8181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8186"/>
                                        </p:tgtEl>
                                        <p:attrNameLst>
                                          <p:attrName>style.visibility</p:attrName>
                                        </p:attrNameLst>
                                      </p:cBhvr>
                                      <p:to>
                                        <p:strVal val="visible"/>
                                      </p:to>
                                    </p:set>
                                    <p:animEffect transition="in" filter="wipe(left)">
                                      <p:cBhvr>
                                        <p:cTn id="27" dur="500"/>
                                        <p:tgtEl>
                                          <p:spTgt spid="8181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8187"/>
                                        </p:tgtEl>
                                        <p:attrNameLst>
                                          <p:attrName>style.visibility</p:attrName>
                                        </p:attrNameLst>
                                      </p:cBhvr>
                                      <p:to>
                                        <p:strVal val="visible"/>
                                      </p:to>
                                    </p:set>
                                    <p:animEffect transition="in" filter="wipe(left)">
                                      <p:cBhvr>
                                        <p:cTn id="32" dur="500"/>
                                        <p:tgtEl>
                                          <p:spTgt spid="8181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8183"/>
                                        </p:tgtEl>
                                        <p:attrNameLst>
                                          <p:attrName>style.visibility</p:attrName>
                                        </p:attrNameLst>
                                      </p:cBhvr>
                                      <p:to>
                                        <p:strVal val="visible"/>
                                      </p:to>
                                    </p:set>
                                    <p:animEffect transition="in" filter="wipe(left)">
                                      <p:cBhvr>
                                        <p:cTn id="37" dur="500"/>
                                        <p:tgtEl>
                                          <p:spTgt spid="8181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8188"/>
                                        </p:tgtEl>
                                        <p:attrNameLst>
                                          <p:attrName>style.visibility</p:attrName>
                                        </p:attrNameLst>
                                      </p:cBhvr>
                                      <p:to>
                                        <p:strVal val="visible"/>
                                      </p:to>
                                    </p:set>
                                    <p:animEffect transition="in" filter="wipe(left)">
                                      <p:cBhvr>
                                        <p:cTn id="42" dur="500"/>
                                        <p:tgtEl>
                                          <p:spTgt spid="8181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18189"/>
                                        </p:tgtEl>
                                        <p:attrNameLst>
                                          <p:attrName>style.visibility</p:attrName>
                                        </p:attrNameLst>
                                      </p:cBhvr>
                                      <p:to>
                                        <p:strVal val="visible"/>
                                      </p:to>
                                    </p:set>
                                    <p:animEffect transition="in" filter="wipe(left)">
                                      <p:cBhvr>
                                        <p:cTn id="47" dur="500"/>
                                        <p:tgtEl>
                                          <p:spTgt spid="8181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8" grpId="0"/>
      <p:bldP spid="19"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1412776"/>
            <a:ext cx="8372805" cy="738664"/>
          </a:xfrm>
          <a:prstGeom prst="rect">
            <a:avLst/>
          </a:prstGeom>
          <a:noFill/>
        </p:spPr>
        <p:txBody>
          <a:bodyPr wrap="none" rtlCol="0">
            <a:spAutoFit/>
          </a:bodyPr>
          <a:lstStyle/>
          <a:p>
            <a:pPr>
              <a:lnSpc>
                <a:spcPct val="150000"/>
              </a:lnSpc>
            </a:pPr>
            <a:r>
              <a:rPr lang="zh-CN" altLang="en-US" sz="2800" b="1" dirty="0" smtClean="0"/>
              <a:t>类似可求</a:t>
            </a:r>
            <a:r>
              <a:rPr lang="en-US" altLang="zh-CN" sz="2800" b="1" dirty="0" smtClean="0"/>
              <a:t>B’F</a:t>
            </a:r>
            <a:r>
              <a:rPr lang="zh-CN" altLang="en-US" sz="2800" b="1" dirty="0" smtClean="0"/>
              <a:t>与</a:t>
            </a:r>
            <a:r>
              <a:rPr lang="en-US" altLang="zh-CN" sz="2800" b="1" dirty="0" smtClean="0"/>
              <a:t>C’G</a:t>
            </a:r>
            <a:r>
              <a:rPr lang="zh-CN" altLang="en-US" sz="2800" b="1" dirty="0" smtClean="0"/>
              <a:t>的交点</a:t>
            </a:r>
            <a:r>
              <a:rPr lang="en-US" altLang="zh-CN" sz="2800" b="1" dirty="0" smtClean="0"/>
              <a:t>M’</a:t>
            </a:r>
            <a:r>
              <a:rPr lang="zh-CN" altLang="en-US" sz="2800" b="1" dirty="0" smtClean="0"/>
              <a:t>的坐标，发现他们重合</a:t>
            </a:r>
          </a:p>
        </p:txBody>
      </p:sp>
      <p:sp>
        <p:nvSpPr>
          <p:cNvPr id="7" name="TextBox 6"/>
          <p:cNvSpPr txBox="1"/>
          <p:nvPr/>
        </p:nvSpPr>
        <p:spPr>
          <a:xfrm>
            <a:off x="539552" y="2365723"/>
            <a:ext cx="1266693" cy="656846"/>
          </a:xfrm>
          <a:prstGeom prst="rect">
            <a:avLst/>
          </a:prstGeom>
          <a:noFill/>
        </p:spPr>
        <p:txBody>
          <a:bodyPr wrap="none" rtlCol="0">
            <a:spAutoFit/>
          </a:bodyPr>
          <a:lstStyle/>
          <a:p>
            <a:pPr>
              <a:lnSpc>
                <a:spcPct val="150000"/>
              </a:lnSpc>
            </a:pPr>
            <a:r>
              <a:rPr lang="zh-CN" altLang="en-US" sz="2800" b="1" dirty="0" smtClean="0">
                <a:solidFill>
                  <a:srgbClr val="0000FF"/>
                </a:solidFill>
                <a:latin typeface="+mj-ea"/>
                <a:ea typeface="+mj-ea"/>
              </a:rPr>
              <a:t>注意：</a:t>
            </a:r>
          </a:p>
        </p:txBody>
      </p:sp>
      <p:sp>
        <p:nvSpPr>
          <p:cNvPr id="8" name="TextBox 7"/>
          <p:cNvSpPr txBox="1"/>
          <p:nvPr/>
        </p:nvSpPr>
        <p:spPr>
          <a:xfrm>
            <a:off x="539552" y="3301827"/>
            <a:ext cx="8473795" cy="1384995"/>
          </a:xfrm>
          <a:prstGeom prst="rect">
            <a:avLst/>
          </a:prstGeom>
          <a:noFill/>
        </p:spPr>
        <p:txBody>
          <a:bodyPr wrap="none" rtlCol="0">
            <a:spAutoFit/>
          </a:bodyPr>
          <a:lstStyle/>
          <a:p>
            <a:pPr>
              <a:lnSpc>
                <a:spcPct val="150000"/>
              </a:lnSpc>
              <a:buFont typeface="Wingdings" pitchFamily="2" charset="2"/>
              <a:buChar char="u"/>
            </a:pPr>
            <a:r>
              <a:rPr lang="zh-CN" altLang="en-US" sz="2800" b="1" dirty="0" smtClean="0"/>
              <a:t>选取合适的坐标系</a:t>
            </a:r>
            <a:endParaRPr lang="en-US" altLang="zh-CN" sz="2800" b="1" dirty="0" smtClean="0"/>
          </a:p>
          <a:p>
            <a:pPr>
              <a:lnSpc>
                <a:spcPct val="150000"/>
              </a:lnSpc>
              <a:buFont typeface="Wingdings" pitchFamily="2" charset="2"/>
              <a:buChar char="u"/>
            </a:pPr>
            <a:r>
              <a:rPr lang="zh-CN" altLang="en-US" sz="2800" b="1" dirty="0" smtClean="0"/>
              <a:t>一切都</a:t>
            </a:r>
            <a:r>
              <a:rPr lang="zh-CN" altLang="en-US" sz="2800" b="1" dirty="0" smtClean="0">
                <a:solidFill>
                  <a:schemeClr val="bg2"/>
                </a:solidFill>
              </a:rPr>
              <a:t>用坐标来表明</a:t>
            </a:r>
            <a:r>
              <a:rPr lang="zh-CN" altLang="en-US" sz="2800" b="1" dirty="0" smtClean="0"/>
              <a:t>，不需要关心对应的几何过程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764704"/>
            <a:ext cx="7412607" cy="523220"/>
          </a:xfrm>
          <a:prstGeom prst="rect">
            <a:avLst/>
          </a:prstGeom>
          <a:noFill/>
        </p:spPr>
        <p:txBody>
          <a:bodyPr wrap="none" rtlCol="0">
            <a:spAutoFit/>
          </a:bodyPr>
          <a:lstStyle/>
          <a:p>
            <a:r>
              <a:rPr lang="zh-CN" altLang="en-US" sz="2800" b="1" dirty="0" smtClean="0">
                <a:solidFill>
                  <a:srgbClr val="0000FF"/>
                </a:solidFill>
              </a:rPr>
              <a:t>例：</a:t>
            </a:r>
            <a:r>
              <a:rPr lang="zh-CN" altLang="en-US" sz="2800" b="1" dirty="0" smtClean="0"/>
              <a:t>证明三角形</a:t>
            </a:r>
            <a:r>
              <a:rPr lang="en-US" altLang="zh-CN" sz="2800" b="1" dirty="0" smtClean="0"/>
              <a:t>ABC</a:t>
            </a:r>
            <a:r>
              <a:rPr lang="zh-CN" altLang="en-US" sz="2800" b="1" dirty="0" smtClean="0"/>
              <a:t>的三条中线相交于一点</a:t>
            </a:r>
            <a:r>
              <a:rPr lang="en-US" altLang="zh-CN" sz="2800" b="1" dirty="0" smtClean="0"/>
              <a:t>M</a:t>
            </a:r>
            <a:endParaRPr lang="zh-CN" altLang="en-US" sz="2800" b="1" dirty="0" smtClean="0"/>
          </a:p>
        </p:txBody>
      </p:sp>
      <p:grpSp>
        <p:nvGrpSpPr>
          <p:cNvPr id="2" name="组合 24"/>
          <p:cNvGrpSpPr/>
          <p:nvPr/>
        </p:nvGrpSpPr>
        <p:grpSpPr>
          <a:xfrm>
            <a:off x="2699792" y="1268760"/>
            <a:ext cx="3375842" cy="2664296"/>
            <a:chOff x="5220072" y="1249596"/>
            <a:chExt cx="3375842" cy="2683460"/>
          </a:xfrm>
        </p:grpSpPr>
        <p:sp>
          <p:nvSpPr>
            <p:cNvPr id="5" name="等腰三角形 4"/>
            <p:cNvSpPr/>
            <p:nvPr/>
          </p:nvSpPr>
          <p:spPr>
            <a:xfrm>
              <a:off x="5508104" y="1681644"/>
              <a:ext cx="2736304" cy="1728192"/>
            </a:xfrm>
            <a:prstGeom prst="triangle">
              <a:avLst>
                <a:gd name="adj" fmla="val 694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p:cNvCxnSpPr>
              <a:stCxn id="5" idx="0"/>
            </p:cNvCxnSpPr>
            <p:nvPr/>
          </p:nvCxnSpPr>
          <p:spPr>
            <a:xfrm flipH="1">
              <a:off x="6876256" y="1681644"/>
              <a:ext cx="531637"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4"/>
              <a:endCxn id="5" idx="1"/>
            </p:cNvCxnSpPr>
            <p:nvPr/>
          </p:nvCxnSpPr>
          <p:spPr>
            <a:xfrm flipH="1" flipV="1">
              <a:off x="6457998" y="2545740"/>
              <a:ext cx="1786410" cy="86409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2"/>
              <a:endCxn id="5" idx="5"/>
            </p:cNvCxnSpPr>
            <p:nvPr/>
          </p:nvCxnSpPr>
          <p:spPr>
            <a:xfrm flipV="1">
              <a:off x="5508104" y="2545740"/>
              <a:ext cx="2318046" cy="86409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3390672"/>
              <a:ext cx="444352" cy="523220"/>
            </a:xfrm>
            <a:prstGeom prst="rect">
              <a:avLst/>
            </a:prstGeom>
            <a:noFill/>
          </p:spPr>
          <p:txBody>
            <a:bodyPr wrap="none" rtlCol="0">
              <a:spAutoFit/>
            </a:bodyPr>
            <a:lstStyle/>
            <a:p>
              <a:r>
                <a:rPr lang="en-US" altLang="zh-CN" sz="2800" b="1" dirty="0" smtClean="0"/>
                <a:t>A</a:t>
              </a:r>
              <a:endParaRPr lang="zh-CN" altLang="en-US" sz="2800" b="1" dirty="0" smtClean="0"/>
            </a:p>
          </p:txBody>
        </p:sp>
        <p:sp>
          <p:nvSpPr>
            <p:cNvPr id="13" name="TextBox 12"/>
            <p:cNvSpPr txBox="1"/>
            <p:nvPr/>
          </p:nvSpPr>
          <p:spPr>
            <a:xfrm>
              <a:off x="8172400" y="3409836"/>
              <a:ext cx="423514" cy="523220"/>
            </a:xfrm>
            <a:prstGeom prst="rect">
              <a:avLst/>
            </a:prstGeom>
            <a:noFill/>
          </p:spPr>
          <p:txBody>
            <a:bodyPr wrap="none" rtlCol="0">
              <a:spAutoFit/>
            </a:bodyPr>
            <a:lstStyle/>
            <a:p>
              <a:r>
                <a:rPr lang="en-US" altLang="zh-CN" sz="2800" b="1" dirty="0" smtClean="0"/>
                <a:t>B</a:t>
              </a:r>
              <a:endParaRPr lang="zh-CN" altLang="en-US" sz="2800" b="1" dirty="0" smtClean="0"/>
            </a:p>
          </p:txBody>
        </p:sp>
        <p:sp>
          <p:nvSpPr>
            <p:cNvPr id="14" name="TextBox 13"/>
            <p:cNvSpPr txBox="1"/>
            <p:nvPr/>
          </p:nvSpPr>
          <p:spPr>
            <a:xfrm>
              <a:off x="7308304" y="1249596"/>
              <a:ext cx="444352" cy="523220"/>
            </a:xfrm>
            <a:prstGeom prst="rect">
              <a:avLst/>
            </a:prstGeom>
            <a:noFill/>
          </p:spPr>
          <p:txBody>
            <a:bodyPr wrap="none" rtlCol="0">
              <a:spAutoFit/>
            </a:bodyPr>
            <a:lstStyle/>
            <a:p>
              <a:r>
                <a:rPr lang="en-US" altLang="zh-CN" sz="2800" b="1" dirty="0" smtClean="0"/>
                <a:t>C</a:t>
              </a:r>
              <a:endParaRPr lang="zh-CN" altLang="en-US" sz="2800" b="1" dirty="0" smtClean="0"/>
            </a:p>
          </p:txBody>
        </p:sp>
        <p:sp>
          <p:nvSpPr>
            <p:cNvPr id="17" name="矩形 16"/>
            <p:cNvSpPr/>
            <p:nvPr/>
          </p:nvSpPr>
          <p:spPr>
            <a:xfrm>
              <a:off x="6948264" y="2897069"/>
              <a:ext cx="522900" cy="526983"/>
            </a:xfrm>
            <a:prstGeom prst="rect">
              <a:avLst/>
            </a:prstGeom>
          </p:spPr>
          <p:txBody>
            <a:bodyPr wrap="none">
              <a:spAutoFit/>
            </a:bodyPr>
            <a:lstStyle/>
            <a:p>
              <a:r>
                <a:rPr lang="en-US" altLang="zh-CN" sz="2800" b="1" dirty="0" smtClean="0"/>
                <a:t>M</a:t>
              </a:r>
              <a:endParaRPr lang="zh-CN" altLang="en-US" sz="2800" dirty="0"/>
            </a:p>
          </p:txBody>
        </p:sp>
        <p:sp>
          <p:nvSpPr>
            <p:cNvPr id="22" name="TextBox 21"/>
            <p:cNvSpPr txBox="1"/>
            <p:nvPr/>
          </p:nvSpPr>
          <p:spPr>
            <a:xfrm>
              <a:off x="7872064" y="2132856"/>
              <a:ext cx="444352" cy="523220"/>
            </a:xfrm>
            <a:prstGeom prst="rect">
              <a:avLst/>
            </a:prstGeom>
            <a:noFill/>
          </p:spPr>
          <p:txBody>
            <a:bodyPr wrap="none" rtlCol="0">
              <a:spAutoFit/>
            </a:bodyPr>
            <a:lstStyle/>
            <a:p>
              <a:r>
                <a:rPr lang="en-US" altLang="zh-CN" sz="2800" b="1" dirty="0" smtClean="0"/>
                <a:t>D</a:t>
              </a:r>
              <a:endParaRPr lang="zh-CN" altLang="en-US" sz="2800" b="1" dirty="0" smtClean="0"/>
            </a:p>
          </p:txBody>
        </p:sp>
        <p:sp>
          <p:nvSpPr>
            <p:cNvPr id="23" name="TextBox 22"/>
            <p:cNvSpPr txBox="1"/>
            <p:nvPr/>
          </p:nvSpPr>
          <p:spPr>
            <a:xfrm>
              <a:off x="5927848" y="2113692"/>
              <a:ext cx="423514" cy="523220"/>
            </a:xfrm>
            <a:prstGeom prst="rect">
              <a:avLst/>
            </a:prstGeom>
            <a:noFill/>
          </p:spPr>
          <p:txBody>
            <a:bodyPr wrap="none" rtlCol="0">
              <a:spAutoFit/>
            </a:bodyPr>
            <a:lstStyle/>
            <a:p>
              <a:r>
                <a:rPr lang="en-US" altLang="zh-CN" sz="2800" b="1" dirty="0" smtClean="0"/>
                <a:t>E</a:t>
              </a:r>
              <a:endParaRPr lang="zh-CN" altLang="en-US" sz="2800" b="1" dirty="0" smtClean="0"/>
            </a:p>
          </p:txBody>
        </p:sp>
        <p:sp>
          <p:nvSpPr>
            <p:cNvPr id="24" name="TextBox 23"/>
            <p:cNvSpPr txBox="1"/>
            <p:nvPr/>
          </p:nvSpPr>
          <p:spPr>
            <a:xfrm>
              <a:off x="6719936" y="3409836"/>
              <a:ext cx="404278" cy="523220"/>
            </a:xfrm>
            <a:prstGeom prst="rect">
              <a:avLst/>
            </a:prstGeom>
            <a:noFill/>
          </p:spPr>
          <p:txBody>
            <a:bodyPr wrap="none" rtlCol="0">
              <a:spAutoFit/>
            </a:bodyPr>
            <a:lstStyle/>
            <a:p>
              <a:r>
                <a:rPr lang="en-US" altLang="zh-CN" sz="2800" b="1" dirty="0" smtClean="0"/>
                <a:t>F</a:t>
              </a:r>
              <a:endParaRPr lang="zh-CN" altLang="en-US" sz="2800" b="1" dirty="0" smtClean="0"/>
            </a:p>
          </p:txBody>
        </p:sp>
      </p:grpSp>
      <p:sp>
        <p:nvSpPr>
          <p:cNvPr id="25" name="TextBox 24"/>
          <p:cNvSpPr txBox="1"/>
          <p:nvPr/>
        </p:nvSpPr>
        <p:spPr>
          <a:xfrm>
            <a:off x="467544" y="4014874"/>
            <a:ext cx="4152099" cy="738664"/>
          </a:xfrm>
          <a:prstGeom prst="rect">
            <a:avLst/>
          </a:prstGeom>
          <a:noFill/>
        </p:spPr>
        <p:txBody>
          <a:bodyPr wrap="none" rtlCol="0">
            <a:spAutoFit/>
          </a:bodyPr>
          <a:lstStyle/>
          <a:p>
            <a:pPr>
              <a:lnSpc>
                <a:spcPct val="150000"/>
              </a:lnSpc>
            </a:pPr>
            <a:r>
              <a:rPr lang="zh-CN" altLang="en-US" sz="2800" b="1" dirty="0" smtClean="0"/>
              <a:t>也可利用仿射标架求解，</a:t>
            </a:r>
          </a:p>
        </p:txBody>
      </p:sp>
      <p:sp>
        <p:nvSpPr>
          <p:cNvPr id="27" name="TextBox 26"/>
          <p:cNvSpPr txBox="1"/>
          <p:nvPr/>
        </p:nvSpPr>
        <p:spPr>
          <a:xfrm>
            <a:off x="467544" y="44624"/>
            <a:ext cx="4152099" cy="738664"/>
          </a:xfrm>
          <a:prstGeom prst="rect">
            <a:avLst/>
          </a:prstGeom>
          <a:noFill/>
        </p:spPr>
        <p:txBody>
          <a:bodyPr wrap="none" rtlCol="0">
            <a:spAutoFit/>
          </a:bodyPr>
          <a:lstStyle/>
          <a:p>
            <a:pPr>
              <a:lnSpc>
                <a:spcPct val="150000"/>
              </a:lnSpc>
            </a:pPr>
            <a:r>
              <a:rPr lang="zh-CN" altLang="en-US" sz="2800" b="1" dirty="0" smtClean="0"/>
              <a:t>返回来看之前的一个例子</a:t>
            </a:r>
          </a:p>
        </p:txBody>
      </p:sp>
      <p:graphicFrame>
        <p:nvGraphicFramePr>
          <p:cNvPr id="19" name="对象 18"/>
          <p:cNvGraphicFramePr>
            <a:graphicFrameLocks noChangeAspect="1"/>
          </p:cNvGraphicFramePr>
          <p:nvPr/>
        </p:nvGraphicFramePr>
        <p:xfrm>
          <a:off x="4400550" y="4087081"/>
          <a:ext cx="4208463" cy="566737"/>
        </p:xfrm>
        <a:graphic>
          <a:graphicData uri="http://schemas.openxmlformats.org/presentationml/2006/ole">
            <mc:AlternateContent xmlns:mc="http://schemas.openxmlformats.org/markup-compatibility/2006">
              <mc:Choice xmlns:v="urn:schemas-microsoft-com:vml" Requires="v">
                <p:oleObj spid="_x0000_s889860" name="Equation" r:id="rId4" imgW="1790640" imgH="241200" progId="">
                  <p:embed/>
                </p:oleObj>
              </mc:Choice>
              <mc:Fallback>
                <p:oleObj name="Equation" r:id="rId4" imgW="1790640" imgH="24120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50" y="4087081"/>
                        <a:ext cx="420846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539552" y="4634552"/>
            <a:ext cx="6316153" cy="738664"/>
          </a:xfrm>
          <a:prstGeom prst="rect">
            <a:avLst/>
          </a:prstGeom>
          <a:noFill/>
        </p:spPr>
        <p:txBody>
          <a:bodyPr wrap="none" rtlCol="0">
            <a:spAutoFit/>
          </a:bodyPr>
          <a:lstStyle/>
          <a:p>
            <a:pPr>
              <a:lnSpc>
                <a:spcPct val="150000"/>
              </a:lnSpc>
            </a:pPr>
            <a:r>
              <a:rPr lang="en-US" altLang="zh-CN" sz="2800" b="1" dirty="0" smtClean="0"/>
              <a:t>A(1,0); B(0,1);C(0,0); D(0,1/2); E(1/2,0)</a:t>
            </a:r>
            <a:endParaRPr lang="zh-CN" altLang="en-US" sz="2800" b="1" dirty="0" smtClean="0"/>
          </a:p>
        </p:txBody>
      </p:sp>
      <p:sp>
        <p:nvSpPr>
          <p:cNvPr id="21" name="TextBox 20"/>
          <p:cNvSpPr txBox="1"/>
          <p:nvPr/>
        </p:nvSpPr>
        <p:spPr>
          <a:xfrm>
            <a:off x="498266" y="5364442"/>
            <a:ext cx="6115777" cy="656846"/>
          </a:xfrm>
          <a:prstGeom prst="rect">
            <a:avLst/>
          </a:prstGeom>
          <a:noFill/>
        </p:spPr>
        <p:txBody>
          <a:bodyPr wrap="none" rtlCol="0">
            <a:spAutoFit/>
          </a:bodyPr>
          <a:lstStyle/>
          <a:p>
            <a:pPr>
              <a:lnSpc>
                <a:spcPct val="150000"/>
              </a:lnSpc>
            </a:pPr>
            <a:r>
              <a:rPr lang="zh-CN" altLang="en-US" sz="2800" b="1" dirty="0" smtClean="0"/>
              <a:t>设</a:t>
            </a:r>
            <a:r>
              <a:rPr lang="en-US" altLang="zh-CN" sz="2800" b="1" dirty="0" smtClean="0"/>
              <a:t>M(</a:t>
            </a:r>
            <a:r>
              <a:rPr lang="en-US" altLang="zh-CN" sz="2800" b="1" dirty="0" err="1" smtClean="0"/>
              <a:t>x,y</a:t>
            </a:r>
            <a:r>
              <a:rPr lang="en-US" altLang="zh-CN" sz="2800" b="1" dirty="0" smtClean="0"/>
              <a:t>)</a:t>
            </a:r>
            <a:r>
              <a:rPr lang="zh-CN" altLang="en-US" sz="2800" b="1" dirty="0" smtClean="0"/>
              <a:t>定比分</a:t>
            </a:r>
            <a:r>
              <a:rPr lang="en-US" altLang="zh-CN" sz="2800" b="1" dirty="0" smtClean="0"/>
              <a:t>AD</a:t>
            </a:r>
            <a:r>
              <a:rPr lang="zh-CN" altLang="en-US" sz="2800" b="1" dirty="0" smtClean="0"/>
              <a:t>和</a:t>
            </a:r>
            <a:r>
              <a:rPr lang="en-US" altLang="zh-CN" sz="2800" b="1" dirty="0" smtClean="0"/>
              <a:t>BE</a:t>
            </a:r>
            <a:r>
              <a:rPr lang="zh-CN" altLang="en-US" sz="2800" b="1" dirty="0" smtClean="0"/>
              <a:t>分别为：</a:t>
            </a:r>
            <a:r>
              <a:rPr lang="en-US" altLang="zh-CN" sz="2800" b="1" dirty="0" smtClean="0">
                <a:latin typeface="+mj-lt"/>
              </a:rPr>
              <a:t>k</a:t>
            </a:r>
            <a:r>
              <a:rPr lang="zh-CN" altLang="en-US" sz="2800" b="1" dirty="0" smtClean="0">
                <a:latin typeface="+mj-lt"/>
              </a:rPr>
              <a:t>，</a:t>
            </a:r>
            <a:r>
              <a:rPr lang="en-US" altLang="zh-CN" sz="2800" b="1" dirty="0" smtClean="0">
                <a:latin typeface="+mj-lt"/>
              </a:rPr>
              <a:t>l</a:t>
            </a:r>
            <a:endParaRPr lang="zh-CN" altLang="en-US" sz="2800" b="1" dirty="0" smtClean="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0"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7809" name="Object 1"/>
          <p:cNvGraphicFramePr>
            <a:graphicFrameLocks noChangeAspect="1"/>
          </p:cNvGraphicFramePr>
          <p:nvPr/>
        </p:nvGraphicFramePr>
        <p:xfrm>
          <a:off x="664690" y="764704"/>
          <a:ext cx="1919288" cy="927100"/>
        </p:xfrm>
        <a:graphic>
          <a:graphicData uri="http://schemas.openxmlformats.org/presentationml/2006/ole">
            <mc:AlternateContent xmlns:mc="http://schemas.openxmlformats.org/markup-compatibility/2006">
              <mc:Choice xmlns:v="urn:schemas-microsoft-com:vml" Requires="v">
                <p:oleObj spid="_x0000_s887828" name="Equation" r:id="rId4" imgW="812520" imgH="393480" progId="">
                  <p:embed/>
                </p:oleObj>
              </mc:Choice>
              <mc:Fallback>
                <p:oleObj name="Equation" r:id="rId4" imgW="812520" imgH="39348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690" y="764704"/>
                        <a:ext cx="1919288"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7810" name="Object 2"/>
          <p:cNvGraphicFramePr>
            <a:graphicFrameLocks noChangeAspect="1"/>
          </p:cNvGraphicFramePr>
          <p:nvPr/>
        </p:nvGraphicFramePr>
        <p:xfrm>
          <a:off x="703733" y="1677740"/>
          <a:ext cx="1979612" cy="1319212"/>
        </p:xfrm>
        <a:graphic>
          <a:graphicData uri="http://schemas.openxmlformats.org/presentationml/2006/ole">
            <mc:AlternateContent xmlns:mc="http://schemas.openxmlformats.org/markup-compatibility/2006">
              <mc:Choice xmlns:v="urn:schemas-microsoft-com:vml" Requires="v">
                <p:oleObj spid="_x0000_s887829" name="Equation" r:id="rId6" imgW="838080" imgH="558720" progId="">
                  <p:embed/>
                </p:oleObj>
              </mc:Choice>
              <mc:Fallback>
                <p:oleObj name="Equation" r:id="rId6" imgW="838080" imgH="55872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733" y="1677740"/>
                        <a:ext cx="1979612" cy="1319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7811" name="Object 3"/>
          <p:cNvGraphicFramePr>
            <a:graphicFrameLocks noChangeAspect="1"/>
          </p:cNvGraphicFramePr>
          <p:nvPr/>
        </p:nvGraphicFramePr>
        <p:xfrm>
          <a:off x="3098328" y="476672"/>
          <a:ext cx="2071687" cy="1319212"/>
        </p:xfrm>
        <a:graphic>
          <a:graphicData uri="http://schemas.openxmlformats.org/presentationml/2006/ole">
            <mc:AlternateContent xmlns:mc="http://schemas.openxmlformats.org/markup-compatibility/2006">
              <mc:Choice xmlns:v="urn:schemas-microsoft-com:vml" Requires="v">
                <p:oleObj spid="_x0000_s887830" name="Equation" r:id="rId8" imgW="876240" imgH="558720" progId="">
                  <p:embed/>
                </p:oleObj>
              </mc:Choice>
              <mc:Fallback>
                <p:oleObj name="Equation" r:id="rId8" imgW="876240" imgH="55872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8328" y="476672"/>
                        <a:ext cx="2071687" cy="1319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7812" name="Object 4"/>
          <p:cNvGraphicFramePr>
            <a:graphicFrameLocks noChangeAspect="1"/>
          </p:cNvGraphicFramePr>
          <p:nvPr/>
        </p:nvGraphicFramePr>
        <p:xfrm>
          <a:off x="3277516" y="2060848"/>
          <a:ext cx="1890713" cy="928688"/>
        </p:xfrm>
        <a:graphic>
          <a:graphicData uri="http://schemas.openxmlformats.org/presentationml/2006/ole">
            <mc:AlternateContent xmlns:mc="http://schemas.openxmlformats.org/markup-compatibility/2006">
              <mc:Choice xmlns:v="urn:schemas-microsoft-com:vml" Requires="v">
                <p:oleObj spid="_x0000_s887831" name="Equation" r:id="rId10" imgW="799920" imgH="393480" progId="">
                  <p:embed/>
                </p:oleObj>
              </mc:Choice>
              <mc:Fallback>
                <p:oleObj name="Equation" r:id="rId10" imgW="799920" imgH="39348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7516" y="2060848"/>
                        <a:ext cx="1890713"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600277" y="1484784"/>
            <a:ext cx="1074333" cy="661207"/>
          </a:xfrm>
          <a:prstGeom prst="rect">
            <a:avLst/>
          </a:prstGeom>
          <a:noFill/>
        </p:spPr>
        <p:txBody>
          <a:bodyPr wrap="none" rtlCol="0">
            <a:spAutoFit/>
          </a:bodyPr>
          <a:lstStyle/>
          <a:p>
            <a:pPr>
              <a:lnSpc>
                <a:spcPct val="150000"/>
              </a:lnSpc>
            </a:pPr>
            <a:r>
              <a:rPr lang="en-US" altLang="zh-CN" sz="2800" b="1" dirty="0" smtClean="0"/>
              <a:t>k=l=2</a:t>
            </a:r>
            <a:endParaRPr lang="zh-CN" altLang="en-US" sz="2800" b="1" dirty="0" smtClean="0"/>
          </a:p>
        </p:txBody>
      </p:sp>
      <p:sp>
        <p:nvSpPr>
          <p:cNvPr id="8" name="矩形 7"/>
          <p:cNvSpPr/>
          <p:nvPr/>
        </p:nvSpPr>
        <p:spPr>
          <a:xfrm>
            <a:off x="6968429" y="1628800"/>
            <a:ext cx="1924051" cy="523220"/>
          </a:xfrm>
          <a:prstGeom prst="rect">
            <a:avLst/>
          </a:prstGeom>
        </p:spPr>
        <p:txBody>
          <a:bodyPr wrap="square">
            <a:spAutoFit/>
          </a:bodyPr>
          <a:lstStyle/>
          <a:p>
            <a:r>
              <a:rPr lang="en-US" altLang="zh-CN" sz="2800" b="1" dirty="0" smtClean="0"/>
              <a:t>M(1/3,1/3)</a:t>
            </a:r>
            <a:endParaRPr lang="zh-CN" altLang="en-US" sz="2800" dirty="0"/>
          </a:p>
        </p:txBody>
      </p:sp>
      <p:sp>
        <p:nvSpPr>
          <p:cNvPr id="16" name="TextBox 15"/>
          <p:cNvSpPr txBox="1"/>
          <p:nvPr/>
        </p:nvSpPr>
        <p:spPr>
          <a:xfrm>
            <a:off x="399433" y="3122384"/>
            <a:ext cx="3791423" cy="738664"/>
          </a:xfrm>
          <a:prstGeom prst="rect">
            <a:avLst/>
          </a:prstGeom>
          <a:noFill/>
        </p:spPr>
        <p:txBody>
          <a:bodyPr wrap="none" rtlCol="0">
            <a:spAutoFit/>
          </a:bodyPr>
          <a:lstStyle/>
          <a:p>
            <a:pPr>
              <a:lnSpc>
                <a:spcPct val="150000"/>
              </a:lnSpc>
            </a:pPr>
            <a:r>
              <a:rPr lang="zh-CN" altLang="en-US" sz="2800" b="1" dirty="0" smtClean="0">
                <a:solidFill>
                  <a:srgbClr val="FF0000"/>
                </a:solidFill>
                <a:latin typeface="+mn-ea"/>
                <a:ea typeface="+mn-ea"/>
              </a:rPr>
              <a:t>如何证明最终的结论？</a:t>
            </a:r>
          </a:p>
        </p:txBody>
      </p:sp>
      <p:sp>
        <p:nvSpPr>
          <p:cNvPr id="17" name="TextBox 16"/>
          <p:cNvSpPr txBox="1"/>
          <p:nvPr/>
        </p:nvSpPr>
        <p:spPr>
          <a:xfrm>
            <a:off x="399433" y="3770456"/>
            <a:ext cx="5416868" cy="738664"/>
          </a:xfrm>
          <a:prstGeom prst="rect">
            <a:avLst/>
          </a:prstGeom>
          <a:noFill/>
        </p:spPr>
        <p:txBody>
          <a:bodyPr wrap="none" rtlCol="0">
            <a:spAutoFit/>
          </a:bodyPr>
          <a:lstStyle/>
          <a:p>
            <a:pPr>
              <a:lnSpc>
                <a:spcPct val="150000"/>
              </a:lnSpc>
            </a:pPr>
            <a:r>
              <a:rPr lang="zh-CN" altLang="en-US" sz="2800" b="1" dirty="0" smtClean="0">
                <a:latin typeface="+mn-ea"/>
                <a:ea typeface="+mn-ea"/>
              </a:rPr>
              <a:t>最直接的办法：</a:t>
            </a:r>
            <a:r>
              <a:rPr lang="zh-CN" altLang="en-US" sz="2800" b="1" dirty="0" smtClean="0">
                <a:latin typeface="+mn-ea"/>
              </a:rPr>
              <a:t>设</a:t>
            </a:r>
            <a:r>
              <a:rPr lang="en-US" altLang="zh-CN" sz="2800" b="1" dirty="0" smtClean="0">
                <a:latin typeface="+mn-ea"/>
              </a:rPr>
              <a:t>F</a:t>
            </a:r>
            <a:r>
              <a:rPr lang="zh-CN" altLang="en-US" sz="2800" b="1" dirty="0" smtClean="0">
                <a:latin typeface="+mn-ea"/>
              </a:rPr>
              <a:t>为</a:t>
            </a:r>
            <a:r>
              <a:rPr lang="en-US" altLang="zh-CN" sz="2800" b="1" dirty="0" smtClean="0">
                <a:latin typeface="+mn-ea"/>
              </a:rPr>
              <a:t>AB</a:t>
            </a:r>
            <a:r>
              <a:rPr lang="zh-CN" altLang="en-US" sz="2800" b="1" dirty="0" smtClean="0">
                <a:latin typeface="+mn-ea"/>
              </a:rPr>
              <a:t>的中点，</a:t>
            </a:r>
            <a:endParaRPr lang="zh-CN" altLang="en-US" sz="2800" b="1" dirty="0" smtClean="0">
              <a:latin typeface="+mn-ea"/>
              <a:ea typeface="+mn-ea"/>
            </a:endParaRPr>
          </a:p>
        </p:txBody>
      </p:sp>
      <p:graphicFrame>
        <p:nvGraphicFramePr>
          <p:cNvPr id="18" name="对象 17"/>
          <p:cNvGraphicFramePr>
            <a:graphicFrameLocks noChangeAspect="1"/>
          </p:cNvGraphicFramePr>
          <p:nvPr/>
        </p:nvGraphicFramePr>
        <p:xfrm>
          <a:off x="471441" y="4635572"/>
          <a:ext cx="4176464" cy="521620"/>
        </p:xfrm>
        <a:graphic>
          <a:graphicData uri="http://schemas.openxmlformats.org/presentationml/2006/ole">
            <mc:AlternateContent xmlns:mc="http://schemas.openxmlformats.org/markup-compatibility/2006">
              <mc:Choice xmlns:v="urn:schemas-microsoft-com:vml" Requires="v">
                <p:oleObj spid="_x0000_s887832" name="Equation" r:id="rId12" imgW="1828800" imgH="228600" progId="">
                  <p:embed/>
                </p:oleObj>
              </mc:Choice>
              <mc:Fallback>
                <p:oleObj name="Equation" r:id="rId12" imgW="1828800" imgH="228600" progId="">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441" y="4635572"/>
                        <a:ext cx="4176464" cy="521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399433" y="5210616"/>
            <a:ext cx="3070071" cy="738664"/>
          </a:xfrm>
          <a:prstGeom prst="rect">
            <a:avLst/>
          </a:prstGeom>
          <a:noFill/>
        </p:spPr>
        <p:txBody>
          <a:bodyPr wrap="none" rtlCol="0">
            <a:spAutoFit/>
          </a:bodyPr>
          <a:lstStyle/>
          <a:p>
            <a:pPr>
              <a:lnSpc>
                <a:spcPct val="150000"/>
              </a:lnSpc>
            </a:pPr>
            <a:r>
              <a:rPr lang="zh-CN" altLang="en-US" sz="2800" b="1" dirty="0" smtClean="0">
                <a:latin typeface="+mn-ea"/>
                <a:ea typeface="+mn-ea"/>
              </a:rPr>
              <a:t>两向量的坐标为：</a:t>
            </a:r>
          </a:p>
        </p:txBody>
      </p:sp>
      <p:sp>
        <p:nvSpPr>
          <p:cNvPr id="20" name="矩形 19"/>
          <p:cNvSpPr/>
          <p:nvPr/>
        </p:nvSpPr>
        <p:spPr>
          <a:xfrm>
            <a:off x="3351761" y="5282044"/>
            <a:ext cx="3240360" cy="523220"/>
          </a:xfrm>
          <a:prstGeom prst="rect">
            <a:avLst/>
          </a:prstGeom>
        </p:spPr>
        <p:txBody>
          <a:bodyPr wrap="square">
            <a:spAutoFit/>
          </a:bodyPr>
          <a:lstStyle/>
          <a:p>
            <a:r>
              <a:rPr lang="en-US" altLang="zh-CN" sz="2800" b="1" dirty="0" smtClean="0"/>
              <a:t>(1/2,1/2)</a:t>
            </a:r>
            <a:r>
              <a:rPr lang="zh-CN" altLang="en-US" sz="2800" b="1" dirty="0" smtClean="0"/>
              <a:t>，</a:t>
            </a:r>
            <a:r>
              <a:rPr lang="en-US" altLang="zh-CN" sz="2800" b="1" dirty="0" smtClean="0"/>
              <a:t>(1/3,1/3)</a:t>
            </a:r>
            <a:endParaRPr lang="zh-CN" altLang="en-US" sz="2800" dirty="0"/>
          </a:p>
        </p:txBody>
      </p:sp>
      <p:sp>
        <p:nvSpPr>
          <p:cNvPr id="21" name="TextBox 20"/>
          <p:cNvSpPr txBox="1"/>
          <p:nvPr/>
        </p:nvSpPr>
        <p:spPr>
          <a:xfrm>
            <a:off x="6520113" y="5157192"/>
            <a:ext cx="1266693" cy="637675"/>
          </a:xfrm>
          <a:prstGeom prst="rect">
            <a:avLst/>
          </a:prstGeom>
          <a:noFill/>
        </p:spPr>
        <p:txBody>
          <a:bodyPr wrap="none" rtlCol="0">
            <a:spAutoFit/>
          </a:bodyPr>
          <a:lstStyle/>
          <a:p>
            <a:pPr>
              <a:lnSpc>
                <a:spcPct val="150000"/>
              </a:lnSpc>
            </a:pPr>
            <a:r>
              <a:rPr lang="zh-CN" altLang="en-US" sz="2800" b="1" dirty="0" smtClean="0">
                <a:latin typeface="+mn-ea"/>
                <a:ea typeface="+mn-ea"/>
              </a:rPr>
              <a:t>成比例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7809"/>
                                        </p:tgtEl>
                                        <p:attrNameLst>
                                          <p:attrName>style.visibility</p:attrName>
                                        </p:attrNameLst>
                                      </p:cBhvr>
                                      <p:to>
                                        <p:strVal val="visible"/>
                                      </p:to>
                                    </p:set>
                                    <p:animEffect transition="in" filter="wipe(left)">
                                      <p:cBhvr>
                                        <p:cTn id="7" dur="500"/>
                                        <p:tgtEl>
                                          <p:spTgt spid="8878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7810"/>
                                        </p:tgtEl>
                                        <p:attrNameLst>
                                          <p:attrName>style.visibility</p:attrName>
                                        </p:attrNameLst>
                                      </p:cBhvr>
                                      <p:to>
                                        <p:strVal val="visible"/>
                                      </p:to>
                                    </p:set>
                                    <p:animEffect transition="in" filter="wipe(left)">
                                      <p:cBhvr>
                                        <p:cTn id="12" dur="500"/>
                                        <p:tgtEl>
                                          <p:spTgt spid="8878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7811"/>
                                        </p:tgtEl>
                                        <p:attrNameLst>
                                          <p:attrName>style.visibility</p:attrName>
                                        </p:attrNameLst>
                                      </p:cBhvr>
                                      <p:to>
                                        <p:strVal val="visible"/>
                                      </p:to>
                                    </p:set>
                                    <p:animEffect transition="in" filter="wipe(left)">
                                      <p:cBhvr>
                                        <p:cTn id="17" dur="500"/>
                                        <p:tgtEl>
                                          <p:spTgt spid="8878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7812"/>
                                        </p:tgtEl>
                                        <p:attrNameLst>
                                          <p:attrName>style.visibility</p:attrName>
                                        </p:attrNameLst>
                                      </p:cBhvr>
                                      <p:to>
                                        <p:strVal val="visible"/>
                                      </p:to>
                                    </p:set>
                                    <p:animEffect transition="in" filter="wipe(left)">
                                      <p:cBhvr>
                                        <p:cTn id="22" dur="500"/>
                                        <p:tgtEl>
                                          <p:spTgt spid="8878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P spid="17" grpId="0"/>
      <p:bldP spid="19" grpId="0"/>
      <p:bldP spid="20"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4056" y="5445224"/>
            <a:ext cx="4572000" cy="738664"/>
          </a:xfrm>
          <a:prstGeom prst="rect">
            <a:avLst/>
          </a:prstGeom>
        </p:spPr>
        <p:txBody>
          <a:bodyPr>
            <a:spAutoFit/>
          </a:bodyPr>
          <a:lstStyle/>
          <a:p>
            <a:pPr lvl="0">
              <a:lnSpc>
                <a:spcPct val="150000"/>
              </a:lnSpc>
            </a:pPr>
            <a:r>
              <a:rPr lang="zh-CN" altLang="en-US" sz="2800" b="1" dirty="0" smtClean="0">
                <a:solidFill>
                  <a:srgbClr val="000000"/>
                </a:solidFill>
              </a:rPr>
              <a:t>比直角坐标系要简便</a:t>
            </a:r>
          </a:p>
        </p:txBody>
      </p:sp>
      <p:sp>
        <p:nvSpPr>
          <p:cNvPr id="5" name="矩形 4"/>
          <p:cNvSpPr/>
          <p:nvPr/>
        </p:nvSpPr>
        <p:spPr>
          <a:xfrm>
            <a:off x="504056" y="1340768"/>
            <a:ext cx="7092280" cy="738664"/>
          </a:xfrm>
          <a:prstGeom prst="rect">
            <a:avLst/>
          </a:prstGeom>
        </p:spPr>
        <p:txBody>
          <a:bodyPr wrap="square">
            <a:spAutoFit/>
          </a:bodyPr>
          <a:lstStyle/>
          <a:p>
            <a:pPr lvl="0">
              <a:lnSpc>
                <a:spcPct val="150000"/>
              </a:lnSpc>
            </a:pPr>
            <a:r>
              <a:rPr lang="zh-CN" altLang="en-US" sz="2800" b="1" dirty="0" smtClean="0">
                <a:solidFill>
                  <a:srgbClr val="000000"/>
                </a:solidFill>
              </a:rPr>
              <a:t>设点</a:t>
            </a:r>
            <a:r>
              <a:rPr lang="en-US" altLang="zh-CN" sz="2800" b="1" dirty="0" smtClean="0">
                <a:solidFill>
                  <a:srgbClr val="000000"/>
                </a:solidFill>
              </a:rPr>
              <a:t>F(x</a:t>
            </a:r>
            <a:r>
              <a:rPr lang="en-US" altLang="zh-CN" sz="2800" b="1" baseline="-25000" dirty="0" smtClean="0">
                <a:solidFill>
                  <a:srgbClr val="000000"/>
                </a:solidFill>
              </a:rPr>
              <a:t>1</a:t>
            </a:r>
            <a:r>
              <a:rPr lang="en-US" altLang="zh-CN" sz="2800" b="1" dirty="0" smtClean="0">
                <a:solidFill>
                  <a:srgbClr val="000000"/>
                </a:solidFill>
              </a:rPr>
              <a:t>,y</a:t>
            </a:r>
            <a:r>
              <a:rPr lang="en-US" altLang="zh-CN" sz="2800" b="1" baseline="-25000" dirty="0" smtClean="0">
                <a:solidFill>
                  <a:srgbClr val="000000"/>
                </a:solidFill>
              </a:rPr>
              <a:t>1</a:t>
            </a:r>
            <a:r>
              <a:rPr lang="en-US" altLang="zh-CN" sz="2800" b="1" dirty="0" smtClean="0">
                <a:solidFill>
                  <a:srgbClr val="000000"/>
                </a:solidFill>
              </a:rPr>
              <a:t>)</a:t>
            </a:r>
            <a:r>
              <a:rPr lang="zh-CN" altLang="en-US" sz="2800" b="1" dirty="0" smtClean="0">
                <a:solidFill>
                  <a:srgbClr val="000000"/>
                </a:solidFill>
              </a:rPr>
              <a:t>定比分</a:t>
            </a:r>
            <a:r>
              <a:rPr lang="en-US" altLang="zh-CN" sz="2800" b="1" dirty="0" smtClean="0">
                <a:solidFill>
                  <a:srgbClr val="000000"/>
                </a:solidFill>
              </a:rPr>
              <a:t>AB</a:t>
            </a:r>
            <a:r>
              <a:rPr lang="zh-CN" altLang="en-US" sz="2800" b="1" dirty="0" smtClean="0">
                <a:solidFill>
                  <a:srgbClr val="000000"/>
                </a:solidFill>
              </a:rPr>
              <a:t>和</a:t>
            </a:r>
            <a:r>
              <a:rPr lang="en-US" altLang="zh-CN" sz="2800" b="1" dirty="0" smtClean="0">
                <a:solidFill>
                  <a:srgbClr val="000000"/>
                </a:solidFill>
              </a:rPr>
              <a:t>CM</a:t>
            </a:r>
            <a:r>
              <a:rPr lang="zh-CN" altLang="en-US" sz="2800" b="1" dirty="0" smtClean="0">
                <a:solidFill>
                  <a:srgbClr val="000000"/>
                </a:solidFill>
              </a:rPr>
              <a:t>分别为：</a:t>
            </a:r>
            <a:r>
              <a:rPr lang="el-GR" altLang="zh-CN" sz="2800" b="1" dirty="0" smtClean="0">
                <a:solidFill>
                  <a:srgbClr val="000000"/>
                </a:solidFill>
                <a:latin typeface="Times New Roman"/>
              </a:rPr>
              <a:t>λ</a:t>
            </a:r>
            <a:r>
              <a:rPr lang="en-US" altLang="zh-CN" sz="2800" b="1" dirty="0" smtClean="0">
                <a:solidFill>
                  <a:srgbClr val="000000"/>
                </a:solidFill>
                <a:latin typeface="Times New Roman"/>
              </a:rPr>
              <a:t>,</a:t>
            </a:r>
            <a:r>
              <a:rPr lang="el-GR" altLang="zh-CN" sz="2800" b="1" dirty="0" smtClean="0">
                <a:solidFill>
                  <a:srgbClr val="000000"/>
                </a:solidFill>
                <a:latin typeface="Times New Roman"/>
              </a:rPr>
              <a:t>μ</a:t>
            </a:r>
            <a:endParaRPr lang="zh-CN" altLang="en-US" sz="2800" b="1" dirty="0" smtClean="0">
              <a:solidFill>
                <a:srgbClr val="000000"/>
              </a:solidFill>
              <a:latin typeface="Times New Roman"/>
            </a:endParaRPr>
          </a:p>
        </p:txBody>
      </p:sp>
      <p:graphicFrame>
        <p:nvGraphicFramePr>
          <p:cNvPr id="6" name="Object 5"/>
          <p:cNvGraphicFramePr>
            <a:graphicFrameLocks noChangeAspect="1"/>
          </p:cNvGraphicFramePr>
          <p:nvPr/>
        </p:nvGraphicFramePr>
        <p:xfrm>
          <a:off x="481013" y="2636912"/>
          <a:ext cx="2039937" cy="927100"/>
        </p:xfrm>
        <a:graphic>
          <a:graphicData uri="http://schemas.openxmlformats.org/presentationml/2006/ole">
            <mc:AlternateContent xmlns:mc="http://schemas.openxmlformats.org/markup-compatibility/2006">
              <mc:Choice xmlns:v="urn:schemas-microsoft-com:vml" Requires="v">
                <p:oleObj spid="_x0000_s999438" name="Equation" r:id="rId3" imgW="863280" imgH="393480" progId="">
                  <p:embed/>
                </p:oleObj>
              </mc:Choice>
              <mc:Fallback>
                <p:oleObj name="Equation" r:id="rId3" imgW="863280" imgH="393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2636912"/>
                        <a:ext cx="2039937"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70372" y="3694068"/>
          <a:ext cx="2157412" cy="1409700"/>
        </p:xfrm>
        <a:graphic>
          <a:graphicData uri="http://schemas.openxmlformats.org/presentationml/2006/ole">
            <mc:AlternateContent xmlns:mc="http://schemas.openxmlformats.org/markup-compatibility/2006">
              <mc:Choice xmlns:v="urn:schemas-microsoft-com:vml" Requires="v">
                <p:oleObj spid="_x0000_s999439" name="Equation" r:id="rId5" imgW="914400" imgH="596880" progId="">
                  <p:embed/>
                </p:oleObj>
              </mc:Choice>
              <mc:Fallback>
                <p:oleObj name="Equation" r:id="rId5" imgW="914400" imgH="5968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72" y="3694068"/>
                        <a:ext cx="2157412"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959100" y="2636912"/>
          <a:ext cx="2101850" cy="930275"/>
        </p:xfrm>
        <a:graphic>
          <a:graphicData uri="http://schemas.openxmlformats.org/presentationml/2006/ole">
            <mc:AlternateContent xmlns:mc="http://schemas.openxmlformats.org/markup-compatibility/2006">
              <mc:Choice xmlns:v="urn:schemas-microsoft-com:vml" Requires="v">
                <p:oleObj spid="_x0000_s999440" name="Equation" r:id="rId7" imgW="888840" imgH="393480" progId="">
                  <p:embed/>
                </p:oleObj>
              </mc:Choice>
              <mc:Fallback>
                <p:oleObj name="Equation" r:id="rId7" imgW="888840" imgH="3934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9100" y="2636912"/>
                        <a:ext cx="210185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958901" y="3695656"/>
          <a:ext cx="2189163" cy="1408112"/>
        </p:xfrm>
        <a:graphic>
          <a:graphicData uri="http://schemas.openxmlformats.org/presentationml/2006/ole">
            <mc:AlternateContent xmlns:mc="http://schemas.openxmlformats.org/markup-compatibility/2006">
              <mc:Choice xmlns:v="urn:schemas-microsoft-com:vml" Requires="v">
                <p:oleObj spid="_x0000_s999441" name="Equation" r:id="rId9" imgW="927000" imgH="596880" progId="">
                  <p:embed/>
                </p:oleObj>
              </mc:Choice>
              <mc:Fallback>
                <p:oleObj name="Equation" r:id="rId9" imgW="927000" imgH="59688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8901" y="3695656"/>
                        <a:ext cx="2189163" cy="14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5554475" y="3500428"/>
            <a:ext cx="2016899" cy="584775"/>
          </a:xfrm>
          <a:prstGeom prst="rect">
            <a:avLst/>
          </a:prstGeom>
        </p:spPr>
        <p:txBody>
          <a:bodyPr wrap="none">
            <a:spAutoFit/>
          </a:bodyPr>
          <a:lstStyle/>
          <a:p>
            <a:r>
              <a:rPr lang="el-GR" altLang="zh-CN" sz="2800" b="1" dirty="0" smtClean="0">
                <a:solidFill>
                  <a:schemeClr val="bg2"/>
                </a:solidFill>
                <a:latin typeface="Times New Roman"/>
              </a:rPr>
              <a:t>λ</a:t>
            </a:r>
            <a:r>
              <a:rPr lang="en-US" altLang="zh-CN" sz="2800" b="1" dirty="0" smtClean="0">
                <a:solidFill>
                  <a:schemeClr val="bg2"/>
                </a:solidFill>
                <a:latin typeface="Times New Roman"/>
              </a:rPr>
              <a:t>=1</a:t>
            </a:r>
            <a:r>
              <a:rPr lang="zh-CN" altLang="en-US" sz="2800" b="1" dirty="0" smtClean="0">
                <a:solidFill>
                  <a:srgbClr val="000000"/>
                </a:solidFill>
                <a:latin typeface="Times New Roman"/>
              </a:rPr>
              <a:t>，</a:t>
            </a:r>
            <a:r>
              <a:rPr lang="el-GR" altLang="zh-CN" b="1" dirty="0" smtClean="0">
                <a:solidFill>
                  <a:srgbClr val="000000"/>
                </a:solidFill>
                <a:latin typeface="Times New Roman"/>
              </a:rPr>
              <a:t> μ</a:t>
            </a:r>
            <a:r>
              <a:rPr lang="en-US" altLang="zh-CN" b="1" dirty="0" smtClean="0">
                <a:solidFill>
                  <a:srgbClr val="000000"/>
                </a:solidFill>
                <a:latin typeface="Times New Roman"/>
              </a:rPr>
              <a:t>=-3</a:t>
            </a:r>
            <a:endParaRPr lang="zh-CN" altLang="en-US" dirty="0"/>
          </a:p>
        </p:txBody>
      </p:sp>
      <p:sp>
        <p:nvSpPr>
          <p:cNvPr id="11" name="TextBox 10"/>
          <p:cNvSpPr txBox="1"/>
          <p:nvPr/>
        </p:nvSpPr>
        <p:spPr>
          <a:xfrm>
            <a:off x="523284" y="404664"/>
            <a:ext cx="4152099" cy="738664"/>
          </a:xfrm>
          <a:prstGeom prst="rect">
            <a:avLst/>
          </a:prstGeom>
          <a:noFill/>
        </p:spPr>
        <p:txBody>
          <a:bodyPr wrap="none" rtlCol="0">
            <a:spAutoFit/>
          </a:bodyPr>
          <a:lstStyle/>
          <a:p>
            <a:pPr>
              <a:lnSpc>
                <a:spcPct val="150000"/>
              </a:lnSpc>
            </a:pPr>
            <a:r>
              <a:rPr lang="zh-CN" altLang="en-US" sz="2800" b="1" dirty="0" smtClean="0">
                <a:latin typeface="+mn-ea"/>
              </a:rPr>
              <a:t>也可以再利用定比分点，</a:t>
            </a:r>
            <a:endParaRPr lang="zh-CN" altLang="en-US" sz="2800" b="1"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6595" name="Line 3"/>
          <p:cNvSpPr>
            <a:spLocks noChangeShapeType="1"/>
          </p:cNvSpPr>
          <p:nvPr/>
        </p:nvSpPr>
        <p:spPr bwMode="auto">
          <a:xfrm>
            <a:off x="1403350" y="2060997"/>
            <a:ext cx="1223963" cy="0"/>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366596" name="Object 4"/>
          <p:cNvGraphicFramePr>
            <a:graphicFrameLocks noChangeAspect="1"/>
          </p:cNvGraphicFramePr>
          <p:nvPr/>
        </p:nvGraphicFramePr>
        <p:xfrm>
          <a:off x="1763713" y="1629197"/>
          <a:ext cx="239712" cy="315912"/>
        </p:xfrm>
        <a:graphic>
          <a:graphicData uri="http://schemas.openxmlformats.org/presentationml/2006/ole">
            <mc:AlternateContent xmlns:mc="http://schemas.openxmlformats.org/markup-compatibility/2006">
              <mc:Choice xmlns:v="urn:schemas-microsoft-com:vml" Requires="v">
                <p:oleObj spid="_x0000_s366633" name="公式" r:id="rId3" imgW="241200" imgH="317160" progId="">
                  <p:embed/>
                </p:oleObj>
              </mc:Choice>
              <mc:Fallback>
                <p:oleObj name="公式" r:id="rId3" imgW="241200" imgH="31716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9197"/>
                        <a:ext cx="23971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597" name="Line 5"/>
          <p:cNvSpPr>
            <a:spLocks noChangeShapeType="1"/>
          </p:cNvSpPr>
          <p:nvPr/>
        </p:nvSpPr>
        <p:spPr bwMode="auto">
          <a:xfrm>
            <a:off x="3708400" y="2060997"/>
            <a:ext cx="1223963" cy="0"/>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66598" name="Object 6"/>
          <p:cNvGraphicFramePr>
            <a:graphicFrameLocks noChangeAspect="1"/>
          </p:cNvGraphicFramePr>
          <p:nvPr/>
        </p:nvGraphicFramePr>
        <p:xfrm>
          <a:off x="4427538" y="1557759"/>
          <a:ext cx="252412" cy="404813"/>
        </p:xfrm>
        <a:graphic>
          <a:graphicData uri="http://schemas.openxmlformats.org/presentationml/2006/ole">
            <mc:AlternateContent xmlns:mc="http://schemas.openxmlformats.org/markup-compatibility/2006">
              <mc:Choice xmlns:v="urn:schemas-microsoft-com:vml" Requires="v">
                <p:oleObj spid="_x0000_s366634" name="公式" r:id="rId5" imgW="253800" imgH="406080" progId="">
                  <p:embed/>
                </p:oleObj>
              </mc:Choice>
              <mc:Fallback>
                <p:oleObj name="公式" r:id="rId5" imgW="253800" imgH="40608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557759"/>
                        <a:ext cx="252412"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6608" name="Group 16"/>
          <p:cNvGrpSpPr>
            <a:grpSpLocks/>
          </p:cNvGrpSpPr>
          <p:nvPr/>
        </p:nvGrpSpPr>
        <p:grpSpPr bwMode="auto">
          <a:xfrm>
            <a:off x="540321" y="260648"/>
            <a:ext cx="8568183" cy="1295401"/>
            <a:chOff x="249" y="1071"/>
            <a:chExt cx="4718" cy="816"/>
          </a:xfrm>
        </p:grpSpPr>
        <p:sp>
          <p:nvSpPr>
            <p:cNvPr id="366609" name="Rectangle 17"/>
            <p:cNvSpPr>
              <a:spLocks noChangeArrowheads="1"/>
            </p:cNvSpPr>
            <p:nvPr/>
          </p:nvSpPr>
          <p:spPr bwMode="auto">
            <a:xfrm>
              <a:off x="249" y="1071"/>
              <a:ext cx="4718" cy="809"/>
            </a:xfrm>
            <a:prstGeom prst="rect">
              <a:avLst/>
            </a:prstGeom>
            <a:noFill/>
            <a:ln w="9525">
              <a:noFill/>
              <a:miter lim="800000"/>
              <a:headEnd/>
              <a:tailEnd/>
            </a:ln>
          </p:spPr>
          <p:txBody>
            <a:bodyPr>
              <a:spAutoFit/>
            </a:bodyPr>
            <a:lstStyle/>
            <a:p>
              <a:pPr>
                <a:lnSpc>
                  <a:spcPct val="150000"/>
                </a:lnSpc>
              </a:pPr>
              <a:r>
                <a:rPr kumimoji="1" lang="zh-CN" altLang="en-US" sz="2800" b="1" dirty="0" smtClean="0">
                  <a:latin typeface="+mn-ea"/>
                  <a:ea typeface="+mn-ea"/>
                </a:rPr>
                <a:t>如</a:t>
              </a:r>
              <a:r>
                <a:rPr kumimoji="1" lang="zh-CN" altLang="en-US" sz="2800" b="1" dirty="0">
                  <a:latin typeface="+mn-ea"/>
                  <a:ea typeface="+mn-ea"/>
                </a:rPr>
                <a:t>果两个向量的模相等且方向相同</a:t>
              </a:r>
              <a:r>
                <a:rPr kumimoji="1" lang="zh-CN" altLang="en-US" sz="2800" b="1" dirty="0" smtClean="0">
                  <a:latin typeface="+mn-ea"/>
                  <a:ea typeface="+mn-ea"/>
                </a:rPr>
                <a:t>，叫</a:t>
              </a:r>
              <a:r>
                <a:rPr kumimoji="1" lang="zh-CN" altLang="en-US" sz="2800" b="1" dirty="0">
                  <a:latin typeface="+mn-ea"/>
                  <a:ea typeface="+mn-ea"/>
                </a:rPr>
                <a:t>做</a:t>
              </a:r>
              <a:r>
                <a:rPr kumimoji="1" lang="zh-CN" altLang="en-US" sz="2800" b="1" dirty="0">
                  <a:solidFill>
                    <a:schemeClr val="accent1"/>
                  </a:solidFill>
                  <a:latin typeface="+mn-ea"/>
                  <a:ea typeface="+mn-ea"/>
                </a:rPr>
                <a:t>相等向量</a:t>
              </a:r>
              <a:r>
                <a:rPr kumimoji="1" lang="en-US" altLang="zh-CN" sz="2800" b="1" dirty="0">
                  <a:latin typeface="+mn-ea"/>
                  <a:ea typeface="+mn-ea"/>
                </a:rPr>
                <a:t>.</a:t>
              </a:r>
              <a:r>
                <a:rPr kumimoji="1" lang="zh-CN" altLang="en-US" sz="2800" b="1" dirty="0">
                  <a:latin typeface="+mn-ea"/>
                  <a:ea typeface="+mn-ea"/>
                </a:rPr>
                <a:t>记为</a:t>
              </a:r>
            </a:p>
          </p:txBody>
        </p:sp>
        <p:graphicFrame>
          <p:nvGraphicFramePr>
            <p:cNvPr id="366610" name="Object 18"/>
            <p:cNvGraphicFramePr>
              <a:graphicFrameLocks noChangeAspect="1"/>
            </p:cNvGraphicFramePr>
            <p:nvPr/>
          </p:nvGraphicFramePr>
          <p:xfrm>
            <a:off x="724" y="1494"/>
            <a:ext cx="672" cy="393"/>
          </p:xfrm>
          <a:graphic>
            <a:graphicData uri="http://schemas.openxmlformats.org/presentationml/2006/ole">
              <mc:AlternateContent xmlns:mc="http://schemas.openxmlformats.org/markup-compatibility/2006">
                <mc:Choice xmlns:v="urn:schemas-microsoft-com:vml" Requires="v">
                  <p:oleObj spid="_x0000_s366635" name="Equation" r:id="rId7" imgW="368280" imgH="215640" progId="">
                    <p:embed/>
                  </p:oleObj>
                </mc:Choice>
                <mc:Fallback>
                  <p:oleObj name="Equation" r:id="rId7" imgW="368280" imgH="215640" progId="">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 y="1494"/>
                          <a:ext cx="672"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6611" name="Text Box 19"/>
          <p:cNvSpPr txBox="1">
            <a:spLocks noChangeArrowheads="1"/>
          </p:cNvSpPr>
          <p:nvPr/>
        </p:nvSpPr>
        <p:spPr bwMode="auto">
          <a:xfrm>
            <a:off x="2843213" y="1686347"/>
            <a:ext cx="649287" cy="519112"/>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a:t>
            </a:r>
          </a:p>
        </p:txBody>
      </p:sp>
      <p:sp>
        <p:nvSpPr>
          <p:cNvPr id="366612" name="Rectangle 20"/>
          <p:cNvSpPr>
            <a:spLocks noChangeArrowheads="1"/>
          </p:cNvSpPr>
          <p:nvPr/>
        </p:nvSpPr>
        <p:spPr bwMode="auto">
          <a:xfrm>
            <a:off x="539750" y="2492896"/>
            <a:ext cx="7848674" cy="523220"/>
          </a:xfrm>
          <a:prstGeom prst="rect">
            <a:avLst/>
          </a:prstGeom>
          <a:noFill/>
          <a:ln w="9525">
            <a:noFill/>
            <a:miter lim="800000"/>
            <a:headEnd/>
            <a:tailEnd/>
          </a:ln>
        </p:spPr>
        <p:txBody>
          <a:bodyPr wrap="square">
            <a:spAutoFit/>
          </a:bodyPr>
          <a:lstStyle/>
          <a:p>
            <a:r>
              <a:rPr kumimoji="1" lang="zh-CN" altLang="en-US" sz="2800" b="1" dirty="0" smtClean="0">
                <a:latin typeface="+mn-ea"/>
                <a:ea typeface="+mn-ea"/>
              </a:rPr>
              <a:t>两</a:t>
            </a:r>
            <a:r>
              <a:rPr kumimoji="1" lang="zh-CN" altLang="en-US" sz="2800" b="1" dirty="0">
                <a:latin typeface="+mn-ea"/>
                <a:ea typeface="+mn-ea"/>
              </a:rPr>
              <a:t>个模相等，方向相反的向量叫做互为</a:t>
            </a:r>
            <a:r>
              <a:rPr kumimoji="1" lang="zh-CN" altLang="en-US" sz="2800" b="1" dirty="0">
                <a:solidFill>
                  <a:schemeClr val="accent1"/>
                </a:solidFill>
                <a:latin typeface="+mn-ea"/>
                <a:ea typeface="+mn-ea"/>
              </a:rPr>
              <a:t>反向量</a:t>
            </a:r>
            <a:r>
              <a:rPr kumimoji="1" lang="en-US" altLang="zh-CN" sz="2800" b="1" dirty="0">
                <a:solidFill>
                  <a:schemeClr val="accent1"/>
                </a:solidFill>
                <a:latin typeface="+mn-ea"/>
                <a:ea typeface="+mn-ea"/>
              </a:rPr>
              <a:t>.</a:t>
            </a:r>
          </a:p>
        </p:txBody>
      </p:sp>
      <p:graphicFrame>
        <p:nvGraphicFramePr>
          <p:cNvPr id="366613" name="Object 21"/>
          <p:cNvGraphicFramePr>
            <a:graphicFrameLocks noChangeAspect="1"/>
          </p:cNvGraphicFramePr>
          <p:nvPr/>
        </p:nvGraphicFramePr>
        <p:xfrm>
          <a:off x="1116013" y="4221088"/>
          <a:ext cx="2976562" cy="530225"/>
        </p:xfrm>
        <a:graphic>
          <a:graphicData uri="http://schemas.openxmlformats.org/presentationml/2006/ole">
            <mc:AlternateContent xmlns:mc="http://schemas.openxmlformats.org/markup-compatibility/2006">
              <mc:Choice xmlns:v="urn:schemas-microsoft-com:vml" Requires="v">
                <p:oleObj spid="_x0000_s366636" name="公式" r:id="rId9" imgW="1422360" imgH="253800" progId="">
                  <p:embed/>
                </p:oleObj>
              </mc:Choice>
              <mc:Fallback>
                <p:oleObj name="公式" r:id="rId9" imgW="1422360" imgH="253800" progId="">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221088"/>
                        <a:ext cx="297656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14" name="Object 22"/>
          <p:cNvGraphicFramePr>
            <a:graphicFrameLocks noChangeAspect="1"/>
          </p:cNvGraphicFramePr>
          <p:nvPr/>
        </p:nvGraphicFramePr>
        <p:xfrm>
          <a:off x="1187450" y="3573016"/>
          <a:ext cx="2835275" cy="484187"/>
        </p:xfrm>
        <a:graphic>
          <a:graphicData uri="http://schemas.openxmlformats.org/presentationml/2006/ole">
            <mc:AlternateContent xmlns:mc="http://schemas.openxmlformats.org/markup-compatibility/2006">
              <mc:Choice xmlns:v="urn:schemas-microsoft-com:vml" Requires="v">
                <p:oleObj spid="_x0000_s366637" name="公式" r:id="rId11" imgW="1269720" imgH="215640" progId="">
                  <p:embed/>
                </p:oleObj>
              </mc:Choice>
              <mc:Fallback>
                <p:oleObj name="公式" r:id="rId11" imgW="1269720" imgH="215640" progId="">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3573016"/>
                        <a:ext cx="283527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15" name="Line 23"/>
          <p:cNvSpPr>
            <a:spLocks noChangeShapeType="1"/>
          </p:cNvSpPr>
          <p:nvPr/>
        </p:nvSpPr>
        <p:spPr bwMode="auto">
          <a:xfrm flipH="1">
            <a:off x="5003800" y="4005684"/>
            <a:ext cx="1295400" cy="0"/>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366616" name="Object 24"/>
          <p:cNvGraphicFramePr>
            <a:graphicFrameLocks noChangeAspect="1"/>
          </p:cNvGraphicFramePr>
          <p:nvPr/>
        </p:nvGraphicFramePr>
        <p:xfrm>
          <a:off x="5364163" y="4150147"/>
          <a:ext cx="531812" cy="315912"/>
        </p:xfrm>
        <a:graphic>
          <a:graphicData uri="http://schemas.openxmlformats.org/presentationml/2006/ole">
            <mc:AlternateContent xmlns:mc="http://schemas.openxmlformats.org/markup-compatibility/2006">
              <mc:Choice xmlns:v="urn:schemas-microsoft-com:vml" Requires="v">
                <p:oleObj spid="_x0000_s366638" name="公式" r:id="rId13" imgW="533160" imgH="317160" progId="">
                  <p:embed/>
                </p:oleObj>
              </mc:Choice>
              <mc:Fallback>
                <p:oleObj name="公式" r:id="rId13" imgW="533160" imgH="317160" progId="">
                  <p:embed/>
                  <p:pic>
                    <p:nvPicPr>
                      <p:cNvPr id="0"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4150147"/>
                        <a:ext cx="53181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17" name="Line 25"/>
          <p:cNvSpPr>
            <a:spLocks noChangeShapeType="1"/>
          </p:cNvSpPr>
          <p:nvPr/>
        </p:nvSpPr>
        <p:spPr bwMode="auto">
          <a:xfrm>
            <a:off x="6443663" y="4005684"/>
            <a:ext cx="1295400" cy="0"/>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66618" name="Object 26"/>
          <p:cNvGraphicFramePr>
            <a:graphicFrameLocks noChangeAspect="1"/>
          </p:cNvGraphicFramePr>
          <p:nvPr/>
        </p:nvGraphicFramePr>
        <p:xfrm>
          <a:off x="7019925" y="4150147"/>
          <a:ext cx="239713" cy="315912"/>
        </p:xfrm>
        <a:graphic>
          <a:graphicData uri="http://schemas.openxmlformats.org/presentationml/2006/ole">
            <mc:AlternateContent xmlns:mc="http://schemas.openxmlformats.org/markup-compatibility/2006">
              <mc:Choice xmlns:v="urn:schemas-microsoft-com:vml" Requires="v">
                <p:oleObj spid="_x0000_s366639" name="公式" r:id="rId15" imgW="241200" imgH="317160" progId="">
                  <p:embed/>
                </p:oleObj>
              </mc:Choice>
              <mc:Fallback>
                <p:oleObj name="公式" r:id="rId15" imgW="241200" imgH="317160" progId="">
                  <p:embed/>
                  <p:pic>
                    <p:nvPicPr>
                      <p:cNvPr id="0" name="Picture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9925" y="4150147"/>
                        <a:ext cx="239713"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6608"/>
                                        </p:tgtEl>
                                        <p:attrNameLst>
                                          <p:attrName>style.visibility</p:attrName>
                                        </p:attrNameLst>
                                      </p:cBhvr>
                                      <p:to>
                                        <p:strVal val="visible"/>
                                      </p:to>
                                    </p:set>
                                    <p:anim calcmode="lin" valueType="num">
                                      <p:cBhvr additive="base">
                                        <p:cTn id="7" dur="1000" fill="hold"/>
                                        <p:tgtEl>
                                          <p:spTgt spid="366608"/>
                                        </p:tgtEl>
                                        <p:attrNameLst>
                                          <p:attrName>ppt_x</p:attrName>
                                        </p:attrNameLst>
                                      </p:cBhvr>
                                      <p:tavLst>
                                        <p:tav tm="0">
                                          <p:val>
                                            <p:strVal val="0-#ppt_w/2"/>
                                          </p:val>
                                        </p:tav>
                                        <p:tav tm="100000">
                                          <p:val>
                                            <p:strVal val="#ppt_x"/>
                                          </p:val>
                                        </p:tav>
                                      </p:tavLst>
                                    </p:anim>
                                    <p:anim calcmode="lin" valueType="num">
                                      <p:cBhvr additive="base">
                                        <p:cTn id="8" dur="1000" fill="hold"/>
                                        <p:tgtEl>
                                          <p:spTgt spid="3666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6595"/>
                                        </p:tgtEl>
                                        <p:attrNameLst>
                                          <p:attrName>style.visibility</p:attrName>
                                        </p:attrNameLst>
                                      </p:cBhvr>
                                      <p:to>
                                        <p:strVal val="visible"/>
                                      </p:to>
                                    </p:set>
                                    <p:animEffect transition="in" filter="box(in)">
                                      <p:cBhvr>
                                        <p:cTn id="13" dur="500"/>
                                        <p:tgtEl>
                                          <p:spTgt spid="36659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66596"/>
                                        </p:tgtEl>
                                        <p:attrNameLst>
                                          <p:attrName>style.visibility</p:attrName>
                                        </p:attrNameLst>
                                      </p:cBhvr>
                                      <p:to>
                                        <p:strVal val="visible"/>
                                      </p:to>
                                    </p:set>
                                    <p:animEffect transition="in" filter="box(in)">
                                      <p:cBhvr>
                                        <p:cTn id="18" dur="500"/>
                                        <p:tgtEl>
                                          <p:spTgt spid="36659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66597"/>
                                        </p:tgtEl>
                                        <p:attrNameLst>
                                          <p:attrName>style.visibility</p:attrName>
                                        </p:attrNameLst>
                                      </p:cBhvr>
                                      <p:to>
                                        <p:strVal val="visible"/>
                                      </p:to>
                                    </p:set>
                                    <p:animEffect transition="in" filter="box(in)">
                                      <p:cBhvr>
                                        <p:cTn id="23" dur="500"/>
                                        <p:tgtEl>
                                          <p:spTgt spid="36659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66598"/>
                                        </p:tgtEl>
                                        <p:attrNameLst>
                                          <p:attrName>style.visibility</p:attrName>
                                        </p:attrNameLst>
                                      </p:cBhvr>
                                      <p:to>
                                        <p:strVal val="visible"/>
                                      </p:to>
                                    </p:set>
                                    <p:animEffect transition="in" filter="box(in)">
                                      <p:cBhvr>
                                        <p:cTn id="28" dur="500"/>
                                        <p:tgtEl>
                                          <p:spTgt spid="366598"/>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fill="hold" grpId="1" nodeType="clickEffect">
                                  <p:stCondLst>
                                    <p:cond delay="0"/>
                                  </p:stCondLst>
                                  <p:childTnLst>
                                    <p:animMotion origin="layout" path="M 0 0  L 0.25 0  E" pathEditMode="relative" ptsTypes="">
                                      <p:cBhvr>
                                        <p:cTn id="32" dur="2000" fill="hold"/>
                                        <p:tgtEl>
                                          <p:spTgt spid="366595"/>
                                        </p:tgtEl>
                                        <p:attrNameLst>
                                          <p:attrName>ppt_x</p:attrName>
                                          <p:attrName>ppt_y</p:attrName>
                                        </p:attrNameLst>
                                      </p:cBhvr>
                                    </p:animMotion>
                                  </p:childTnLst>
                                </p:cTn>
                              </p:par>
                            </p:childTnLst>
                          </p:cTn>
                        </p:par>
                        <p:par>
                          <p:cTn id="33" fill="hold">
                            <p:stCondLst>
                              <p:cond delay="2000"/>
                            </p:stCondLst>
                            <p:childTnLst>
                              <p:par>
                                <p:cTn id="34" presetID="0" presetClass="path" presetSubtype="0" accel="50000" decel="50000" fill="hold" nodeType="afterEffect">
                                  <p:stCondLst>
                                    <p:cond delay="0"/>
                                  </p:stCondLst>
                                  <p:childTnLst>
                                    <p:animMotion origin="layout" path="M 0.00278 -0.00185 L 0.09723 -0.00185 " pathEditMode="relative" rAng="0" ptsTypes="AA">
                                      <p:cBhvr>
                                        <p:cTn id="35" dur="2000" fill="hold"/>
                                        <p:tgtEl>
                                          <p:spTgt spid="366596"/>
                                        </p:tgtEl>
                                        <p:attrNameLst>
                                          <p:attrName>ppt_x</p:attrName>
                                          <p:attrName>ppt_y</p:attrName>
                                        </p:attrNameLst>
                                      </p:cBhvr>
                                      <p:rCtr x="47" y="0"/>
                                    </p:animMotion>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366611"/>
                                        </p:tgtEl>
                                        <p:attrNameLst>
                                          <p:attrName>style.visibility</p:attrName>
                                        </p:attrNameLst>
                                      </p:cBhvr>
                                      <p:to>
                                        <p:strVal val="visible"/>
                                      </p:to>
                                    </p:set>
                                    <p:animEffect transition="in" filter="box(in)">
                                      <p:cBhvr>
                                        <p:cTn id="39" dur="500"/>
                                        <p:tgtEl>
                                          <p:spTgt spid="366611"/>
                                        </p:tgtEl>
                                      </p:cBhvr>
                                    </p:animEffect>
                                  </p:childTnLst>
                                </p:cTn>
                              </p:par>
                            </p:childTnLst>
                          </p:cTn>
                        </p:par>
                        <p:par>
                          <p:cTn id="40" fill="hold">
                            <p:stCondLst>
                              <p:cond delay="4500"/>
                            </p:stCondLst>
                            <p:childTnLst>
                              <p:par>
                                <p:cTn id="41" presetID="0" presetClass="path" presetSubtype="0" accel="50000" decel="50000" fill="hold" nodeType="afterEffect">
                                  <p:stCondLst>
                                    <p:cond delay="0"/>
                                  </p:stCondLst>
                                  <p:childTnLst>
                                    <p:animMotion origin="layout" path="M -8.33333E-7 -9.24855E-7 L -0.11823 -9.24855E-7 " pathEditMode="relative" ptsTypes="AA">
                                      <p:cBhvr>
                                        <p:cTn id="42" dur="2000" fill="hold"/>
                                        <p:tgtEl>
                                          <p:spTgt spid="366598"/>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6612"/>
                                        </p:tgtEl>
                                        <p:attrNameLst>
                                          <p:attrName>style.visibility</p:attrName>
                                        </p:attrNameLst>
                                      </p:cBhvr>
                                      <p:to>
                                        <p:strVal val="visible"/>
                                      </p:to>
                                    </p:set>
                                    <p:animEffect transition="in" filter="wipe(left)">
                                      <p:cBhvr>
                                        <p:cTn id="47" dur="1000"/>
                                        <p:tgtEl>
                                          <p:spTgt spid="3666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66614"/>
                                        </p:tgtEl>
                                        <p:attrNameLst>
                                          <p:attrName>style.visibility</p:attrName>
                                        </p:attrNameLst>
                                      </p:cBhvr>
                                      <p:to>
                                        <p:strVal val="visible"/>
                                      </p:to>
                                    </p:set>
                                    <p:animEffect transition="in" filter="box(in)">
                                      <p:cBhvr>
                                        <p:cTn id="52" dur="500"/>
                                        <p:tgtEl>
                                          <p:spTgt spid="36661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66613"/>
                                        </p:tgtEl>
                                        <p:attrNameLst>
                                          <p:attrName>style.visibility</p:attrName>
                                        </p:attrNameLst>
                                      </p:cBhvr>
                                      <p:to>
                                        <p:strVal val="visible"/>
                                      </p:to>
                                    </p:set>
                                    <p:animEffect transition="in" filter="checkerboard(across)">
                                      <p:cBhvr>
                                        <p:cTn id="57" dur="500"/>
                                        <p:tgtEl>
                                          <p:spTgt spid="36661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366615"/>
                                        </p:tgtEl>
                                        <p:attrNameLst>
                                          <p:attrName>style.visibility</p:attrName>
                                        </p:attrNameLst>
                                      </p:cBhvr>
                                      <p:to>
                                        <p:strVal val="visible"/>
                                      </p:to>
                                    </p:set>
                                    <p:animEffect transition="in" filter="strips(downLeft)">
                                      <p:cBhvr>
                                        <p:cTn id="62" dur="500"/>
                                        <p:tgtEl>
                                          <p:spTgt spid="3666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66616"/>
                                        </p:tgtEl>
                                        <p:attrNameLst>
                                          <p:attrName>style.visibility</p:attrName>
                                        </p:attrNameLst>
                                      </p:cBhvr>
                                      <p:to>
                                        <p:strVal val="visible"/>
                                      </p:to>
                                    </p:set>
                                    <p:animEffect transition="in" filter="box(in)">
                                      <p:cBhvr>
                                        <p:cTn id="67" dur="500"/>
                                        <p:tgtEl>
                                          <p:spTgt spid="366616"/>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366617"/>
                                        </p:tgtEl>
                                        <p:attrNameLst>
                                          <p:attrName>style.visibility</p:attrName>
                                        </p:attrNameLst>
                                      </p:cBhvr>
                                      <p:to>
                                        <p:strVal val="visible"/>
                                      </p:to>
                                    </p:set>
                                    <p:animEffect transition="in" filter="strips(downRight)">
                                      <p:cBhvr>
                                        <p:cTn id="72" dur="500"/>
                                        <p:tgtEl>
                                          <p:spTgt spid="3666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366618"/>
                                        </p:tgtEl>
                                        <p:attrNameLst>
                                          <p:attrName>style.visibility</p:attrName>
                                        </p:attrNameLst>
                                      </p:cBhvr>
                                      <p:to>
                                        <p:strVal val="visible"/>
                                      </p:to>
                                    </p:set>
                                    <p:animEffect transition="in" filter="box(in)">
                                      <p:cBhvr>
                                        <p:cTn id="77" dur="500"/>
                                        <p:tgtEl>
                                          <p:spTgt spid="3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animBg="1"/>
      <p:bldP spid="366595" grpId="1" animBg="1"/>
      <p:bldP spid="366597" grpId="0" animBg="1"/>
      <p:bldP spid="366611" grpId="0"/>
      <p:bldP spid="366612" grpId="0" autoUpdateAnimBg="0"/>
      <p:bldP spid="366615" grpId="0" animBg="1"/>
      <p:bldP spid="366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620688"/>
            <a:ext cx="1266693" cy="656846"/>
          </a:xfrm>
          <a:prstGeom prst="rect">
            <a:avLst/>
          </a:prstGeom>
          <a:noFill/>
        </p:spPr>
        <p:txBody>
          <a:bodyPr wrap="none" rtlCol="0">
            <a:spAutoFit/>
          </a:bodyPr>
          <a:lstStyle/>
          <a:p>
            <a:pPr>
              <a:lnSpc>
                <a:spcPct val="150000"/>
              </a:lnSpc>
            </a:pPr>
            <a:r>
              <a:rPr lang="zh-CN" altLang="en-US" sz="2800" b="1" dirty="0" smtClean="0">
                <a:solidFill>
                  <a:schemeClr val="accent2"/>
                </a:solidFill>
                <a:latin typeface="+mj-ea"/>
                <a:ea typeface="+mj-ea"/>
              </a:rPr>
              <a:t>作业：</a:t>
            </a:r>
          </a:p>
        </p:txBody>
      </p:sp>
      <p:sp>
        <p:nvSpPr>
          <p:cNvPr id="5" name="TextBox 4"/>
          <p:cNvSpPr txBox="1"/>
          <p:nvPr/>
        </p:nvSpPr>
        <p:spPr>
          <a:xfrm>
            <a:off x="539552" y="1484784"/>
            <a:ext cx="2339102" cy="637675"/>
          </a:xfrm>
          <a:prstGeom prst="rect">
            <a:avLst/>
          </a:prstGeom>
          <a:noFill/>
        </p:spPr>
        <p:txBody>
          <a:bodyPr wrap="none" rtlCol="0">
            <a:spAutoFit/>
          </a:bodyPr>
          <a:lstStyle/>
          <a:p>
            <a:pPr>
              <a:lnSpc>
                <a:spcPct val="150000"/>
              </a:lnSpc>
            </a:pPr>
            <a:r>
              <a:rPr lang="zh-CN" altLang="en-US" sz="2800" b="1" dirty="0" smtClean="0">
                <a:latin typeface="+mn-ea"/>
                <a:ea typeface="+mn-ea"/>
              </a:rPr>
              <a:t>习题</a:t>
            </a:r>
            <a:r>
              <a:rPr lang="en-US" altLang="zh-CN" sz="2800" b="1" dirty="0" smtClean="0">
                <a:latin typeface="+mn-ea"/>
                <a:ea typeface="+mn-ea"/>
              </a:rPr>
              <a:t>1.1</a:t>
            </a:r>
            <a:r>
              <a:rPr lang="zh-CN" altLang="en-US" sz="2800" b="1" dirty="0" smtClean="0">
                <a:latin typeface="+mn-ea"/>
                <a:ea typeface="+mn-ea"/>
              </a:rPr>
              <a:t>，</a:t>
            </a:r>
            <a:r>
              <a:rPr lang="en-US" altLang="zh-CN" sz="2800" b="1" dirty="0" smtClean="0">
                <a:latin typeface="+mn-ea"/>
                <a:ea typeface="+mn-ea"/>
              </a:rPr>
              <a:t>P10</a:t>
            </a:r>
            <a:endParaRPr lang="zh-CN" altLang="en-US" sz="2800" b="1" dirty="0" smtClean="0">
              <a:latin typeface="+mn-ea"/>
              <a:ea typeface="+mn-ea"/>
            </a:endParaRPr>
          </a:p>
        </p:txBody>
      </p:sp>
      <p:sp>
        <p:nvSpPr>
          <p:cNvPr id="6" name="TextBox 5"/>
          <p:cNvSpPr txBox="1"/>
          <p:nvPr/>
        </p:nvSpPr>
        <p:spPr>
          <a:xfrm>
            <a:off x="611560" y="2492896"/>
            <a:ext cx="3264035" cy="637675"/>
          </a:xfrm>
          <a:prstGeom prst="rect">
            <a:avLst/>
          </a:prstGeom>
          <a:noFill/>
        </p:spPr>
        <p:txBody>
          <a:bodyPr wrap="none" rtlCol="0">
            <a:spAutoFit/>
          </a:bodyPr>
          <a:lstStyle/>
          <a:p>
            <a:pPr>
              <a:lnSpc>
                <a:spcPct val="150000"/>
              </a:lnSpc>
            </a:pPr>
            <a:r>
              <a:rPr lang="en-US" altLang="zh-CN" sz="2800" b="1" dirty="0" smtClean="0">
                <a:latin typeface="+mn-ea"/>
                <a:ea typeface="+mn-ea"/>
              </a:rPr>
              <a:t>2,6,8,10,12,16,17</a:t>
            </a:r>
            <a:endParaRPr lang="zh-CN" altLang="en-US" sz="2800" b="1" dirty="0" smtClean="0">
              <a:latin typeface="+mn-ea"/>
              <a:ea typeface="+mn-ea"/>
            </a:endParaRPr>
          </a:p>
        </p:txBody>
      </p:sp>
      <p:sp>
        <p:nvSpPr>
          <p:cNvPr id="7" name="TextBox 6"/>
          <p:cNvSpPr txBox="1"/>
          <p:nvPr/>
        </p:nvSpPr>
        <p:spPr>
          <a:xfrm>
            <a:off x="611560" y="3943453"/>
            <a:ext cx="2353529" cy="738664"/>
          </a:xfrm>
          <a:prstGeom prst="rect">
            <a:avLst/>
          </a:prstGeom>
          <a:noFill/>
        </p:spPr>
        <p:txBody>
          <a:bodyPr wrap="none" rtlCol="0">
            <a:spAutoFit/>
          </a:bodyPr>
          <a:lstStyle/>
          <a:p>
            <a:pPr>
              <a:lnSpc>
                <a:spcPct val="150000"/>
              </a:lnSpc>
            </a:pPr>
            <a:r>
              <a:rPr lang="zh-CN" altLang="en-US" sz="2800" b="1" dirty="0" smtClean="0">
                <a:latin typeface="+mn-ea"/>
                <a:ea typeface="+mn-ea"/>
              </a:rPr>
              <a:t>习题</a:t>
            </a:r>
            <a:r>
              <a:rPr lang="en-US" altLang="zh-CN" sz="2800" b="1" dirty="0" smtClean="0">
                <a:latin typeface="+mn-ea"/>
                <a:ea typeface="+mn-ea"/>
              </a:rPr>
              <a:t>1.2</a:t>
            </a:r>
            <a:r>
              <a:rPr lang="zh-CN" altLang="en-US" sz="2800" b="1" dirty="0" smtClean="0">
                <a:latin typeface="+mn-ea"/>
                <a:ea typeface="+mn-ea"/>
              </a:rPr>
              <a:t>，</a:t>
            </a:r>
            <a:r>
              <a:rPr lang="en-US" altLang="zh-CN" sz="2800" b="1" dirty="0" smtClean="0">
                <a:latin typeface="+mn-ea"/>
                <a:ea typeface="+mn-ea"/>
              </a:rPr>
              <a:t>P21</a:t>
            </a:r>
            <a:endParaRPr lang="zh-CN" altLang="en-US" sz="2800" b="1" dirty="0" smtClean="0">
              <a:latin typeface="+mn-ea"/>
              <a:ea typeface="+mn-ea"/>
            </a:endParaRPr>
          </a:p>
        </p:txBody>
      </p:sp>
      <p:sp>
        <p:nvSpPr>
          <p:cNvPr id="8" name="TextBox 7"/>
          <p:cNvSpPr txBox="1"/>
          <p:nvPr/>
        </p:nvSpPr>
        <p:spPr>
          <a:xfrm>
            <a:off x="683568" y="5013176"/>
            <a:ext cx="2539478" cy="637675"/>
          </a:xfrm>
          <a:prstGeom prst="rect">
            <a:avLst/>
          </a:prstGeom>
          <a:noFill/>
        </p:spPr>
        <p:txBody>
          <a:bodyPr wrap="none" rtlCol="0">
            <a:spAutoFit/>
          </a:bodyPr>
          <a:lstStyle/>
          <a:p>
            <a:pPr>
              <a:lnSpc>
                <a:spcPct val="150000"/>
              </a:lnSpc>
            </a:pPr>
            <a:r>
              <a:rPr lang="en-US" altLang="zh-CN" sz="2800" b="1" dirty="0" smtClean="0">
                <a:latin typeface="+mn-ea"/>
                <a:ea typeface="+mn-ea"/>
              </a:rPr>
              <a:t>5,6,7,8,10,12</a:t>
            </a:r>
            <a:endParaRPr lang="zh-CN" altLang="en-US" sz="2800" b="1"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3"/>
          <p:cNvSpPr txBox="1">
            <a:spLocks noGrp="1" noChangeArrowheads="1"/>
          </p:cNvSpPr>
          <p:nvPr>
            <p:ph type="ctrTitle"/>
          </p:nvPr>
        </p:nvSpPr>
        <p:spPr bwMode="auto">
          <a:xfrm>
            <a:off x="1403648" y="2659559"/>
            <a:ext cx="5400129" cy="769441"/>
          </a:xfrm>
          <a:prstGeom prst="rect">
            <a:avLst/>
          </a:prstGeom>
          <a:noFill/>
          <a:ln w="9525">
            <a:noFill/>
            <a:miter lim="800000"/>
            <a:headEnd/>
            <a:tailEnd/>
          </a:ln>
          <a:effectLst/>
        </p:spPr>
        <p:txBody>
          <a:bodyPr wrap="square">
            <a:spAutoFit/>
          </a:bodyPr>
          <a:lstStyle/>
          <a:p>
            <a:pPr>
              <a:spcBef>
                <a:spcPct val="50000"/>
              </a:spcBef>
            </a:pPr>
            <a:r>
              <a:rPr lang="en-US" altLang="zh-CN" b="1" dirty="0">
                <a:solidFill>
                  <a:srgbClr val="FF0000"/>
                </a:solidFill>
                <a:latin typeface="幼圆" pitchFamily="49" charset="-122"/>
                <a:ea typeface="幼圆" pitchFamily="49" charset="-122"/>
              </a:rPr>
              <a:t> </a:t>
            </a:r>
            <a:r>
              <a:rPr lang="en-US" altLang="zh-CN" b="1" dirty="0" smtClean="0">
                <a:solidFill>
                  <a:srgbClr val="FF0000"/>
                </a:solidFill>
                <a:latin typeface="幼圆" pitchFamily="49" charset="-122"/>
                <a:ea typeface="幼圆" pitchFamily="49" charset="-122"/>
              </a:rPr>
              <a:t>§3  </a:t>
            </a:r>
            <a:r>
              <a:rPr lang="zh-CN" altLang="en-US" b="1" dirty="0">
                <a:solidFill>
                  <a:srgbClr val="FF0000"/>
                </a:solidFill>
                <a:latin typeface="幼圆" pitchFamily="49" charset="-122"/>
                <a:ea typeface="幼圆" pitchFamily="49" charset="-122"/>
              </a:rPr>
              <a:t>向</a:t>
            </a:r>
            <a:r>
              <a:rPr lang="zh-CN" altLang="en-US" b="1" dirty="0" smtClean="0">
                <a:solidFill>
                  <a:srgbClr val="FF0000"/>
                </a:solidFill>
                <a:latin typeface="幼圆" pitchFamily="49" charset="-122"/>
                <a:ea typeface="幼圆" pitchFamily="49" charset="-122"/>
              </a:rPr>
              <a:t>量的内积</a:t>
            </a:r>
            <a:endParaRPr lang="zh-CN" altLang="en-US" b="1" dirty="0">
              <a:solidFill>
                <a:srgbClr val="FF0000"/>
              </a:solidFill>
              <a:latin typeface="幼圆" pitchFamily="49" charset="-122"/>
              <a:ea typeface="幼圆" pitchFamily="49" charset="-122"/>
            </a:endParaRPr>
          </a:p>
        </p:txBody>
      </p:sp>
      <p:sp>
        <p:nvSpPr>
          <p:cNvPr id="3" name="TextBox 2"/>
          <p:cNvSpPr txBox="1"/>
          <p:nvPr/>
        </p:nvSpPr>
        <p:spPr>
          <a:xfrm>
            <a:off x="683568" y="4780309"/>
            <a:ext cx="8064896" cy="1384995"/>
          </a:xfrm>
          <a:prstGeom prst="rect">
            <a:avLst/>
          </a:prstGeom>
          <a:noFill/>
        </p:spPr>
        <p:txBody>
          <a:bodyPr wrap="square" rtlCol="0">
            <a:spAutoFit/>
          </a:bodyPr>
          <a:lstStyle/>
          <a:p>
            <a:pPr>
              <a:lnSpc>
                <a:spcPct val="150000"/>
              </a:lnSpc>
            </a:pPr>
            <a:r>
              <a:rPr lang="zh-CN" altLang="en-US" sz="2800" b="1" dirty="0" smtClean="0"/>
              <a:t>向量的线性运算并不单单有加法和数乘，还有很多非常重要而且有用的线性运算，逐一来介绍</a:t>
            </a:r>
            <a:endParaRPr lang="en-US" altLang="zh-CN"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30082" name="Object 2"/>
          <p:cNvGraphicFramePr>
            <a:graphicFrameLocks noChangeAspect="1"/>
          </p:cNvGraphicFramePr>
          <p:nvPr/>
        </p:nvGraphicFramePr>
        <p:xfrm>
          <a:off x="467246" y="3500438"/>
          <a:ext cx="7777162" cy="1455737"/>
        </p:xfrm>
        <a:graphic>
          <a:graphicData uri="http://schemas.openxmlformats.org/presentationml/2006/ole">
            <mc:AlternateContent xmlns:mc="http://schemas.openxmlformats.org/markup-compatibility/2006">
              <mc:Choice xmlns:v="urn:schemas-microsoft-com:vml" Requires="v">
                <p:oleObj spid="_x0000_s733204" name="文档" r:id="rId3" imgW="7448400" imgH="1427760" progId="">
                  <p:embed/>
                </p:oleObj>
              </mc:Choice>
              <mc:Fallback>
                <p:oleObj name="文档" r:id="rId3" imgW="7448400" imgH="1427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46" y="3500438"/>
                        <a:ext cx="7777162" cy="145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0083" name="Object 3"/>
          <p:cNvGraphicFramePr>
            <a:graphicFrameLocks noChangeAspect="1"/>
          </p:cNvGraphicFramePr>
          <p:nvPr/>
        </p:nvGraphicFramePr>
        <p:xfrm>
          <a:off x="467246" y="4614863"/>
          <a:ext cx="2628900" cy="469900"/>
        </p:xfrm>
        <a:graphic>
          <a:graphicData uri="http://schemas.openxmlformats.org/presentationml/2006/ole">
            <mc:AlternateContent xmlns:mc="http://schemas.openxmlformats.org/markup-compatibility/2006">
              <mc:Choice xmlns:v="urn:schemas-microsoft-com:vml" Requires="v">
                <p:oleObj spid="_x0000_s733205" name="公式" r:id="rId5" imgW="2628720" imgH="469800" progId="">
                  <p:embed/>
                </p:oleObj>
              </mc:Choice>
              <mc:Fallback>
                <p:oleObj name="公式" r:id="rId5" imgW="2628720" imgH="469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246" y="4614863"/>
                        <a:ext cx="26289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084" name="Object 4"/>
          <p:cNvGraphicFramePr>
            <a:graphicFrameLocks noChangeAspect="1"/>
          </p:cNvGraphicFramePr>
          <p:nvPr/>
        </p:nvGraphicFramePr>
        <p:xfrm>
          <a:off x="3275533" y="4530725"/>
          <a:ext cx="3714750" cy="627063"/>
        </p:xfrm>
        <a:graphic>
          <a:graphicData uri="http://schemas.openxmlformats.org/presentationml/2006/ole">
            <mc:AlternateContent xmlns:mc="http://schemas.openxmlformats.org/markup-compatibility/2006">
              <mc:Choice xmlns:v="urn:schemas-microsoft-com:vml" Requires="v">
                <p:oleObj spid="_x0000_s733206" name="文档" r:id="rId7" imgW="3507120" imgH="594360" progId="">
                  <p:embed/>
                </p:oleObj>
              </mc:Choice>
              <mc:Fallback>
                <p:oleObj name="文档" r:id="rId7" imgW="3507120" imgH="5943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533" y="4530725"/>
                        <a:ext cx="3714750" cy="62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085" name="Text Box 5"/>
          <p:cNvSpPr txBox="1">
            <a:spLocks noChangeArrowheads="1"/>
          </p:cNvSpPr>
          <p:nvPr/>
        </p:nvSpPr>
        <p:spPr bwMode="auto">
          <a:xfrm>
            <a:off x="611560" y="5502176"/>
            <a:ext cx="137160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accent2"/>
                </a:solidFill>
                <a:ea typeface="黑体" pitchFamily="2" charset="-122"/>
              </a:rPr>
              <a:t>启示</a:t>
            </a:r>
          </a:p>
        </p:txBody>
      </p:sp>
      <p:sp>
        <p:nvSpPr>
          <p:cNvPr id="430086" name="Rectangle 6"/>
          <p:cNvSpPr>
            <a:spLocks noChangeArrowheads="1"/>
          </p:cNvSpPr>
          <p:nvPr/>
        </p:nvSpPr>
        <p:spPr bwMode="auto">
          <a:xfrm>
            <a:off x="539552" y="404664"/>
            <a:ext cx="2376264" cy="523220"/>
          </a:xfrm>
          <a:prstGeom prst="rect">
            <a:avLst/>
          </a:prstGeom>
          <a:noFill/>
          <a:ln w="9525">
            <a:noFill/>
            <a:miter lim="800000"/>
            <a:headEnd/>
            <a:tailEnd/>
          </a:ln>
        </p:spPr>
        <p:txBody>
          <a:bodyPr wrap="square">
            <a:spAutoFit/>
          </a:bodyPr>
          <a:lstStyle/>
          <a:p>
            <a:r>
              <a:rPr kumimoji="1" lang="zh-CN" altLang="en-US" sz="2800" b="1" dirty="0" smtClean="0">
                <a:solidFill>
                  <a:schemeClr val="accent2"/>
                </a:solidFill>
                <a:ea typeface="黑体" pitchFamily="2" charset="-122"/>
              </a:rPr>
              <a:t>物理中的实</a:t>
            </a:r>
            <a:r>
              <a:rPr kumimoji="1" lang="zh-CN" altLang="en-US" sz="2800" b="1" dirty="0">
                <a:solidFill>
                  <a:schemeClr val="accent2"/>
                </a:solidFill>
                <a:ea typeface="黑体" pitchFamily="2" charset="-122"/>
              </a:rPr>
              <a:t>例</a:t>
            </a:r>
          </a:p>
        </p:txBody>
      </p:sp>
      <p:sp>
        <p:nvSpPr>
          <p:cNvPr id="430087" name="Rectangle 7"/>
          <p:cNvSpPr>
            <a:spLocks noChangeArrowheads="1"/>
          </p:cNvSpPr>
          <p:nvPr/>
        </p:nvSpPr>
        <p:spPr bwMode="auto">
          <a:xfrm>
            <a:off x="1691680" y="5502176"/>
            <a:ext cx="6946132" cy="523220"/>
          </a:xfrm>
          <a:prstGeom prst="rect">
            <a:avLst/>
          </a:prstGeom>
          <a:noFill/>
          <a:ln w="9525">
            <a:noFill/>
            <a:miter lim="800000"/>
            <a:headEnd/>
            <a:tailEnd/>
          </a:ln>
        </p:spPr>
        <p:txBody>
          <a:bodyPr wrap="none">
            <a:spAutoFit/>
          </a:bodyPr>
          <a:lstStyle/>
          <a:p>
            <a:r>
              <a:rPr kumimoji="1" lang="zh-CN" altLang="en-US" sz="2800" b="1" dirty="0" smtClean="0"/>
              <a:t>两个向量可作</a:t>
            </a:r>
            <a:r>
              <a:rPr kumimoji="1" lang="zh-CN" altLang="en-US" sz="2800" b="1" dirty="0"/>
              <a:t>这样的运算</a:t>
            </a:r>
            <a:r>
              <a:rPr kumimoji="1" lang="en-US" altLang="zh-CN" sz="2800" b="1" dirty="0"/>
              <a:t>, </a:t>
            </a:r>
            <a:r>
              <a:rPr kumimoji="1" lang="zh-CN" altLang="en-US" sz="2800" b="1" dirty="0"/>
              <a:t>结果是一个数量</a:t>
            </a:r>
            <a:r>
              <a:rPr kumimoji="1" lang="en-US" altLang="zh-CN" sz="2800" b="1" dirty="0"/>
              <a:t>.</a:t>
            </a:r>
          </a:p>
        </p:txBody>
      </p:sp>
      <p:sp>
        <p:nvSpPr>
          <p:cNvPr id="430089" name="Line 9"/>
          <p:cNvSpPr>
            <a:spLocks noChangeShapeType="1"/>
          </p:cNvSpPr>
          <p:nvPr/>
        </p:nvSpPr>
        <p:spPr bwMode="auto">
          <a:xfrm>
            <a:off x="2051571" y="2665413"/>
            <a:ext cx="4897437" cy="30162"/>
          </a:xfrm>
          <a:prstGeom prst="line">
            <a:avLst/>
          </a:prstGeom>
          <a:noFill/>
          <a:ln w="38100">
            <a:solidFill>
              <a:schemeClr val="tx1"/>
            </a:solidFill>
            <a:round/>
            <a:headEnd/>
            <a:tailEnd/>
          </a:ln>
          <a:effectLst/>
        </p:spPr>
        <p:txBody>
          <a:bodyPr/>
          <a:lstStyle/>
          <a:p>
            <a:endParaRPr lang="zh-CN" altLang="en-US"/>
          </a:p>
        </p:txBody>
      </p:sp>
      <p:sp>
        <p:nvSpPr>
          <p:cNvPr id="430090" name="AutoShape 10"/>
          <p:cNvSpPr>
            <a:spLocks noChangeArrowheads="1"/>
          </p:cNvSpPr>
          <p:nvPr/>
        </p:nvSpPr>
        <p:spPr bwMode="auto">
          <a:xfrm>
            <a:off x="6299721" y="2695575"/>
            <a:ext cx="228600" cy="228600"/>
          </a:xfrm>
          <a:prstGeom prst="triangle">
            <a:avLst>
              <a:gd name="adj" fmla="val 50000"/>
            </a:avLst>
          </a:prstGeom>
          <a:solidFill>
            <a:schemeClr val="accent1"/>
          </a:solidFill>
          <a:ln w="19050">
            <a:solidFill>
              <a:schemeClr val="tx1"/>
            </a:solidFill>
            <a:miter lim="800000"/>
            <a:headEnd/>
            <a:tailEnd/>
          </a:ln>
          <a:effectLst/>
        </p:spPr>
        <p:txBody>
          <a:bodyPr wrap="none" anchor="ctr"/>
          <a:lstStyle/>
          <a:p>
            <a:endParaRPr lang="zh-CN" altLang="en-US"/>
          </a:p>
        </p:txBody>
      </p:sp>
      <p:grpSp>
        <p:nvGrpSpPr>
          <p:cNvPr id="2" name="Group 11"/>
          <p:cNvGrpSpPr>
            <a:grpSpLocks/>
          </p:cNvGrpSpPr>
          <p:nvPr/>
        </p:nvGrpSpPr>
        <p:grpSpPr bwMode="auto">
          <a:xfrm>
            <a:off x="2051571" y="1903413"/>
            <a:ext cx="1143000" cy="762000"/>
            <a:chOff x="1519" y="1263"/>
            <a:chExt cx="720" cy="480"/>
          </a:xfrm>
        </p:grpSpPr>
        <p:sp>
          <p:nvSpPr>
            <p:cNvPr id="430092" name="Rectangle 12"/>
            <p:cNvSpPr>
              <a:spLocks noChangeArrowheads="1"/>
            </p:cNvSpPr>
            <p:nvPr/>
          </p:nvSpPr>
          <p:spPr bwMode="auto">
            <a:xfrm>
              <a:off x="1519" y="1263"/>
              <a:ext cx="720" cy="240"/>
            </a:xfrm>
            <a:prstGeom prst="rect">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430093" name="Oval 13"/>
            <p:cNvSpPr>
              <a:spLocks noChangeArrowheads="1"/>
            </p:cNvSpPr>
            <p:nvPr/>
          </p:nvSpPr>
          <p:spPr bwMode="auto">
            <a:xfrm>
              <a:off x="1567" y="1503"/>
              <a:ext cx="240" cy="240"/>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sp>
          <p:nvSpPr>
            <p:cNvPr id="430094" name="Oval 14"/>
            <p:cNvSpPr>
              <a:spLocks noChangeArrowheads="1"/>
            </p:cNvSpPr>
            <p:nvPr/>
          </p:nvSpPr>
          <p:spPr bwMode="auto">
            <a:xfrm>
              <a:off x="1903" y="1503"/>
              <a:ext cx="240" cy="240"/>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grpSp>
      <p:sp>
        <p:nvSpPr>
          <p:cNvPr id="430095" name="Line 15"/>
          <p:cNvSpPr>
            <a:spLocks noChangeShapeType="1"/>
          </p:cNvSpPr>
          <p:nvPr/>
        </p:nvSpPr>
        <p:spPr bwMode="auto">
          <a:xfrm>
            <a:off x="3194571" y="2132013"/>
            <a:ext cx="1066800" cy="0"/>
          </a:xfrm>
          <a:prstGeom prst="line">
            <a:avLst/>
          </a:prstGeom>
          <a:noFill/>
          <a:ln w="28575">
            <a:solidFill>
              <a:srgbClr val="FF3300"/>
            </a:solidFill>
            <a:round/>
            <a:headEnd/>
            <a:tailEnd type="triangle" w="med" len="med"/>
          </a:ln>
          <a:effectLst/>
        </p:spPr>
        <p:txBody>
          <a:bodyPr/>
          <a:lstStyle/>
          <a:p>
            <a:endParaRPr lang="zh-CN" altLang="en-US"/>
          </a:p>
        </p:txBody>
      </p:sp>
      <p:sp>
        <p:nvSpPr>
          <p:cNvPr id="430096" name="Line 16"/>
          <p:cNvSpPr>
            <a:spLocks noChangeShapeType="1"/>
          </p:cNvSpPr>
          <p:nvPr/>
        </p:nvSpPr>
        <p:spPr bwMode="auto">
          <a:xfrm flipV="1">
            <a:off x="3194571" y="1598613"/>
            <a:ext cx="533400" cy="533400"/>
          </a:xfrm>
          <a:prstGeom prst="line">
            <a:avLst/>
          </a:prstGeom>
          <a:noFill/>
          <a:ln w="38100">
            <a:solidFill>
              <a:schemeClr val="accent2"/>
            </a:solidFill>
            <a:round/>
            <a:headEnd/>
            <a:tailEnd type="triangle" w="med" len="med"/>
          </a:ln>
          <a:effectLst/>
        </p:spPr>
        <p:txBody>
          <a:bodyPr/>
          <a:lstStyle/>
          <a:p>
            <a:endParaRPr lang="zh-CN" altLang="en-US"/>
          </a:p>
        </p:txBody>
      </p:sp>
      <p:sp>
        <p:nvSpPr>
          <p:cNvPr id="430097" name="Arc 17"/>
          <p:cNvSpPr>
            <a:spLocks/>
          </p:cNvSpPr>
          <p:nvPr/>
        </p:nvSpPr>
        <p:spPr bwMode="auto">
          <a:xfrm>
            <a:off x="3423171" y="1903413"/>
            <a:ext cx="762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accent2"/>
            </a:solidFill>
            <a:round/>
            <a:headEnd/>
            <a:tailEnd/>
          </a:ln>
          <a:effectLst/>
        </p:spPr>
        <p:txBody>
          <a:bodyPr wrap="none" anchor="ctr"/>
          <a:lstStyle/>
          <a:p>
            <a:endParaRPr lang="zh-CN" altLang="en-US"/>
          </a:p>
        </p:txBody>
      </p:sp>
      <p:graphicFrame>
        <p:nvGraphicFramePr>
          <p:cNvPr id="430098" name="Object 18"/>
          <p:cNvGraphicFramePr>
            <a:graphicFrameLocks noChangeAspect="1"/>
          </p:cNvGraphicFramePr>
          <p:nvPr/>
        </p:nvGraphicFramePr>
        <p:xfrm>
          <a:off x="3651771" y="1598613"/>
          <a:ext cx="498475" cy="622300"/>
        </p:xfrm>
        <a:graphic>
          <a:graphicData uri="http://schemas.openxmlformats.org/presentationml/2006/ole">
            <mc:AlternateContent xmlns:mc="http://schemas.openxmlformats.org/markup-compatibility/2006">
              <mc:Choice xmlns:v="urn:schemas-microsoft-com:vml" Requires="v">
                <p:oleObj spid="_x0000_s733207" name="Equation" r:id="rId9" imgW="126720" imgH="177480" progId="">
                  <p:embed/>
                </p:oleObj>
              </mc:Choice>
              <mc:Fallback>
                <p:oleObj name="Equation" r:id="rId9" imgW="126720" imgH="17748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771" y="1598613"/>
                        <a:ext cx="4984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099" name="Object 19"/>
          <p:cNvGraphicFramePr>
            <a:graphicFrameLocks noChangeAspect="1"/>
          </p:cNvGraphicFramePr>
          <p:nvPr/>
        </p:nvGraphicFramePr>
        <p:xfrm>
          <a:off x="3110433" y="1166813"/>
          <a:ext cx="460375" cy="742950"/>
        </p:xfrm>
        <a:graphic>
          <a:graphicData uri="http://schemas.openxmlformats.org/presentationml/2006/ole">
            <mc:AlternateContent xmlns:mc="http://schemas.openxmlformats.org/markup-compatibility/2006">
              <mc:Choice xmlns:v="urn:schemas-microsoft-com:vml" Requires="v">
                <p:oleObj spid="_x0000_s733208" name="Equation" r:id="rId11" imgW="164880" imgH="266400" progId="">
                  <p:embed/>
                </p:oleObj>
              </mc:Choice>
              <mc:Fallback>
                <p:oleObj name="Equation" r:id="rId11" imgW="164880" imgH="2664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0433" y="1166813"/>
                        <a:ext cx="4603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00" name="AutoShape 20"/>
          <p:cNvSpPr>
            <a:spLocks noChangeArrowheads="1"/>
          </p:cNvSpPr>
          <p:nvPr/>
        </p:nvSpPr>
        <p:spPr bwMode="auto">
          <a:xfrm>
            <a:off x="2483371" y="2679700"/>
            <a:ext cx="228600" cy="228600"/>
          </a:xfrm>
          <a:prstGeom prst="triangle">
            <a:avLst>
              <a:gd name="adj" fmla="val 50000"/>
            </a:avLst>
          </a:prstGeom>
          <a:solidFill>
            <a:schemeClr val="accent1"/>
          </a:solidFill>
          <a:ln w="19050">
            <a:solidFill>
              <a:schemeClr val="tx1"/>
            </a:solidFill>
            <a:miter lim="800000"/>
            <a:headEnd/>
            <a:tailEnd/>
          </a:ln>
          <a:effectLst/>
        </p:spPr>
        <p:txBody>
          <a:bodyPr wrap="none" anchor="ctr"/>
          <a:lstStyle/>
          <a:p>
            <a:endParaRPr lang="zh-CN" altLang="en-US"/>
          </a:p>
        </p:txBody>
      </p:sp>
      <p:sp>
        <p:nvSpPr>
          <p:cNvPr id="430101" name="Text Box 21"/>
          <p:cNvSpPr txBox="1">
            <a:spLocks noChangeArrowheads="1"/>
          </p:cNvSpPr>
          <p:nvPr/>
        </p:nvSpPr>
        <p:spPr bwMode="auto">
          <a:xfrm>
            <a:off x="2340496" y="2960688"/>
            <a:ext cx="576262" cy="396875"/>
          </a:xfrm>
          <a:prstGeom prst="rect">
            <a:avLst/>
          </a:prstGeom>
          <a:noFill/>
          <a:ln w="9525">
            <a:noFill/>
            <a:miter lim="800000"/>
            <a:headEnd/>
            <a:tailEnd/>
          </a:ln>
          <a:effectLst/>
        </p:spPr>
        <p:txBody>
          <a:bodyPr>
            <a:spAutoFit/>
          </a:bodyPr>
          <a:lstStyle/>
          <a:p>
            <a:pPr>
              <a:spcBef>
                <a:spcPct val="50000"/>
              </a:spcBef>
            </a:pPr>
            <a:r>
              <a:rPr lang="en-US" altLang="zh-CN" sz="2000" i="1"/>
              <a:t>M</a:t>
            </a:r>
            <a:r>
              <a:rPr lang="en-US" altLang="zh-CN" sz="2000" baseline="-25000">
                <a:latin typeface="Arial" charset="0"/>
              </a:rPr>
              <a:t>1</a:t>
            </a:r>
            <a:endParaRPr lang="en-US" altLang="zh-CN" sz="2000">
              <a:latin typeface="Arial" charset="0"/>
            </a:endParaRPr>
          </a:p>
        </p:txBody>
      </p:sp>
      <p:sp>
        <p:nvSpPr>
          <p:cNvPr id="430102" name="Text Box 22"/>
          <p:cNvSpPr txBox="1">
            <a:spLocks noChangeArrowheads="1"/>
          </p:cNvSpPr>
          <p:nvPr/>
        </p:nvSpPr>
        <p:spPr bwMode="auto">
          <a:xfrm>
            <a:off x="6228283" y="2887663"/>
            <a:ext cx="576263" cy="396875"/>
          </a:xfrm>
          <a:prstGeom prst="rect">
            <a:avLst/>
          </a:prstGeom>
          <a:noFill/>
          <a:ln w="9525">
            <a:noFill/>
            <a:miter lim="800000"/>
            <a:headEnd/>
            <a:tailEnd/>
          </a:ln>
          <a:effectLst/>
        </p:spPr>
        <p:txBody>
          <a:bodyPr>
            <a:spAutoFit/>
          </a:bodyPr>
          <a:lstStyle/>
          <a:p>
            <a:pPr>
              <a:spcBef>
                <a:spcPct val="50000"/>
              </a:spcBef>
            </a:pPr>
            <a:r>
              <a:rPr lang="en-US" altLang="zh-CN" sz="2000" i="1"/>
              <a:t>M</a:t>
            </a:r>
            <a:r>
              <a:rPr lang="en-US" altLang="zh-CN" sz="2000" baseline="-25000">
                <a:latin typeface="Arial" charset="0"/>
              </a:rPr>
              <a:t>2</a:t>
            </a:r>
            <a:endParaRPr lang="en-US" altLang="zh-CN" sz="2000">
              <a:latin typeface="Arial" charset="0"/>
            </a:endParaRPr>
          </a:p>
        </p:txBody>
      </p:sp>
      <p:graphicFrame>
        <p:nvGraphicFramePr>
          <p:cNvPr id="430103" name="Object 23"/>
          <p:cNvGraphicFramePr>
            <a:graphicFrameLocks noGrp="1" noChangeAspect="1"/>
          </p:cNvGraphicFramePr>
          <p:nvPr>
            <p:ph idx="1"/>
          </p:nvPr>
        </p:nvGraphicFramePr>
        <p:xfrm>
          <a:off x="4140721" y="2852738"/>
          <a:ext cx="377825" cy="431800"/>
        </p:xfrm>
        <a:graphic>
          <a:graphicData uri="http://schemas.openxmlformats.org/presentationml/2006/ole">
            <mc:AlternateContent xmlns:mc="http://schemas.openxmlformats.org/markup-compatibility/2006">
              <mc:Choice xmlns:v="urn:schemas-microsoft-com:vml" Requires="v">
                <p:oleObj spid="_x0000_s733209" name="公式" r:id="rId13" imgW="114120" imgH="228600" progId="">
                  <p:embed/>
                </p:oleObj>
              </mc:Choice>
              <mc:Fallback>
                <p:oleObj name="公式" r:id="rId13" imgW="11412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0721" y="2852738"/>
                        <a:ext cx="3778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6"/>
                                        </p:tgtEl>
                                        <p:attrNameLst>
                                          <p:attrName>style.visibility</p:attrName>
                                        </p:attrNameLst>
                                      </p:cBhvr>
                                      <p:to>
                                        <p:strVal val="visible"/>
                                      </p:to>
                                    </p:set>
                                    <p:animEffect transition="in" filter="wipe(left)">
                                      <p:cBhvr>
                                        <p:cTn id="7" dur="500"/>
                                        <p:tgtEl>
                                          <p:spTgt spid="4300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0-#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30089"/>
                                        </p:tgtEl>
                                        <p:attrNameLst>
                                          <p:attrName>style.visibility</p:attrName>
                                        </p:attrNameLst>
                                      </p:cBhvr>
                                      <p:to>
                                        <p:strVal val="visible"/>
                                      </p:to>
                                    </p:set>
                                    <p:anim calcmode="lin" valueType="num">
                                      <p:cBhvr additive="base">
                                        <p:cTn id="16" dur="500" fill="hold"/>
                                        <p:tgtEl>
                                          <p:spTgt spid="430089"/>
                                        </p:tgtEl>
                                        <p:attrNameLst>
                                          <p:attrName>ppt_x</p:attrName>
                                        </p:attrNameLst>
                                      </p:cBhvr>
                                      <p:tavLst>
                                        <p:tav tm="0">
                                          <p:val>
                                            <p:strVal val="0-#ppt_w/2"/>
                                          </p:val>
                                        </p:tav>
                                        <p:tav tm="100000">
                                          <p:val>
                                            <p:strVal val="#ppt_x"/>
                                          </p:val>
                                        </p:tav>
                                      </p:tavLst>
                                    </p:anim>
                                    <p:anim calcmode="lin" valueType="num">
                                      <p:cBhvr additive="base">
                                        <p:cTn id="17" dur="500" fill="hold"/>
                                        <p:tgtEl>
                                          <p:spTgt spid="43008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30096"/>
                                        </p:tgtEl>
                                        <p:attrNameLst>
                                          <p:attrName>style.visibility</p:attrName>
                                        </p:attrNameLst>
                                      </p:cBhvr>
                                      <p:to>
                                        <p:strVal val="visible"/>
                                      </p:to>
                                    </p:set>
                                    <p:animEffect transition="in" filter="strips(upRight)">
                                      <p:cBhvr>
                                        <p:cTn id="22" dur="500"/>
                                        <p:tgtEl>
                                          <p:spTgt spid="430096"/>
                                        </p:tgtEl>
                                      </p:cBhvr>
                                    </p:animEffect>
                                  </p:child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430099"/>
                                        </p:tgtEl>
                                        <p:attrNameLst>
                                          <p:attrName>style.visibility</p:attrName>
                                        </p:attrNameLst>
                                      </p:cBhvr>
                                      <p:to>
                                        <p:strVal val="visible"/>
                                      </p:to>
                                    </p:set>
                                    <p:animEffect transition="in" filter="strips(downLeft)">
                                      <p:cBhvr>
                                        <p:cTn id="26" dur="500"/>
                                        <p:tgtEl>
                                          <p:spTgt spid="43009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430095"/>
                                        </p:tgtEl>
                                        <p:attrNameLst>
                                          <p:attrName>style.visibility</p:attrName>
                                        </p:attrNameLst>
                                      </p:cBhvr>
                                      <p:to>
                                        <p:strVal val="visible"/>
                                      </p:to>
                                    </p:set>
                                    <p:animEffect transition="in" filter="strips(downRight)">
                                      <p:cBhvr>
                                        <p:cTn id="31" dur="500"/>
                                        <p:tgtEl>
                                          <p:spTgt spid="430095"/>
                                        </p:tgtEl>
                                      </p:cBhvr>
                                    </p:animEffect>
                                  </p:childTnLst>
                                </p:cTn>
                              </p:par>
                            </p:childTnLst>
                          </p:cTn>
                        </p:par>
                        <p:par>
                          <p:cTn id="32" fill="hold">
                            <p:stCondLst>
                              <p:cond delay="500"/>
                            </p:stCondLst>
                            <p:childTnLst>
                              <p:par>
                                <p:cTn id="33" presetID="18" presetClass="entr" presetSubtype="12" fill="hold" grpId="0" nodeType="afterEffect">
                                  <p:stCondLst>
                                    <p:cond delay="0"/>
                                  </p:stCondLst>
                                  <p:childTnLst>
                                    <p:set>
                                      <p:cBhvr>
                                        <p:cTn id="34" dur="1" fill="hold">
                                          <p:stCondLst>
                                            <p:cond delay="0"/>
                                          </p:stCondLst>
                                        </p:cTn>
                                        <p:tgtEl>
                                          <p:spTgt spid="430097"/>
                                        </p:tgtEl>
                                        <p:attrNameLst>
                                          <p:attrName>style.visibility</p:attrName>
                                        </p:attrNameLst>
                                      </p:cBhvr>
                                      <p:to>
                                        <p:strVal val="visible"/>
                                      </p:to>
                                    </p:set>
                                    <p:animEffect transition="in" filter="strips(downLeft)">
                                      <p:cBhvr>
                                        <p:cTn id="35" dur="500"/>
                                        <p:tgtEl>
                                          <p:spTgt spid="430097"/>
                                        </p:tgtEl>
                                      </p:cBhvr>
                                    </p:animEffect>
                                  </p:childTnLst>
                                </p:cTn>
                              </p:par>
                            </p:childTnLst>
                          </p:cTn>
                        </p:par>
                        <p:par>
                          <p:cTn id="36" fill="hold">
                            <p:stCondLst>
                              <p:cond delay="1000"/>
                            </p:stCondLst>
                            <p:childTnLst>
                              <p:par>
                                <p:cTn id="37" presetID="4" presetClass="entr" presetSubtype="16" fill="hold" nodeType="afterEffect">
                                  <p:stCondLst>
                                    <p:cond delay="0"/>
                                  </p:stCondLst>
                                  <p:childTnLst>
                                    <p:set>
                                      <p:cBhvr>
                                        <p:cTn id="38" dur="1" fill="hold">
                                          <p:stCondLst>
                                            <p:cond delay="0"/>
                                          </p:stCondLst>
                                        </p:cTn>
                                        <p:tgtEl>
                                          <p:spTgt spid="430098"/>
                                        </p:tgtEl>
                                        <p:attrNameLst>
                                          <p:attrName>style.visibility</p:attrName>
                                        </p:attrNameLst>
                                      </p:cBhvr>
                                      <p:to>
                                        <p:strVal val="visible"/>
                                      </p:to>
                                    </p:set>
                                    <p:animEffect transition="in" filter="box(in)">
                                      <p:cBhvr>
                                        <p:cTn id="39" dur="500"/>
                                        <p:tgtEl>
                                          <p:spTgt spid="43009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430100"/>
                                        </p:tgtEl>
                                        <p:attrNameLst>
                                          <p:attrName>style.visibility</p:attrName>
                                        </p:attrNameLst>
                                      </p:cBhvr>
                                      <p:to>
                                        <p:strVal val="visible"/>
                                      </p:to>
                                    </p:set>
                                    <p:animEffect transition="in" filter="box(in)">
                                      <p:cBhvr>
                                        <p:cTn id="44" dur="500"/>
                                        <p:tgtEl>
                                          <p:spTgt spid="430100"/>
                                        </p:tgtEl>
                                      </p:cBhvr>
                                    </p:animEffect>
                                  </p:childTnLst>
                                </p:cTn>
                              </p:par>
                            </p:childTnLst>
                          </p:cTn>
                        </p:par>
                        <p:par>
                          <p:cTn id="45" fill="hold">
                            <p:stCondLst>
                              <p:cond delay="500"/>
                            </p:stCondLst>
                            <p:childTnLst>
                              <p:par>
                                <p:cTn id="46" presetID="4" presetClass="entr" presetSubtype="16" fill="hold" grpId="0" nodeType="afterEffect">
                                  <p:stCondLst>
                                    <p:cond delay="0"/>
                                  </p:stCondLst>
                                  <p:childTnLst>
                                    <p:set>
                                      <p:cBhvr>
                                        <p:cTn id="47" dur="1" fill="hold">
                                          <p:stCondLst>
                                            <p:cond delay="0"/>
                                          </p:stCondLst>
                                        </p:cTn>
                                        <p:tgtEl>
                                          <p:spTgt spid="430101"/>
                                        </p:tgtEl>
                                        <p:attrNameLst>
                                          <p:attrName>style.visibility</p:attrName>
                                        </p:attrNameLst>
                                      </p:cBhvr>
                                      <p:to>
                                        <p:strVal val="visible"/>
                                      </p:to>
                                    </p:set>
                                    <p:animEffect transition="in" filter="box(in)">
                                      <p:cBhvr>
                                        <p:cTn id="48" dur="500"/>
                                        <p:tgtEl>
                                          <p:spTgt spid="430101"/>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 0 L 0.41736 0 " pathEditMode="relative" ptsTypes="AA">
                                      <p:cBhvr>
                                        <p:cTn id="52" dur="5000" fill="hold"/>
                                        <p:tgtEl>
                                          <p:spTgt spid="2"/>
                                        </p:tgtEl>
                                        <p:attrNameLst>
                                          <p:attrName>ppt_x</p:attrName>
                                          <p:attrName>ppt_y</p:attrName>
                                        </p:attrNameLst>
                                      </p:cBhvr>
                                    </p:animMotion>
                                  </p:childTnLst>
                                </p:cTn>
                              </p:par>
                              <p:par>
                                <p:cTn id="53" presetID="0" presetClass="path" presetSubtype="0" accel="50000" decel="50000" fill="hold" grpId="1" nodeType="withEffect">
                                  <p:stCondLst>
                                    <p:cond delay="0"/>
                                  </p:stCondLst>
                                  <p:childTnLst>
                                    <p:animMotion origin="layout" path="M 0 0 L 0.41736 0 " pathEditMode="relative" ptsTypes="AA">
                                      <p:cBhvr>
                                        <p:cTn id="54" dur="5000" fill="hold"/>
                                        <p:tgtEl>
                                          <p:spTgt spid="430095"/>
                                        </p:tgtEl>
                                        <p:attrNameLst>
                                          <p:attrName>ppt_x</p:attrName>
                                          <p:attrName>ppt_y</p:attrName>
                                        </p:attrNameLst>
                                      </p:cBhvr>
                                    </p:animMotion>
                                  </p:childTnLst>
                                </p:cTn>
                              </p:par>
                              <p:par>
                                <p:cTn id="55" presetID="0" presetClass="path" presetSubtype="0" accel="50000" decel="50000" fill="hold" grpId="1" nodeType="withEffect">
                                  <p:stCondLst>
                                    <p:cond delay="0"/>
                                  </p:stCondLst>
                                  <p:childTnLst>
                                    <p:animMotion origin="layout" path="M 0 0 L 0.41736 0 " pathEditMode="relative" ptsTypes="AA">
                                      <p:cBhvr>
                                        <p:cTn id="56" dur="5000" fill="hold"/>
                                        <p:tgtEl>
                                          <p:spTgt spid="430096"/>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 0 L 0.41736 0 " pathEditMode="relative" ptsTypes="AA">
                                      <p:cBhvr>
                                        <p:cTn id="58" dur="5000" fill="hold"/>
                                        <p:tgtEl>
                                          <p:spTgt spid="430097"/>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 0 L 0.41736 0 " pathEditMode="relative" ptsTypes="AA">
                                      <p:cBhvr>
                                        <p:cTn id="60" dur="5000" fill="hold"/>
                                        <p:tgtEl>
                                          <p:spTgt spid="430098"/>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 0 L 0.41736 0 " pathEditMode="relative" ptsTypes="AA">
                                      <p:cBhvr>
                                        <p:cTn id="62" dur="5000" fill="hold"/>
                                        <p:tgtEl>
                                          <p:spTgt spid="430099"/>
                                        </p:tgtEl>
                                        <p:attrNameLst>
                                          <p:attrName>ppt_x</p:attrName>
                                          <p:attrName>ppt_y</p:attrName>
                                        </p:attrNameLst>
                                      </p:cBhvr>
                                    </p:animMotion>
                                  </p:childTnLst>
                                </p:cTn>
                              </p:par>
                            </p:childTnLst>
                          </p:cTn>
                        </p:par>
                        <p:par>
                          <p:cTn id="63" fill="hold">
                            <p:stCondLst>
                              <p:cond delay="5000"/>
                            </p:stCondLst>
                            <p:childTnLst>
                              <p:par>
                                <p:cTn id="64" presetID="4" presetClass="entr" presetSubtype="16" fill="hold" grpId="0" nodeType="afterEffect">
                                  <p:stCondLst>
                                    <p:cond delay="0"/>
                                  </p:stCondLst>
                                  <p:childTnLst>
                                    <p:set>
                                      <p:cBhvr>
                                        <p:cTn id="65" dur="1" fill="hold">
                                          <p:stCondLst>
                                            <p:cond delay="0"/>
                                          </p:stCondLst>
                                        </p:cTn>
                                        <p:tgtEl>
                                          <p:spTgt spid="430090"/>
                                        </p:tgtEl>
                                        <p:attrNameLst>
                                          <p:attrName>style.visibility</p:attrName>
                                        </p:attrNameLst>
                                      </p:cBhvr>
                                      <p:to>
                                        <p:strVal val="visible"/>
                                      </p:to>
                                    </p:set>
                                    <p:animEffect transition="in" filter="box(in)">
                                      <p:cBhvr>
                                        <p:cTn id="66" dur="500"/>
                                        <p:tgtEl>
                                          <p:spTgt spid="430090"/>
                                        </p:tgtEl>
                                      </p:cBhvr>
                                    </p:animEffect>
                                  </p:childTnLst>
                                </p:cTn>
                              </p:par>
                            </p:childTnLst>
                          </p:cTn>
                        </p:par>
                        <p:par>
                          <p:cTn id="67" fill="hold">
                            <p:stCondLst>
                              <p:cond delay="5500"/>
                            </p:stCondLst>
                            <p:childTnLst>
                              <p:par>
                                <p:cTn id="68" presetID="4" presetClass="entr" presetSubtype="16" fill="hold" grpId="0" nodeType="afterEffect">
                                  <p:stCondLst>
                                    <p:cond delay="0"/>
                                  </p:stCondLst>
                                  <p:childTnLst>
                                    <p:set>
                                      <p:cBhvr>
                                        <p:cTn id="69" dur="1" fill="hold">
                                          <p:stCondLst>
                                            <p:cond delay="0"/>
                                          </p:stCondLst>
                                        </p:cTn>
                                        <p:tgtEl>
                                          <p:spTgt spid="430102"/>
                                        </p:tgtEl>
                                        <p:attrNameLst>
                                          <p:attrName>style.visibility</p:attrName>
                                        </p:attrNameLst>
                                      </p:cBhvr>
                                      <p:to>
                                        <p:strVal val="visible"/>
                                      </p:to>
                                    </p:set>
                                    <p:animEffect transition="in" filter="box(in)">
                                      <p:cBhvr>
                                        <p:cTn id="70" dur="500"/>
                                        <p:tgtEl>
                                          <p:spTgt spid="430102"/>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430103"/>
                                        </p:tgtEl>
                                        <p:attrNameLst>
                                          <p:attrName>style.visibility</p:attrName>
                                        </p:attrNameLst>
                                      </p:cBhvr>
                                      <p:to>
                                        <p:strVal val="visible"/>
                                      </p:to>
                                    </p:set>
                                    <p:animEffect transition="in" filter="box(in)">
                                      <p:cBhvr>
                                        <p:cTn id="75" dur="500"/>
                                        <p:tgtEl>
                                          <p:spTgt spid="43010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30082"/>
                                        </p:tgtEl>
                                        <p:attrNameLst>
                                          <p:attrName>style.visibility</p:attrName>
                                        </p:attrNameLst>
                                      </p:cBhvr>
                                      <p:to>
                                        <p:strVal val="visible"/>
                                      </p:to>
                                    </p:set>
                                    <p:animEffect transition="in" filter="wipe(left)">
                                      <p:cBhvr>
                                        <p:cTn id="80" dur="500"/>
                                        <p:tgtEl>
                                          <p:spTgt spid="43008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30083"/>
                                        </p:tgtEl>
                                        <p:attrNameLst>
                                          <p:attrName>style.visibility</p:attrName>
                                        </p:attrNameLst>
                                      </p:cBhvr>
                                      <p:to>
                                        <p:strVal val="visible"/>
                                      </p:to>
                                    </p:set>
                                    <p:animEffect transition="in" filter="wipe(left)">
                                      <p:cBhvr>
                                        <p:cTn id="85" dur="500"/>
                                        <p:tgtEl>
                                          <p:spTgt spid="430083"/>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430084"/>
                                        </p:tgtEl>
                                        <p:attrNameLst>
                                          <p:attrName>style.visibility</p:attrName>
                                        </p:attrNameLst>
                                      </p:cBhvr>
                                      <p:to>
                                        <p:strVal val="visible"/>
                                      </p:to>
                                    </p:set>
                                    <p:animEffect transition="in" filter="wipe(left)">
                                      <p:cBhvr>
                                        <p:cTn id="89" dur="500"/>
                                        <p:tgtEl>
                                          <p:spTgt spid="43008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iterate type="lt">
                                    <p:tmPct val="100000"/>
                                  </p:iterate>
                                  <p:childTnLst>
                                    <p:set>
                                      <p:cBhvr>
                                        <p:cTn id="93" dur="1" fill="hold">
                                          <p:stCondLst>
                                            <p:cond delay="0"/>
                                          </p:stCondLst>
                                        </p:cTn>
                                        <p:tgtEl>
                                          <p:spTgt spid="430085"/>
                                        </p:tgtEl>
                                        <p:attrNameLst>
                                          <p:attrName>style.visibility</p:attrName>
                                        </p:attrNameLst>
                                      </p:cBhvr>
                                      <p:to>
                                        <p:strVal val="visible"/>
                                      </p:to>
                                    </p:set>
                                    <p:animEffect transition="in" filter="wipe(left)">
                                      <p:cBhvr>
                                        <p:cTn id="94" dur="75"/>
                                        <p:tgtEl>
                                          <p:spTgt spid="430085"/>
                                        </p:tgtEl>
                                      </p:cBhvr>
                                    </p:animEffect>
                                  </p:childTnLst>
                                </p:cTn>
                              </p:par>
                            </p:childTnLst>
                          </p:cTn>
                        </p:par>
                        <p:par>
                          <p:cTn id="95" fill="hold">
                            <p:stCondLst>
                              <p:cond delay="150"/>
                            </p:stCondLst>
                            <p:childTnLst>
                              <p:par>
                                <p:cTn id="96" presetID="22" presetClass="entr" presetSubtype="8" fill="hold" grpId="0" nodeType="afterEffect">
                                  <p:stCondLst>
                                    <p:cond delay="0"/>
                                  </p:stCondLst>
                                  <p:childTnLst>
                                    <p:set>
                                      <p:cBhvr>
                                        <p:cTn id="97" dur="1" fill="hold">
                                          <p:stCondLst>
                                            <p:cond delay="0"/>
                                          </p:stCondLst>
                                        </p:cTn>
                                        <p:tgtEl>
                                          <p:spTgt spid="430087"/>
                                        </p:tgtEl>
                                        <p:attrNameLst>
                                          <p:attrName>style.visibility</p:attrName>
                                        </p:attrNameLst>
                                      </p:cBhvr>
                                      <p:to>
                                        <p:strVal val="visible"/>
                                      </p:to>
                                    </p:set>
                                    <p:animEffect transition="in" filter="wipe(left)">
                                      <p:cBhvr>
                                        <p:cTn id="98"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5" grpId="0" autoUpdateAnimBg="0"/>
      <p:bldP spid="430086" grpId="0" autoUpdateAnimBg="0"/>
      <p:bldP spid="430087" grpId="0" autoUpdateAnimBg="0"/>
      <p:bldP spid="430089" grpId="0" animBg="1"/>
      <p:bldP spid="430090" grpId="0" animBg="1"/>
      <p:bldP spid="430095" grpId="0" animBg="1"/>
      <p:bldP spid="430095" grpId="1" animBg="1"/>
      <p:bldP spid="430096" grpId="0" animBg="1"/>
      <p:bldP spid="430096" grpId="1" animBg="1"/>
      <p:bldP spid="430097" grpId="0" animBg="1"/>
      <p:bldP spid="430097" grpId="1" animBg="1"/>
      <p:bldP spid="430100" grpId="0" animBg="1"/>
      <p:bldP spid="430101" grpId="0"/>
      <p:bldP spid="43010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2483768" y="2924944"/>
            <a:ext cx="3816424" cy="584775"/>
          </a:xfrm>
          <a:prstGeom prst="rect">
            <a:avLst/>
          </a:prstGeom>
          <a:noFill/>
          <a:ln w="9525">
            <a:noFill/>
            <a:miter lim="800000"/>
            <a:headEnd/>
            <a:tailEnd/>
          </a:ln>
        </p:spPr>
        <p:txBody>
          <a:bodyPr wrap="square">
            <a:spAutoFit/>
          </a:bodyPr>
          <a:lstStyle/>
          <a:p>
            <a:pPr>
              <a:spcBef>
                <a:spcPct val="50000"/>
              </a:spcBef>
            </a:pPr>
            <a:r>
              <a:rPr kumimoji="1" lang="en-US" altLang="zh-CN" b="1" dirty="0" smtClean="0">
                <a:solidFill>
                  <a:schemeClr val="accent2"/>
                </a:solidFill>
                <a:latin typeface="黑体" pitchFamily="2" charset="-122"/>
                <a:ea typeface="黑体" pitchFamily="2" charset="-122"/>
              </a:rPr>
              <a:t>§3.1  </a:t>
            </a:r>
            <a:r>
              <a:rPr kumimoji="1" lang="zh-CN" altLang="en-US" b="1" dirty="0" smtClean="0">
                <a:solidFill>
                  <a:schemeClr val="accent2"/>
                </a:solidFill>
                <a:latin typeface="黑体" pitchFamily="2" charset="-122"/>
                <a:ea typeface="黑体" pitchFamily="2" charset="-122"/>
              </a:rPr>
              <a:t>射影和分量</a:t>
            </a:r>
            <a:endParaRPr kumimoji="1" lang="zh-CN" altLang="en-US" b="1"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Line 2"/>
          <p:cNvSpPr>
            <a:spLocks noChangeShapeType="1"/>
          </p:cNvSpPr>
          <p:nvPr/>
        </p:nvSpPr>
        <p:spPr bwMode="auto">
          <a:xfrm flipV="1">
            <a:off x="5148064" y="1959801"/>
            <a:ext cx="3816424" cy="720080"/>
          </a:xfrm>
          <a:prstGeom prst="line">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423943" name="Line 7"/>
          <p:cNvSpPr>
            <a:spLocks noChangeShapeType="1"/>
          </p:cNvSpPr>
          <p:nvPr/>
        </p:nvSpPr>
        <p:spPr bwMode="auto">
          <a:xfrm rot="20378438" flipV="1">
            <a:off x="4964775" y="1344932"/>
            <a:ext cx="2266817" cy="95806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23946" name="Line 10"/>
          <p:cNvSpPr>
            <a:spLocks noChangeShapeType="1"/>
          </p:cNvSpPr>
          <p:nvPr/>
        </p:nvSpPr>
        <p:spPr bwMode="auto">
          <a:xfrm flipH="1" flipV="1">
            <a:off x="6994128" y="1052545"/>
            <a:ext cx="192906" cy="1224136"/>
          </a:xfrm>
          <a:prstGeom prst="line">
            <a:avLst/>
          </a:prstGeom>
          <a:noFill/>
          <a:ln w="28575">
            <a:solidFill>
              <a:schemeClr val="accent2"/>
            </a:solidFill>
            <a:round/>
            <a:headEnd type="none" w="med" len="med"/>
            <a:tailEnd type="arrow" w="med" len="med"/>
          </a:ln>
        </p:spPr>
        <p:txBody>
          <a:bodyPr wrap="none" anchor="ctr"/>
          <a:lstStyle/>
          <a:p>
            <a:endParaRPr lang="zh-CN" altLang="en-US"/>
          </a:p>
        </p:txBody>
      </p:sp>
      <p:sp>
        <p:nvSpPr>
          <p:cNvPr id="423950" name="Line 14"/>
          <p:cNvSpPr>
            <a:spLocks noChangeShapeType="1"/>
          </p:cNvSpPr>
          <p:nvPr/>
        </p:nvSpPr>
        <p:spPr bwMode="auto">
          <a:xfrm flipV="1">
            <a:off x="5220072" y="2463857"/>
            <a:ext cx="1008112" cy="216024"/>
          </a:xfrm>
          <a:prstGeom prst="line">
            <a:avLst/>
          </a:prstGeom>
          <a:noFill/>
          <a:ln w="38100">
            <a:solidFill>
              <a:srgbClr val="FF0000"/>
            </a:solidFill>
            <a:round/>
            <a:headEnd/>
            <a:tailEnd type="triangle" w="med" len="med"/>
          </a:ln>
          <a:effectLst/>
        </p:spPr>
        <p:txBody>
          <a:bodyPr/>
          <a:lstStyle/>
          <a:p>
            <a:endParaRPr lang="zh-CN" altLang="en-US"/>
          </a:p>
        </p:txBody>
      </p:sp>
      <p:graphicFrame>
        <p:nvGraphicFramePr>
          <p:cNvPr id="423952" name="Object 16"/>
          <p:cNvGraphicFramePr>
            <a:graphicFrameLocks noChangeAspect="1"/>
          </p:cNvGraphicFramePr>
          <p:nvPr/>
        </p:nvGraphicFramePr>
        <p:xfrm>
          <a:off x="5508104" y="2607873"/>
          <a:ext cx="327025" cy="457200"/>
        </p:xfrm>
        <a:graphic>
          <a:graphicData uri="http://schemas.openxmlformats.org/presentationml/2006/ole">
            <mc:AlternateContent xmlns:mc="http://schemas.openxmlformats.org/markup-compatibility/2006">
              <mc:Choice xmlns:v="urn:schemas-microsoft-com:vml" Requires="v">
                <p:oleObj spid="_x0000_s423992" name="Equation" r:id="rId4" imgW="126720" imgH="177480" progId="">
                  <p:embed/>
                </p:oleObj>
              </mc:Choice>
              <mc:Fallback>
                <p:oleObj name="Equation" r:id="rId4" imgW="126720" imgH="177480"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607873"/>
                        <a:ext cx="327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467544" y="317525"/>
          <a:ext cx="7272808" cy="499420"/>
        </p:xfrm>
        <a:graphic>
          <a:graphicData uri="http://schemas.openxmlformats.org/presentationml/2006/ole">
            <mc:AlternateContent xmlns:mc="http://schemas.openxmlformats.org/markup-compatibility/2006">
              <mc:Choice xmlns:v="urn:schemas-microsoft-com:vml" Requires="v">
                <p:oleObj spid="_x0000_s423993" name="Equation" r:id="rId6" imgW="2958840" imgH="203040" progId="">
                  <p:embed/>
                </p:oleObj>
              </mc:Choice>
              <mc:Fallback>
                <p:oleObj name="Equation" r:id="rId6" imgW="2958840" imgH="203040" progId="">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17525"/>
                        <a:ext cx="7272808" cy="499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59" name="Object 23"/>
          <p:cNvGraphicFramePr>
            <a:graphicFrameLocks noChangeAspect="1"/>
          </p:cNvGraphicFramePr>
          <p:nvPr/>
        </p:nvGraphicFramePr>
        <p:xfrm>
          <a:off x="534517" y="1037605"/>
          <a:ext cx="1373187" cy="561975"/>
        </p:xfrm>
        <a:graphic>
          <a:graphicData uri="http://schemas.openxmlformats.org/presentationml/2006/ole">
            <mc:AlternateContent xmlns:mc="http://schemas.openxmlformats.org/markup-compatibility/2006">
              <mc:Choice xmlns:v="urn:schemas-microsoft-com:vml" Requires="v">
                <p:oleObj spid="_x0000_s423994" name="Equation" r:id="rId8" imgW="558720" imgH="228600" progId="">
                  <p:embed/>
                </p:oleObj>
              </mc:Choice>
              <mc:Fallback>
                <p:oleObj name="Equation" r:id="rId8" imgW="558720" imgH="228600" progId="">
                  <p:embed/>
                  <p:pic>
                    <p:nvPicPr>
                      <p:cNvPr id="0"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517" y="1037605"/>
                        <a:ext cx="1373187"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1" name="Object 25"/>
          <p:cNvGraphicFramePr>
            <a:graphicFrameLocks noChangeAspect="1"/>
          </p:cNvGraphicFramePr>
          <p:nvPr/>
        </p:nvGraphicFramePr>
        <p:xfrm>
          <a:off x="1907704" y="1037605"/>
          <a:ext cx="2652713" cy="561975"/>
        </p:xfrm>
        <a:graphic>
          <a:graphicData uri="http://schemas.openxmlformats.org/presentationml/2006/ole">
            <mc:AlternateContent xmlns:mc="http://schemas.openxmlformats.org/markup-compatibility/2006">
              <mc:Choice xmlns:v="urn:schemas-microsoft-com:vml" Requires="v">
                <p:oleObj spid="_x0000_s423995" name="Equation" r:id="rId10" imgW="1079280" imgH="228600" progId="">
                  <p:embed/>
                </p:oleObj>
              </mc:Choice>
              <mc:Fallback>
                <p:oleObj name="Equation" r:id="rId10" imgW="1079280" imgH="228600" progId="">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7704" y="1037605"/>
                        <a:ext cx="26527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3" name="Object 27"/>
          <p:cNvGraphicFramePr>
            <a:graphicFrameLocks noChangeAspect="1"/>
          </p:cNvGraphicFramePr>
          <p:nvPr/>
        </p:nvGraphicFramePr>
        <p:xfrm>
          <a:off x="5732636" y="1239721"/>
          <a:ext cx="351532" cy="492145"/>
        </p:xfrm>
        <a:graphic>
          <a:graphicData uri="http://schemas.openxmlformats.org/presentationml/2006/ole">
            <mc:AlternateContent xmlns:mc="http://schemas.openxmlformats.org/markup-compatibility/2006">
              <mc:Choice xmlns:v="urn:schemas-microsoft-com:vml" Requires="v">
                <p:oleObj spid="_x0000_s423996" name="Equation" r:id="rId12" imgW="126720" imgH="177480" progId="">
                  <p:embed/>
                </p:oleObj>
              </mc:Choice>
              <mc:Fallback>
                <p:oleObj name="Equation" r:id="rId12" imgW="126720" imgH="177480" progId="">
                  <p:embed/>
                  <p:pic>
                    <p:nvPicPr>
                      <p:cNvPr id="0" name="Picture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2636" y="1239721"/>
                        <a:ext cx="351532" cy="49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64" name="Object 28"/>
          <p:cNvGraphicFramePr>
            <a:graphicFrameLocks noChangeAspect="1"/>
          </p:cNvGraphicFramePr>
          <p:nvPr/>
        </p:nvGraphicFramePr>
        <p:xfrm>
          <a:off x="7308304" y="1376991"/>
          <a:ext cx="413296" cy="570606"/>
        </p:xfrm>
        <a:graphic>
          <a:graphicData uri="http://schemas.openxmlformats.org/presentationml/2006/ole">
            <mc:AlternateContent xmlns:mc="http://schemas.openxmlformats.org/markup-compatibility/2006">
              <mc:Choice xmlns:v="urn:schemas-microsoft-com:vml" Requires="v">
                <p:oleObj spid="_x0000_s423997" name="Equation" r:id="rId14" imgW="164880" imgH="228600" progId="">
                  <p:embed/>
                </p:oleObj>
              </mc:Choice>
              <mc:Fallback>
                <p:oleObj name="Equation" r:id="rId14" imgW="164880" imgH="228600" progId="">
                  <p:embed/>
                  <p:pic>
                    <p:nvPicPr>
                      <p:cNvPr id="0"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8304" y="1376991"/>
                        <a:ext cx="413296" cy="57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1" name="直接箭头连接符 30"/>
          <p:cNvCxnSpPr>
            <a:stCxn id="423938" idx="0"/>
          </p:cNvCxnSpPr>
          <p:nvPr/>
        </p:nvCxnSpPr>
        <p:spPr>
          <a:xfrm flipV="1">
            <a:off x="5148064" y="2319841"/>
            <a:ext cx="2016224" cy="36004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graphicFrame>
        <p:nvGraphicFramePr>
          <p:cNvPr id="423965" name="Object 29"/>
          <p:cNvGraphicFramePr>
            <a:graphicFrameLocks noChangeAspect="1"/>
          </p:cNvGraphicFramePr>
          <p:nvPr/>
        </p:nvGraphicFramePr>
        <p:xfrm>
          <a:off x="6588224" y="2391849"/>
          <a:ext cx="381000" cy="569912"/>
        </p:xfrm>
        <a:graphic>
          <a:graphicData uri="http://schemas.openxmlformats.org/presentationml/2006/ole">
            <mc:AlternateContent xmlns:mc="http://schemas.openxmlformats.org/markup-compatibility/2006">
              <mc:Choice xmlns:v="urn:schemas-microsoft-com:vml" Requires="v">
                <p:oleObj spid="_x0000_s423998" name="Equation" r:id="rId16" imgW="152280" imgH="228600" progId="">
                  <p:embed/>
                </p:oleObj>
              </mc:Choice>
              <mc:Fallback>
                <p:oleObj name="Equation" r:id="rId16" imgW="152280" imgH="228600" progId="">
                  <p:embed/>
                  <p:pic>
                    <p:nvPicPr>
                      <p:cNvPr id="0" name="Picture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8224" y="2391849"/>
                        <a:ext cx="381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66" name="Object 30"/>
          <p:cNvGraphicFramePr>
            <a:graphicFrameLocks noChangeAspect="1"/>
          </p:cNvGraphicFramePr>
          <p:nvPr/>
        </p:nvGraphicFramePr>
        <p:xfrm>
          <a:off x="467544" y="1830388"/>
          <a:ext cx="4244975" cy="1123950"/>
        </p:xfrm>
        <a:graphic>
          <a:graphicData uri="http://schemas.openxmlformats.org/presentationml/2006/ole">
            <mc:AlternateContent xmlns:mc="http://schemas.openxmlformats.org/markup-compatibility/2006">
              <mc:Choice xmlns:v="urn:schemas-microsoft-com:vml" Requires="v">
                <p:oleObj spid="_x0000_s423999" name="Equation" r:id="rId18" imgW="1726920" imgH="457200" progId="">
                  <p:embed/>
                </p:oleObj>
              </mc:Choice>
              <mc:Fallback>
                <p:oleObj name="Equation" r:id="rId18" imgW="1726920" imgH="457200" progId="">
                  <p:embed/>
                  <p:pic>
                    <p:nvPicPr>
                      <p:cNvPr id="0" name="Picture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7544" y="1830388"/>
                        <a:ext cx="4244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4900500" y="2468493"/>
            <a:ext cx="463588" cy="661207"/>
          </a:xfrm>
          <a:prstGeom prst="rect">
            <a:avLst/>
          </a:prstGeom>
          <a:noFill/>
        </p:spPr>
        <p:txBody>
          <a:bodyPr wrap="none" rtlCol="0">
            <a:spAutoFit/>
          </a:bodyPr>
          <a:lstStyle/>
          <a:p>
            <a:pPr>
              <a:lnSpc>
                <a:spcPct val="150000"/>
              </a:lnSpc>
            </a:pPr>
            <a:r>
              <a:rPr lang="en-US" altLang="zh-CN" sz="2800" b="1" dirty="0" smtClean="0"/>
              <a:t>O</a:t>
            </a:r>
            <a:endParaRPr lang="zh-CN" altLang="en-US" sz="2800" b="1" dirty="0" smtClean="0"/>
          </a:p>
        </p:txBody>
      </p:sp>
      <p:graphicFrame>
        <p:nvGraphicFramePr>
          <p:cNvPr id="423967" name="Object 31"/>
          <p:cNvGraphicFramePr>
            <a:graphicFrameLocks noChangeAspect="1"/>
          </p:cNvGraphicFramePr>
          <p:nvPr/>
        </p:nvGraphicFramePr>
        <p:xfrm>
          <a:off x="467544" y="3136181"/>
          <a:ext cx="8366125" cy="1187450"/>
        </p:xfrm>
        <a:graphic>
          <a:graphicData uri="http://schemas.openxmlformats.org/presentationml/2006/ole">
            <mc:AlternateContent xmlns:mc="http://schemas.openxmlformats.org/markup-compatibility/2006">
              <mc:Choice xmlns:v="urn:schemas-microsoft-com:vml" Requires="v">
                <p:oleObj spid="_x0000_s424000" name="Equation" r:id="rId20" imgW="3403440" imgH="482400" progId="">
                  <p:embed/>
                </p:oleObj>
              </mc:Choice>
              <mc:Fallback>
                <p:oleObj name="Equation" r:id="rId20" imgW="3403440" imgH="482400" progId="">
                  <p:embed/>
                  <p:pic>
                    <p:nvPicPr>
                      <p:cNvPr id="0" name="Picture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7544" y="3136181"/>
                        <a:ext cx="8366125"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8" name="Object 32"/>
          <p:cNvGraphicFramePr>
            <a:graphicFrameLocks noChangeAspect="1"/>
          </p:cNvGraphicFramePr>
          <p:nvPr/>
        </p:nvGraphicFramePr>
        <p:xfrm>
          <a:off x="539552" y="4320753"/>
          <a:ext cx="7835900" cy="749300"/>
        </p:xfrm>
        <a:graphic>
          <a:graphicData uri="http://schemas.openxmlformats.org/presentationml/2006/ole">
            <mc:AlternateContent xmlns:mc="http://schemas.openxmlformats.org/markup-compatibility/2006">
              <mc:Choice xmlns:v="urn:schemas-microsoft-com:vml" Requires="v">
                <p:oleObj spid="_x0000_s424001" name="Equation" r:id="rId22" imgW="3187440" imgH="304560" progId="">
                  <p:embed/>
                </p:oleObj>
              </mc:Choice>
              <mc:Fallback>
                <p:oleObj name="Equation" r:id="rId22" imgW="3187440" imgH="304560" progId="">
                  <p:embed/>
                  <p:pic>
                    <p:nvPicPr>
                      <p:cNvPr id="0" name="Picture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9552" y="4320753"/>
                        <a:ext cx="78359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9" name="Object 33"/>
          <p:cNvGraphicFramePr>
            <a:graphicFrameLocks noChangeAspect="1"/>
          </p:cNvGraphicFramePr>
          <p:nvPr/>
        </p:nvGraphicFramePr>
        <p:xfrm>
          <a:off x="539750" y="5203825"/>
          <a:ext cx="6211888" cy="1185863"/>
        </p:xfrm>
        <a:graphic>
          <a:graphicData uri="http://schemas.openxmlformats.org/presentationml/2006/ole">
            <mc:AlternateContent xmlns:mc="http://schemas.openxmlformats.org/markup-compatibility/2006">
              <mc:Choice xmlns:v="urn:schemas-microsoft-com:vml" Requires="v">
                <p:oleObj spid="_x0000_s424002" name="Equation" r:id="rId24" imgW="2527200" imgH="482400" progId="">
                  <p:embed/>
                </p:oleObj>
              </mc:Choice>
              <mc:Fallback>
                <p:oleObj name="Equation" r:id="rId24" imgW="2527200" imgH="482400" progId="">
                  <p:embed/>
                  <p:pic>
                    <p:nvPicPr>
                      <p:cNvPr id="0" name="Picture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9750" y="5203825"/>
                        <a:ext cx="6211888"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59"/>
                                        </p:tgtEl>
                                        <p:attrNameLst>
                                          <p:attrName>style.visibility</p:attrName>
                                        </p:attrNameLst>
                                      </p:cBhvr>
                                      <p:to>
                                        <p:strVal val="visible"/>
                                      </p:to>
                                    </p:set>
                                    <p:animEffect transition="in" filter="blinds(horizontal)">
                                      <p:cBhvr>
                                        <p:cTn id="12" dur="500"/>
                                        <p:tgtEl>
                                          <p:spTgt spid="423959"/>
                                        </p:tgtEl>
                                      </p:cBhvr>
                                    </p:animEffect>
                                  </p:childTnLst>
                                </p:cTn>
                              </p:par>
                              <p:par>
                                <p:cTn id="13" presetID="3" presetClass="entr" presetSubtype="10" fill="hold" nodeType="withEffect">
                                  <p:stCondLst>
                                    <p:cond delay="0"/>
                                  </p:stCondLst>
                                  <p:childTnLst>
                                    <p:set>
                                      <p:cBhvr>
                                        <p:cTn id="14" dur="1" fill="hold">
                                          <p:stCondLst>
                                            <p:cond delay="0"/>
                                          </p:stCondLst>
                                        </p:cTn>
                                        <p:tgtEl>
                                          <p:spTgt spid="423961"/>
                                        </p:tgtEl>
                                        <p:attrNameLst>
                                          <p:attrName>style.visibility</p:attrName>
                                        </p:attrNameLst>
                                      </p:cBhvr>
                                      <p:to>
                                        <p:strVal val="visible"/>
                                      </p:to>
                                    </p:set>
                                    <p:animEffect transition="in" filter="blinds(horizontal)">
                                      <p:cBhvr>
                                        <p:cTn id="15" dur="500"/>
                                        <p:tgtEl>
                                          <p:spTgt spid="42396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3946"/>
                                        </p:tgtEl>
                                        <p:attrNameLst>
                                          <p:attrName>style.visibility</p:attrName>
                                        </p:attrNameLst>
                                      </p:cBhvr>
                                      <p:to>
                                        <p:strVal val="visible"/>
                                      </p:to>
                                    </p:set>
                                    <p:animEffect transition="in" filter="blinds(horizontal)">
                                      <p:cBhvr>
                                        <p:cTn id="20" dur="500"/>
                                        <p:tgtEl>
                                          <p:spTgt spid="4239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23950"/>
                                        </p:tgtEl>
                                        <p:attrNameLst>
                                          <p:attrName>style.visibility</p:attrName>
                                        </p:attrNameLst>
                                      </p:cBhvr>
                                      <p:to>
                                        <p:strVal val="visible"/>
                                      </p:to>
                                    </p:set>
                                    <p:animEffect transition="in" filter="blinds(horizontal)">
                                      <p:cBhvr>
                                        <p:cTn id="23" dur="500"/>
                                        <p:tgtEl>
                                          <p:spTgt spid="423950"/>
                                        </p:tgtEl>
                                      </p:cBhvr>
                                    </p:animEffect>
                                  </p:childTnLst>
                                </p:cTn>
                              </p:par>
                              <p:par>
                                <p:cTn id="24" presetID="3" presetClass="entr" presetSubtype="10" fill="hold" nodeType="withEffect">
                                  <p:stCondLst>
                                    <p:cond delay="0"/>
                                  </p:stCondLst>
                                  <p:childTnLst>
                                    <p:set>
                                      <p:cBhvr>
                                        <p:cTn id="25" dur="1" fill="hold">
                                          <p:stCondLst>
                                            <p:cond delay="0"/>
                                          </p:stCondLst>
                                        </p:cTn>
                                        <p:tgtEl>
                                          <p:spTgt spid="423963"/>
                                        </p:tgtEl>
                                        <p:attrNameLst>
                                          <p:attrName>style.visibility</p:attrName>
                                        </p:attrNameLst>
                                      </p:cBhvr>
                                      <p:to>
                                        <p:strVal val="visible"/>
                                      </p:to>
                                    </p:set>
                                    <p:animEffect transition="in" filter="blinds(horizontal)">
                                      <p:cBhvr>
                                        <p:cTn id="26" dur="500"/>
                                        <p:tgtEl>
                                          <p:spTgt spid="423963"/>
                                        </p:tgtEl>
                                      </p:cBhvr>
                                    </p:animEffect>
                                  </p:childTnLst>
                                </p:cTn>
                              </p:par>
                              <p:par>
                                <p:cTn id="27" presetID="3" presetClass="entr" presetSubtype="10" fill="hold" nodeType="withEffect">
                                  <p:stCondLst>
                                    <p:cond delay="0"/>
                                  </p:stCondLst>
                                  <p:childTnLst>
                                    <p:set>
                                      <p:cBhvr>
                                        <p:cTn id="28" dur="1" fill="hold">
                                          <p:stCondLst>
                                            <p:cond delay="0"/>
                                          </p:stCondLst>
                                        </p:cTn>
                                        <p:tgtEl>
                                          <p:spTgt spid="423964"/>
                                        </p:tgtEl>
                                        <p:attrNameLst>
                                          <p:attrName>style.visibility</p:attrName>
                                        </p:attrNameLst>
                                      </p:cBhvr>
                                      <p:to>
                                        <p:strVal val="visible"/>
                                      </p:to>
                                    </p:set>
                                    <p:animEffect transition="in" filter="blinds(horizontal)">
                                      <p:cBhvr>
                                        <p:cTn id="29" dur="500"/>
                                        <p:tgtEl>
                                          <p:spTgt spid="423964"/>
                                        </p:tgtEl>
                                      </p:cBhvr>
                                    </p:animEffect>
                                  </p:childTnLst>
                                </p:cTn>
                              </p:par>
                              <p:par>
                                <p:cTn id="30" presetID="3" presetClass="entr" presetSubtype="1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23943"/>
                                        </p:tgtEl>
                                        <p:attrNameLst>
                                          <p:attrName>style.visibility</p:attrName>
                                        </p:attrNameLst>
                                      </p:cBhvr>
                                      <p:to>
                                        <p:strVal val="visible"/>
                                      </p:to>
                                    </p:set>
                                    <p:animEffect transition="in" filter="blinds(horizontal)">
                                      <p:cBhvr>
                                        <p:cTn id="35" dur="500"/>
                                        <p:tgtEl>
                                          <p:spTgt spid="42394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horizontal)">
                                      <p:cBhvr>
                                        <p:cTn id="38" dur="500"/>
                                        <p:tgtEl>
                                          <p:spTgt spid="34"/>
                                        </p:tgtEl>
                                      </p:cBhvr>
                                    </p:animEffect>
                                  </p:childTnLst>
                                </p:cTn>
                              </p:par>
                              <p:par>
                                <p:cTn id="39" presetID="3" presetClass="entr" presetSubtype="10" fill="hold" nodeType="withEffect">
                                  <p:stCondLst>
                                    <p:cond delay="0"/>
                                  </p:stCondLst>
                                  <p:childTnLst>
                                    <p:set>
                                      <p:cBhvr>
                                        <p:cTn id="40" dur="1" fill="hold">
                                          <p:stCondLst>
                                            <p:cond delay="0"/>
                                          </p:stCondLst>
                                        </p:cTn>
                                        <p:tgtEl>
                                          <p:spTgt spid="423952"/>
                                        </p:tgtEl>
                                        <p:attrNameLst>
                                          <p:attrName>style.visibility</p:attrName>
                                        </p:attrNameLst>
                                      </p:cBhvr>
                                      <p:to>
                                        <p:strVal val="visible"/>
                                      </p:to>
                                    </p:set>
                                    <p:animEffect transition="in" filter="blinds(horizontal)">
                                      <p:cBhvr>
                                        <p:cTn id="41" dur="500"/>
                                        <p:tgtEl>
                                          <p:spTgt spid="423952"/>
                                        </p:tgtEl>
                                      </p:cBhvr>
                                    </p:animEffect>
                                  </p:childTnLst>
                                </p:cTn>
                              </p:par>
                              <p:par>
                                <p:cTn id="42" presetID="3" presetClass="entr" presetSubtype="10" fill="hold" nodeType="withEffect">
                                  <p:stCondLst>
                                    <p:cond delay="0"/>
                                  </p:stCondLst>
                                  <p:childTnLst>
                                    <p:set>
                                      <p:cBhvr>
                                        <p:cTn id="43" dur="1" fill="hold">
                                          <p:stCondLst>
                                            <p:cond delay="0"/>
                                          </p:stCondLst>
                                        </p:cTn>
                                        <p:tgtEl>
                                          <p:spTgt spid="423965"/>
                                        </p:tgtEl>
                                        <p:attrNameLst>
                                          <p:attrName>style.visibility</p:attrName>
                                        </p:attrNameLst>
                                      </p:cBhvr>
                                      <p:to>
                                        <p:strVal val="visible"/>
                                      </p:to>
                                    </p:set>
                                    <p:animEffect transition="in" filter="blinds(horizontal)">
                                      <p:cBhvr>
                                        <p:cTn id="44" dur="500"/>
                                        <p:tgtEl>
                                          <p:spTgt spid="42396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3938"/>
                                        </p:tgtEl>
                                        <p:attrNameLst>
                                          <p:attrName>style.visibility</p:attrName>
                                        </p:attrNameLst>
                                      </p:cBhvr>
                                      <p:to>
                                        <p:strVal val="visible"/>
                                      </p:to>
                                    </p:set>
                                    <p:animEffect transition="in" filter="blinds(horizontal)">
                                      <p:cBhvr>
                                        <p:cTn id="47" dur="500"/>
                                        <p:tgtEl>
                                          <p:spTgt spid="42393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3966"/>
                                        </p:tgtEl>
                                        <p:attrNameLst>
                                          <p:attrName>style.visibility</p:attrName>
                                        </p:attrNameLst>
                                      </p:cBhvr>
                                      <p:to>
                                        <p:strVal val="visible"/>
                                      </p:to>
                                    </p:set>
                                    <p:animEffect transition="in" filter="blinds(horizontal)">
                                      <p:cBhvr>
                                        <p:cTn id="52" dur="500"/>
                                        <p:tgtEl>
                                          <p:spTgt spid="423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3967"/>
                                        </p:tgtEl>
                                        <p:attrNameLst>
                                          <p:attrName>style.visibility</p:attrName>
                                        </p:attrNameLst>
                                      </p:cBhvr>
                                      <p:to>
                                        <p:strVal val="visible"/>
                                      </p:to>
                                    </p:set>
                                    <p:animEffect transition="in" filter="blinds(horizontal)">
                                      <p:cBhvr>
                                        <p:cTn id="57" dur="500"/>
                                        <p:tgtEl>
                                          <p:spTgt spid="42396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3968"/>
                                        </p:tgtEl>
                                        <p:attrNameLst>
                                          <p:attrName>style.visibility</p:attrName>
                                        </p:attrNameLst>
                                      </p:cBhvr>
                                      <p:to>
                                        <p:strVal val="visible"/>
                                      </p:to>
                                    </p:set>
                                    <p:animEffect transition="in" filter="blinds(horizontal)">
                                      <p:cBhvr>
                                        <p:cTn id="62" dur="500"/>
                                        <p:tgtEl>
                                          <p:spTgt spid="4239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23969"/>
                                        </p:tgtEl>
                                        <p:attrNameLst>
                                          <p:attrName>style.visibility</p:attrName>
                                        </p:attrNameLst>
                                      </p:cBhvr>
                                      <p:to>
                                        <p:strVal val="visible"/>
                                      </p:to>
                                    </p:set>
                                    <p:animEffect transition="in" filter="blinds(horizontal)">
                                      <p:cBhvr>
                                        <p:cTn id="67" dur="500"/>
                                        <p:tgtEl>
                                          <p:spTgt spid="423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animBg="1"/>
      <p:bldP spid="423943" grpId="0" animBg="1"/>
      <p:bldP spid="423946" grpId="0" animBg="1"/>
      <p:bldP spid="423950" grpId="0" animBg="1"/>
      <p:bldP spid="3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27013" name="Object 5"/>
          <p:cNvGraphicFramePr>
            <a:graphicFrameLocks noChangeAspect="1"/>
          </p:cNvGraphicFramePr>
          <p:nvPr/>
        </p:nvGraphicFramePr>
        <p:xfrm>
          <a:off x="688056" y="1147440"/>
          <a:ext cx="3595912" cy="625376"/>
        </p:xfrm>
        <a:graphic>
          <a:graphicData uri="http://schemas.openxmlformats.org/presentationml/2006/ole">
            <mc:AlternateContent xmlns:mc="http://schemas.openxmlformats.org/markup-compatibility/2006">
              <mc:Choice xmlns:v="urn:schemas-microsoft-com:vml" Requires="v">
                <p:oleObj spid="_x0000_s427085" name="Equation" r:id="rId4" imgW="1460160" imgH="253800" progId="">
                  <p:embed/>
                </p:oleObj>
              </mc:Choice>
              <mc:Fallback>
                <p:oleObj name="Equation" r:id="rId4" imgW="1460160" imgH="2538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056" y="1147440"/>
                        <a:ext cx="3595912" cy="625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41" name="Object 33"/>
          <p:cNvGraphicFramePr>
            <a:graphicFrameLocks noChangeAspect="1"/>
          </p:cNvGraphicFramePr>
          <p:nvPr/>
        </p:nvGraphicFramePr>
        <p:xfrm>
          <a:off x="683568" y="2040012"/>
          <a:ext cx="2757488" cy="596900"/>
        </p:xfrm>
        <a:graphic>
          <a:graphicData uri="http://schemas.openxmlformats.org/presentationml/2006/ole">
            <mc:AlternateContent xmlns:mc="http://schemas.openxmlformats.org/markup-compatibility/2006">
              <mc:Choice xmlns:v="urn:schemas-microsoft-com:vml" Requires="v">
                <p:oleObj spid="_x0000_s427086" name="Equation" r:id="rId6" imgW="1015920" imgH="228600" progId="">
                  <p:embed/>
                </p:oleObj>
              </mc:Choice>
              <mc:Fallback>
                <p:oleObj name="Equation" r:id="rId6" imgW="1015920" imgH="228600" progId="">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2040012"/>
                        <a:ext cx="2757488"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42" name="Object 34"/>
          <p:cNvGraphicFramePr>
            <a:graphicFrameLocks noChangeAspect="1"/>
          </p:cNvGraphicFramePr>
          <p:nvPr/>
        </p:nvGraphicFramePr>
        <p:xfrm>
          <a:off x="539552" y="333375"/>
          <a:ext cx="7177088" cy="561975"/>
        </p:xfrm>
        <a:graphic>
          <a:graphicData uri="http://schemas.openxmlformats.org/presentationml/2006/ole">
            <mc:AlternateContent xmlns:mc="http://schemas.openxmlformats.org/markup-compatibility/2006">
              <mc:Choice xmlns:v="urn:schemas-microsoft-com:vml" Requires="v">
                <p:oleObj spid="_x0000_s427087" name="Equation" r:id="rId8" imgW="2920680" imgH="228600" progId="">
                  <p:embed/>
                </p:oleObj>
              </mc:Choice>
              <mc:Fallback>
                <p:oleObj name="Equation" r:id="rId8" imgW="2920680" imgH="228600" progId="">
                  <p:embed/>
                  <p:pic>
                    <p:nvPicPr>
                      <p:cNvPr id="0"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333375"/>
                        <a:ext cx="71770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539552" y="2924944"/>
            <a:ext cx="1266693" cy="656846"/>
          </a:xfrm>
          <a:prstGeom prst="rect">
            <a:avLst/>
          </a:prstGeom>
          <a:noFill/>
        </p:spPr>
        <p:txBody>
          <a:bodyPr wrap="none" rtlCol="0">
            <a:spAutoFit/>
          </a:bodyPr>
          <a:lstStyle/>
          <a:p>
            <a:pPr>
              <a:lnSpc>
                <a:spcPct val="150000"/>
              </a:lnSpc>
            </a:pPr>
            <a:r>
              <a:rPr lang="zh-CN" altLang="en-US" sz="2800" b="1" dirty="0" smtClean="0">
                <a:latin typeface="+mj-ea"/>
                <a:ea typeface="+mj-ea"/>
              </a:rPr>
              <a:t>证明：</a:t>
            </a:r>
          </a:p>
        </p:txBody>
      </p:sp>
      <p:grpSp>
        <p:nvGrpSpPr>
          <p:cNvPr id="38" name="组合 37"/>
          <p:cNvGrpSpPr/>
          <p:nvPr/>
        </p:nvGrpSpPr>
        <p:grpSpPr>
          <a:xfrm>
            <a:off x="4211960" y="921792"/>
            <a:ext cx="4595886" cy="2075160"/>
            <a:chOff x="4211960" y="921792"/>
            <a:chExt cx="4595886" cy="2075160"/>
          </a:xfrm>
        </p:grpSpPr>
        <p:sp>
          <p:nvSpPr>
            <p:cNvPr id="427010" name="Line 2"/>
            <p:cNvSpPr>
              <a:spLocks noChangeShapeType="1"/>
            </p:cNvSpPr>
            <p:nvPr/>
          </p:nvSpPr>
          <p:spPr bwMode="auto">
            <a:xfrm flipV="1">
              <a:off x="4873842" y="1523999"/>
              <a:ext cx="2773787" cy="22860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27014" name="Line 6"/>
            <p:cNvSpPr>
              <a:spLocks noChangeShapeType="1"/>
            </p:cNvSpPr>
            <p:nvPr/>
          </p:nvSpPr>
          <p:spPr bwMode="auto">
            <a:xfrm flipV="1">
              <a:off x="4211960" y="2564904"/>
              <a:ext cx="4536503"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27018" name="Line 10"/>
            <p:cNvSpPr>
              <a:spLocks noChangeShapeType="1"/>
            </p:cNvSpPr>
            <p:nvPr/>
          </p:nvSpPr>
          <p:spPr bwMode="auto">
            <a:xfrm>
              <a:off x="4873842" y="1752599"/>
              <a:ext cx="1240905" cy="3810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27022" name="Line 14"/>
            <p:cNvSpPr>
              <a:spLocks noChangeShapeType="1"/>
            </p:cNvSpPr>
            <p:nvPr/>
          </p:nvSpPr>
          <p:spPr bwMode="auto">
            <a:xfrm flipV="1">
              <a:off x="6041752" y="1523999"/>
              <a:ext cx="1605877" cy="609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27026" name="Line 18"/>
            <p:cNvSpPr>
              <a:spLocks noChangeShapeType="1"/>
            </p:cNvSpPr>
            <p:nvPr/>
          </p:nvSpPr>
          <p:spPr bwMode="auto">
            <a:xfrm>
              <a:off x="6090415" y="2133599"/>
              <a:ext cx="0" cy="457200"/>
            </a:xfrm>
            <a:prstGeom prst="line">
              <a:avLst/>
            </a:prstGeom>
            <a:noFill/>
            <a:ln w="28575">
              <a:solidFill>
                <a:srgbClr val="FF33CC"/>
              </a:solidFill>
              <a:round/>
              <a:headEnd/>
              <a:tailEnd/>
            </a:ln>
          </p:spPr>
          <p:txBody>
            <a:bodyPr wrap="none" anchor="ctr"/>
            <a:lstStyle/>
            <a:p>
              <a:endParaRPr lang="zh-CN" altLang="en-US"/>
            </a:p>
          </p:txBody>
        </p:sp>
        <p:sp>
          <p:nvSpPr>
            <p:cNvPr id="427027" name="Line 19"/>
            <p:cNvSpPr>
              <a:spLocks noChangeShapeType="1"/>
            </p:cNvSpPr>
            <p:nvPr/>
          </p:nvSpPr>
          <p:spPr bwMode="auto">
            <a:xfrm>
              <a:off x="7660507" y="1503039"/>
              <a:ext cx="0" cy="1080120"/>
            </a:xfrm>
            <a:prstGeom prst="line">
              <a:avLst/>
            </a:prstGeom>
            <a:noFill/>
            <a:ln w="28575">
              <a:solidFill>
                <a:srgbClr val="FF33CC"/>
              </a:solidFill>
              <a:round/>
              <a:headEnd/>
              <a:tailEnd/>
            </a:ln>
          </p:spPr>
          <p:txBody>
            <a:bodyPr wrap="none" anchor="ctr"/>
            <a:lstStyle/>
            <a:p>
              <a:endParaRPr lang="zh-CN" altLang="en-US"/>
            </a:p>
          </p:txBody>
        </p:sp>
        <p:graphicFrame>
          <p:nvGraphicFramePr>
            <p:cNvPr id="427028" name="Object 20"/>
            <p:cNvGraphicFramePr>
              <a:graphicFrameLocks noChangeAspect="1"/>
            </p:cNvGraphicFramePr>
            <p:nvPr/>
          </p:nvGraphicFramePr>
          <p:xfrm>
            <a:off x="4654859" y="1436687"/>
            <a:ext cx="302623" cy="315912"/>
          </p:xfrm>
          <a:graphic>
            <a:graphicData uri="http://schemas.openxmlformats.org/presentationml/2006/ole">
              <mc:AlternateContent xmlns:mc="http://schemas.openxmlformats.org/markup-compatibility/2006">
                <mc:Choice xmlns:v="urn:schemas-microsoft-com:vml" Requires="v">
                  <p:oleObj spid="_x0000_s427088" name="公式" r:id="rId10" imgW="317160" imgH="317160" progId="">
                    <p:embed/>
                  </p:oleObj>
                </mc:Choice>
                <mc:Fallback>
                  <p:oleObj name="公式" r:id="rId10" imgW="317160" imgH="317160" progId="">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4859" y="1436687"/>
                          <a:ext cx="302623"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29" name="Object 21"/>
            <p:cNvGraphicFramePr>
              <a:graphicFrameLocks noChangeAspect="1"/>
            </p:cNvGraphicFramePr>
            <p:nvPr/>
          </p:nvGraphicFramePr>
          <p:xfrm>
            <a:off x="4705043" y="2630487"/>
            <a:ext cx="387782" cy="341312"/>
          </p:xfrm>
          <a:graphic>
            <a:graphicData uri="http://schemas.openxmlformats.org/presentationml/2006/ole">
              <mc:AlternateContent xmlns:mc="http://schemas.openxmlformats.org/markup-compatibility/2006">
                <mc:Choice xmlns:v="urn:schemas-microsoft-com:vml" Requires="v">
                  <p:oleObj spid="_x0000_s427089" name="公式" r:id="rId12" imgW="406080" imgH="342720" progId="">
                    <p:embed/>
                  </p:oleObj>
                </mc:Choice>
                <mc:Fallback>
                  <p:oleObj name="公式" r:id="rId12" imgW="406080" imgH="342720" progId="">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5043" y="2630487"/>
                          <a:ext cx="38778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30" name="Object 22"/>
            <p:cNvGraphicFramePr>
              <a:graphicFrameLocks noChangeAspect="1"/>
            </p:cNvGraphicFramePr>
            <p:nvPr/>
          </p:nvGraphicFramePr>
          <p:xfrm>
            <a:off x="6183726" y="1988839"/>
            <a:ext cx="306615" cy="320080"/>
          </p:xfrm>
          <a:graphic>
            <a:graphicData uri="http://schemas.openxmlformats.org/presentationml/2006/ole">
              <mc:AlternateContent xmlns:mc="http://schemas.openxmlformats.org/markup-compatibility/2006">
                <mc:Choice xmlns:v="urn:schemas-microsoft-com:vml" Requires="v">
                  <p:oleObj spid="_x0000_s427090" name="Equation" r:id="rId14" imgW="317160" imgH="317160" progId="">
                    <p:embed/>
                  </p:oleObj>
                </mc:Choice>
                <mc:Fallback>
                  <p:oleObj name="Equation" r:id="rId14" imgW="317160" imgH="3171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3726" y="1988839"/>
                          <a:ext cx="306615" cy="3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31" name="Object 23"/>
            <p:cNvGraphicFramePr>
              <a:graphicFrameLocks noChangeAspect="1"/>
            </p:cNvGraphicFramePr>
            <p:nvPr/>
          </p:nvGraphicFramePr>
          <p:xfrm>
            <a:off x="6011338" y="2659062"/>
            <a:ext cx="384235" cy="337890"/>
          </p:xfrm>
          <a:graphic>
            <a:graphicData uri="http://schemas.openxmlformats.org/presentationml/2006/ole">
              <mc:AlternateContent xmlns:mc="http://schemas.openxmlformats.org/markup-compatibility/2006">
                <mc:Choice xmlns:v="urn:schemas-microsoft-com:vml" Requires="v">
                  <p:oleObj spid="_x0000_s427091" name="公式" r:id="rId16" imgW="406080" imgH="342720" progId="">
                    <p:embed/>
                  </p:oleObj>
                </mc:Choice>
                <mc:Fallback>
                  <p:oleObj name="公式" r:id="rId16" imgW="406080" imgH="342720" progId="">
                    <p:embed/>
                    <p:pic>
                      <p:nvPicPr>
                        <p:cNvPr id="0" name="Picture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1338" y="2659062"/>
                          <a:ext cx="384235" cy="337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32" name="Object 24"/>
            <p:cNvGraphicFramePr>
              <a:graphicFrameLocks noChangeAspect="1"/>
            </p:cNvGraphicFramePr>
            <p:nvPr/>
          </p:nvGraphicFramePr>
          <p:xfrm>
            <a:off x="7581136" y="1196751"/>
            <a:ext cx="328057" cy="358998"/>
          </p:xfrm>
          <a:graphic>
            <a:graphicData uri="http://schemas.openxmlformats.org/presentationml/2006/ole">
              <mc:AlternateContent xmlns:mc="http://schemas.openxmlformats.org/markup-compatibility/2006">
                <mc:Choice xmlns:v="urn:schemas-microsoft-com:vml" Requires="v">
                  <p:oleObj spid="_x0000_s427092" name="公式" r:id="rId18" imgW="317160" imgH="330120" progId="">
                    <p:embed/>
                  </p:oleObj>
                </mc:Choice>
                <mc:Fallback>
                  <p:oleObj name="公式" r:id="rId18" imgW="317160" imgH="330120" progId="">
                    <p:embed/>
                    <p:pic>
                      <p:nvPicPr>
                        <p:cNvPr id="0" name="Picture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81136" y="1196751"/>
                          <a:ext cx="328057" cy="358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33" name="Object 25"/>
            <p:cNvGraphicFramePr>
              <a:graphicFrameLocks noChangeAspect="1"/>
            </p:cNvGraphicFramePr>
            <p:nvPr/>
          </p:nvGraphicFramePr>
          <p:xfrm>
            <a:off x="7525021" y="2636911"/>
            <a:ext cx="391444" cy="360039"/>
          </p:xfrm>
          <a:graphic>
            <a:graphicData uri="http://schemas.openxmlformats.org/presentationml/2006/ole">
              <mc:AlternateContent xmlns:mc="http://schemas.openxmlformats.org/markup-compatibility/2006">
                <mc:Choice xmlns:v="urn:schemas-microsoft-com:vml" Requires="v">
                  <p:oleObj spid="_x0000_s427093" name="公式" r:id="rId20" imgW="406080" imgH="355320" progId="">
                    <p:embed/>
                  </p:oleObj>
                </mc:Choice>
                <mc:Fallback>
                  <p:oleObj name="公式" r:id="rId20" imgW="406080" imgH="355320" progId="">
                    <p:embed/>
                    <p:pic>
                      <p:nvPicPr>
                        <p:cNvPr id="0" name="Picture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25021" y="2636911"/>
                          <a:ext cx="391444" cy="3600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34" name="Line 26"/>
            <p:cNvSpPr>
              <a:spLocks noChangeShapeType="1"/>
            </p:cNvSpPr>
            <p:nvPr/>
          </p:nvSpPr>
          <p:spPr bwMode="auto">
            <a:xfrm>
              <a:off x="4873842" y="1752599"/>
              <a:ext cx="0" cy="838200"/>
            </a:xfrm>
            <a:prstGeom prst="line">
              <a:avLst/>
            </a:prstGeom>
            <a:noFill/>
            <a:ln w="28575">
              <a:solidFill>
                <a:srgbClr val="FF33CC"/>
              </a:solidFill>
              <a:round/>
              <a:headEnd/>
              <a:tailEnd/>
            </a:ln>
          </p:spPr>
          <p:txBody>
            <a:bodyPr wrap="none" anchor="ctr"/>
            <a:lstStyle/>
            <a:p>
              <a:endParaRPr lang="zh-CN" altLang="en-US"/>
            </a:p>
          </p:txBody>
        </p:sp>
        <p:sp>
          <p:nvSpPr>
            <p:cNvPr id="427036" name="Line 28"/>
            <p:cNvSpPr>
              <a:spLocks noChangeShapeType="1"/>
            </p:cNvSpPr>
            <p:nvPr/>
          </p:nvSpPr>
          <p:spPr bwMode="auto">
            <a:xfrm flipV="1">
              <a:off x="4873842" y="1676399"/>
              <a:ext cx="875933" cy="76200"/>
            </a:xfrm>
            <a:prstGeom prst="line">
              <a:avLst/>
            </a:prstGeom>
            <a:noFill/>
            <a:ln w="28575">
              <a:solidFill>
                <a:srgbClr val="FF3300"/>
              </a:solidFill>
              <a:round/>
              <a:headEnd/>
              <a:tailEnd/>
            </a:ln>
          </p:spPr>
          <p:txBody>
            <a:bodyPr wrap="none" anchor="ctr"/>
            <a:lstStyle/>
            <a:p>
              <a:endParaRPr lang="zh-CN" altLang="en-US"/>
            </a:p>
          </p:txBody>
        </p:sp>
        <p:graphicFrame>
          <p:nvGraphicFramePr>
            <p:cNvPr id="427038" name="Object 30"/>
            <p:cNvGraphicFramePr>
              <a:graphicFrameLocks noChangeAspect="1"/>
            </p:cNvGraphicFramePr>
            <p:nvPr/>
          </p:nvGraphicFramePr>
          <p:xfrm>
            <a:off x="8499211" y="1988839"/>
            <a:ext cx="308635" cy="447039"/>
          </p:xfrm>
          <a:graphic>
            <a:graphicData uri="http://schemas.openxmlformats.org/presentationml/2006/ole">
              <mc:AlternateContent xmlns:mc="http://schemas.openxmlformats.org/markup-compatibility/2006">
                <mc:Choice xmlns:v="urn:schemas-microsoft-com:vml" Requires="v">
                  <p:oleObj spid="_x0000_s427094" name="Equation" r:id="rId22" imgW="126720" imgH="177480" progId="">
                    <p:embed/>
                  </p:oleObj>
                </mc:Choice>
                <mc:Fallback>
                  <p:oleObj name="Equation" r:id="rId22" imgW="126720" imgH="177480" progId="">
                    <p:embed/>
                    <p:pic>
                      <p:nvPicPr>
                        <p:cNvPr id="0" name="Picture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499211" y="1988839"/>
                          <a:ext cx="308635" cy="4470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39" name="Object 31"/>
            <p:cNvGraphicFramePr>
              <a:graphicFrameLocks noChangeAspect="1"/>
            </p:cNvGraphicFramePr>
            <p:nvPr/>
          </p:nvGraphicFramePr>
          <p:xfrm>
            <a:off x="5207446" y="1897192"/>
            <a:ext cx="360040" cy="523696"/>
          </p:xfrm>
          <a:graphic>
            <a:graphicData uri="http://schemas.openxmlformats.org/presentationml/2006/ole">
              <mc:AlternateContent xmlns:mc="http://schemas.openxmlformats.org/markup-compatibility/2006">
                <mc:Choice xmlns:v="urn:schemas-microsoft-com:vml" Requires="v">
                  <p:oleObj spid="_x0000_s427095" name="Equation" r:id="rId24" imgW="126720" imgH="177480" progId="">
                    <p:embed/>
                  </p:oleObj>
                </mc:Choice>
                <mc:Fallback>
                  <p:oleObj name="Equation" r:id="rId24" imgW="126720" imgH="177480" progId="">
                    <p:embed/>
                    <p:pic>
                      <p:nvPicPr>
                        <p:cNvPr id="0" name="Picture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07446" y="1897192"/>
                          <a:ext cx="360040" cy="523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40" name="Object 32"/>
            <p:cNvGraphicFramePr>
              <a:graphicFrameLocks noChangeAspect="1"/>
            </p:cNvGraphicFramePr>
            <p:nvPr/>
          </p:nvGraphicFramePr>
          <p:xfrm>
            <a:off x="6851724" y="1772816"/>
            <a:ext cx="355804" cy="576064"/>
          </p:xfrm>
          <a:graphic>
            <a:graphicData uri="http://schemas.openxmlformats.org/presentationml/2006/ole">
              <mc:AlternateContent xmlns:mc="http://schemas.openxmlformats.org/markup-compatibility/2006">
                <mc:Choice xmlns:v="urn:schemas-microsoft-com:vml" Requires="v">
                  <p:oleObj spid="_x0000_s427096" name="Equation" r:id="rId26" imgW="139680" imgH="215640" progId="">
                    <p:embed/>
                  </p:oleObj>
                </mc:Choice>
                <mc:Fallback>
                  <p:oleObj name="Equation" r:id="rId26" imgW="139680" imgH="215640" progId="">
                    <p:embed/>
                    <p:pic>
                      <p:nvPicPr>
                        <p:cNvPr id="0" name="Picture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51724" y="1772816"/>
                          <a:ext cx="35580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1"/>
            <p:cNvGraphicFramePr>
              <a:graphicFrameLocks noChangeAspect="1"/>
            </p:cNvGraphicFramePr>
            <p:nvPr/>
          </p:nvGraphicFramePr>
          <p:xfrm>
            <a:off x="5652169" y="921792"/>
            <a:ext cx="1008063" cy="635000"/>
          </p:xfrm>
          <a:graphic>
            <a:graphicData uri="http://schemas.openxmlformats.org/presentationml/2006/ole">
              <mc:AlternateContent xmlns:mc="http://schemas.openxmlformats.org/markup-compatibility/2006">
                <mc:Choice xmlns:v="urn:schemas-microsoft-com:vml" Requires="v">
                  <p:oleObj spid="_x0000_s427097" name="Equation" r:id="rId28" imgW="355320" imgH="215640" progId="">
                    <p:embed/>
                  </p:oleObj>
                </mc:Choice>
                <mc:Fallback>
                  <p:oleObj name="Equation" r:id="rId28" imgW="355320" imgH="215640" progId="">
                    <p:embed/>
                    <p:pic>
                      <p:nvPicPr>
                        <p:cNvPr id="0" name="Picture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52169" y="921792"/>
                          <a:ext cx="100806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7044" name="Object 36"/>
          <p:cNvGraphicFramePr>
            <a:graphicFrameLocks noChangeAspect="1"/>
          </p:cNvGraphicFramePr>
          <p:nvPr/>
        </p:nvGraphicFramePr>
        <p:xfrm>
          <a:off x="1510506" y="3068960"/>
          <a:ext cx="5365750" cy="554038"/>
        </p:xfrm>
        <a:graphic>
          <a:graphicData uri="http://schemas.openxmlformats.org/presentationml/2006/ole">
            <mc:AlternateContent xmlns:mc="http://schemas.openxmlformats.org/markup-compatibility/2006">
              <mc:Choice xmlns:v="urn:schemas-microsoft-com:vml" Requires="v">
                <p:oleObj spid="_x0000_s427098" name="Equation" r:id="rId30" imgW="2209680" imgH="228600" progId="">
                  <p:embed/>
                </p:oleObj>
              </mc:Choice>
              <mc:Fallback>
                <p:oleObj name="Equation" r:id="rId30" imgW="2209680" imgH="228600" progId="">
                  <p:embed/>
                  <p:pic>
                    <p:nvPicPr>
                      <p:cNvPr id="0" name="Picture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10506" y="3068960"/>
                        <a:ext cx="53657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7045" name="Object 37"/>
          <p:cNvGraphicFramePr>
            <a:graphicFrameLocks noChangeAspect="1"/>
          </p:cNvGraphicFramePr>
          <p:nvPr/>
        </p:nvGraphicFramePr>
        <p:xfrm>
          <a:off x="611560" y="3716338"/>
          <a:ext cx="5089525" cy="554037"/>
        </p:xfrm>
        <a:graphic>
          <a:graphicData uri="http://schemas.openxmlformats.org/presentationml/2006/ole">
            <mc:AlternateContent xmlns:mc="http://schemas.openxmlformats.org/markup-compatibility/2006">
              <mc:Choice xmlns:v="urn:schemas-microsoft-com:vml" Requires="v">
                <p:oleObj spid="_x0000_s427099" name="Equation" r:id="rId32" imgW="2095200" imgH="228600" progId="">
                  <p:embed/>
                </p:oleObj>
              </mc:Choice>
              <mc:Fallback>
                <p:oleObj name="Equation" r:id="rId32" imgW="2095200" imgH="228600" progId="">
                  <p:embed/>
                  <p:pic>
                    <p:nvPicPr>
                      <p:cNvPr id="0" name="Picture 3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1560" y="3716338"/>
                        <a:ext cx="508952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TextBox 40"/>
          <p:cNvSpPr txBox="1"/>
          <p:nvPr/>
        </p:nvSpPr>
        <p:spPr>
          <a:xfrm>
            <a:off x="539552" y="4293096"/>
            <a:ext cx="2348720" cy="738664"/>
          </a:xfrm>
          <a:prstGeom prst="rect">
            <a:avLst/>
          </a:prstGeom>
          <a:noFill/>
        </p:spPr>
        <p:txBody>
          <a:bodyPr wrap="none" rtlCol="0">
            <a:spAutoFit/>
          </a:bodyPr>
          <a:lstStyle/>
          <a:p>
            <a:pPr>
              <a:lnSpc>
                <a:spcPct val="150000"/>
              </a:lnSpc>
            </a:pPr>
            <a:r>
              <a:rPr lang="zh-CN" altLang="en-US" sz="2800" b="1" dirty="0" smtClean="0"/>
              <a:t>由分解的性质</a:t>
            </a:r>
          </a:p>
        </p:txBody>
      </p:sp>
      <p:graphicFrame>
        <p:nvGraphicFramePr>
          <p:cNvPr id="427046" name="Object 38"/>
          <p:cNvGraphicFramePr>
            <a:graphicFrameLocks noChangeAspect="1"/>
          </p:cNvGraphicFramePr>
          <p:nvPr/>
        </p:nvGraphicFramePr>
        <p:xfrm>
          <a:off x="3311525" y="4365625"/>
          <a:ext cx="4594225" cy="585788"/>
        </p:xfrm>
        <a:graphic>
          <a:graphicData uri="http://schemas.openxmlformats.org/presentationml/2006/ole">
            <mc:AlternateContent xmlns:mc="http://schemas.openxmlformats.org/markup-compatibility/2006">
              <mc:Choice xmlns:v="urn:schemas-microsoft-com:vml" Requires="v">
                <p:oleObj spid="_x0000_s427100" name="Equation" r:id="rId34" imgW="1892160" imgH="241200" progId="">
                  <p:embed/>
                </p:oleObj>
              </mc:Choice>
              <mc:Fallback>
                <p:oleObj name="Equation" r:id="rId34" imgW="1892160" imgH="241200" progId="">
                  <p:embed/>
                  <p:pic>
                    <p:nvPicPr>
                      <p:cNvPr id="0" name="Picture 3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311525" y="4365625"/>
                        <a:ext cx="45942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7047" name="Object 39"/>
          <p:cNvGraphicFramePr>
            <a:graphicFrameLocks noChangeAspect="1"/>
          </p:cNvGraphicFramePr>
          <p:nvPr/>
        </p:nvGraphicFramePr>
        <p:xfrm>
          <a:off x="611560" y="5084763"/>
          <a:ext cx="6321425" cy="585787"/>
        </p:xfrm>
        <a:graphic>
          <a:graphicData uri="http://schemas.openxmlformats.org/presentationml/2006/ole">
            <mc:AlternateContent xmlns:mc="http://schemas.openxmlformats.org/markup-compatibility/2006">
              <mc:Choice xmlns:v="urn:schemas-microsoft-com:vml" Requires="v">
                <p:oleObj spid="_x0000_s427101" name="Equation" r:id="rId36" imgW="2603160" imgH="241200" progId="">
                  <p:embed/>
                </p:oleObj>
              </mc:Choice>
              <mc:Fallback>
                <p:oleObj name="Equation" r:id="rId36" imgW="2603160" imgH="241200" progId="">
                  <p:embed/>
                  <p:pic>
                    <p:nvPicPr>
                      <p:cNvPr id="0" name="Picture 3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11560" y="5084763"/>
                        <a:ext cx="63214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7048" name="Object 40"/>
          <p:cNvGraphicFramePr>
            <a:graphicFrameLocks noChangeAspect="1"/>
          </p:cNvGraphicFramePr>
          <p:nvPr/>
        </p:nvGraphicFramePr>
        <p:xfrm>
          <a:off x="611560" y="5867549"/>
          <a:ext cx="3824287" cy="585787"/>
        </p:xfrm>
        <a:graphic>
          <a:graphicData uri="http://schemas.openxmlformats.org/presentationml/2006/ole">
            <mc:AlternateContent xmlns:mc="http://schemas.openxmlformats.org/markup-compatibility/2006">
              <mc:Choice xmlns:v="urn:schemas-microsoft-com:vml" Requires="v">
                <p:oleObj spid="_x0000_s427102" name="Equation" r:id="rId38" imgW="1574640" imgH="241200" progId="">
                  <p:embed/>
                </p:oleObj>
              </mc:Choice>
              <mc:Fallback>
                <p:oleObj name="Equation" r:id="rId38" imgW="1574640" imgH="241200" progId="">
                  <p:embed/>
                  <p:pic>
                    <p:nvPicPr>
                      <p:cNvPr id="0" name="Picture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11560" y="5867549"/>
                        <a:ext cx="382428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Box 44"/>
          <p:cNvSpPr txBox="1"/>
          <p:nvPr/>
        </p:nvSpPr>
        <p:spPr>
          <a:xfrm>
            <a:off x="4456163" y="5786680"/>
            <a:ext cx="1988045" cy="738664"/>
          </a:xfrm>
          <a:prstGeom prst="rect">
            <a:avLst/>
          </a:prstGeom>
          <a:noFill/>
        </p:spPr>
        <p:txBody>
          <a:bodyPr wrap="none" rtlCol="0">
            <a:spAutoFit/>
          </a:bodyPr>
          <a:lstStyle/>
          <a:p>
            <a:pPr>
              <a:lnSpc>
                <a:spcPct val="150000"/>
              </a:lnSpc>
            </a:pPr>
            <a:r>
              <a:rPr lang="zh-CN" altLang="en-US" sz="2800" b="1" dirty="0" smtClean="0"/>
              <a:t>进而得证。</a:t>
            </a:r>
          </a:p>
        </p:txBody>
      </p:sp>
      <p:sp>
        <p:nvSpPr>
          <p:cNvPr id="32" name="矩形 31"/>
          <p:cNvSpPr/>
          <p:nvPr/>
        </p:nvSpPr>
        <p:spPr>
          <a:xfrm>
            <a:off x="6110441" y="5796490"/>
            <a:ext cx="3070071" cy="656846"/>
          </a:xfrm>
          <a:prstGeom prst="rect">
            <a:avLst/>
          </a:prstGeom>
        </p:spPr>
        <p:txBody>
          <a:bodyPr wrap="none">
            <a:spAutoFit/>
          </a:bodyPr>
          <a:lstStyle/>
          <a:p>
            <a:pPr lvl="0">
              <a:lnSpc>
                <a:spcPct val="150000"/>
              </a:lnSpc>
            </a:pPr>
            <a:r>
              <a:rPr lang="zh-CN" altLang="en-US" sz="2800" b="1" dirty="0" smtClean="0">
                <a:solidFill>
                  <a:srgbClr val="000000"/>
                </a:solidFill>
              </a:rPr>
              <a:t>数乘性质类似可证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7013"/>
                                        </p:tgtEl>
                                        <p:attrNameLst>
                                          <p:attrName>style.visibility</p:attrName>
                                        </p:attrNameLst>
                                      </p:cBhvr>
                                      <p:to>
                                        <p:strVal val="visible"/>
                                      </p:to>
                                    </p:set>
                                    <p:animEffect transition="in" filter="blinds(horizontal)">
                                      <p:cBhvr>
                                        <p:cTn id="7" dur="500"/>
                                        <p:tgtEl>
                                          <p:spTgt spid="427013"/>
                                        </p:tgtEl>
                                      </p:cBhvr>
                                    </p:animEffect>
                                  </p:childTnLst>
                                </p:cTn>
                              </p:par>
                              <p:par>
                                <p:cTn id="8" presetID="3" presetClass="entr" presetSubtype="10" fill="hold" nodeType="withEffect">
                                  <p:stCondLst>
                                    <p:cond delay="0"/>
                                  </p:stCondLst>
                                  <p:childTnLst>
                                    <p:set>
                                      <p:cBhvr>
                                        <p:cTn id="9" dur="1" fill="hold">
                                          <p:stCondLst>
                                            <p:cond delay="0"/>
                                          </p:stCondLst>
                                        </p:cTn>
                                        <p:tgtEl>
                                          <p:spTgt spid="427041"/>
                                        </p:tgtEl>
                                        <p:attrNameLst>
                                          <p:attrName>style.visibility</p:attrName>
                                        </p:attrNameLst>
                                      </p:cBhvr>
                                      <p:to>
                                        <p:strVal val="visible"/>
                                      </p:to>
                                    </p:set>
                                    <p:animEffect transition="in" filter="blinds(horizontal)">
                                      <p:cBhvr>
                                        <p:cTn id="10" dur="500"/>
                                        <p:tgtEl>
                                          <p:spTgt spid="4270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27044"/>
                                        </p:tgtEl>
                                        <p:attrNameLst>
                                          <p:attrName>style.visibility</p:attrName>
                                        </p:attrNameLst>
                                      </p:cBhvr>
                                      <p:to>
                                        <p:strVal val="visible"/>
                                      </p:to>
                                    </p:set>
                                    <p:animEffect transition="in" filter="blinds(horizontal)">
                                      <p:cBhvr>
                                        <p:cTn id="25" dur="500"/>
                                        <p:tgtEl>
                                          <p:spTgt spid="42704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7045"/>
                                        </p:tgtEl>
                                        <p:attrNameLst>
                                          <p:attrName>style.visibility</p:attrName>
                                        </p:attrNameLst>
                                      </p:cBhvr>
                                      <p:to>
                                        <p:strVal val="visible"/>
                                      </p:to>
                                    </p:set>
                                    <p:animEffect transition="in" filter="blinds(horizontal)">
                                      <p:cBhvr>
                                        <p:cTn id="30" dur="500"/>
                                        <p:tgtEl>
                                          <p:spTgt spid="42704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linds(horizontal)">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7046"/>
                                        </p:tgtEl>
                                        <p:attrNameLst>
                                          <p:attrName>style.visibility</p:attrName>
                                        </p:attrNameLst>
                                      </p:cBhvr>
                                      <p:to>
                                        <p:strVal val="visible"/>
                                      </p:to>
                                    </p:set>
                                    <p:animEffect transition="in" filter="blinds(horizontal)">
                                      <p:cBhvr>
                                        <p:cTn id="40" dur="500"/>
                                        <p:tgtEl>
                                          <p:spTgt spid="4270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27047"/>
                                        </p:tgtEl>
                                        <p:attrNameLst>
                                          <p:attrName>style.visibility</p:attrName>
                                        </p:attrNameLst>
                                      </p:cBhvr>
                                      <p:to>
                                        <p:strVal val="visible"/>
                                      </p:to>
                                    </p:set>
                                    <p:animEffect transition="in" filter="blinds(horizontal)">
                                      <p:cBhvr>
                                        <p:cTn id="45" dur="500"/>
                                        <p:tgtEl>
                                          <p:spTgt spid="4270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7048"/>
                                        </p:tgtEl>
                                        <p:attrNameLst>
                                          <p:attrName>style.visibility</p:attrName>
                                        </p:attrNameLst>
                                      </p:cBhvr>
                                      <p:to>
                                        <p:strVal val="visible"/>
                                      </p:to>
                                    </p:set>
                                    <p:animEffect transition="in" filter="blinds(horizontal)">
                                      <p:cBhvr>
                                        <p:cTn id="50" dur="500"/>
                                        <p:tgtEl>
                                          <p:spTgt spid="42704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linds(horizontal)">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45" grpId="0"/>
      <p:bldP spid="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5696" y="2636912"/>
            <a:ext cx="5434501" cy="737510"/>
          </a:xfrm>
          <a:prstGeom prst="rect">
            <a:avLst/>
          </a:prstGeom>
          <a:noFill/>
        </p:spPr>
        <p:txBody>
          <a:bodyPr wrap="none" rtlCol="0">
            <a:spAutoFit/>
          </a:bodyPr>
          <a:lstStyle/>
          <a:p>
            <a:pPr>
              <a:lnSpc>
                <a:spcPct val="150000"/>
              </a:lnSpc>
            </a:pPr>
            <a:r>
              <a:rPr lang="en-US" altLang="zh-CN" b="1" dirty="0" smtClean="0">
                <a:solidFill>
                  <a:srgbClr val="0000FF"/>
                </a:solidFill>
              </a:rPr>
              <a:t>§ 3.2 </a:t>
            </a:r>
            <a:r>
              <a:rPr lang="zh-CN" altLang="en-US" b="1" dirty="0" smtClean="0">
                <a:solidFill>
                  <a:srgbClr val="0000FF"/>
                </a:solidFill>
              </a:rPr>
              <a:t>向量内积的定义和性质</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1106" name="Group 2"/>
          <p:cNvGrpSpPr>
            <a:grpSpLocks/>
          </p:cNvGrpSpPr>
          <p:nvPr/>
        </p:nvGrpSpPr>
        <p:grpSpPr bwMode="auto">
          <a:xfrm>
            <a:off x="5877902" y="1103015"/>
            <a:ext cx="2222490" cy="885825"/>
            <a:chOff x="1409" y="1053"/>
            <a:chExt cx="1477" cy="558"/>
          </a:xfrm>
        </p:grpSpPr>
        <p:grpSp>
          <p:nvGrpSpPr>
            <p:cNvPr id="431107" name="Group 3"/>
            <p:cNvGrpSpPr>
              <a:grpSpLocks/>
            </p:cNvGrpSpPr>
            <p:nvPr/>
          </p:nvGrpSpPr>
          <p:grpSpPr bwMode="auto">
            <a:xfrm>
              <a:off x="2019" y="1325"/>
              <a:ext cx="867" cy="273"/>
              <a:chOff x="1539" y="941"/>
              <a:chExt cx="867" cy="273"/>
            </a:xfrm>
          </p:grpSpPr>
          <p:sp>
            <p:nvSpPr>
              <p:cNvPr id="431108" name="Line 4"/>
              <p:cNvSpPr>
                <a:spLocks noChangeShapeType="1"/>
              </p:cNvSpPr>
              <p:nvPr/>
            </p:nvSpPr>
            <p:spPr bwMode="auto">
              <a:xfrm>
                <a:off x="1539" y="1214"/>
                <a:ext cx="867" cy="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31109" name="Object 5"/>
              <p:cNvGraphicFramePr>
                <a:graphicFrameLocks noChangeAspect="1"/>
              </p:cNvGraphicFramePr>
              <p:nvPr/>
            </p:nvGraphicFramePr>
            <p:xfrm>
              <a:off x="2141" y="941"/>
              <a:ext cx="151" cy="199"/>
            </p:xfrm>
            <a:graphic>
              <a:graphicData uri="http://schemas.openxmlformats.org/presentationml/2006/ole">
                <mc:AlternateContent xmlns:mc="http://schemas.openxmlformats.org/markup-compatibility/2006">
                  <mc:Choice xmlns:v="urn:schemas-microsoft-com:vml" Requires="v">
                    <p:oleObj spid="_x0000_s431146" name="公式" r:id="rId3" imgW="241200" imgH="317160" progId="">
                      <p:embed/>
                    </p:oleObj>
                  </mc:Choice>
                  <mc:Fallback>
                    <p:oleObj name="公式" r:id="rId3" imgW="241200" imgH="3171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 y="941"/>
                            <a:ext cx="15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1110" name="Group 6"/>
            <p:cNvGrpSpPr>
              <a:grpSpLocks/>
            </p:cNvGrpSpPr>
            <p:nvPr/>
          </p:nvGrpSpPr>
          <p:grpSpPr bwMode="auto">
            <a:xfrm>
              <a:off x="1409" y="1053"/>
              <a:ext cx="610" cy="544"/>
              <a:chOff x="929" y="669"/>
              <a:chExt cx="610" cy="544"/>
            </a:xfrm>
          </p:grpSpPr>
          <p:sp>
            <p:nvSpPr>
              <p:cNvPr id="431111" name="Line 7"/>
              <p:cNvSpPr>
                <a:spLocks noChangeShapeType="1"/>
              </p:cNvSpPr>
              <p:nvPr/>
            </p:nvSpPr>
            <p:spPr bwMode="auto">
              <a:xfrm flipH="1" flipV="1">
                <a:off x="1108" y="669"/>
                <a:ext cx="431" cy="544"/>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31112" name="Object 8"/>
              <p:cNvGraphicFramePr>
                <a:graphicFrameLocks noChangeAspect="1"/>
              </p:cNvGraphicFramePr>
              <p:nvPr/>
            </p:nvGraphicFramePr>
            <p:xfrm>
              <a:off x="929" y="768"/>
              <a:ext cx="159" cy="255"/>
            </p:xfrm>
            <a:graphic>
              <a:graphicData uri="http://schemas.openxmlformats.org/presentationml/2006/ole">
                <mc:AlternateContent xmlns:mc="http://schemas.openxmlformats.org/markup-compatibility/2006">
                  <mc:Choice xmlns:v="urn:schemas-microsoft-com:vml" Requires="v">
                    <p:oleObj spid="_x0000_s431147" name="公式" r:id="rId5" imgW="253800" imgH="406080" progId="">
                      <p:embed/>
                    </p:oleObj>
                  </mc:Choice>
                  <mc:Fallback>
                    <p:oleObj name="公式" r:id="rId5" imgW="253800" imgH="40608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 y="768"/>
                            <a:ext cx="15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1114" name="Arc 10"/>
            <p:cNvSpPr>
              <a:spLocks/>
            </p:cNvSpPr>
            <p:nvPr/>
          </p:nvSpPr>
          <p:spPr bwMode="auto">
            <a:xfrm>
              <a:off x="1903" y="1416"/>
              <a:ext cx="240" cy="1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8000"/>
              </a:solidFill>
              <a:round/>
              <a:headEnd/>
              <a:tailEnd/>
            </a:ln>
          </p:spPr>
          <p:txBody>
            <a:bodyPr wrap="none" anchor="ctr"/>
            <a:lstStyle/>
            <a:p>
              <a:endParaRPr lang="zh-CN" altLang="en-US"/>
            </a:p>
          </p:txBody>
        </p:sp>
      </p:grpSp>
      <p:graphicFrame>
        <p:nvGraphicFramePr>
          <p:cNvPr id="2" name="Object 21"/>
          <p:cNvGraphicFramePr>
            <a:graphicFrameLocks noChangeAspect="1"/>
          </p:cNvGraphicFramePr>
          <p:nvPr/>
        </p:nvGraphicFramePr>
        <p:xfrm>
          <a:off x="539552" y="260648"/>
          <a:ext cx="8205788" cy="561975"/>
        </p:xfrm>
        <a:graphic>
          <a:graphicData uri="http://schemas.openxmlformats.org/presentationml/2006/ole">
            <mc:AlternateContent xmlns:mc="http://schemas.openxmlformats.org/markup-compatibility/2006">
              <mc:Choice xmlns:v="urn:schemas-microsoft-com:vml" Requires="v">
                <p:oleObj spid="_x0000_s431148" name="Equation" r:id="rId7" imgW="3340080" imgH="228600" progId="">
                  <p:embed/>
                </p:oleObj>
              </mc:Choice>
              <mc:Fallback>
                <p:oleObj name="Equation" r:id="rId7" imgW="3340080" imgH="228600" progId="">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260648"/>
                        <a:ext cx="82057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26" name="Object 22"/>
          <p:cNvGraphicFramePr>
            <a:graphicFrameLocks noChangeAspect="1"/>
          </p:cNvGraphicFramePr>
          <p:nvPr/>
        </p:nvGraphicFramePr>
        <p:xfrm>
          <a:off x="584919" y="2204864"/>
          <a:ext cx="7083425" cy="1187450"/>
        </p:xfrm>
        <a:graphic>
          <a:graphicData uri="http://schemas.openxmlformats.org/presentationml/2006/ole">
            <mc:AlternateContent xmlns:mc="http://schemas.openxmlformats.org/markup-compatibility/2006">
              <mc:Choice xmlns:v="urn:schemas-microsoft-com:vml" Requires="v">
                <p:oleObj spid="_x0000_s431149" name="Equation" r:id="rId9" imgW="2882880" imgH="482400" progId="">
                  <p:embed/>
                </p:oleObj>
              </mc:Choice>
              <mc:Fallback>
                <p:oleObj name="Equation" r:id="rId9" imgW="2882880" imgH="48240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919" y="2204864"/>
                        <a:ext cx="7083425"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58197" y="3429000"/>
            <a:ext cx="2709396" cy="738664"/>
          </a:xfrm>
          <a:prstGeom prst="rect">
            <a:avLst/>
          </a:prstGeom>
          <a:noFill/>
        </p:spPr>
        <p:txBody>
          <a:bodyPr wrap="none" rtlCol="0">
            <a:spAutoFit/>
          </a:bodyPr>
          <a:lstStyle/>
          <a:p>
            <a:pPr>
              <a:lnSpc>
                <a:spcPct val="150000"/>
              </a:lnSpc>
            </a:pPr>
            <a:r>
              <a:rPr lang="zh-CN" altLang="en-US" sz="2800" b="1" dirty="0" smtClean="0">
                <a:solidFill>
                  <a:srgbClr val="0000FF"/>
                </a:solidFill>
              </a:rPr>
              <a:t>定义的几何理解</a:t>
            </a:r>
          </a:p>
        </p:txBody>
      </p:sp>
      <p:graphicFrame>
        <p:nvGraphicFramePr>
          <p:cNvPr id="431129" name="Object 25"/>
          <p:cNvGraphicFramePr>
            <a:graphicFrameLocks noChangeAspect="1"/>
          </p:cNvGraphicFramePr>
          <p:nvPr/>
        </p:nvGraphicFramePr>
        <p:xfrm>
          <a:off x="584398" y="4221088"/>
          <a:ext cx="8020050" cy="750888"/>
        </p:xfrm>
        <a:graphic>
          <a:graphicData uri="http://schemas.openxmlformats.org/presentationml/2006/ole">
            <mc:AlternateContent xmlns:mc="http://schemas.openxmlformats.org/markup-compatibility/2006">
              <mc:Choice xmlns:v="urn:schemas-microsoft-com:vml" Requires="v">
                <p:oleObj spid="_x0000_s431150" name="Equation" r:id="rId11" imgW="3263760" imgH="304560" progId="">
                  <p:embed/>
                </p:oleObj>
              </mc:Choice>
              <mc:Fallback>
                <p:oleObj name="Equation" r:id="rId11" imgW="3263760" imgH="304560" progId="">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4398" y="4221088"/>
                        <a:ext cx="802005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30" name="Object 26"/>
          <p:cNvGraphicFramePr>
            <a:graphicFrameLocks noChangeAspect="1"/>
          </p:cNvGraphicFramePr>
          <p:nvPr/>
        </p:nvGraphicFramePr>
        <p:xfrm>
          <a:off x="649361" y="5013176"/>
          <a:ext cx="7739063" cy="750887"/>
        </p:xfrm>
        <a:graphic>
          <a:graphicData uri="http://schemas.openxmlformats.org/presentationml/2006/ole">
            <mc:AlternateContent xmlns:mc="http://schemas.openxmlformats.org/markup-compatibility/2006">
              <mc:Choice xmlns:v="urn:schemas-microsoft-com:vml" Requires="v">
                <p:oleObj spid="_x0000_s431151" name="Equation" r:id="rId13" imgW="3149280" imgH="304560" progId="">
                  <p:embed/>
                </p:oleObj>
              </mc:Choice>
              <mc:Fallback>
                <p:oleObj name="Equation" r:id="rId13" imgW="3149280" imgH="304560" progId="">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9361" y="5013176"/>
                        <a:ext cx="7739063"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17"/>
          <p:cNvSpPr txBox="1">
            <a:spLocks noChangeArrowheads="1"/>
          </p:cNvSpPr>
          <p:nvPr/>
        </p:nvSpPr>
        <p:spPr bwMode="auto">
          <a:xfrm>
            <a:off x="539552" y="5787261"/>
            <a:ext cx="7992888" cy="954107"/>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chemeClr val="bg2"/>
                </a:solidFill>
                <a:latin typeface="+mn-ea"/>
                <a:ea typeface="+mn-ea"/>
              </a:rPr>
              <a:t>两</a:t>
            </a:r>
            <a:r>
              <a:rPr kumimoji="1" lang="zh-CN" altLang="en-US" sz="2800" b="1" dirty="0">
                <a:solidFill>
                  <a:schemeClr val="bg2"/>
                </a:solidFill>
                <a:latin typeface="+mn-ea"/>
                <a:ea typeface="+mn-ea"/>
              </a:rPr>
              <a:t>向量的数量积等于其中一个向量的模和另一个向量在这向量的方向上的射影的乘积</a:t>
            </a:r>
            <a:r>
              <a:rPr kumimoji="1" lang="en-US" altLang="zh-CN" sz="2800" b="1" dirty="0">
                <a:solidFill>
                  <a:schemeClr val="bg2"/>
                </a:solidFill>
                <a:latin typeface="+mn-ea"/>
                <a:ea typeface="+mn-ea"/>
              </a:rPr>
              <a:t>.</a:t>
            </a:r>
          </a:p>
        </p:txBody>
      </p:sp>
      <p:graphicFrame>
        <p:nvGraphicFramePr>
          <p:cNvPr id="431131" name="Object 27"/>
          <p:cNvGraphicFramePr>
            <a:graphicFrameLocks noChangeAspect="1"/>
          </p:cNvGraphicFramePr>
          <p:nvPr/>
        </p:nvGraphicFramePr>
        <p:xfrm>
          <a:off x="1539305" y="1124744"/>
          <a:ext cx="3299626" cy="720080"/>
        </p:xfrm>
        <a:graphic>
          <a:graphicData uri="http://schemas.openxmlformats.org/presentationml/2006/ole">
            <mc:AlternateContent xmlns:mc="http://schemas.openxmlformats.org/markup-compatibility/2006">
              <mc:Choice xmlns:v="urn:schemas-microsoft-com:vml" Requires="v">
                <p:oleObj spid="_x0000_s431152" name="Equation" r:id="rId15" imgW="1396800" imgH="304560" progId="">
                  <p:embed/>
                </p:oleObj>
              </mc:Choice>
              <mc:Fallback>
                <p:oleObj name="Equation" r:id="rId15" imgW="1396800" imgH="304560" progId="">
                  <p:embed/>
                  <p:pic>
                    <p:nvPicPr>
                      <p:cNvPr id="0"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305" y="1124744"/>
                        <a:ext cx="329962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dissolve">
                                      <p:cBhvr>
                                        <p:cTn id="7" dur="5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1126"/>
                                        </p:tgtEl>
                                        <p:attrNameLst>
                                          <p:attrName>style.visibility</p:attrName>
                                        </p:attrNameLst>
                                      </p:cBhvr>
                                      <p:to>
                                        <p:strVal val="visible"/>
                                      </p:to>
                                    </p:set>
                                    <p:animEffect transition="in" filter="blinds(horizontal)">
                                      <p:cBhvr>
                                        <p:cTn id="12" dur="500"/>
                                        <p:tgtEl>
                                          <p:spTgt spid="4311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1129"/>
                                        </p:tgtEl>
                                        <p:attrNameLst>
                                          <p:attrName>style.visibility</p:attrName>
                                        </p:attrNameLst>
                                      </p:cBhvr>
                                      <p:to>
                                        <p:strVal val="visible"/>
                                      </p:to>
                                    </p:set>
                                    <p:animEffect transition="in" filter="blinds(horizontal)">
                                      <p:cBhvr>
                                        <p:cTn id="22" dur="500"/>
                                        <p:tgtEl>
                                          <p:spTgt spid="4311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1130"/>
                                        </p:tgtEl>
                                        <p:attrNameLst>
                                          <p:attrName>style.visibility</p:attrName>
                                        </p:attrNameLst>
                                      </p:cBhvr>
                                      <p:to>
                                        <p:strVal val="visible"/>
                                      </p:to>
                                    </p:set>
                                    <p:animEffect transition="in" filter="blinds(horizontal)">
                                      <p:cBhvr>
                                        <p:cTn id="27" dur="500"/>
                                        <p:tgtEl>
                                          <p:spTgt spid="4311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1809" y="404664"/>
            <a:ext cx="1627369" cy="656846"/>
          </a:xfrm>
          <a:prstGeom prst="rect">
            <a:avLst/>
          </a:prstGeom>
          <a:noFill/>
        </p:spPr>
        <p:txBody>
          <a:bodyPr wrap="none" rtlCol="0">
            <a:spAutoFit/>
          </a:bodyPr>
          <a:lstStyle/>
          <a:p>
            <a:pPr>
              <a:lnSpc>
                <a:spcPct val="150000"/>
              </a:lnSpc>
            </a:pPr>
            <a:r>
              <a:rPr lang="zh-CN" altLang="en-US" sz="2800" b="1" dirty="0" smtClean="0"/>
              <a:t>由定义式</a:t>
            </a:r>
          </a:p>
        </p:txBody>
      </p:sp>
      <p:graphicFrame>
        <p:nvGraphicFramePr>
          <p:cNvPr id="10" name="对象 9"/>
          <p:cNvGraphicFramePr>
            <a:graphicFrameLocks noChangeAspect="1"/>
          </p:cNvGraphicFramePr>
          <p:nvPr/>
        </p:nvGraphicFramePr>
        <p:xfrm>
          <a:off x="1979712" y="476672"/>
          <a:ext cx="3291274" cy="718096"/>
        </p:xfrm>
        <a:graphic>
          <a:graphicData uri="http://schemas.openxmlformats.org/presentationml/2006/ole">
            <mc:AlternateContent xmlns:mc="http://schemas.openxmlformats.org/markup-compatibility/2006">
              <mc:Choice xmlns:v="urn:schemas-microsoft-com:vml" Requires="v">
                <p:oleObj spid="_x0000_s821269" name="Equation" r:id="rId3" imgW="1396800" imgH="304560" progId="">
                  <p:embed/>
                </p:oleObj>
              </mc:Choice>
              <mc:Fallback>
                <p:oleObj name="Equation" r:id="rId3" imgW="1396800" imgH="30456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76672"/>
                        <a:ext cx="3291274" cy="718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5220072" y="548680"/>
            <a:ext cx="1988045" cy="523220"/>
          </a:xfrm>
          <a:prstGeom prst="rect">
            <a:avLst/>
          </a:prstGeom>
        </p:spPr>
        <p:txBody>
          <a:bodyPr wrap="none">
            <a:spAutoFit/>
          </a:bodyPr>
          <a:lstStyle/>
          <a:p>
            <a:r>
              <a:rPr lang="zh-CN" altLang="en-US" sz="2800" b="1" dirty="0" smtClean="0">
                <a:solidFill>
                  <a:srgbClr val="000000"/>
                </a:solidFill>
              </a:rPr>
              <a:t>直接可得：</a:t>
            </a:r>
            <a:endParaRPr lang="zh-CN" altLang="en-US" dirty="0"/>
          </a:p>
        </p:txBody>
      </p:sp>
      <p:graphicFrame>
        <p:nvGraphicFramePr>
          <p:cNvPr id="821255" name="Object 7"/>
          <p:cNvGraphicFramePr>
            <a:graphicFrameLocks noChangeAspect="1"/>
          </p:cNvGraphicFramePr>
          <p:nvPr/>
        </p:nvGraphicFramePr>
        <p:xfrm>
          <a:off x="1259632" y="1271588"/>
          <a:ext cx="1704975" cy="569912"/>
        </p:xfrm>
        <a:graphic>
          <a:graphicData uri="http://schemas.openxmlformats.org/presentationml/2006/ole">
            <mc:AlternateContent xmlns:mc="http://schemas.openxmlformats.org/markup-compatibility/2006">
              <mc:Choice xmlns:v="urn:schemas-microsoft-com:vml" Requires="v">
                <p:oleObj spid="_x0000_s821270" name="Equation" r:id="rId5" imgW="723600" imgH="241200" progId="">
                  <p:embed/>
                </p:oleObj>
              </mc:Choice>
              <mc:Fallback>
                <p:oleObj name="Equation" r:id="rId5" imgW="723600" imgH="24120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271588"/>
                        <a:ext cx="1704975"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1256" name="Object 8"/>
          <p:cNvGraphicFramePr>
            <a:graphicFrameLocks noChangeAspect="1"/>
          </p:cNvGraphicFramePr>
          <p:nvPr/>
        </p:nvGraphicFramePr>
        <p:xfrm>
          <a:off x="1240061" y="1917452"/>
          <a:ext cx="5564187" cy="1079500"/>
        </p:xfrm>
        <a:graphic>
          <a:graphicData uri="http://schemas.openxmlformats.org/presentationml/2006/ole">
            <mc:AlternateContent xmlns:mc="http://schemas.openxmlformats.org/markup-compatibility/2006">
              <mc:Choice xmlns:v="urn:schemas-microsoft-com:vml" Requires="v">
                <p:oleObj spid="_x0000_s821271" name="Equation" r:id="rId7" imgW="2361960" imgH="457200" progId="">
                  <p:embed/>
                </p:oleObj>
              </mc:Choice>
              <mc:Fallback>
                <p:oleObj name="Equation" r:id="rId7" imgW="2361960" imgH="45720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0061" y="1917452"/>
                        <a:ext cx="556418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95536" y="2996952"/>
            <a:ext cx="7398179" cy="656846"/>
          </a:xfrm>
          <a:prstGeom prst="rect">
            <a:avLst/>
          </a:prstGeom>
          <a:noFill/>
        </p:spPr>
        <p:txBody>
          <a:bodyPr wrap="none" rtlCol="0">
            <a:spAutoFit/>
          </a:bodyPr>
          <a:lstStyle/>
          <a:p>
            <a:pPr>
              <a:lnSpc>
                <a:spcPct val="150000"/>
              </a:lnSpc>
            </a:pPr>
            <a:r>
              <a:rPr lang="zh-CN" altLang="en-US" sz="2800" b="1" dirty="0" smtClean="0">
                <a:solidFill>
                  <a:schemeClr val="bg2"/>
                </a:solidFill>
              </a:rPr>
              <a:t>有关长度和角度的问题，可以利用内积来解决</a:t>
            </a:r>
          </a:p>
        </p:txBody>
      </p:sp>
      <p:sp>
        <p:nvSpPr>
          <p:cNvPr id="15" name="TextBox 14"/>
          <p:cNvSpPr txBox="1"/>
          <p:nvPr/>
        </p:nvSpPr>
        <p:spPr>
          <a:xfrm>
            <a:off x="539552" y="3924282"/>
            <a:ext cx="1627369" cy="656846"/>
          </a:xfrm>
          <a:prstGeom prst="rect">
            <a:avLst/>
          </a:prstGeom>
          <a:noFill/>
        </p:spPr>
        <p:txBody>
          <a:bodyPr wrap="none" rtlCol="0">
            <a:spAutoFit/>
          </a:bodyPr>
          <a:lstStyle/>
          <a:p>
            <a:pPr>
              <a:lnSpc>
                <a:spcPct val="150000"/>
              </a:lnSpc>
            </a:pPr>
            <a:r>
              <a:rPr lang="zh-CN" altLang="en-US" sz="2800" b="1" dirty="0" smtClean="0"/>
              <a:t>特别的，</a:t>
            </a:r>
          </a:p>
        </p:txBody>
      </p:sp>
      <p:graphicFrame>
        <p:nvGraphicFramePr>
          <p:cNvPr id="821257" name="Object 9"/>
          <p:cNvGraphicFramePr>
            <a:graphicFrameLocks noChangeAspect="1"/>
          </p:cNvGraphicFramePr>
          <p:nvPr/>
        </p:nvGraphicFramePr>
        <p:xfrm>
          <a:off x="1979712" y="3866877"/>
          <a:ext cx="3589337" cy="930275"/>
        </p:xfrm>
        <a:graphic>
          <a:graphicData uri="http://schemas.openxmlformats.org/presentationml/2006/ole">
            <mc:AlternateContent xmlns:mc="http://schemas.openxmlformats.org/markup-compatibility/2006">
              <mc:Choice xmlns:v="urn:schemas-microsoft-com:vml" Requires="v">
                <p:oleObj spid="_x0000_s821272" name="Equation" r:id="rId9" imgW="1523880" imgH="393480" progId="">
                  <p:embed/>
                </p:oleObj>
              </mc:Choice>
              <mc:Fallback>
                <p:oleObj name="Equation" r:id="rId9" imgW="1523880" imgH="39348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3866877"/>
                        <a:ext cx="3589337"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flipH="1">
            <a:off x="467544" y="4850576"/>
            <a:ext cx="674361" cy="738664"/>
          </a:xfrm>
          <a:prstGeom prst="rect">
            <a:avLst/>
          </a:prstGeom>
          <a:noFill/>
        </p:spPr>
        <p:txBody>
          <a:bodyPr wrap="square" rtlCol="0">
            <a:spAutoFit/>
          </a:bodyPr>
          <a:lstStyle/>
          <a:p>
            <a:pPr>
              <a:lnSpc>
                <a:spcPct val="150000"/>
              </a:lnSpc>
            </a:pPr>
            <a:r>
              <a:rPr lang="zh-CN" altLang="en-US" sz="2800" b="1" dirty="0" smtClean="0"/>
              <a:t>故</a:t>
            </a:r>
          </a:p>
        </p:txBody>
      </p:sp>
      <p:graphicFrame>
        <p:nvGraphicFramePr>
          <p:cNvPr id="821258" name="Object 10"/>
          <p:cNvGraphicFramePr>
            <a:graphicFrameLocks noChangeAspect="1"/>
          </p:cNvGraphicFramePr>
          <p:nvPr/>
        </p:nvGraphicFramePr>
        <p:xfrm>
          <a:off x="1043608" y="5006057"/>
          <a:ext cx="2362200" cy="511175"/>
        </p:xfrm>
        <a:graphic>
          <a:graphicData uri="http://schemas.openxmlformats.org/presentationml/2006/ole">
            <mc:AlternateContent xmlns:mc="http://schemas.openxmlformats.org/markup-compatibility/2006">
              <mc:Choice xmlns:v="urn:schemas-microsoft-com:vml" Requires="v">
                <p:oleObj spid="_x0000_s821273" name="Equation" r:id="rId11" imgW="1002960" imgH="215640" progId="">
                  <p:embed/>
                </p:oleObj>
              </mc:Choice>
              <mc:Fallback>
                <p:oleObj name="Equation" r:id="rId11" imgW="1002960" imgH="215640" progId="">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3608" y="5006057"/>
                        <a:ext cx="23622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1255"/>
                                        </p:tgtEl>
                                        <p:attrNameLst>
                                          <p:attrName>style.visibility</p:attrName>
                                        </p:attrNameLst>
                                      </p:cBhvr>
                                      <p:to>
                                        <p:strVal val="visible"/>
                                      </p:to>
                                    </p:set>
                                    <p:animEffect transition="in" filter="blinds(horizontal)">
                                      <p:cBhvr>
                                        <p:cTn id="7" dur="500"/>
                                        <p:tgtEl>
                                          <p:spTgt spid="8212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1256"/>
                                        </p:tgtEl>
                                        <p:attrNameLst>
                                          <p:attrName>style.visibility</p:attrName>
                                        </p:attrNameLst>
                                      </p:cBhvr>
                                      <p:to>
                                        <p:strVal val="visible"/>
                                      </p:to>
                                    </p:set>
                                    <p:animEffect transition="in" filter="blinds(horizontal)">
                                      <p:cBhvr>
                                        <p:cTn id="12" dur="500"/>
                                        <p:tgtEl>
                                          <p:spTgt spid="8212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nodeType="withEffect">
                                  <p:stCondLst>
                                    <p:cond delay="0"/>
                                  </p:stCondLst>
                                  <p:childTnLst>
                                    <p:set>
                                      <p:cBhvr>
                                        <p:cTn id="24" dur="1" fill="hold">
                                          <p:stCondLst>
                                            <p:cond delay="0"/>
                                          </p:stCondLst>
                                        </p:cTn>
                                        <p:tgtEl>
                                          <p:spTgt spid="821257"/>
                                        </p:tgtEl>
                                        <p:attrNameLst>
                                          <p:attrName>style.visibility</p:attrName>
                                        </p:attrNameLst>
                                      </p:cBhvr>
                                      <p:to>
                                        <p:strVal val="visible"/>
                                      </p:to>
                                    </p:set>
                                    <p:animEffect transition="in" filter="blinds(horizontal)">
                                      <p:cBhvr>
                                        <p:cTn id="25" dur="500"/>
                                        <p:tgtEl>
                                          <p:spTgt spid="82125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nodeType="withEffect">
                                  <p:stCondLst>
                                    <p:cond delay="0"/>
                                  </p:stCondLst>
                                  <p:childTnLst>
                                    <p:set>
                                      <p:cBhvr>
                                        <p:cTn id="32" dur="1" fill="hold">
                                          <p:stCondLst>
                                            <p:cond delay="0"/>
                                          </p:stCondLst>
                                        </p:cTn>
                                        <p:tgtEl>
                                          <p:spTgt spid="821258"/>
                                        </p:tgtEl>
                                        <p:attrNameLst>
                                          <p:attrName>style.visibility</p:attrName>
                                        </p:attrNameLst>
                                      </p:cBhvr>
                                      <p:to>
                                        <p:strVal val="visible"/>
                                      </p:to>
                                    </p:set>
                                    <p:animEffect transition="in" filter="blinds(horizontal)">
                                      <p:cBhvr>
                                        <p:cTn id="33" dur="500"/>
                                        <p:tgtEl>
                                          <p:spTgt spid="82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755576" y="836712"/>
            <a:ext cx="6019800" cy="519113"/>
          </a:xfrm>
          <a:prstGeom prst="rect">
            <a:avLst/>
          </a:prstGeom>
          <a:noFill/>
          <a:ln w="9525">
            <a:noFill/>
            <a:miter lim="800000"/>
            <a:headEnd/>
            <a:tailEnd/>
          </a:ln>
        </p:spPr>
        <p:txBody>
          <a:bodyPr>
            <a:spAutoFit/>
          </a:bodyPr>
          <a:lstStyle/>
          <a:p>
            <a:pPr>
              <a:spcBef>
                <a:spcPct val="50000"/>
              </a:spcBef>
            </a:pPr>
            <a:r>
              <a:rPr kumimoji="1" lang="zh-CN" altLang="en-US" sz="2800" b="1" smtClean="0">
                <a:ea typeface="黑体" pitchFamily="2" charset="-122"/>
              </a:rPr>
              <a:t>内积</a:t>
            </a:r>
            <a:r>
              <a:rPr kumimoji="1" lang="zh-CN" altLang="en-US" sz="2800" b="1" dirty="0">
                <a:ea typeface="黑体" pitchFamily="2" charset="-122"/>
              </a:rPr>
              <a:t>符合下列运算规律：</a:t>
            </a:r>
          </a:p>
        </p:txBody>
      </p:sp>
      <p:sp>
        <p:nvSpPr>
          <p:cNvPr id="433155" name="Text Box 3"/>
          <p:cNvSpPr txBox="1">
            <a:spLocks noChangeArrowheads="1"/>
          </p:cNvSpPr>
          <p:nvPr/>
        </p:nvSpPr>
        <p:spPr bwMode="auto">
          <a:xfrm>
            <a:off x="990600" y="1905000"/>
            <a:ext cx="25908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黑体" pitchFamily="2" charset="-122"/>
                <a:ea typeface="黑体" pitchFamily="2" charset="-122"/>
              </a:rPr>
              <a:t>（</a:t>
            </a:r>
            <a:r>
              <a:rPr kumimoji="1" lang="en-US" altLang="zh-CN" sz="2800" b="1">
                <a:latin typeface="黑体" pitchFamily="2" charset="-122"/>
                <a:ea typeface="黑体" pitchFamily="2" charset="-122"/>
              </a:rPr>
              <a:t>1</a:t>
            </a:r>
            <a:r>
              <a:rPr kumimoji="1" lang="zh-CN" altLang="en-US" sz="2800" b="1">
                <a:latin typeface="黑体" pitchFamily="2" charset="-122"/>
                <a:ea typeface="黑体" pitchFamily="2" charset="-122"/>
              </a:rPr>
              <a:t>）交换律</a:t>
            </a:r>
            <a:r>
              <a:rPr kumimoji="1" lang="zh-CN" altLang="en-US" sz="2800" b="1"/>
              <a:t>：</a:t>
            </a:r>
          </a:p>
        </p:txBody>
      </p:sp>
      <p:graphicFrame>
        <p:nvGraphicFramePr>
          <p:cNvPr id="433156" name="Object 4"/>
          <p:cNvGraphicFramePr>
            <a:graphicFrameLocks noChangeAspect="1"/>
          </p:cNvGraphicFramePr>
          <p:nvPr/>
        </p:nvGraphicFramePr>
        <p:xfrm>
          <a:off x="3324225" y="1947863"/>
          <a:ext cx="1765300" cy="469900"/>
        </p:xfrm>
        <a:graphic>
          <a:graphicData uri="http://schemas.openxmlformats.org/presentationml/2006/ole">
            <mc:AlternateContent xmlns:mc="http://schemas.openxmlformats.org/markup-compatibility/2006">
              <mc:Choice xmlns:v="urn:schemas-microsoft-com:vml" Requires="v">
                <p:oleObj spid="_x0000_s433177" name="公式" r:id="rId4" imgW="1765080" imgH="469800" progId="">
                  <p:embed/>
                </p:oleObj>
              </mc:Choice>
              <mc:Fallback>
                <p:oleObj name="公式" r:id="rId4" imgW="1765080" imgH="469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4225" y="1947863"/>
                        <a:ext cx="1765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57" name="Text Box 5"/>
          <p:cNvSpPr txBox="1">
            <a:spLocks noChangeArrowheads="1"/>
          </p:cNvSpPr>
          <p:nvPr/>
        </p:nvSpPr>
        <p:spPr bwMode="auto">
          <a:xfrm>
            <a:off x="990600" y="2681288"/>
            <a:ext cx="2590800" cy="519112"/>
          </a:xfrm>
          <a:prstGeom prst="rect">
            <a:avLst/>
          </a:prstGeom>
          <a:noFill/>
          <a:ln w="9525">
            <a:noFill/>
            <a:miter lim="800000"/>
            <a:headEnd/>
            <a:tailEnd/>
          </a:ln>
        </p:spPr>
        <p:txBody>
          <a:bodyPr>
            <a:spAutoFit/>
          </a:bodyPr>
          <a:lstStyle/>
          <a:p>
            <a:pPr>
              <a:spcBef>
                <a:spcPct val="50000"/>
              </a:spcBef>
            </a:pPr>
            <a:r>
              <a:rPr kumimoji="1" lang="zh-CN" altLang="en-US" sz="2800" b="1" dirty="0">
                <a:latin typeface="黑体" pitchFamily="2" charset="-122"/>
                <a:ea typeface="黑体" pitchFamily="2" charset="-122"/>
              </a:rPr>
              <a:t>（</a:t>
            </a:r>
            <a:r>
              <a:rPr kumimoji="1" lang="en-US" altLang="zh-CN" sz="2800" b="1" dirty="0">
                <a:latin typeface="黑体" pitchFamily="2" charset="-122"/>
                <a:ea typeface="黑体" pitchFamily="2" charset="-122"/>
              </a:rPr>
              <a:t>2</a:t>
            </a:r>
            <a:r>
              <a:rPr kumimoji="1" lang="zh-CN" altLang="en-US" sz="2800" b="1" dirty="0">
                <a:latin typeface="黑体" pitchFamily="2" charset="-122"/>
                <a:ea typeface="黑体" pitchFamily="2" charset="-122"/>
              </a:rPr>
              <a:t>）分配律</a:t>
            </a:r>
            <a:r>
              <a:rPr kumimoji="1" lang="zh-CN" altLang="en-US" sz="2800" b="1" dirty="0"/>
              <a:t>：</a:t>
            </a:r>
          </a:p>
        </p:txBody>
      </p:sp>
      <p:graphicFrame>
        <p:nvGraphicFramePr>
          <p:cNvPr id="433158" name="Object 6"/>
          <p:cNvGraphicFramePr>
            <a:graphicFrameLocks noChangeAspect="1"/>
          </p:cNvGraphicFramePr>
          <p:nvPr/>
        </p:nvGraphicFramePr>
        <p:xfrm>
          <a:off x="3282950" y="2711450"/>
          <a:ext cx="3543300" cy="481013"/>
        </p:xfrm>
        <a:graphic>
          <a:graphicData uri="http://schemas.openxmlformats.org/presentationml/2006/ole">
            <mc:AlternateContent xmlns:mc="http://schemas.openxmlformats.org/markup-compatibility/2006">
              <mc:Choice xmlns:v="urn:schemas-microsoft-com:vml" Requires="v">
                <p:oleObj spid="_x0000_s433178" name="公式" r:id="rId6" imgW="3543120" imgH="482400" progId="">
                  <p:embed/>
                </p:oleObj>
              </mc:Choice>
              <mc:Fallback>
                <p:oleObj name="公式" r:id="rId6" imgW="3543120" imgH="48240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2950" y="2711450"/>
                        <a:ext cx="35433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3162" name="Object 10"/>
          <p:cNvGraphicFramePr>
            <a:graphicFrameLocks noChangeAspect="1"/>
          </p:cNvGraphicFramePr>
          <p:nvPr/>
        </p:nvGraphicFramePr>
        <p:xfrm>
          <a:off x="3833068" y="3490144"/>
          <a:ext cx="4051300" cy="442912"/>
        </p:xfrm>
        <a:graphic>
          <a:graphicData uri="http://schemas.openxmlformats.org/presentationml/2006/ole">
            <mc:AlternateContent xmlns:mc="http://schemas.openxmlformats.org/markup-compatibility/2006">
              <mc:Choice xmlns:v="urn:schemas-microsoft-com:vml" Requires="v">
                <p:oleObj spid="_x0000_s433179" name="Equation" r:id="rId8" imgW="4051080" imgH="444240" progId="">
                  <p:embed/>
                </p:oleObj>
              </mc:Choice>
              <mc:Fallback>
                <p:oleObj name="Equation" r:id="rId8" imgW="4051080" imgH="444240" progId="">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068" y="3490144"/>
                        <a:ext cx="40513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3169" name="Group 17"/>
          <p:cNvGrpSpPr>
            <a:grpSpLocks/>
          </p:cNvGrpSpPr>
          <p:nvPr/>
        </p:nvGrpSpPr>
        <p:grpSpPr bwMode="auto">
          <a:xfrm>
            <a:off x="971550" y="3429000"/>
            <a:ext cx="2952750" cy="519113"/>
            <a:chOff x="612" y="2160"/>
            <a:chExt cx="1860" cy="327"/>
          </a:xfrm>
        </p:grpSpPr>
        <p:sp>
          <p:nvSpPr>
            <p:cNvPr id="433160" name="Text Box 8"/>
            <p:cNvSpPr txBox="1">
              <a:spLocks noChangeArrowheads="1"/>
            </p:cNvSpPr>
            <p:nvPr/>
          </p:nvSpPr>
          <p:spPr bwMode="auto">
            <a:xfrm>
              <a:off x="612" y="2160"/>
              <a:ext cx="1860" cy="327"/>
            </a:xfrm>
            <a:prstGeom prst="rect">
              <a:avLst/>
            </a:prstGeom>
            <a:noFill/>
            <a:ln w="9525">
              <a:noFill/>
              <a:miter lim="800000"/>
              <a:headEnd/>
              <a:tailEnd/>
            </a:ln>
          </p:spPr>
          <p:txBody>
            <a:bodyPr>
              <a:spAutoFit/>
            </a:bodyPr>
            <a:lstStyle/>
            <a:p>
              <a:pPr>
                <a:spcBef>
                  <a:spcPct val="50000"/>
                </a:spcBef>
              </a:pPr>
              <a:r>
                <a:rPr kumimoji="1" lang="zh-CN" altLang="en-US" sz="2800" b="1" dirty="0">
                  <a:latin typeface="黑体" pitchFamily="2" charset="-122"/>
                  <a:ea typeface="黑体" pitchFamily="2" charset="-122"/>
                </a:rPr>
                <a:t>（</a:t>
              </a:r>
              <a:r>
                <a:rPr kumimoji="1" lang="en-US" altLang="zh-CN" sz="2800" b="1" dirty="0">
                  <a:latin typeface="黑体" pitchFamily="2" charset="-122"/>
                  <a:ea typeface="黑体" pitchFamily="2" charset="-122"/>
                </a:rPr>
                <a:t>3</a:t>
              </a:r>
              <a:r>
                <a:rPr kumimoji="1" lang="zh-CN" altLang="en-US" sz="2800" b="1" dirty="0">
                  <a:latin typeface="黑体" pitchFamily="2" charset="-122"/>
                  <a:ea typeface="黑体" pitchFamily="2" charset="-122"/>
                </a:rPr>
                <a:t>）若  为数</a:t>
              </a:r>
              <a:r>
                <a:rPr kumimoji="1" lang="zh-CN" altLang="en-US" sz="2800" b="1" dirty="0"/>
                <a:t>：</a:t>
              </a:r>
            </a:p>
          </p:txBody>
        </p:sp>
        <p:pic>
          <p:nvPicPr>
            <p:cNvPr id="433168" name="Picture 16" descr="图片1"/>
            <p:cNvPicPr>
              <a:picLocks noChangeAspect="1" noChangeArrowheads="1"/>
            </p:cNvPicPr>
            <p:nvPr/>
          </p:nvPicPr>
          <p:blipFill>
            <a:blip r:embed="rId10" cstate="print"/>
            <a:srcRect/>
            <a:stretch>
              <a:fillRect/>
            </a:stretch>
          </p:blipFill>
          <p:spPr bwMode="auto">
            <a:xfrm>
              <a:off x="1474" y="2205"/>
              <a:ext cx="176" cy="215"/>
            </a:xfrm>
            <a:prstGeom prst="rect">
              <a:avLst/>
            </a:prstGeom>
            <a:noFill/>
          </p:spPr>
        </p:pic>
      </p:grpSp>
      <p:sp>
        <p:nvSpPr>
          <p:cNvPr id="19" name="Text Box 5"/>
          <p:cNvSpPr txBox="1">
            <a:spLocks noChangeArrowheads="1"/>
          </p:cNvSpPr>
          <p:nvPr/>
        </p:nvSpPr>
        <p:spPr bwMode="auto">
          <a:xfrm>
            <a:off x="992866" y="4098338"/>
            <a:ext cx="2590800" cy="519112"/>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黑体" pitchFamily="2" charset="-122"/>
                <a:ea typeface="黑体" pitchFamily="2" charset="-122"/>
              </a:rPr>
              <a:t>（</a:t>
            </a:r>
            <a:r>
              <a:rPr kumimoji="1" lang="en-US" altLang="zh-CN" sz="2800" b="1" dirty="0" smtClean="0">
                <a:latin typeface="黑体" pitchFamily="2" charset="-122"/>
                <a:ea typeface="黑体" pitchFamily="2" charset="-122"/>
              </a:rPr>
              <a:t>4</a:t>
            </a:r>
            <a:r>
              <a:rPr kumimoji="1" lang="zh-CN" altLang="en-US" sz="2800" b="1" dirty="0" smtClean="0">
                <a:latin typeface="黑体" pitchFamily="2" charset="-122"/>
                <a:ea typeface="黑体" pitchFamily="2" charset="-122"/>
              </a:rPr>
              <a:t>）正定性</a:t>
            </a:r>
            <a:r>
              <a:rPr kumimoji="1" lang="zh-CN" altLang="en-US" sz="2800" b="1" dirty="0" smtClean="0"/>
              <a:t>：</a:t>
            </a:r>
            <a:endParaRPr kumimoji="1" lang="zh-CN" altLang="en-US" sz="2800" b="1" dirty="0"/>
          </a:p>
        </p:txBody>
      </p:sp>
      <p:graphicFrame>
        <p:nvGraphicFramePr>
          <p:cNvPr id="20" name="Object 6"/>
          <p:cNvGraphicFramePr>
            <a:graphicFrameLocks noChangeAspect="1"/>
          </p:cNvGraphicFramePr>
          <p:nvPr/>
        </p:nvGraphicFramePr>
        <p:xfrm>
          <a:off x="3329967" y="4167733"/>
          <a:ext cx="3149395" cy="485403"/>
        </p:xfrm>
        <a:graphic>
          <a:graphicData uri="http://schemas.openxmlformats.org/presentationml/2006/ole">
            <mc:AlternateContent xmlns:mc="http://schemas.openxmlformats.org/markup-compatibility/2006">
              <mc:Choice xmlns:v="urn:schemas-microsoft-com:vml" Requires="v">
                <p:oleObj spid="_x0000_s433180" name="Equation" r:id="rId11" imgW="1307880" imgH="203040" progId="">
                  <p:embed/>
                </p:oleObj>
              </mc:Choice>
              <mc:Fallback>
                <p:oleObj name="Equation" r:id="rId11" imgW="1307880" imgH="203040" progId="">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9967" y="4167733"/>
                        <a:ext cx="3149395" cy="485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left)">
                                      <p:cBhvr>
                                        <p:cTn id="7" dur="500"/>
                                        <p:tgtEl>
                                          <p:spTgt spid="4331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3156"/>
                                        </p:tgtEl>
                                        <p:attrNameLst>
                                          <p:attrName>style.visibility</p:attrName>
                                        </p:attrNameLst>
                                      </p:cBhvr>
                                      <p:to>
                                        <p:strVal val="visible"/>
                                      </p:to>
                                    </p:set>
                                    <p:animEffect transition="in" filter="wipe(left)">
                                      <p:cBhvr>
                                        <p:cTn id="11" dur="500"/>
                                        <p:tgtEl>
                                          <p:spTgt spid="4331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3157"/>
                                        </p:tgtEl>
                                        <p:attrNameLst>
                                          <p:attrName>style.visibility</p:attrName>
                                        </p:attrNameLst>
                                      </p:cBhvr>
                                      <p:to>
                                        <p:strVal val="visible"/>
                                      </p:to>
                                    </p:set>
                                    <p:animEffect transition="in" filter="wipe(left)">
                                      <p:cBhvr>
                                        <p:cTn id="16" dur="500"/>
                                        <p:tgtEl>
                                          <p:spTgt spid="43315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33158"/>
                                        </p:tgtEl>
                                        <p:attrNameLst>
                                          <p:attrName>style.visibility</p:attrName>
                                        </p:attrNameLst>
                                      </p:cBhvr>
                                      <p:to>
                                        <p:strVal val="visible"/>
                                      </p:to>
                                    </p:set>
                                    <p:animEffect transition="in" filter="wipe(left)">
                                      <p:cBhvr>
                                        <p:cTn id="20" dur="500"/>
                                        <p:tgtEl>
                                          <p:spTgt spid="4331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3169"/>
                                        </p:tgtEl>
                                        <p:attrNameLst>
                                          <p:attrName>style.visibility</p:attrName>
                                        </p:attrNameLst>
                                      </p:cBhvr>
                                      <p:to>
                                        <p:strVal val="visible"/>
                                      </p:to>
                                    </p:set>
                                    <p:animEffect transition="in" filter="wipe(left)">
                                      <p:cBhvr>
                                        <p:cTn id="25" dur="500"/>
                                        <p:tgtEl>
                                          <p:spTgt spid="43316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33162"/>
                                        </p:tgtEl>
                                        <p:attrNameLst>
                                          <p:attrName>style.visibility</p:attrName>
                                        </p:attrNameLst>
                                      </p:cBhvr>
                                      <p:to>
                                        <p:strVal val="visible"/>
                                      </p:to>
                                    </p:set>
                                    <p:animEffect transition="in" filter="wipe(left)">
                                      <p:cBhvr>
                                        <p:cTn id="29" dur="1000"/>
                                        <p:tgtEl>
                                          <p:spTgt spid="4331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P spid="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0930" name="Line 2"/>
          <p:cNvSpPr>
            <a:spLocks noChangeShapeType="1"/>
          </p:cNvSpPr>
          <p:nvPr/>
        </p:nvSpPr>
        <p:spPr bwMode="auto">
          <a:xfrm>
            <a:off x="1979613" y="3571875"/>
            <a:ext cx="1066800" cy="0"/>
          </a:xfrm>
          <a:prstGeom prst="line">
            <a:avLst/>
          </a:prstGeom>
          <a:noFill/>
          <a:ln w="28575">
            <a:solidFill>
              <a:srgbClr val="FF33CC"/>
            </a:solidFill>
            <a:round/>
            <a:headEnd/>
            <a:tailEnd type="triangle" w="med" len="med"/>
          </a:ln>
        </p:spPr>
        <p:txBody>
          <a:bodyPr wrap="none" anchor="ctr"/>
          <a:lstStyle/>
          <a:p>
            <a:endParaRPr lang="zh-CN" altLang="en-US"/>
          </a:p>
        </p:txBody>
      </p:sp>
      <p:graphicFrame>
        <p:nvGraphicFramePr>
          <p:cNvPr id="380931" name="Object 3"/>
          <p:cNvGraphicFramePr>
            <a:graphicFrameLocks noChangeAspect="1"/>
          </p:cNvGraphicFramePr>
          <p:nvPr/>
        </p:nvGraphicFramePr>
        <p:xfrm>
          <a:off x="2484438" y="3140075"/>
          <a:ext cx="239712" cy="315913"/>
        </p:xfrm>
        <a:graphic>
          <a:graphicData uri="http://schemas.openxmlformats.org/presentationml/2006/ole">
            <mc:AlternateContent xmlns:mc="http://schemas.openxmlformats.org/markup-compatibility/2006">
              <mc:Choice xmlns:v="urn:schemas-microsoft-com:vml" Requires="v">
                <p:oleObj spid="_x0000_s380953" name="公式" r:id="rId3" imgW="241200" imgH="317160" progId="">
                  <p:embed/>
                </p:oleObj>
              </mc:Choice>
              <mc:Fallback>
                <p:oleObj name="公式" r:id="rId3" imgW="241200" imgH="3171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140075"/>
                        <a:ext cx="239712"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32" name="Line 4"/>
          <p:cNvSpPr>
            <a:spLocks noChangeShapeType="1"/>
          </p:cNvSpPr>
          <p:nvPr/>
        </p:nvSpPr>
        <p:spPr bwMode="auto">
          <a:xfrm flipV="1">
            <a:off x="3563938" y="3284538"/>
            <a:ext cx="576262" cy="647700"/>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80933" name="Object 5"/>
          <p:cNvGraphicFramePr>
            <a:graphicFrameLocks noChangeAspect="1"/>
          </p:cNvGraphicFramePr>
          <p:nvPr/>
        </p:nvGraphicFramePr>
        <p:xfrm>
          <a:off x="4068763" y="3500438"/>
          <a:ext cx="252412" cy="404812"/>
        </p:xfrm>
        <a:graphic>
          <a:graphicData uri="http://schemas.openxmlformats.org/presentationml/2006/ole">
            <mc:AlternateContent xmlns:mc="http://schemas.openxmlformats.org/markup-compatibility/2006">
              <mc:Choice xmlns:v="urn:schemas-microsoft-com:vml" Requires="v">
                <p:oleObj spid="_x0000_s380954" name="公式" r:id="rId5" imgW="253800" imgH="406080" progId="">
                  <p:embed/>
                </p:oleObj>
              </mc:Choice>
              <mc:Fallback>
                <p:oleObj name="公式" r:id="rId5" imgW="253800" imgH="40608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763" y="3500438"/>
                        <a:ext cx="252412"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35" name="Line 7"/>
          <p:cNvSpPr>
            <a:spLocks noChangeShapeType="1"/>
          </p:cNvSpPr>
          <p:nvPr/>
        </p:nvSpPr>
        <p:spPr bwMode="auto">
          <a:xfrm>
            <a:off x="5076825" y="3862388"/>
            <a:ext cx="1066800" cy="0"/>
          </a:xfrm>
          <a:prstGeom prst="line">
            <a:avLst/>
          </a:prstGeom>
          <a:noFill/>
          <a:ln w="28575">
            <a:solidFill>
              <a:srgbClr val="FF33CC"/>
            </a:solidFill>
            <a:round/>
            <a:headEnd/>
            <a:tailEnd type="triangle" w="med" len="med"/>
          </a:ln>
        </p:spPr>
        <p:txBody>
          <a:bodyPr wrap="none" anchor="ctr"/>
          <a:lstStyle/>
          <a:p>
            <a:endParaRPr lang="zh-CN" altLang="en-US"/>
          </a:p>
        </p:txBody>
      </p:sp>
      <p:sp>
        <p:nvSpPr>
          <p:cNvPr id="380936" name="Line 8"/>
          <p:cNvSpPr>
            <a:spLocks noChangeShapeType="1"/>
          </p:cNvSpPr>
          <p:nvPr/>
        </p:nvSpPr>
        <p:spPr bwMode="auto">
          <a:xfrm flipV="1">
            <a:off x="6084888" y="3213100"/>
            <a:ext cx="576262" cy="64770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380937" name="Line 9"/>
          <p:cNvSpPr>
            <a:spLocks noChangeShapeType="1"/>
          </p:cNvSpPr>
          <p:nvPr/>
        </p:nvSpPr>
        <p:spPr bwMode="auto">
          <a:xfrm flipV="1">
            <a:off x="5076825" y="3213100"/>
            <a:ext cx="1584325" cy="649288"/>
          </a:xfrm>
          <a:prstGeom prst="line">
            <a:avLst/>
          </a:prstGeom>
          <a:noFill/>
          <a:ln w="28575">
            <a:solidFill>
              <a:srgbClr val="00B050"/>
            </a:solidFill>
            <a:round/>
            <a:headEnd/>
            <a:tailEnd type="triangle" w="sm" len="med"/>
          </a:ln>
          <a:effectLst/>
        </p:spPr>
        <p:txBody>
          <a:bodyPr/>
          <a:lstStyle/>
          <a:p>
            <a:endParaRPr lang="zh-CN" altLang="en-US">
              <a:ln>
                <a:solidFill>
                  <a:schemeClr val="bg2"/>
                </a:solidFill>
              </a:ln>
            </a:endParaRPr>
          </a:p>
        </p:txBody>
      </p:sp>
      <p:sp>
        <p:nvSpPr>
          <p:cNvPr id="380938" name="Text Box 10"/>
          <p:cNvSpPr txBox="1">
            <a:spLocks noChangeArrowheads="1"/>
          </p:cNvSpPr>
          <p:nvPr/>
        </p:nvSpPr>
        <p:spPr bwMode="auto">
          <a:xfrm>
            <a:off x="5003800" y="3860800"/>
            <a:ext cx="360363" cy="366713"/>
          </a:xfrm>
          <a:prstGeom prst="rect">
            <a:avLst/>
          </a:prstGeom>
          <a:noFill/>
          <a:ln w="9525">
            <a:noFill/>
            <a:miter lim="800000"/>
            <a:headEnd/>
            <a:tailEnd/>
          </a:ln>
          <a:effectLst/>
        </p:spPr>
        <p:txBody>
          <a:bodyPr>
            <a:spAutoFit/>
          </a:bodyPr>
          <a:lstStyle/>
          <a:p>
            <a:pPr>
              <a:spcBef>
                <a:spcPct val="50000"/>
              </a:spcBef>
            </a:pPr>
            <a:r>
              <a:rPr lang="en-US" altLang="zh-CN" sz="1800" i="1"/>
              <a:t>O</a:t>
            </a:r>
          </a:p>
        </p:txBody>
      </p:sp>
      <p:sp>
        <p:nvSpPr>
          <p:cNvPr id="380939" name="Text Box 11"/>
          <p:cNvSpPr txBox="1">
            <a:spLocks noChangeArrowheads="1"/>
          </p:cNvSpPr>
          <p:nvPr/>
        </p:nvSpPr>
        <p:spPr bwMode="auto">
          <a:xfrm>
            <a:off x="5868988" y="3860800"/>
            <a:ext cx="360362" cy="366713"/>
          </a:xfrm>
          <a:prstGeom prst="rect">
            <a:avLst/>
          </a:prstGeom>
          <a:noFill/>
          <a:ln w="9525">
            <a:noFill/>
            <a:miter lim="800000"/>
            <a:headEnd/>
            <a:tailEnd/>
          </a:ln>
          <a:effectLst/>
        </p:spPr>
        <p:txBody>
          <a:bodyPr>
            <a:spAutoFit/>
          </a:bodyPr>
          <a:lstStyle/>
          <a:p>
            <a:pPr>
              <a:spcBef>
                <a:spcPct val="50000"/>
              </a:spcBef>
            </a:pPr>
            <a:r>
              <a:rPr lang="en-US" altLang="zh-CN" sz="1800" i="1"/>
              <a:t>A</a:t>
            </a:r>
          </a:p>
        </p:txBody>
      </p:sp>
      <p:sp>
        <p:nvSpPr>
          <p:cNvPr id="380940" name="Text Box 12"/>
          <p:cNvSpPr txBox="1">
            <a:spLocks noChangeArrowheads="1"/>
          </p:cNvSpPr>
          <p:nvPr/>
        </p:nvSpPr>
        <p:spPr bwMode="auto">
          <a:xfrm>
            <a:off x="6661150" y="3068638"/>
            <a:ext cx="360363" cy="366712"/>
          </a:xfrm>
          <a:prstGeom prst="rect">
            <a:avLst/>
          </a:prstGeom>
          <a:noFill/>
          <a:ln w="9525">
            <a:noFill/>
            <a:miter lim="800000"/>
            <a:headEnd/>
            <a:tailEnd/>
          </a:ln>
          <a:effectLst/>
        </p:spPr>
        <p:txBody>
          <a:bodyPr>
            <a:spAutoFit/>
          </a:bodyPr>
          <a:lstStyle/>
          <a:p>
            <a:pPr>
              <a:spcBef>
                <a:spcPct val="50000"/>
              </a:spcBef>
            </a:pPr>
            <a:r>
              <a:rPr lang="en-US" altLang="zh-CN" sz="1800" i="1"/>
              <a:t>B</a:t>
            </a:r>
          </a:p>
        </p:txBody>
      </p:sp>
      <p:sp>
        <p:nvSpPr>
          <p:cNvPr id="380941" name="Text Box 13"/>
          <p:cNvSpPr txBox="1">
            <a:spLocks noChangeArrowheads="1"/>
          </p:cNvSpPr>
          <p:nvPr/>
        </p:nvSpPr>
        <p:spPr bwMode="auto">
          <a:xfrm>
            <a:off x="467544" y="4350047"/>
            <a:ext cx="6553200" cy="519113"/>
          </a:xfrm>
          <a:prstGeom prst="rect">
            <a:avLst/>
          </a:prstGeom>
          <a:noFill/>
          <a:ln w="9525">
            <a:noFill/>
            <a:miter lim="800000"/>
            <a:headEnd/>
            <a:tailEnd/>
          </a:ln>
          <a:effectLst/>
        </p:spPr>
        <p:txBody>
          <a:bodyPr>
            <a:spAutoFit/>
          </a:bodyPr>
          <a:lstStyle/>
          <a:p>
            <a:pPr>
              <a:spcBef>
                <a:spcPct val="50000"/>
              </a:spcBef>
            </a:pPr>
            <a:r>
              <a:rPr lang="zh-CN" altLang="en-US" sz="2800" b="1" dirty="0">
                <a:latin typeface="+mn-ea"/>
                <a:ea typeface="+mn-ea"/>
              </a:rPr>
              <a:t>这种求两个向量和的方法叫</a:t>
            </a:r>
            <a:r>
              <a:rPr lang="zh-CN" altLang="en-US" sz="2800" b="1" dirty="0">
                <a:solidFill>
                  <a:schemeClr val="accent1"/>
                </a:solidFill>
                <a:latin typeface="+mn-ea"/>
                <a:ea typeface="+mn-ea"/>
              </a:rPr>
              <a:t>三角形法则</a:t>
            </a:r>
            <a:r>
              <a:rPr lang="en-US" altLang="zh-CN" sz="2800" b="1" dirty="0">
                <a:solidFill>
                  <a:schemeClr val="accent1"/>
                </a:solidFill>
                <a:latin typeface="+mn-ea"/>
                <a:ea typeface="+mn-ea"/>
              </a:rPr>
              <a:t>.</a:t>
            </a:r>
          </a:p>
        </p:txBody>
      </p:sp>
      <p:graphicFrame>
        <p:nvGraphicFramePr>
          <p:cNvPr id="380946" name="Object 18"/>
          <p:cNvGraphicFramePr>
            <a:graphicFrameLocks noGrp="1" noChangeAspect="1"/>
          </p:cNvGraphicFramePr>
          <p:nvPr>
            <p:ph idx="1"/>
          </p:nvPr>
        </p:nvGraphicFramePr>
        <p:xfrm>
          <a:off x="323528" y="1124744"/>
          <a:ext cx="8688661" cy="1584176"/>
        </p:xfrm>
        <a:graphic>
          <a:graphicData uri="http://schemas.openxmlformats.org/presentationml/2006/ole">
            <mc:AlternateContent xmlns:mc="http://schemas.openxmlformats.org/markup-compatibility/2006">
              <mc:Choice xmlns:v="urn:schemas-microsoft-com:vml" Requires="v">
                <p:oleObj spid="_x0000_s380955" name="Equation" r:id="rId7" imgW="4305240" imgH="749160" progId="">
                  <p:embed/>
                </p:oleObj>
              </mc:Choice>
              <mc:Fallback>
                <p:oleObj name="Equation" r:id="rId7" imgW="4305240" imgH="749160" progId="">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1124744"/>
                        <a:ext cx="8688661" cy="1584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8" name="Text Box 20"/>
          <p:cNvSpPr txBox="1">
            <a:spLocks noChangeArrowheads="1"/>
          </p:cNvSpPr>
          <p:nvPr/>
        </p:nvSpPr>
        <p:spPr bwMode="auto">
          <a:xfrm>
            <a:off x="2124497" y="332656"/>
            <a:ext cx="4103687" cy="579437"/>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4"/>
                </a:solidFill>
                <a:latin typeface="幼圆" pitchFamily="49" charset="-122"/>
                <a:ea typeface="幼圆" pitchFamily="49" charset="-122"/>
              </a:rPr>
              <a:t>§1.2  </a:t>
            </a:r>
            <a:r>
              <a:rPr lang="zh-CN" altLang="en-US" b="1" dirty="0">
                <a:solidFill>
                  <a:schemeClr val="accent4"/>
                </a:solidFill>
                <a:latin typeface="幼圆" pitchFamily="49" charset="-122"/>
                <a:ea typeface="幼圆" pitchFamily="49" charset="-122"/>
              </a:rPr>
              <a:t>向量的加法</a:t>
            </a:r>
          </a:p>
        </p:txBody>
      </p:sp>
      <p:sp>
        <p:nvSpPr>
          <p:cNvPr id="21" name="TextBox 20"/>
          <p:cNvSpPr txBox="1"/>
          <p:nvPr/>
        </p:nvSpPr>
        <p:spPr>
          <a:xfrm>
            <a:off x="467544" y="5138028"/>
            <a:ext cx="4791696" cy="523220"/>
          </a:xfrm>
          <a:prstGeom prst="rect">
            <a:avLst/>
          </a:prstGeom>
          <a:noFill/>
        </p:spPr>
        <p:txBody>
          <a:bodyPr wrap="none" rtlCol="0">
            <a:spAutoFit/>
          </a:bodyPr>
          <a:lstStyle/>
          <a:p>
            <a:r>
              <a:rPr lang="zh-CN" altLang="en-US" sz="2800" b="1" dirty="0" smtClean="0"/>
              <a:t>容易看出，与</a:t>
            </a:r>
            <a:r>
              <a:rPr lang="en-US" altLang="zh-CN" sz="2800" b="1" dirty="0" smtClean="0"/>
              <a:t>O</a:t>
            </a:r>
            <a:r>
              <a:rPr lang="zh-CN" altLang="en-US" sz="2800" b="1" dirty="0" smtClean="0"/>
              <a:t>点的选取无关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0946"/>
                                        </p:tgtEl>
                                        <p:attrNameLst>
                                          <p:attrName>style.visibility</p:attrName>
                                        </p:attrNameLst>
                                      </p:cBhvr>
                                      <p:to>
                                        <p:strVal val="visible"/>
                                      </p:to>
                                    </p:set>
                                    <p:animEffect transition="in" filter="blinds(horizontal)">
                                      <p:cBhvr>
                                        <p:cTn id="7" dur="500"/>
                                        <p:tgtEl>
                                          <p:spTgt spid="38094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0930"/>
                                        </p:tgtEl>
                                        <p:attrNameLst>
                                          <p:attrName>style.visibility</p:attrName>
                                        </p:attrNameLst>
                                      </p:cBhvr>
                                      <p:to>
                                        <p:strVal val="visible"/>
                                      </p:to>
                                    </p:set>
                                    <p:animEffect transition="in" filter="strips(downRight)">
                                      <p:cBhvr>
                                        <p:cTn id="12" dur="1000"/>
                                        <p:tgtEl>
                                          <p:spTgt spid="380930"/>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380931"/>
                                        </p:tgtEl>
                                        <p:attrNameLst>
                                          <p:attrName>style.visibility</p:attrName>
                                        </p:attrNameLst>
                                      </p:cBhvr>
                                      <p:to>
                                        <p:strVal val="visible"/>
                                      </p:to>
                                    </p:set>
                                    <p:animEffect transition="in" filter="box(in)">
                                      <p:cBhvr>
                                        <p:cTn id="16" dur="500"/>
                                        <p:tgtEl>
                                          <p:spTgt spid="380931"/>
                                        </p:tgtEl>
                                      </p:cBhvr>
                                    </p:animEffect>
                                  </p:childTnLst>
                                </p:cTn>
                              </p:par>
                            </p:childTnLst>
                          </p:cTn>
                        </p:par>
                        <p:par>
                          <p:cTn id="17" fill="hold">
                            <p:stCondLst>
                              <p:cond delay="1500"/>
                            </p:stCondLst>
                            <p:childTnLst>
                              <p:par>
                                <p:cTn id="18" presetID="18" presetClass="entr" presetSubtype="3" fill="hold" grpId="0" nodeType="afterEffect">
                                  <p:stCondLst>
                                    <p:cond delay="0"/>
                                  </p:stCondLst>
                                  <p:childTnLst>
                                    <p:set>
                                      <p:cBhvr>
                                        <p:cTn id="19" dur="1" fill="hold">
                                          <p:stCondLst>
                                            <p:cond delay="0"/>
                                          </p:stCondLst>
                                        </p:cTn>
                                        <p:tgtEl>
                                          <p:spTgt spid="380932"/>
                                        </p:tgtEl>
                                        <p:attrNameLst>
                                          <p:attrName>style.visibility</p:attrName>
                                        </p:attrNameLst>
                                      </p:cBhvr>
                                      <p:to>
                                        <p:strVal val="visible"/>
                                      </p:to>
                                    </p:set>
                                    <p:animEffect transition="in" filter="strips(upRight)">
                                      <p:cBhvr>
                                        <p:cTn id="20" dur="1000"/>
                                        <p:tgtEl>
                                          <p:spTgt spid="380932"/>
                                        </p:tgtEl>
                                      </p:cBhvr>
                                    </p:animEffect>
                                  </p:childTnLst>
                                </p:cTn>
                              </p:par>
                            </p:childTnLst>
                          </p:cTn>
                        </p:par>
                        <p:par>
                          <p:cTn id="21" fill="hold">
                            <p:stCondLst>
                              <p:cond delay="2500"/>
                            </p:stCondLst>
                            <p:childTnLst>
                              <p:par>
                                <p:cTn id="22" presetID="4" presetClass="entr" presetSubtype="16" fill="hold" nodeType="afterEffect">
                                  <p:stCondLst>
                                    <p:cond delay="0"/>
                                  </p:stCondLst>
                                  <p:childTnLst>
                                    <p:set>
                                      <p:cBhvr>
                                        <p:cTn id="23" dur="1" fill="hold">
                                          <p:stCondLst>
                                            <p:cond delay="0"/>
                                          </p:stCondLst>
                                        </p:cTn>
                                        <p:tgtEl>
                                          <p:spTgt spid="380933"/>
                                        </p:tgtEl>
                                        <p:attrNameLst>
                                          <p:attrName>style.visibility</p:attrName>
                                        </p:attrNameLst>
                                      </p:cBhvr>
                                      <p:to>
                                        <p:strVal val="visible"/>
                                      </p:to>
                                    </p:set>
                                    <p:animEffect transition="in" filter="box(in)">
                                      <p:cBhvr>
                                        <p:cTn id="24" dur="500"/>
                                        <p:tgtEl>
                                          <p:spTgt spid="38093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80935"/>
                                        </p:tgtEl>
                                        <p:attrNameLst>
                                          <p:attrName>style.visibility</p:attrName>
                                        </p:attrNameLst>
                                      </p:cBhvr>
                                      <p:to>
                                        <p:strVal val="visible"/>
                                      </p:to>
                                    </p:set>
                                    <p:animEffect transition="in" filter="strips(downRight)">
                                      <p:cBhvr>
                                        <p:cTn id="29" dur="1000"/>
                                        <p:tgtEl>
                                          <p:spTgt spid="380935"/>
                                        </p:tgtEl>
                                      </p:cBhvr>
                                    </p:animEffect>
                                  </p:childTnLst>
                                </p:cTn>
                              </p:par>
                            </p:childTnLst>
                          </p:cTn>
                        </p:par>
                        <p:par>
                          <p:cTn id="30" fill="hold">
                            <p:stCondLst>
                              <p:cond delay="1000"/>
                            </p:stCondLst>
                            <p:childTnLst>
                              <p:par>
                                <p:cTn id="31" presetID="4" presetClass="entr" presetSubtype="16" fill="hold" grpId="0" nodeType="afterEffect">
                                  <p:stCondLst>
                                    <p:cond delay="0"/>
                                  </p:stCondLst>
                                  <p:childTnLst>
                                    <p:set>
                                      <p:cBhvr>
                                        <p:cTn id="32" dur="1" fill="hold">
                                          <p:stCondLst>
                                            <p:cond delay="0"/>
                                          </p:stCondLst>
                                        </p:cTn>
                                        <p:tgtEl>
                                          <p:spTgt spid="380938"/>
                                        </p:tgtEl>
                                        <p:attrNameLst>
                                          <p:attrName>style.visibility</p:attrName>
                                        </p:attrNameLst>
                                      </p:cBhvr>
                                      <p:to>
                                        <p:strVal val="visible"/>
                                      </p:to>
                                    </p:set>
                                    <p:animEffect transition="in" filter="box(in)">
                                      <p:cBhvr>
                                        <p:cTn id="33" dur="500"/>
                                        <p:tgtEl>
                                          <p:spTgt spid="380938"/>
                                        </p:tgtEl>
                                      </p:cBhvr>
                                    </p:animEffect>
                                  </p:childTnLst>
                                </p:cTn>
                              </p:par>
                            </p:childTnLst>
                          </p:cTn>
                        </p:par>
                        <p:par>
                          <p:cTn id="34" fill="hold">
                            <p:stCondLst>
                              <p:cond delay="1500"/>
                            </p:stCondLst>
                            <p:childTnLst>
                              <p:par>
                                <p:cTn id="35" presetID="4" presetClass="entr" presetSubtype="16" fill="hold" grpId="0" nodeType="afterEffect">
                                  <p:stCondLst>
                                    <p:cond delay="0"/>
                                  </p:stCondLst>
                                  <p:childTnLst>
                                    <p:set>
                                      <p:cBhvr>
                                        <p:cTn id="36" dur="1" fill="hold">
                                          <p:stCondLst>
                                            <p:cond delay="0"/>
                                          </p:stCondLst>
                                        </p:cTn>
                                        <p:tgtEl>
                                          <p:spTgt spid="380939"/>
                                        </p:tgtEl>
                                        <p:attrNameLst>
                                          <p:attrName>style.visibility</p:attrName>
                                        </p:attrNameLst>
                                      </p:cBhvr>
                                      <p:to>
                                        <p:strVal val="visible"/>
                                      </p:to>
                                    </p:set>
                                    <p:animEffect transition="in" filter="box(in)">
                                      <p:cBhvr>
                                        <p:cTn id="37" dur="500"/>
                                        <p:tgtEl>
                                          <p:spTgt spid="38093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380936"/>
                                        </p:tgtEl>
                                        <p:attrNameLst>
                                          <p:attrName>style.visibility</p:attrName>
                                        </p:attrNameLst>
                                      </p:cBhvr>
                                      <p:to>
                                        <p:strVal val="visible"/>
                                      </p:to>
                                    </p:set>
                                    <p:animEffect transition="in" filter="strips(upRight)">
                                      <p:cBhvr>
                                        <p:cTn id="42" dur="500"/>
                                        <p:tgtEl>
                                          <p:spTgt spid="380936"/>
                                        </p:tgtEl>
                                      </p:cBhvr>
                                    </p:animEffect>
                                  </p:childTnLst>
                                </p:cTn>
                              </p:par>
                            </p:childTnLst>
                          </p:cTn>
                        </p:par>
                        <p:par>
                          <p:cTn id="43" fill="hold">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380940"/>
                                        </p:tgtEl>
                                        <p:attrNameLst>
                                          <p:attrName>style.visibility</p:attrName>
                                        </p:attrNameLst>
                                      </p:cBhvr>
                                      <p:to>
                                        <p:strVal val="visible"/>
                                      </p:to>
                                    </p:set>
                                    <p:animEffect transition="in" filter="box(in)">
                                      <p:cBhvr>
                                        <p:cTn id="46" dur="500"/>
                                        <p:tgtEl>
                                          <p:spTgt spid="380940"/>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380937"/>
                                        </p:tgtEl>
                                        <p:attrNameLst>
                                          <p:attrName>style.visibility</p:attrName>
                                        </p:attrNameLst>
                                      </p:cBhvr>
                                      <p:to>
                                        <p:strVal val="visible"/>
                                      </p:to>
                                    </p:set>
                                    <p:animEffect transition="in" filter="strips(upRight)">
                                      <p:cBhvr>
                                        <p:cTn id="51" dur="1000"/>
                                        <p:tgtEl>
                                          <p:spTgt spid="38093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80941"/>
                                        </p:tgtEl>
                                        <p:attrNameLst>
                                          <p:attrName>style.visibility</p:attrName>
                                        </p:attrNameLst>
                                      </p:cBhvr>
                                      <p:to>
                                        <p:strVal val="visible"/>
                                      </p:to>
                                    </p:set>
                                    <p:anim calcmode="lin" valueType="num">
                                      <p:cBhvr additive="base">
                                        <p:cTn id="56" dur="500" fill="hold"/>
                                        <p:tgtEl>
                                          <p:spTgt spid="380941"/>
                                        </p:tgtEl>
                                        <p:attrNameLst>
                                          <p:attrName>ppt_x</p:attrName>
                                        </p:attrNameLst>
                                      </p:cBhvr>
                                      <p:tavLst>
                                        <p:tav tm="0">
                                          <p:val>
                                            <p:strVal val="#ppt_x"/>
                                          </p:val>
                                        </p:tav>
                                        <p:tav tm="100000">
                                          <p:val>
                                            <p:strVal val="#ppt_x"/>
                                          </p:val>
                                        </p:tav>
                                      </p:tavLst>
                                    </p:anim>
                                    <p:anim calcmode="lin" valueType="num">
                                      <p:cBhvr additive="base">
                                        <p:cTn id="57" dur="500" fill="hold"/>
                                        <p:tgtEl>
                                          <p:spTgt spid="38094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2" grpId="0" animBg="1"/>
      <p:bldP spid="380935" grpId="0" animBg="1"/>
      <p:bldP spid="380936" grpId="0" animBg="1"/>
      <p:bldP spid="380937" grpId="0" animBg="1"/>
      <p:bldP spid="380938" grpId="0"/>
      <p:bldP spid="380939" grpId="0"/>
      <p:bldP spid="380940" grpId="0"/>
      <p:bldP spid="380941" grpId="0"/>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7251" name="Text Box 3"/>
          <p:cNvSpPr txBox="1">
            <a:spLocks noChangeArrowheads="1"/>
          </p:cNvSpPr>
          <p:nvPr/>
        </p:nvSpPr>
        <p:spPr bwMode="auto">
          <a:xfrm>
            <a:off x="899592" y="1681644"/>
            <a:ext cx="993304"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latin typeface="+mn-ea"/>
                <a:ea typeface="+mn-ea"/>
              </a:rPr>
              <a:t>证明：</a:t>
            </a:r>
            <a:endParaRPr kumimoji="1" lang="zh-CN" altLang="en-US" sz="2800" b="1" dirty="0">
              <a:latin typeface="+mn-ea"/>
              <a:ea typeface="+mn-ea"/>
            </a:endParaRPr>
          </a:p>
        </p:txBody>
      </p:sp>
      <p:graphicFrame>
        <p:nvGraphicFramePr>
          <p:cNvPr id="437252" name="Object 4"/>
          <p:cNvGraphicFramePr>
            <a:graphicFrameLocks noChangeAspect="1"/>
          </p:cNvGraphicFramePr>
          <p:nvPr/>
        </p:nvGraphicFramePr>
        <p:xfrm>
          <a:off x="2320404" y="1676400"/>
          <a:ext cx="3187700" cy="481013"/>
        </p:xfrm>
        <a:graphic>
          <a:graphicData uri="http://schemas.openxmlformats.org/presentationml/2006/ole">
            <mc:AlternateContent xmlns:mc="http://schemas.openxmlformats.org/markup-compatibility/2006">
              <mc:Choice xmlns:v="urn:schemas-microsoft-com:vml" Requires="v">
                <p:oleObj spid="_x0000_s437270" name="公式" r:id="rId4" imgW="3187440" imgH="482400" progId="">
                  <p:embed/>
                </p:oleObj>
              </mc:Choice>
              <mc:Fallback>
                <p:oleObj name="公式" r:id="rId4" imgW="3187440" imgH="482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0404" y="1676400"/>
                        <a:ext cx="31877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7253" name="Object 5"/>
          <p:cNvGraphicFramePr>
            <a:graphicFrameLocks noChangeAspect="1"/>
          </p:cNvGraphicFramePr>
          <p:nvPr/>
        </p:nvGraphicFramePr>
        <p:xfrm>
          <a:off x="2044700" y="2414588"/>
          <a:ext cx="3898900" cy="481012"/>
        </p:xfrm>
        <a:graphic>
          <a:graphicData uri="http://schemas.openxmlformats.org/presentationml/2006/ole">
            <mc:AlternateContent xmlns:mc="http://schemas.openxmlformats.org/markup-compatibility/2006">
              <mc:Choice xmlns:v="urn:schemas-microsoft-com:vml" Requires="v">
                <p:oleObj spid="_x0000_s437271" name="Equation" r:id="rId6" imgW="3898800" imgH="482400" progId="">
                  <p:embed/>
                </p:oleObj>
              </mc:Choice>
              <mc:Fallback>
                <p:oleObj name="Equation" r:id="rId6" imgW="3898800" imgH="4824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4700" y="2414588"/>
                        <a:ext cx="3898900"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7254" name="Object 6"/>
          <p:cNvGraphicFramePr>
            <a:graphicFrameLocks noChangeAspect="1"/>
          </p:cNvGraphicFramePr>
          <p:nvPr/>
        </p:nvGraphicFramePr>
        <p:xfrm>
          <a:off x="2044700" y="3086100"/>
          <a:ext cx="3035300" cy="481013"/>
        </p:xfrm>
        <a:graphic>
          <a:graphicData uri="http://schemas.openxmlformats.org/presentationml/2006/ole">
            <mc:AlternateContent xmlns:mc="http://schemas.openxmlformats.org/markup-compatibility/2006">
              <mc:Choice xmlns:v="urn:schemas-microsoft-com:vml" Requires="v">
                <p:oleObj spid="_x0000_s437272" name="公式" r:id="rId8" imgW="3035160" imgH="482400" progId="">
                  <p:embed/>
                </p:oleObj>
              </mc:Choice>
              <mc:Fallback>
                <p:oleObj name="公式" r:id="rId8" imgW="3035160" imgH="4824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4700" y="3086100"/>
                        <a:ext cx="3035300"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7255" name="Object 7"/>
          <p:cNvGraphicFramePr>
            <a:graphicFrameLocks noChangeAspect="1"/>
          </p:cNvGraphicFramePr>
          <p:nvPr/>
        </p:nvGraphicFramePr>
        <p:xfrm>
          <a:off x="2038350" y="3810000"/>
          <a:ext cx="520700" cy="330200"/>
        </p:xfrm>
        <a:graphic>
          <a:graphicData uri="http://schemas.openxmlformats.org/presentationml/2006/ole">
            <mc:AlternateContent xmlns:mc="http://schemas.openxmlformats.org/markup-compatibility/2006">
              <mc:Choice xmlns:v="urn:schemas-microsoft-com:vml" Requires="v">
                <p:oleObj spid="_x0000_s437273" name="公式" r:id="rId10" imgW="520560" imgH="330120" progId="">
                  <p:embed/>
                </p:oleObj>
              </mc:Choice>
              <mc:Fallback>
                <p:oleObj name="公式" r:id="rId10" imgW="520560" imgH="330120" progId="">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8350" y="3810000"/>
                        <a:ext cx="520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6" name="Object 8"/>
          <p:cNvGraphicFramePr>
            <a:graphicFrameLocks noChangeAspect="1"/>
          </p:cNvGraphicFramePr>
          <p:nvPr/>
        </p:nvGraphicFramePr>
        <p:xfrm>
          <a:off x="971600" y="4365104"/>
          <a:ext cx="4390158" cy="622485"/>
        </p:xfrm>
        <a:graphic>
          <a:graphicData uri="http://schemas.openxmlformats.org/presentationml/2006/ole">
            <mc:AlternateContent xmlns:mc="http://schemas.openxmlformats.org/markup-compatibility/2006">
              <mc:Choice xmlns:v="urn:schemas-microsoft-com:vml" Requires="v">
                <p:oleObj spid="_x0000_s437274" name="Equation" r:id="rId12" imgW="1701720" imgH="241200" progId="">
                  <p:embed/>
                </p:oleObj>
              </mc:Choice>
              <mc:Fallback>
                <p:oleObj name="Equation" r:id="rId12" imgW="1701720" imgH="241200" progId="">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600" y="4365104"/>
                        <a:ext cx="4390158" cy="622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7257" name="Object 9"/>
          <p:cNvGraphicFramePr>
            <a:graphicFrameLocks noChangeAspect="1"/>
          </p:cNvGraphicFramePr>
          <p:nvPr/>
        </p:nvGraphicFramePr>
        <p:xfrm>
          <a:off x="899592" y="620688"/>
          <a:ext cx="6552728" cy="631989"/>
        </p:xfrm>
        <a:graphic>
          <a:graphicData uri="http://schemas.openxmlformats.org/presentationml/2006/ole">
            <mc:AlternateContent xmlns:mc="http://schemas.openxmlformats.org/markup-compatibility/2006">
              <mc:Choice xmlns:v="urn:schemas-microsoft-com:vml" Requires="v">
                <p:oleObj spid="_x0000_s437275" name="Equation" r:id="rId14" imgW="2501640" imgH="241200" progId="">
                  <p:embed/>
                </p:oleObj>
              </mc:Choice>
              <mc:Fallback>
                <p:oleObj name="Equation" r:id="rId14" imgW="2501640" imgH="24120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9592" y="620688"/>
                        <a:ext cx="6552728" cy="631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wipe(left)">
                                      <p:cBhvr>
                                        <p:cTn id="7" dur="500"/>
                                        <p:tgtEl>
                                          <p:spTgt spid="437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wipe(left)">
                                      <p:cBhvr>
                                        <p:cTn id="12" dur="500"/>
                                        <p:tgtEl>
                                          <p:spTgt spid="437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7253"/>
                                        </p:tgtEl>
                                        <p:attrNameLst>
                                          <p:attrName>style.visibility</p:attrName>
                                        </p:attrNameLst>
                                      </p:cBhvr>
                                      <p:to>
                                        <p:strVal val="visible"/>
                                      </p:to>
                                    </p:set>
                                    <p:animEffect transition="in" filter="wipe(left)">
                                      <p:cBhvr>
                                        <p:cTn id="17" dur="500"/>
                                        <p:tgtEl>
                                          <p:spTgt spid="4372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7254"/>
                                        </p:tgtEl>
                                        <p:attrNameLst>
                                          <p:attrName>style.visibility</p:attrName>
                                        </p:attrNameLst>
                                      </p:cBhvr>
                                      <p:to>
                                        <p:strVal val="visible"/>
                                      </p:to>
                                    </p:set>
                                    <p:animEffect transition="in" filter="wipe(left)">
                                      <p:cBhvr>
                                        <p:cTn id="22" dur="500"/>
                                        <p:tgtEl>
                                          <p:spTgt spid="437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7255"/>
                                        </p:tgtEl>
                                        <p:attrNameLst>
                                          <p:attrName>style.visibility</p:attrName>
                                        </p:attrNameLst>
                                      </p:cBhvr>
                                      <p:to>
                                        <p:strVal val="visible"/>
                                      </p:to>
                                    </p:set>
                                    <p:animEffect transition="in" filter="wipe(left)">
                                      <p:cBhvr>
                                        <p:cTn id="27" dur="500"/>
                                        <p:tgtEl>
                                          <p:spTgt spid="437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7256"/>
                                        </p:tgtEl>
                                        <p:attrNameLst>
                                          <p:attrName>style.visibility</p:attrName>
                                        </p:attrNameLst>
                                      </p:cBhvr>
                                      <p:to>
                                        <p:strVal val="visible"/>
                                      </p:to>
                                    </p:set>
                                    <p:animEffect transition="in" filter="wipe(left)">
                                      <p:cBhvr>
                                        <p:cTn id="32" dur="500"/>
                                        <p:tgtEl>
                                          <p:spTgt spid="437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003" y="44624"/>
            <a:ext cx="5234125" cy="523220"/>
          </a:xfrm>
          <a:prstGeom prst="rect">
            <a:avLst/>
          </a:prstGeom>
          <a:noFill/>
        </p:spPr>
        <p:txBody>
          <a:bodyPr wrap="none" rtlCol="0">
            <a:spAutoFit/>
          </a:bodyPr>
          <a:lstStyle/>
          <a:p>
            <a:r>
              <a:rPr lang="zh-CN" altLang="en-US" sz="2800" b="1" dirty="0" smtClean="0">
                <a:solidFill>
                  <a:schemeClr val="accent2"/>
                </a:solidFill>
                <a:latin typeface="+mj-ea"/>
                <a:ea typeface="+mj-ea"/>
              </a:rPr>
              <a:t>例：</a:t>
            </a:r>
            <a:r>
              <a:rPr lang="zh-CN" altLang="en-US" sz="2800" b="1" dirty="0" smtClean="0"/>
              <a:t>证明三角形的高线交于一点</a:t>
            </a:r>
          </a:p>
        </p:txBody>
      </p:sp>
      <p:grpSp>
        <p:nvGrpSpPr>
          <p:cNvPr id="19" name="组合 18"/>
          <p:cNvGrpSpPr/>
          <p:nvPr/>
        </p:nvGrpSpPr>
        <p:grpSpPr>
          <a:xfrm>
            <a:off x="5220072" y="-27384"/>
            <a:ext cx="3252664" cy="2978598"/>
            <a:chOff x="4991744" y="823577"/>
            <a:chExt cx="3252664" cy="2978598"/>
          </a:xfrm>
        </p:grpSpPr>
        <p:sp>
          <p:nvSpPr>
            <p:cNvPr id="5" name="等腰三角形 4"/>
            <p:cNvSpPr/>
            <p:nvPr/>
          </p:nvSpPr>
          <p:spPr>
            <a:xfrm>
              <a:off x="5364088" y="1484784"/>
              <a:ext cx="2520280" cy="1850504"/>
            </a:xfrm>
            <a:prstGeom prst="triangle">
              <a:avLst>
                <a:gd name="adj" fmla="val 82413"/>
              </a:avLst>
            </a:prstGeom>
            <a:ln>
              <a:solidFill>
                <a:schemeClr val="tx1"/>
              </a:solidFill>
            </a:ln>
          </p:spPr>
          <p:style>
            <a:lnRef idx="2">
              <a:schemeClr val="dk1"/>
            </a:lnRef>
            <a:fillRef idx="1001">
              <a:schemeClr val="lt1"/>
            </a:fillRef>
            <a:effectRef idx="0">
              <a:schemeClr val="dk1"/>
            </a:effectRef>
            <a:fontRef idx="minor">
              <a:schemeClr val="dk1"/>
            </a:fontRef>
          </p:style>
          <p:txBody>
            <a:bodyPr rtlCol="0" anchor="ctr"/>
            <a:lstStyle/>
            <a:p>
              <a:pPr algn="ctr"/>
              <a:endParaRPr lang="zh-CN" altLang="en-US"/>
            </a:p>
          </p:txBody>
        </p:sp>
        <p:cxnSp>
          <p:nvCxnSpPr>
            <p:cNvPr id="8" name="直接连接符 7"/>
            <p:cNvCxnSpPr>
              <a:stCxn id="5" idx="0"/>
              <a:endCxn id="5" idx="3"/>
            </p:cNvCxnSpPr>
            <p:nvPr/>
          </p:nvCxnSpPr>
          <p:spPr>
            <a:xfrm>
              <a:off x="7441126" y="1484784"/>
              <a:ext cx="0" cy="185050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4"/>
            </p:cNvCxnSpPr>
            <p:nvPr/>
          </p:nvCxnSpPr>
          <p:spPr>
            <a:xfrm flipH="1" flipV="1">
              <a:off x="6732240" y="2132856"/>
              <a:ext cx="1152128" cy="1202432"/>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7" name="直接连接符 16"/>
            <p:cNvCxnSpPr>
              <a:stCxn id="5" idx="2"/>
            </p:cNvCxnSpPr>
            <p:nvPr/>
          </p:nvCxnSpPr>
          <p:spPr>
            <a:xfrm flipV="1">
              <a:off x="5364088" y="2780928"/>
              <a:ext cx="2376264" cy="55436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96000" y="823577"/>
              <a:ext cx="444352" cy="661207"/>
            </a:xfrm>
            <a:prstGeom prst="rect">
              <a:avLst/>
            </a:prstGeom>
            <a:noFill/>
          </p:spPr>
          <p:txBody>
            <a:bodyPr wrap="none" rtlCol="0">
              <a:spAutoFit/>
            </a:bodyPr>
            <a:lstStyle/>
            <a:p>
              <a:pPr>
                <a:lnSpc>
                  <a:spcPct val="150000"/>
                </a:lnSpc>
              </a:pPr>
              <a:r>
                <a:rPr lang="en-US" altLang="zh-CN" sz="2800" b="1" dirty="0" smtClean="0"/>
                <a:t>A</a:t>
              </a:r>
              <a:endParaRPr lang="zh-CN" altLang="en-US" sz="2800" b="1" dirty="0" smtClean="0"/>
            </a:p>
          </p:txBody>
        </p:sp>
        <p:sp>
          <p:nvSpPr>
            <p:cNvPr id="9" name="TextBox 8"/>
            <p:cNvSpPr txBox="1"/>
            <p:nvPr/>
          </p:nvSpPr>
          <p:spPr>
            <a:xfrm>
              <a:off x="7800056" y="3127833"/>
              <a:ext cx="444352" cy="661207"/>
            </a:xfrm>
            <a:prstGeom prst="rect">
              <a:avLst/>
            </a:prstGeom>
            <a:noFill/>
          </p:spPr>
          <p:txBody>
            <a:bodyPr wrap="none" rtlCol="0">
              <a:spAutoFit/>
            </a:bodyPr>
            <a:lstStyle/>
            <a:p>
              <a:pPr>
                <a:lnSpc>
                  <a:spcPct val="150000"/>
                </a:lnSpc>
              </a:pPr>
              <a:r>
                <a:rPr lang="en-US" altLang="zh-CN" sz="2800" b="1" dirty="0" smtClean="0"/>
                <a:t>C</a:t>
              </a:r>
              <a:endParaRPr lang="zh-CN" altLang="en-US" sz="2800" b="1" dirty="0" smtClean="0"/>
            </a:p>
          </p:txBody>
        </p:sp>
        <p:sp>
          <p:nvSpPr>
            <p:cNvPr id="10" name="TextBox 9"/>
            <p:cNvSpPr txBox="1"/>
            <p:nvPr/>
          </p:nvSpPr>
          <p:spPr>
            <a:xfrm>
              <a:off x="4991744" y="3055825"/>
              <a:ext cx="423514" cy="661207"/>
            </a:xfrm>
            <a:prstGeom prst="rect">
              <a:avLst/>
            </a:prstGeom>
            <a:noFill/>
          </p:spPr>
          <p:txBody>
            <a:bodyPr wrap="none" rtlCol="0">
              <a:spAutoFit/>
            </a:bodyPr>
            <a:lstStyle/>
            <a:p>
              <a:pPr>
                <a:lnSpc>
                  <a:spcPct val="150000"/>
                </a:lnSpc>
              </a:pPr>
              <a:r>
                <a:rPr lang="en-US" altLang="zh-CN" sz="2800" b="1" dirty="0" smtClean="0"/>
                <a:t>B</a:t>
              </a:r>
              <a:endParaRPr lang="zh-CN" altLang="en-US" sz="2800" b="1" dirty="0" smtClean="0"/>
            </a:p>
          </p:txBody>
        </p:sp>
        <p:sp>
          <p:nvSpPr>
            <p:cNvPr id="11" name="TextBox 10"/>
            <p:cNvSpPr txBox="1"/>
            <p:nvPr/>
          </p:nvSpPr>
          <p:spPr>
            <a:xfrm>
              <a:off x="7800056" y="2263737"/>
              <a:ext cx="423514" cy="661207"/>
            </a:xfrm>
            <a:prstGeom prst="rect">
              <a:avLst/>
            </a:prstGeom>
            <a:noFill/>
          </p:spPr>
          <p:txBody>
            <a:bodyPr wrap="none" rtlCol="0">
              <a:spAutoFit/>
            </a:bodyPr>
            <a:lstStyle/>
            <a:p>
              <a:pPr>
                <a:lnSpc>
                  <a:spcPct val="150000"/>
                </a:lnSpc>
              </a:pPr>
              <a:r>
                <a:rPr lang="en-US" altLang="zh-CN" sz="2800" b="1" dirty="0" smtClean="0"/>
                <a:t>E</a:t>
              </a:r>
              <a:endParaRPr lang="zh-CN" altLang="en-US" sz="2800" b="1" dirty="0" smtClean="0"/>
            </a:p>
          </p:txBody>
        </p:sp>
        <p:sp>
          <p:nvSpPr>
            <p:cNvPr id="12" name="TextBox 11"/>
            <p:cNvSpPr txBox="1"/>
            <p:nvPr/>
          </p:nvSpPr>
          <p:spPr>
            <a:xfrm>
              <a:off x="6300192" y="1556792"/>
              <a:ext cx="404278" cy="661207"/>
            </a:xfrm>
            <a:prstGeom prst="rect">
              <a:avLst/>
            </a:prstGeom>
            <a:noFill/>
          </p:spPr>
          <p:txBody>
            <a:bodyPr wrap="none" rtlCol="0">
              <a:spAutoFit/>
            </a:bodyPr>
            <a:lstStyle/>
            <a:p>
              <a:pPr>
                <a:lnSpc>
                  <a:spcPct val="150000"/>
                </a:lnSpc>
              </a:pPr>
              <a:r>
                <a:rPr lang="en-US" altLang="zh-CN" sz="2800" b="1" dirty="0" smtClean="0"/>
                <a:t>F</a:t>
              </a:r>
              <a:endParaRPr lang="zh-CN" altLang="en-US" sz="2800" b="1" dirty="0" smtClean="0"/>
            </a:p>
          </p:txBody>
        </p:sp>
        <p:sp>
          <p:nvSpPr>
            <p:cNvPr id="13" name="TextBox 12"/>
            <p:cNvSpPr txBox="1"/>
            <p:nvPr/>
          </p:nvSpPr>
          <p:spPr>
            <a:xfrm>
              <a:off x="7236296" y="3140968"/>
              <a:ext cx="444352" cy="661207"/>
            </a:xfrm>
            <a:prstGeom prst="rect">
              <a:avLst/>
            </a:prstGeom>
            <a:noFill/>
          </p:spPr>
          <p:txBody>
            <a:bodyPr wrap="none" rtlCol="0">
              <a:spAutoFit/>
            </a:bodyPr>
            <a:lstStyle/>
            <a:p>
              <a:pPr>
                <a:lnSpc>
                  <a:spcPct val="150000"/>
                </a:lnSpc>
              </a:pPr>
              <a:r>
                <a:rPr lang="en-US" altLang="zh-CN" sz="2800" b="1" dirty="0" smtClean="0"/>
                <a:t>D</a:t>
              </a:r>
              <a:endParaRPr lang="zh-CN" altLang="en-US" sz="2800" b="1" dirty="0" smtClean="0"/>
            </a:p>
          </p:txBody>
        </p:sp>
        <p:sp>
          <p:nvSpPr>
            <p:cNvPr id="14" name="TextBox 13"/>
            <p:cNvSpPr txBox="1"/>
            <p:nvPr/>
          </p:nvSpPr>
          <p:spPr>
            <a:xfrm>
              <a:off x="6785404" y="2348880"/>
              <a:ext cx="522900" cy="661207"/>
            </a:xfrm>
            <a:prstGeom prst="rect">
              <a:avLst/>
            </a:prstGeom>
            <a:noFill/>
          </p:spPr>
          <p:txBody>
            <a:bodyPr wrap="none" rtlCol="0">
              <a:spAutoFit/>
            </a:bodyPr>
            <a:lstStyle/>
            <a:p>
              <a:pPr>
                <a:lnSpc>
                  <a:spcPct val="150000"/>
                </a:lnSpc>
              </a:pPr>
              <a:r>
                <a:rPr lang="en-US" altLang="zh-CN" sz="2800" b="1" dirty="0" smtClean="0"/>
                <a:t>M</a:t>
              </a:r>
              <a:endParaRPr lang="zh-CN" altLang="en-US" sz="2800" b="1" dirty="0" smtClean="0"/>
            </a:p>
          </p:txBody>
        </p:sp>
      </p:grpSp>
      <p:sp>
        <p:nvSpPr>
          <p:cNvPr id="20" name="TextBox 19"/>
          <p:cNvSpPr txBox="1"/>
          <p:nvPr/>
        </p:nvSpPr>
        <p:spPr>
          <a:xfrm>
            <a:off x="539552" y="836712"/>
            <a:ext cx="1266693" cy="656846"/>
          </a:xfrm>
          <a:prstGeom prst="rect">
            <a:avLst/>
          </a:prstGeom>
          <a:noFill/>
        </p:spPr>
        <p:txBody>
          <a:bodyPr wrap="none" rtlCol="0">
            <a:spAutoFit/>
          </a:bodyPr>
          <a:lstStyle/>
          <a:p>
            <a:pPr>
              <a:lnSpc>
                <a:spcPct val="150000"/>
              </a:lnSpc>
            </a:pPr>
            <a:r>
              <a:rPr lang="zh-CN" altLang="en-US" sz="2800" b="1" dirty="0" smtClean="0">
                <a:latin typeface="+mj-ea"/>
                <a:ea typeface="+mj-ea"/>
              </a:rPr>
              <a:t>证明：</a:t>
            </a:r>
          </a:p>
        </p:txBody>
      </p:sp>
      <p:sp>
        <p:nvSpPr>
          <p:cNvPr id="21" name="TextBox 20"/>
          <p:cNvSpPr txBox="1"/>
          <p:nvPr/>
        </p:nvSpPr>
        <p:spPr>
          <a:xfrm>
            <a:off x="1691680" y="836712"/>
            <a:ext cx="3305713" cy="738664"/>
          </a:xfrm>
          <a:prstGeom prst="rect">
            <a:avLst/>
          </a:prstGeom>
          <a:noFill/>
        </p:spPr>
        <p:txBody>
          <a:bodyPr wrap="none" rtlCol="0">
            <a:spAutoFit/>
          </a:bodyPr>
          <a:lstStyle/>
          <a:p>
            <a:pPr>
              <a:lnSpc>
                <a:spcPct val="150000"/>
              </a:lnSpc>
            </a:pPr>
            <a:r>
              <a:rPr lang="zh-CN" altLang="en-US" sz="2800" b="1" dirty="0" smtClean="0"/>
              <a:t>不妨设</a:t>
            </a:r>
            <a:r>
              <a:rPr lang="en-US" altLang="zh-CN" sz="2800" b="1" dirty="0" smtClean="0"/>
              <a:t>BE</a:t>
            </a:r>
            <a:r>
              <a:rPr lang="zh-CN" altLang="en-US" sz="2800" b="1" dirty="0" smtClean="0"/>
              <a:t>，</a:t>
            </a:r>
            <a:r>
              <a:rPr lang="en-US" altLang="zh-CN" sz="2800" b="1" dirty="0" smtClean="0"/>
              <a:t>CF</a:t>
            </a:r>
            <a:r>
              <a:rPr lang="zh-CN" altLang="en-US" sz="2800" b="1" dirty="0" smtClean="0"/>
              <a:t>为高</a:t>
            </a:r>
          </a:p>
        </p:txBody>
      </p:sp>
      <p:sp>
        <p:nvSpPr>
          <p:cNvPr id="22" name="TextBox 21"/>
          <p:cNvSpPr txBox="1"/>
          <p:nvPr/>
        </p:nvSpPr>
        <p:spPr>
          <a:xfrm>
            <a:off x="539552" y="1484784"/>
            <a:ext cx="906017" cy="656846"/>
          </a:xfrm>
          <a:prstGeom prst="rect">
            <a:avLst/>
          </a:prstGeom>
          <a:noFill/>
        </p:spPr>
        <p:txBody>
          <a:bodyPr wrap="none" rtlCol="0">
            <a:spAutoFit/>
          </a:bodyPr>
          <a:lstStyle/>
          <a:p>
            <a:pPr>
              <a:lnSpc>
                <a:spcPct val="150000"/>
              </a:lnSpc>
            </a:pPr>
            <a:r>
              <a:rPr lang="zh-CN" altLang="en-US" sz="2800" b="1" dirty="0" smtClean="0"/>
              <a:t>因为</a:t>
            </a:r>
          </a:p>
        </p:txBody>
      </p:sp>
      <p:graphicFrame>
        <p:nvGraphicFramePr>
          <p:cNvPr id="23" name="对象 22"/>
          <p:cNvGraphicFramePr>
            <a:graphicFrameLocks noChangeAspect="1"/>
          </p:cNvGraphicFramePr>
          <p:nvPr/>
        </p:nvGraphicFramePr>
        <p:xfrm>
          <a:off x="1331640" y="1698816"/>
          <a:ext cx="1512168" cy="423407"/>
        </p:xfrm>
        <a:graphic>
          <a:graphicData uri="http://schemas.openxmlformats.org/presentationml/2006/ole">
            <mc:AlternateContent xmlns:mc="http://schemas.openxmlformats.org/markup-compatibility/2006">
              <mc:Choice xmlns:v="urn:schemas-microsoft-com:vml" Requires="v">
                <p:oleObj spid="_x0000_s771103" name="Equation" r:id="rId4" imgW="634680" imgH="177480" progId="">
                  <p:embed/>
                </p:oleObj>
              </mc:Choice>
              <mc:Fallback>
                <p:oleObj name="Equation" r:id="rId4" imgW="634680" imgH="17748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698816"/>
                        <a:ext cx="1512168" cy="423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1074" name="Object 2"/>
          <p:cNvGraphicFramePr>
            <a:graphicFrameLocks noChangeAspect="1"/>
          </p:cNvGraphicFramePr>
          <p:nvPr/>
        </p:nvGraphicFramePr>
        <p:xfrm>
          <a:off x="3092251" y="1628800"/>
          <a:ext cx="2055813" cy="514350"/>
        </p:xfrm>
        <a:graphic>
          <a:graphicData uri="http://schemas.openxmlformats.org/presentationml/2006/ole">
            <mc:AlternateContent xmlns:mc="http://schemas.openxmlformats.org/markup-compatibility/2006">
              <mc:Choice xmlns:v="urn:schemas-microsoft-com:vml" Requires="v">
                <p:oleObj spid="_x0000_s771104" name="Equation" r:id="rId6" imgW="863280" imgH="215640" progId="">
                  <p:embed/>
                </p:oleObj>
              </mc:Choice>
              <mc:Fallback>
                <p:oleObj name="Equation" r:id="rId6" imgW="863280" imgH="21564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2251" y="1628800"/>
                        <a:ext cx="205581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539552" y="2276872"/>
            <a:ext cx="906017" cy="656846"/>
          </a:xfrm>
          <a:prstGeom prst="rect">
            <a:avLst/>
          </a:prstGeom>
          <a:noFill/>
        </p:spPr>
        <p:txBody>
          <a:bodyPr wrap="none" rtlCol="0">
            <a:spAutoFit/>
          </a:bodyPr>
          <a:lstStyle/>
          <a:p>
            <a:pPr>
              <a:lnSpc>
                <a:spcPct val="150000"/>
              </a:lnSpc>
            </a:pPr>
            <a:r>
              <a:rPr lang="zh-CN" altLang="en-US" sz="2800" b="1" dirty="0" smtClean="0"/>
              <a:t>即：</a:t>
            </a:r>
          </a:p>
        </p:txBody>
      </p:sp>
      <p:graphicFrame>
        <p:nvGraphicFramePr>
          <p:cNvPr id="771075" name="Object 3"/>
          <p:cNvGraphicFramePr>
            <a:graphicFrameLocks noChangeAspect="1"/>
          </p:cNvGraphicFramePr>
          <p:nvPr/>
        </p:nvGraphicFramePr>
        <p:xfrm>
          <a:off x="1187624" y="2350269"/>
          <a:ext cx="3144837" cy="574675"/>
        </p:xfrm>
        <a:graphic>
          <a:graphicData uri="http://schemas.openxmlformats.org/presentationml/2006/ole">
            <mc:AlternateContent xmlns:mc="http://schemas.openxmlformats.org/markup-compatibility/2006">
              <mc:Choice xmlns:v="urn:schemas-microsoft-com:vml" Requires="v">
                <p:oleObj spid="_x0000_s771105" name="Equation" r:id="rId8" imgW="1320480" imgH="241200" progId="">
                  <p:embed/>
                </p:oleObj>
              </mc:Choice>
              <mc:Fallback>
                <p:oleObj name="Equation" r:id="rId8" imgW="1320480" imgH="24120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2350269"/>
                        <a:ext cx="314483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539552" y="2844162"/>
            <a:ext cx="906017" cy="656846"/>
          </a:xfrm>
          <a:prstGeom prst="rect">
            <a:avLst/>
          </a:prstGeom>
          <a:noFill/>
        </p:spPr>
        <p:txBody>
          <a:bodyPr wrap="none" rtlCol="0">
            <a:spAutoFit/>
          </a:bodyPr>
          <a:lstStyle/>
          <a:p>
            <a:pPr>
              <a:lnSpc>
                <a:spcPct val="150000"/>
              </a:lnSpc>
            </a:pPr>
            <a:r>
              <a:rPr lang="zh-CN" altLang="en-US" sz="2800" b="1" dirty="0" smtClean="0"/>
              <a:t>故：</a:t>
            </a:r>
          </a:p>
        </p:txBody>
      </p:sp>
      <p:graphicFrame>
        <p:nvGraphicFramePr>
          <p:cNvPr id="27" name="Object 3"/>
          <p:cNvGraphicFramePr>
            <a:graphicFrameLocks noChangeAspect="1"/>
          </p:cNvGraphicFramePr>
          <p:nvPr/>
        </p:nvGraphicFramePr>
        <p:xfrm>
          <a:off x="1173163" y="2957265"/>
          <a:ext cx="3175000" cy="514350"/>
        </p:xfrm>
        <a:graphic>
          <a:graphicData uri="http://schemas.openxmlformats.org/presentationml/2006/ole">
            <mc:AlternateContent xmlns:mc="http://schemas.openxmlformats.org/markup-compatibility/2006">
              <mc:Choice xmlns:v="urn:schemas-microsoft-com:vml" Requires="v">
                <p:oleObj spid="_x0000_s771106" name="Equation" r:id="rId10" imgW="1333440" imgH="215640" progId="">
                  <p:embed/>
                </p:oleObj>
              </mc:Choice>
              <mc:Fallback>
                <p:oleObj name="Equation" r:id="rId10" imgW="1333440" imgH="21564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3163" y="2957265"/>
                        <a:ext cx="3175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539552" y="3492234"/>
            <a:ext cx="1266693" cy="656846"/>
          </a:xfrm>
          <a:prstGeom prst="rect">
            <a:avLst/>
          </a:prstGeom>
          <a:noFill/>
        </p:spPr>
        <p:txBody>
          <a:bodyPr wrap="none" rtlCol="0">
            <a:spAutoFit/>
          </a:bodyPr>
          <a:lstStyle/>
          <a:p>
            <a:pPr>
              <a:lnSpc>
                <a:spcPct val="150000"/>
              </a:lnSpc>
            </a:pPr>
            <a:r>
              <a:rPr lang="zh-CN" altLang="en-US" sz="2800" b="1" dirty="0" smtClean="0"/>
              <a:t>同理由</a:t>
            </a:r>
          </a:p>
        </p:txBody>
      </p:sp>
      <p:graphicFrame>
        <p:nvGraphicFramePr>
          <p:cNvPr id="29" name="对象 28"/>
          <p:cNvGraphicFramePr>
            <a:graphicFrameLocks noChangeAspect="1"/>
          </p:cNvGraphicFramePr>
          <p:nvPr/>
        </p:nvGraphicFramePr>
        <p:xfrm>
          <a:off x="1779265" y="3664188"/>
          <a:ext cx="1512168" cy="423407"/>
        </p:xfrm>
        <a:graphic>
          <a:graphicData uri="http://schemas.openxmlformats.org/presentationml/2006/ole">
            <mc:AlternateContent xmlns:mc="http://schemas.openxmlformats.org/markup-compatibility/2006">
              <mc:Choice xmlns:v="urn:schemas-microsoft-com:vml" Requires="v">
                <p:oleObj spid="_x0000_s771107" name="Equation" r:id="rId12" imgW="634680" imgH="177480" progId="">
                  <p:embed/>
                </p:oleObj>
              </mc:Choice>
              <mc:Fallback>
                <p:oleObj name="Equation" r:id="rId12" imgW="634680" imgH="177480" progId="">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9265" y="3664188"/>
                        <a:ext cx="1512168" cy="423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3491880" y="3492234"/>
            <a:ext cx="1266693" cy="656846"/>
          </a:xfrm>
          <a:prstGeom prst="rect">
            <a:avLst/>
          </a:prstGeom>
          <a:noFill/>
        </p:spPr>
        <p:txBody>
          <a:bodyPr wrap="none" rtlCol="0">
            <a:spAutoFit/>
          </a:bodyPr>
          <a:lstStyle/>
          <a:p>
            <a:pPr>
              <a:lnSpc>
                <a:spcPct val="150000"/>
              </a:lnSpc>
            </a:pPr>
            <a:r>
              <a:rPr lang="zh-CN" altLang="en-US" sz="2800" b="1" dirty="0" smtClean="0"/>
              <a:t>可得：</a:t>
            </a:r>
          </a:p>
        </p:txBody>
      </p:sp>
      <p:graphicFrame>
        <p:nvGraphicFramePr>
          <p:cNvPr id="31" name="Object 3"/>
          <p:cNvGraphicFramePr>
            <a:graphicFrameLocks noChangeAspect="1"/>
          </p:cNvGraphicFramePr>
          <p:nvPr/>
        </p:nvGraphicFramePr>
        <p:xfrm>
          <a:off x="1187624" y="4858866"/>
          <a:ext cx="3144837" cy="514350"/>
        </p:xfrm>
        <a:graphic>
          <a:graphicData uri="http://schemas.openxmlformats.org/presentationml/2006/ole">
            <mc:AlternateContent xmlns:mc="http://schemas.openxmlformats.org/markup-compatibility/2006">
              <mc:Choice xmlns:v="urn:schemas-microsoft-com:vml" Requires="v">
                <p:oleObj spid="_x0000_s771108" name="Equation" r:id="rId14" imgW="1320480" imgH="215640" progId="">
                  <p:embed/>
                </p:oleObj>
              </mc:Choice>
              <mc:Fallback>
                <p:oleObj name="Equation" r:id="rId14" imgW="1320480" imgH="215640"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624" y="4858866"/>
                        <a:ext cx="31448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555129" y="5436450"/>
            <a:ext cx="1627369" cy="656846"/>
          </a:xfrm>
          <a:prstGeom prst="rect">
            <a:avLst/>
          </a:prstGeom>
          <a:noFill/>
        </p:spPr>
        <p:txBody>
          <a:bodyPr wrap="none" rtlCol="0">
            <a:spAutoFit/>
          </a:bodyPr>
          <a:lstStyle/>
          <a:p>
            <a:pPr>
              <a:lnSpc>
                <a:spcPct val="150000"/>
              </a:lnSpc>
            </a:pPr>
            <a:r>
              <a:rPr lang="zh-CN" altLang="en-US" sz="2800" b="1" dirty="0" smtClean="0"/>
              <a:t>联立有：</a:t>
            </a:r>
          </a:p>
        </p:txBody>
      </p:sp>
      <p:graphicFrame>
        <p:nvGraphicFramePr>
          <p:cNvPr id="34" name="Object 3"/>
          <p:cNvGraphicFramePr>
            <a:graphicFrameLocks noChangeAspect="1"/>
          </p:cNvGraphicFramePr>
          <p:nvPr/>
        </p:nvGraphicFramePr>
        <p:xfrm>
          <a:off x="1887240" y="5517232"/>
          <a:ext cx="3265487" cy="514350"/>
        </p:xfrm>
        <a:graphic>
          <a:graphicData uri="http://schemas.openxmlformats.org/presentationml/2006/ole">
            <mc:AlternateContent xmlns:mc="http://schemas.openxmlformats.org/markup-compatibility/2006">
              <mc:Choice xmlns:v="urn:schemas-microsoft-com:vml" Requires="v">
                <p:oleObj spid="_x0000_s771109" name="Equation" r:id="rId16" imgW="1371600" imgH="215640" progId="">
                  <p:embed/>
                </p:oleObj>
              </mc:Choice>
              <mc:Fallback>
                <p:oleObj name="Equation" r:id="rId16" imgW="1371600" imgH="215640"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87240" y="5517232"/>
                        <a:ext cx="326548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555129" y="6137366"/>
            <a:ext cx="906017" cy="656846"/>
          </a:xfrm>
          <a:prstGeom prst="rect">
            <a:avLst/>
          </a:prstGeom>
          <a:noFill/>
        </p:spPr>
        <p:txBody>
          <a:bodyPr wrap="none" rtlCol="0">
            <a:spAutoFit/>
          </a:bodyPr>
          <a:lstStyle/>
          <a:p>
            <a:pPr>
              <a:lnSpc>
                <a:spcPct val="150000"/>
              </a:lnSpc>
            </a:pPr>
            <a:r>
              <a:rPr lang="zh-CN" altLang="en-US" sz="2800" b="1" dirty="0" smtClean="0"/>
              <a:t>即：</a:t>
            </a:r>
          </a:p>
        </p:txBody>
      </p:sp>
      <p:graphicFrame>
        <p:nvGraphicFramePr>
          <p:cNvPr id="36" name="Object 3"/>
          <p:cNvGraphicFramePr>
            <a:graphicFrameLocks noChangeAspect="1"/>
          </p:cNvGraphicFramePr>
          <p:nvPr/>
        </p:nvGraphicFramePr>
        <p:xfrm>
          <a:off x="1347217" y="6249923"/>
          <a:ext cx="2055812" cy="514350"/>
        </p:xfrm>
        <a:graphic>
          <a:graphicData uri="http://schemas.openxmlformats.org/presentationml/2006/ole">
            <mc:AlternateContent xmlns:mc="http://schemas.openxmlformats.org/markup-compatibility/2006">
              <mc:Choice xmlns:v="urn:schemas-microsoft-com:vml" Requires="v">
                <p:oleObj spid="_x0000_s771110" name="Equation" r:id="rId18" imgW="863280" imgH="215640" progId="">
                  <p:embed/>
                </p:oleObj>
              </mc:Choice>
              <mc:Fallback>
                <p:oleObj name="Equation" r:id="rId18" imgW="863280" imgH="215640"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7217" y="6249923"/>
                        <a:ext cx="205581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4083521" y="6290156"/>
            <a:ext cx="2146742" cy="523220"/>
          </a:xfrm>
          <a:prstGeom prst="rect">
            <a:avLst/>
          </a:prstGeom>
        </p:spPr>
        <p:txBody>
          <a:bodyPr wrap="none">
            <a:spAutoFit/>
          </a:bodyPr>
          <a:lstStyle/>
          <a:p>
            <a:r>
              <a:rPr lang="zh-CN" altLang="en-US" sz="2800" b="1" dirty="0" smtClean="0"/>
              <a:t>故</a:t>
            </a:r>
            <a:r>
              <a:rPr lang="en-US" altLang="zh-CN" sz="2800" b="1" dirty="0" smtClean="0"/>
              <a:t>AD</a:t>
            </a:r>
            <a:r>
              <a:rPr lang="zh-CN" altLang="en-US" sz="2800" b="1" dirty="0" smtClean="0"/>
              <a:t>也为高</a:t>
            </a:r>
            <a:endParaRPr lang="zh-CN" altLang="en-US" sz="2800" dirty="0"/>
          </a:p>
        </p:txBody>
      </p:sp>
      <p:graphicFrame>
        <p:nvGraphicFramePr>
          <p:cNvPr id="771081" name="Object 9"/>
          <p:cNvGraphicFramePr>
            <a:graphicFrameLocks noChangeAspect="1"/>
          </p:cNvGraphicFramePr>
          <p:nvPr/>
        </p:nvGraphicFramePr>
        <p:xfrm>
          <a:off x="4746625" y="3581713"/>
          <a:ext cx="1995488" cy="514350"/>
        </p:xfrm>
        <a:graphic>
          <a:graphicData uri="http://schemas.openxmlformats.org/presentationml/2006/ole">
            <mc:AlternateContent xmlns:mc="http://schemas.openxmlformats.org/markup-compatibility/2006">
              <mc:Choice xmlns:v="urn:schemas-microsoft-com:vml" Requires="v">
                <p:oleObj spid="_x0000_s771111" name="Equation" r:id="rId20" imgW="838080" imgH="215640" progId="">
                  <p:embed/>
                </p:oleObj>
              </mc:Choice>
              <mc:Fallback>
                <p:oleObj name="Equation" r:id="rId20" imgW="838080" imgH="215640" progId="">
                  <p:embed/>
                  <p:pic>
                    <p:nvPicPr>
                      <p:cNvPr id="0" name="Picture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46625" y="3581713"/>
                        <a:ext cx="19954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p:nvSpPr>
        <p:spPr>
          <a:xfrm>
            <a:off x="539552" y="4168244"/>
            <a:ext cx="906017" cy="656846"/>
          </a:xfrm>
          <a:prstGeom prst="rect">
            <a:avLst/>
          </a:prstGeom>
          <a:noFill/>
        </p:spPr>
        <p:txBody>
          <a:bodyPr wrap="none" rtlCol="0">
            <a:spAutoFit/>
          </a:bodyPr>
          <a:lstStyle/>
          <a:p>
            <a:pPr>
              <a:lnSpc>
                <a:spcPct val="150000"/>
              </a:lnSpc>
            </a:pPr>
            <a:r>
              <a:rPr lang="zh-CN" altLang="en-US" sz="2800" b="1" dirty="0" smtClean="0"/>
              <a:t>即：</a:t>
            </a:r>
          </a:p>
        </p:txBody>
      </p:sp>
      <p:graphicFrame>
        <p:nvGraphicFramePr>
          <p:cNvPr id="39" name="Object 3"/>
          <p:cNvGraphicFramePr>
            <a:graphicFrameLocks noChangeAspect="1"/>
          </p:cNvGraphicFramePr>
          <p:nvPr/>
        </p:nvGraphicFramePr>
        <p:xfrm>
          <a:off x="1259632" y="4240252"/>
          <a:ext cx="2994025" cy="574675"/>
        </p:xfrm>
        <a:graphic>
          <a:graphicData uri="http://schemas.openxmlformats.org/presentationml/2006/ole">
            <mc:AlternateContent xmlns:mc="http://schemas.openxmlformats.org/markup-compatibility/2006">
              <mc:Choice xmlns:v="urn:schemas-microsoft-com:vml" Requires="v">
                <p:oleObj spid="_x0000_s771112" name="Equation" r:id="rId22" imgW="1257120" imgH="241200" progId="">
                  <p:embed/>
                </p:oleObj>
              </mc:Choice>
              <mc:Fallback>
                <p:oleObj name="Equation" r:id="rId22" imgW="1257120" imgH="241200" progId="">
                  <p:embed/>
                  <p:pic>
                    <p:nvPicPr>
                      <p:cNvPr id="0" name="Picture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59632" y="4240252"/>
                        <a:ext cx="29940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497631" y="4788378"/>
            <a:ext cx="906017" cy="656846"/>
          </a:xfrm>
          <a:prstGeom prst="rect">
            <a:avLst/>
          </a:prstGeom>
          <a:noFill/>
        </p:spPr>
        <p:txBody>
          <a:bodyPr wrap="none" rtlCol="0">
            <a:spAutoFit/>
          </a:bodyPr>
          <a:lstStyle/>
          <a:p>
            <a:pPr>
              <a:lnSpc>
                <a:spcPct val="150000"/>
              </a:lnSpc>
            </a:pPr>
            <a:r>
              <a:rPr lang="zh-CN" altLang="en-US" sz="2800" b="1" dirty="0" smtClean="0"/>
              <a:t>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par>
                                <p:cTn id="23" presetID="3"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71074"/>
                                        </p:tgtEl>
                                        <p:attrNameLst>
                                          <p:attrName>style.visibility</p:attrName>
                                        </p:attrNameLst>
                                      </p:cBhvr>
                                      <p:to>
                                        <p:strVal val="visible"/>
                                      </p:to>
                                    </p:set>
                                    <p:animEffect transition="in" filter="blinds(horizontal)">
                                      <p:cBhvr>
                                        <p:cTn id="30" dur="500"/>
                                        <p:tgtEl>
                                          <p:spTgt spid="77107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771075"/>
                                        </p:tgtEl>
                                        <p:attrNameLst>
                                          <p:attrName>style.visibility</p:attrName>
                                        </p:attrNameLst>
                                      </p:cBhvr>
                                      <p:to>
                                        <p:strVal val="visible"/>
                                      </p:to>
                                    </p:set>
                                    <p:animEffect transition="in" filter="blinds(horizontal)">
                                      <p:cBhvr>
                                        <p:cTn id="38" dur="500"/>
                                        <p:tgtEl>
                                          <p:spTgt spid="77107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par>
                                <p:cTn id="44" presetID="3" presetClass="entr" presetSubtype="1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linds(horizontal)">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71081"/>
                                        </p:tgtEl>
                                        <p:attrNameLst>
                                          <p:attrName>style.visibility</p:attrName>
                                        </p:attrNameLst>
                                      </p:cBhvr>
                                      <p:to>
                                        <p:strVal val="visible"/>
                                      </p:to>
                                    </p:set>
                                    <p:animEffect transition="in" filter="blinds(horizontal)">
                                      <p:cBhvr>
                                        <p:cTn id="64" dur="500"/>
                                        <p:tgtEl>
                                          <p:spTgt spid="77108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blinds(horizontal)">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linds(horizontal)">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blinds(horizontal)">
                                      <p:cBhvr>
                                        <p:cTn id="85" dur="500"/>
                                        <p:tgtEl>
                                          <p:spTgt spid="33"/>
                                        </p:tgtEl>
                                      </p:cBhvr>
                                    </p:animEffect>
                                  </p:childTnLst>
                                </p:cTn>
                              </p:par>
                              <p:par>
                                <p:cTn id="86" presetID="3" presetClass="entr" presetSubtype="10"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blinds(horizontal)">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blinds(horizontal)">
                                      <p:cBhvr>
                                        <p:cTn id="93" dur="500"/>
                                        <p:tgtEl>
                                          <p:spTgt spid="35"/>
                                        </p:tgtEl>
                                      </p:cBhvr>
                                    </p:animEffect>
                                  </p:childTnLst>
                                </p:cTn>
                              </p:par>
                              <p:par>
                                <p:cTn id="94" presetID="3" presetClass="entr" presetSubtype="1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blinds(horizontal)">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blinds(horizontal)">
                                      <p:cBhvr>
                                        <p:cTn id="10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5" grpId="0"/>
      <p:bldP spid="26" grpId="0"/>
      <p:bldP spid="28" grpId="0"/>
      <p:bldP spid="30" grpId="0"/>
      <p:bldP spid="33" grpId="0"/>
      <p:bldP spid="35" grpId="0"/>
      <p:bldP spid="37" grpId="0"/>
      <p:bldP spid="38" grpId="0"/>
      <p:bldP spid="4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1835696" y="2412177"/>
            <a:ext cx="5472608" cy="584775"/>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kumimoji="1" lang="en-US" altLang="zh-CN" b="1" dirty="0" smtClean="0">
                <a:solidFill>
                  <a:srgbClr val="0000FF"/>
                </a:solidFill>
                <a:ea typeface="黑体" pitchFamily="2" charset="-122"/>
              </a:rPr>
              <a:t>§3.3  </a:t>
            </a:r>
            <a:r>
              <a:rPr kumimoji="1" lang="zh-CN" altLang="en-US" b="1" dirty="0" smtClean="0">
                <a:solidFill>
                  <a:srgbClr val="0000FF"/>
                </a:solidFill>
                <a:ea typeface="黑体" pitchFamily="2" charset="-122"/>
              </a:rPr>
              <a:t>用坐标计算向量的内积</a:t>
            </a:r>
            <a:endParaRPr kumimoji="1" lang="zh-CN" altLang="en-US" b="1" dirty="0">
              <a:solidFill>
                <a:srgbClr val="0000FF"/>
              </a:solidFill>
              <a:ea typeface="黑体" pitchFamily="2"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4182" name="Object 6"/>
          <p:cNvGraphicFramePr>
            <a:graphicFrameLocks noChangeAspect="1"/>
          </p:cNvGraphicFramePr>
          <p:nvPr/>
        </p:nvGraphicFramePr>
        <p:xfrm>
          <a:off x="683568" y="1484784"/>
          <a:ext cx="6597650" cy="627062"/>
        </p:xfrm>
        <a:graphic>
          <a:graphicData uri="http://schemas.openxmlformats.org/presentationml/2006/ole">
            <mc:AlternateContent xmlns:mc="http://schemas.openxmlformats.org/markup-compatibility/2006">
              <mc:Choice xmlns:v="urn:schemas-microsoft-com:vml" Requires="v">
                <p:oleObj spid="_x0000_s734234" name="Equation" r:id="rId3" imgW="2666880" imgH="253800" progId="">
                  <p:embed/>
                </p:oleObj>
              </mc:Choice>
              <mc:Fallback>
                <p:oleObj name="Equation" r:id="rId3" imgW="2666880" imgH="2538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84784"/>
                        <a:ext cx="6597650" cy="62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34220" name="Object 12"/>
          <p:cNvGraphicFramePr>
            <a:graphicFrameLocks noChangeAspect="1"/>
          </p:cNvGraphicFramePr>
          <p:nvPr/>
        </p:nvGraphicFramePr>
        <p:xfrm>
          <a:off x="683568" y="130162"/>
          <a:ext cx="7704856" cy="1210606"/>
        </p:xfrm>
        <a:graphic>
          <a:graphicData uri="http://schemas.openxmlformats.org/presentationml/2006/ole">
            <mc:AlternateContent xmlns:mc="http://schemas.openxmlformats.org/markup-compatibility/2006">
              <mc:Choice xmlns:v="urn:schemas-microsoft-com:vml" Requires="v">
                <p:oleObj spid="_x0000_s734235" name="Equation" r:id="rId5" imgW="3073320" imgH="482400" progId="">
                  <p:embed/>
                </p:oleObj>
              </mc:Choice>
              <mc:Fallback>
                <p:oleObj name="Equation" r:id="rId5" imgW="3073320" imgH="48240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130162"/>
                        <a:ext cx="7704856" cy="121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4221" name="Object 13"/>
          <p:cNvGraphicFramePr>
            <a:graphicFrameLocks noChangeAspect="1"/>
          </p:cNvGraphicFramePr>
          <p:nvPr/>
        </p:nvGraphicFramePr>
        <p:xfrm>
          <a:off x="1426691" y="2276475"/>
          <a:ext cx="5089525" cy="1693863"/>
        </p:xfrm>
        <a:graphic>
          <a:graphicData uri="http://schemas.openxmlformats.org/presentationml/2006/ole">
            <mc:AlternateContent xmlns:mc="http://schemas.openxmlformats.org/markup-compatibility/2006">
              <mc:Choice xmlns:v="urn:schemas-microsoft-com:vml" Requires="v">
                <p:oleObj spid="_x0000_s734236" name="Equation" r:id="rId7" imgW="2057400" imgH="685800" progId="">
                  <p:embed/>
                </p:oleObj>
              </mc:Choice>
              <mc:Fallback>
                <p:oleObj name="Equation" r:id="rId7" imgW="2057400" imgH="685800" progId="">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691" y="2276475"/>
                        <a:ext cx="5089525" cy="169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34222" name="Object 14"/>
          <p:cNvGraphicFramePr>
            <a:graphicFrameLocks noChangeAspect="1"/>
          </p:cNvGraphicFramePr>
          <p:nvPr/>
        </p:nvGraphicFramePr>
        <p:xfrm>
          <a:off x="395536" y="4149080"/>
          <a:ext cx="8442326" cy="585788"/>
        </p:xfrm>
        <a:graphic>
          <a:graphicData uri="http://schemas.openxmlformats.org/presentationml/2006/ole">
            <mc:AlternateContent xmlns:mc="http://schemas.openxmlformats.org/markup-compatibility/2006">
              <mc:Choice xmlns:v="urn:schemas-microsoft-com:vml" Requires="v">
                <p:oleObj spid="_x0000_s734237" name="Equation" r:id="rId9" imgW="3492360" imgH="241200" progId="">
                  <p:embed/>
                </p:oleObj>
              </mc:Choice>
              <mc:Fallback>
                <p:oleObj name="Equation" r:id="rId9" imgW="3492360" imgH="241200" progId="">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4149080"/>
                        <a:ext cx="8442326"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对象 17"/>
          <p:cNvGraphicFramePr>
            <a:graphicFrameLocks noChangeAspect="1"/>
          </p:cNvGraphicFramePr>
          <p:nvPr/>
        </p:nvGraphicFramePr>
        <p:xfrm>
          <a:off x="2445902" y="4725144"/>
          <a:ext cx="3710274" cy="660303"/>
        </p:xfrm>
        <a:graphic>
          <a:graphicData uri="http://schemas.openxmlformats.org/presentationml/2006/ole">
            <mc:AlternateContent xmlns:mc="http://schemas.openxmlformats.org/markup-compatibility/2006">
              <mc:Choice xmlns:v="urn:schemas-microsoft-com:vml" Requires="v">
                <p:oleObj spid="_x0000_s734238" name="Equation" r:id="rId11" imgW="1498320" imgH="266400" progId="">
                  <p:embed/>
                </p:oleObj>
              </mc:Choice>
              <mc:Fallback>
                <p:oleObj name="Equation" r:id="rId11" imgW="1498320" imgH="266400" progId="">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5902" y="4725144"/>
                        <a:ext cx="3710274" cy="660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539552" y="5356373"/>
            <a:ext cx="8064896" cy="1303177"/>
          </a:xfrm>
          <a:prstGeom prst="rect">
            <a:avLst/>
          </a:prstGeom>
          <a:noFill/>
        </p:spPr>
        <p:txBody>
          <a:bodyPr wrap="square" rtlCol="0">
            <a:spAutoFit/>
          </a:bodyPr>
          <a:lstStyle/>
          <a:p>
            <a:pPr>
              <a:lnSpc>
                <a:spcPct val="150000"/>
              </a:lnSpc>
            </a:pPr>
            <a:r>
              <a:rPr lang="zh-CN" altLang="en-US" sz="2800" b="1" dirty="0" smtClean="0">
                <a:solidFill>
                  <a:schemeClr val="bg2"/>
                </a:solidFill>
              </a:rPr>
              <a:t>直角坐标系中，两个向量的内积等于他们对应坐标乘积之和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4182"/>
                                        </p:tgtEl>
                                        <p:attrNameLst>
                                          <p:attrName>style.visibility</p:attrName>
                                        </p:attrNameLst>
                                      </p:cBhvr>
                                      <p:to>
                                        <p:strVal val="visible"/>
                                      </p:to>
                                    </p:set>
                                    <p:animEffect transition="in" filter="blinds(horizontal)">
                                      <p:cBhvr>
                                        <p:cTn id="7" dur="500"/>
                                        <p:tgtEl>
                                          <p:spTgt spid="434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21"/>
                                        </p:tgtEl>
                                        <p:attrNameLst>
                                          <p:attrName>style.visibility</p:attrName>
                                        </p:attrNameLst>
                                      </p:cBhvr>
                                      <p:to>
                                        <p:strVal val="visible"/>
                                      </p:to>
                                    </p:set>
                                    <p:animEffect transition="in" filter="blinds(horizontal)">
                                      <p:cBhvr>
                                        <p:cTn id="12" dur="500"/>
                                        <p:tgtEl>
                                          <p:spTgt spid="7342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4222"/>
                                        </p:tgtEl>
                                        <p:attrNameLst>
                                          <p:attrName>style.visibility</p:attrName>
                                        </p:attrNameLst>
                                      </p:cBhvr>
                                      <p:to>
                                        <p:strVal val="visible"/>
                                      </p:to>
                                    </p:set>
                                    <p:animEffect transition="in" filter="blinds(horizontal)">
                                      <p:cBhvr>
                                        <p:cTn id="17" dur="500"/>
                                        <p:tgtEl>
                                          <p:spTgt spid="7342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2709396" cy="738664"/>
          </a:xfrm>
          <a:prstGeom prst="rect">
            <a:avLst/>
          </a:prstGeom>
          <a:noFill/>
        </p:spPr>
        <p:txBody>
          <a:bodyPr wrap="none" rtlCol="0">
            <a:spAutoFit/>
          </a:bodyPr>
          <a:lstStyle/>
          <a:p>
            <a:pPr>
              <a:lnSpc>
                <a:spcPct val="150000"/>
              </a:lnSpc>
            </a:pPr>
            <a:r>
              <a:rPr lang="zh-CN" altLang="en-US" sz="2800" b="1" dirty="0" smtClean="0"/>
              <a:t>在直角标架中：</a:t>
            </a:r>
          </a:p>
        </p:txBody>
      </p:sp>
      <p:graphicFrame>
        <p:nvGraphicFramePr>
          <p:cNvPr id="5" name="对象 4"/>
          <p:cNvGraphicFramePr>
            <a:graphicFrameLocks noChangeAspect="1"/>
          </p:cNvGraphicFramePr>
          <p:nvPr/>
        </p:nvGraphicFramePr>
        <p:xfrm>
          <a:off x="611560" y="836712"/>
          <a:ext cx="6940945" cy="712686"/>
        </p:xfrm>
        <a:graphic>
          <a:graphicData uri="http://schemas.openxmlformats.org/presentationml/2006/ole">
            <mc:AlternateContent xmlns:mc="http://schemas.openxmlformats.org/markup-compatibility/2006">
              <mc:Choice xmlns:v="urn:schemas-microsoft-com:vml" Requires="v">
                <p:oleObj spid="_x0000_s838681" name="Equation" r:id="rId4" imgW="2844720" imgH="291960" progId="Equation.KSEE3">
                  <p:embed/>
                </p:oleObj>
              </mc:Choice>
              <mc:Fallback>
                <p:oleObj name="Equation" r:id="rId4" imgW="2844720" imgH="291960" progId="Equation.KSEE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836712"/>
                        <a:ext cx="6940945" cy="7126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8658" name="Object 2"/>
          <p:cNvGraphicFramePr>
            <a:graphicFrameLocks noChangeAspect="1"/>
          </p:cNvGraphicFramePr>
          <p:nvPr/>
        </p:nvGraphicFramePr>
        <p:xfrm>
          <a:off x="681038" y="1700808"/>
          <a:ext cx="6653212" cy="1285875"/>
        </p:xfrm>
        <a:graphic>
          <a:graphicData uri="http://schemas.openxmlformats.org/presentationml/2006/ole">
            <mc:AlternateContent xmlns:mc="http://schemas.openxmlformats.org/markup-compatibility/2006">
              <mc:Choice xmlns:v="urn:schemas-microsoft-com:vml" Requires="v">
                <p:oleObj spid="_x0000_s838682" name="Equation" r:id="rId6" imgW="2755800" imgH="533160" progId="Equation.KSEE3">
                  <p:embed/>
                </p:oleObj>
              </mc:Choice>
              <mc:Fallback>
                <p:oleObj name="Equation" r:id="rId6" imgW="2755800" imgH="533160" progId="Equation.KSEE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038" y="1700808"/>
                        <a:ext cx="6653212"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79512" y="5930696"/>
            <a:ext cx="8820472" cy="738664"/>
          </a:xfrm>
          <a:prstGeom prst="rect">
            <a:avLst/>
          </a:prstGeom>
        </p:spPr>
        <p:txBody>
          <a:bodyPr wrap="square">
            <a:spAutoFit/>
          </a:bodyPr>
          <a:lstStyle/>
          <a:p>
            <a:pPr lvl="0">
              <a:lnSpc>
                <a:spcPct val="150000"/>
              </a:lnSpc>
            </a:pPr>
            <a:r>
              <a:rPr lang="zh-CN" altLang="en-US" sz="2800" b="1" dirty="0" smtClean="0">
                <a:solidFill>
                  <a:schemeClr val="accent2"/>
                </a:solidFill>
                <a:latin typeface="+mj-ea"/>
                <a:ea typeface="+mj-ea"/>
              </a:rPr>
              <a:t>注意：</a:t>
            </a:r>
            <a:r>
              <a:rPr lang="zh-CN" altLang="en-US" sz="2800" b="1" dirty="0" smtClean="0">
                <a:solidFill>
                  <a:srgbClr val="7030A0"/>
                </a:solidFill>
              </a:rPr>
              <a:t>只在直角坐标系中成立，一般的仿射标架不成立</a:t>
            </a:r>
          </a:p>
        </p:txBody>
      </p:sp>
      <p:grpSp>
        <p:nvGrpSpPr>
          <p:cNvPr id="8" name="Group 2"/>
          <p:cNvGrpSpPr>
            <a:grpSpLocks/>
          </p:cNvGrpSpPr>
          <p:nvPr/>
        </p:nvGrpSpPr>
        <p:grpSpPr bwMode="auto">
          <a:xfrm>
            <a:off x="2051720" y="3140969"/>
            <a:ext cx="4536504" cy="2736304"/>
            <a:chOff x="2583" y="192"/>
            <a:chExt cx="3129" cy="1910"/>
          </a:xfrm>
        </p:grpSpPr>
        <p:grpSp>
          <p:nvGrpSpPr>
            <p:cNvPr id="9" name="Group 3"/>
            <p:cNvGrpSpPr>
              <a:grpSpLocks/>
            </p:cNvGrpSpPr>
            <p:nvPr/>
          </p:nvGrpSpPr>
          <p:grpSpPr bwMode="auto">
            <a:xfrm>
              <a:off x="2583" y="192"/>
              <a:ext cx="2974" cy="1910"/>
              <a:chOff x="1657" y="1321"/>
              <a:chExt cx="2974" cy="1910"/>
            </a:xfrm>
          </p:grpSpPr>
          <p:grpSp>
            <p:nvGrpSpPr>
              <p:cNvPr id="15" name="Group 4"/>
              <p:cNvGrpSpPr>
                <a:grpSpLocks/>
              </p:cNvGrpSpPr>
              <p:nvPr/>
            </p:nvGrpSpPr>
            <p:grpSpPr bwMode="auto">
              <a:xfrm>
                <a:off x="1657" y="1321"/>
                <a:ext cx="2974" cy="1910"/>
                <a:chOff x="1657" y="1321"/>
                <a:chExt cx="2974" cy="1910"/>
              </a:xfrm>
            </p:grpSpPr>
            <p:sp>
              <p:nvSpPr>
                <p:cNvPr id="17" name="Line 5"/>
                <p:cNvSpPr>
                  <a:spLocks noChangeShapeType="1"/>
                </p:cNvSpPr>
                <p:nvPr/>
              </p:nvSpPr>
              <p:spPr bwMode="auto">
                <a:xfrm rot="721836" flipH="1">
                  <a:off x="1900" y="2592"/>
                  <a:ext cx="624" cy="62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8" name="Line 6"/>
                <p:cNvSpPr>
                  <a:spLocks noChangeShapeType="1"/>
                </p:cNvSpPr>
                <p:nvPr/>
              </p:nvSpPr>
              <p:spPr bwMode="auto">
                <a:xfrm flipV="1">
                  <a:off x="2592" y="1488"/>
                  <a:ext cx="0" cy="117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9" name="Line 7"/>
                <p:cNvSpPr>
                  <a:spLocks noChangeShapeType="1"/>
                </p:cNvSpPr>
                <p:nvPr/>
              </p:nvSpPr>
              <p:spPr bwMode="auto">
                <a:xfrm flipH="1">
                  <a:off x="2592" y="2660"/>
                  <a:ext cx="1868" cy="0"/>
                </a:xfrm>
                <a:prstGeom prst="line">
                  <a:avLst/>
                </a:prstGeom>
                <a:noFill/>
                <a:ln w="28575">
                  <a:solidFill>
                    <a:schemeClr val="tx1"/>
                  </a:solidFill>
                  <a:round/>
                  <a:headEnd type="triangle" w="med" len="med"/>
                  <a:tailEnd/>
                </a:ln>
              </p:spPr>
              <p:txBody>
                <a:bodyPr wrap="none" anchor="ctr"/>
                <a:lstStyle/>
                <a:p>
                  <a:endParaRPr lang="zh-CN" altLang="en-US"/>
                </a:p>
              </p:txBody>
            </p:sp>
            <p:graphicFrame>
              <p:nvGraphicFramePr>
                <p:cNvPr id="20" name="Object 8"/>
                <p:cNvGraphicFramePr>
                  <a:graphicFrameLocks noChangeAspect="1"/>
                </p:cNvGraphicFramePr>
                <p:nvPr/>
              </p:nvGraphicFramePr>
              <p:xfrm>
                <a:off x="1657" y="3072"/>
                <a:ext cx="167" cy="159"/>
              </p:xfrm>
              <a:graphic>
                <a:graphicData uri="http://schemas.openxmlformats.org/presentationml/2006/ole">
                  <mc:AlternateContent xmlns:mc="http://schemas.openxmlformats.org/markup-compatibility/2006">
                    <mc:Choice xmlns:v="urn:schemas-microsoft-com:vml" Requires="v">
                      <p:oleObj spid="_x0000_s838683" name="公式" r:id="rId8" imgW="266400" imgH="253800" progId="">
                        <p:embed/>
                      </p:oleObj>
                    </mc:Choice>
                    <mc:Fallback>
                      <p:oleObj name="公式" r:id="rId8" imgW="266400" imgH="25380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7" y="3072"/>
                              <a:ext cx="16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9"/>
                <p:cNvGraphicFramePr>
                  <a:graphicFrameLocks noChangeAspect="1"/>
                </p:cNvGraphicFramePr>
                <p:nvPr/>
              </p:nvGraphicFramePr>
              <p:xfrm>
                <a:off x="4464" y="2592"/>
                <a:ext cx="167" cy="208"/>
              </p:xfrm>
              <a:graphic>
                <a:graphicData uri="http://schemas.openxmlformats.org/presentationml/2006/ole">
                  <mc:AlternateContent xmlns:mc="http://schemas.openxmlformats.org/markup-compatibility/2006">
                    <mc:Choice xmlns:v="urn:schemas-microsoft-com:vml" Requires="v">
                      <p:oleObj spid="_x0000_s838684" name="公式" r:id="rId10" imgW="266400" imgH="330120" progId="">
                        <p:embed/>
                      </p:oleObj>
                    </mc:Choice>
                    <mc:Fallback>
                      <p:oleObj name="公式" r:id="rId10" imgW="266400" imgH="33012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2592"/>
                              <a:ext cx="167"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0"/>
                <p:cNvGraphicFramePr>
                  <a:graphicFrameLocks noChangeAspect="1"/>
                </p:cNvGraphicFramePr>
                <p:nvPr/>
              </p:nvGraphicFramePr>
              <p:xfrm>
                <a:off x="2553" y="1321"/>
                <a:ext cx="135" cy="167"/>
              </p:xfrm>
              <a:graphic>
                <a:graphicData uri="http://schemas.openxmlformats.org/presentationml/2006/ole">
                  <mc:AlternateContent xmlns:mc="http://schemas.openxmlformats.org/markup-compatibility/2006">
                    <mc:Choice xmlns:v="urn:schemas-microsoft-com:vml" Requires="v">
                      <p:oleObj spid="_x0000_s838685" name="公式" r:id="rId12" imgW="215640" imgH="266400" progId="">
                        <p:embed/>
                      </p:oleObj>
                    </mc:Choice>
                    <mc:Fallback>
                      <p:oleObj name="公式" r:id="rId12" imgW="215640" imgH="266400" progId="">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3" y="1321"/>
                              <a:ext cx="135"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11"/>
              <p:cNvGraphicFramePr>
                <a:graphicFrameLocks noChangeAspect="1"/>
              </p:cNvGraphicFramePr>
              <p:nvPr/>
            </p:nvGraphicFramePr>
            <p:xfrm>
              <a:off x="2592" y="2673"/>
              <a:ext cx="144" cy="159"/>
            </p:xfrm>
            <a:graphic>
              <a:graphicData uri="http://schemas.openxmlformats.org/presentationml/2006/ole">
                <mc:AlternateContent xmlns:mc="http://schemas.openxmlformats.org/markup-compatibility/2006">
                  <mc:Choice xmlns:v="urn:schemas-microsoft-com:vml" Requires="v">
                    <p:oleObj spid="_x0000_s838686" name="公式" r:id="rId14" imgW="228600" imgH="253800" progId="">
                      <p:embed/>
                    </p:oleObj>
                  </mc:Choice>
                  <mc:Fallback>
                    <p:oleObj name="公式" r:id="rId14" imgW="228600" imgH="253800"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2" y="2673"/>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12"/>
            <p:cNvGraphicFramePr>
              <a:graphicFrameLocks noChangeAspect="1"/>
            </p:cNvGraphicFramePr>
            <p:nvPr/>
          </p:nvGraphicFramePr>
          <p:xfrm>
            <a:off x="4560" y="816"/>
            <a:ext cx="1152" cy="288"/>
          </p:xfrm>
          <a:graphic>
            <a:graphicData uri="http://schemas.openxmlformats.org/presentationml/2006/ole">
              <mc:AlternateContent xmlns:mc="http://schemas.openxmlformats.org/markup-compatibility/2006">
                <mc:Choice xmlns:v="urn:schemas-microsoft-com:vml" Requires="v">
                  <p:oleObj spid="_x0000_s838687" name="Equation" r:id="rId16" imgW="812520" imgH="215640" progId="">
                    <p:embed/>
                  </p:oleObj>
                </mc:Choice>
                <mc:Fallback>
                  <p:oleObj name="Equation" r:id="rId16" imgW="812520" imgH="215640"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816"/>
                          <a:ext cx="115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3"/>
            <p:cNvSpPr>
              <a:spLocks noChangeShapeType="1"/>
            </p:cNvSpPr>
            <p:nvPr/>
          </p:nvSpPr>
          <p:spPr bwMode="auto">
            <a:xfrm flipV="1">
              <a:off x="3495" y="1152"/>
              <a:ext cx="1104" cy="384"/>
            </a:xfrm>
            <a:prstGeom prst="line">
              <a:avLst/>
            </a:prstGeom>
            <a:noFill/>
            <a:ln w="28575">
              <a:solidFill>
                <a:schemeClr val="tx1"/>
              </a:solidFill>
              <a:round/>
              <a:headEnd/>
              <a:tailEnd type="triangle" w="med" len="med"/>
            </a:ln>
            <a:effectLst/>
          </p:spPr>
          <p:txBody>
            <a:bodyPr/>
            <a:lstStyle/>
            <a:p>
              <a:endParaRPr lang="zh-CN" altLang="en-US"/>
            </a:p>
          </p:txBody>
        </p:sp>
        <p:sp>
          <p:nvSpPr>
            <p:cNvPr id="12" name="Line 14"/>
            <p:cNvSpPr>
              <a:spLocks noChangeShapeType="1"/>
            </p:cNvSpPr>
            <p:nvPr/>
          </p:nvSpPr>
          <p:spPr bwMode="auto">
            <a:xfrm flipV="1">
              <a:off x="3504" y="576"/>
              <a:ext cx="432" cy="960"/>
            </a:xfrm>
            <a:prstGeom prst="line">
              <a:avLst/>
            </a:prstGeom>
            <a:noFill/>
            <a:ln w="28575">
              <a:solidFill>
                <a:schemeClr val="tx1"/>
              </a:solidFill>
              <a:round/>
              <a:headEnd/>
              <a:tailEnd type="triangle" w="med" len="med"/>
            </a:ln>
            <a:effectLst/>
          </p:spPr>
          <p:txBody>
            <a:bodyPr/>
            <a:lstStyle/>
            <a:p>
              <a:endParaRPr lang="zh-CN" altLang="en-US"/>
            </a:p>
          </p:txBody>
        </p:sp>
        <p:graphicFrame>
          <p:nvGraphicFramePr>
            <p:cNvPr id="13" name="Object 15"/>
            <p:cNvGraphicFramePr>
              <a:graphicFrameLocks noChangeAspect="1"/>
            </p:cNvGraphicFramePr>
            <p:nvPr/>
          </p:nvGraphicFramePr>
          <p:xfrm>
            <a:off x="3840" y="240"/>
            <a:ext cx="1134" cy="288"/>
          </p:xfrm>
          <a:graphic>
            <a:graphicData uri="http://schemas.openxmlformats.org/presentationml/2006/ole">
              <mc:AlternateContent xmlns:mc="http://schemas.openxmlformats.org/markup-compatibility/2006">
                <mc:Choice xmlns:v="urn:schemas-microsoft-com:vml" Requires="v">
                  <p:oleObj spid="_x0000_s838688" name="Equation" r:id="rId18" imgW="799920" imgH="215640" progId="">
                    <p:embed/>
                  </p:oleObj>
                </mc:Choice>
                <mc:Fallback>
                  <p:oleObj name="Equation" r:id="rId18" imgW="799920" imgH="215640"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40" y="240"/>
                          <a:ext cx="113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16"/>
            <p:cNvSpPr>
              <a:spLocks noChangeShapeType="1"/>
            </p:cNvSpPr>
            <p:nvPr/>
          </p:nvSpPr>
          <p:spPr bwMode="auto">
            <a:xfrm>
              <a:off x="3936" y="576"/>
              <a:ext cx="672" cy="576"/>
            </a:xfrm>
            <a:prstGeom prst="line">
              <a:avLst/>
            </a:prstGeom>
            <a:noFill/>
            <a:ln w="28575">
              <a:solidFill>
                <a:srgbClr val="FF0000"/>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8658"/>
                                        </p:tgtEl>
                                        <p:attrNameLst>
                                          <p:attrName>style.visibility</p:attrName>
                                        </p:attrNameLst>
                                      </p:cBhvr>
                                      <p:to>
                                        <p:strVal val="visible"/>
                                      </p:to>
                                    </p:set>
                                    <p:animEffect transition="in" filter="blinds(horizontal)">
                                      <p:cBhvr>
                                        <p:cTn id="12" dur="500"/>
                                        <p:tgtEl>
                                          <p:spTgt spid="8386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1"/>
          <p:cNvSpPr txBox="1">
            <a:spLocks noChangeArrowheads="1"/>
          </p:cNvSpPr>
          <p:nvPr/>
        </p:nvSpPr>
        <p:spPr bwMode="auto">
          <a:xfrm>
            <a:off x="971600" y="2201490"/>
            <a:ext cx="7272808" cy="584775"/>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lang="en-US" altLang="zh-CN" b="1" dirty="0" smtClean="0">
                <a:solidFill>
                  <a:srgbClr val="0000FF"/>
                </a:solidFill>
              </a:rPr>
              <a:t>§3.4   </a:t>
            </a:r>
            <a:r>
              <a:rPr lang="zh-CN" altLang="en-US" b="1" dirty="0" smtClean="0">
                <a:solidFill>
                  <a:srgbClr val="0000FF"/>
                </a:solidFill>
              </a:rPr>
              <a:t>方</a:t>
            </a:r>
            <a:r>
              <a:rPr lang="zh-CN" altLang="en-US" b="1" dirty="0">
                <a:solidFill>
                  <a:srgbClr val="0000FF"/>
                </a:solidFill>
              </a:rPr>
              <a:t>向角与方向余弦的坐标表示式</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6850" name="Object 2"/>
          <p:cNvGraphicFramePr>
            <a:graphicFrameLocks noChangeAspect="1"/>
          </p:cNvGraphicFramePr>
          <p:nvPr/>
        </p:nvGraphicFramePr>
        <p:xfrm>
          <a:off x="451123" y="1124744"/>
          <a:ext cx="2752725" cy="1079500"/>
        </p:xfrm>
        <a:graphic>
          <a:graphicData uri="http://schemas.openxmlformats.org/presentationml/2006/ole">
            <mc:AlternateContent xmlns:mc="http://schemas.openxmlformats.org/markup-compatibility/2006">
              <mc:Choice xmlns:v="urn:schemas-microsoft-com:vml" Requires="v">
                <p:oleObj spid="_x0000_s846884" name="Equation" r:id="rId4" imgW="1168200" imgH="457200" progId="">
                  <p:embed/>
                </p:oleObj>
              </mc:Choice>
              <mc:Fallback>
                <p:oleObj name="Equation" r:id="rId4" imgW="1168200" imgH="457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23" y="1124744"/>
                        <a:ext cx="27527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12910" y="332656"/>
            <a:ext cx="8119530" cy="738664"/>
          </a:xfrm>
          <a:prstGeom prst="rect">
            <a:avLst/>
          </a:prstGeom>
          <a:noFill/>
        </p:spPr>
        <p:txBody>
          <a:bodyPr wrap="none" rtlCol="0">
            <a:spAutoFit/>
          </a:bodyPr>
          <a:lstStyle/>
          <a:p>
            <a:pPr>
              <a:lnSpc>
                <a:spcPct val="150000"/>
              </a:lnSpc>
            </a:pPr>
            <a:r>
              <a:rPr lang="zh-CN" altLang="en-US" sz="2800" b="1" dirty="0" smtClean="0"/>
              <a:t>介绍内积定义时已经指出可以利用内积来计算夹角</a:t>
            </a:r>
          </a:p>
        </p:txBody>
      </p:sp>
      <p:sp>
        <p:nvSpPr>
          <p:cNvPr id="6" name="TextBox 5"/>
          <p:cNvSpPr txBox="1"/>
          <p:nvPr/>
        </p:nvSpPr>
        <p:spPr>
          <a:xfrm>
            <a:off x="339630" y="2204864"/>
            <a:ext cx="8119530" cy="1303177"/>
          </a:xfrm>
          <a:prstGeom prst="rect">
            <a:avLst/>
          </a:prstGeom>
          <a:noFill/>
        </p:spPr>
        <p:txBody>
          <a:bodyPr wrap="none" rtlCol="0">
            <a:spAutoFit/>
          </a:bodyPr>
          <a:lstStyle/>
          <a:p>
            <a:pPr>
              <a:lnSpc>
                <a:spcPct val="150000"/>
              </a:lnSpc>
            </a:pPr>
            <a:r>
              <a:rPr lang="zh-CN" altLang="en-US" sz="2800" b="1" dirty="0" smtClean="0"/>
              <a:t>在直角坐标系下，利用上节公式，该计算式有坐标</a:t>
            </a:r>
            <a:endParaRPr lang="en-US" altLang="zh-CN" sz="2800" b="1" dirty="0" smtClean="0"/>
          </a:p>
          <a:p>
            <a:pPr>
              <a:lnSpc>
                <a:spcPct val="150000"/>
              </a:lnSpc>
            </a:pPr>
            <a:r>
              <a:rPr lang="zh-CN" altLang="en-US" sz="2800" b="1" dirty="0" smtClean="0"/>
              <a:t>表示，感兴趣的同学可以自己写一下</a:t>
            </a:r>
          </a:p>
        </p:txBody>
      </p:sp>
      <p:graphicFrame>
        <p:nvGraphicFramePr>
          <p:cNvPr id="9" name="对象 8"/>
          <p:cNvGraphicFramePr>
            <a:graphicFrameLocks noChangeAspect="1"/>
          </p:cNvGraphicFramePr>
          <p:nvPr/>
        </p:nvGraphicFramePr>
        <p:xfrm>
          <a:off x="395536" y="3745631"/>
          <a:ext cx="4514850" cy="2779713"/>
        </p:xfrm>
        <a:graphic>
          <a:graphicData uri="http://schemas.openxmlformats.org/presentationml/2006/ole">
            <mc:AlternateContent xmlns:mc="http://schemas.openxmlformats.org/markup-compatibility/2006">
              <mc:Choice xmlns:v="urn:schemas-microsoft-com:vml" Requires="v">
                <p:oleObj spid="_x0000_s846885" name="Equation" r:id="rId6" imgW="1917360" imgH="1180800" progId="">
                  <p:embed/>
                </p:oleObj>
              </mc:Choice>
              <mc:Fallback>
                <p:oleObj name="Equation" r:id="rId6" imgW="1917360" imgH="11808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745631"/>
                        <a:ext cx="4514850" cy="277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5004048" y="3573016"/>
            <a:ext cx="3816424" cy="3168352"/>
            <a:chOff x="1447800" y="2057400"/>
            <a:chExt cx="4191000" cy="3457575"/>
          </a:xfrm>
        </p:grpSpPr>
        <p:sp>
          <p:nvSpPr>
            <p:cNvPr id="8" name="Line 10"/>
            <p:cNvSpPr>
              <a:spLocks noChangeShapeType="1"/>
            </p:cNvSpPr>
            <p:nvPr/>
          </p:nvSpPr>
          <p:spPr bwMode="auto">
            <a:xfrm rot="721836" flipH="1">
              <a:off x="1812925" y="4303713"/>
              <a:ext cx="654050" cy="121126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 name="Line 11"/>
            <p:cNvSpPr>
              <a:spLocks noChangeShapeType="1"/>
            </p:cNvSpPr>
            <p:nvPr/>
          </p:nvSpPr>
          <p:spPr bwMode="auto">
            <a:xfrm flipV="1">
              <a:off x="2555875" y="2349500"/>
              <a:ext cx="0" cy="20574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1" name="Line 12"/>
            <p:cNvSpPr>
              <a:spLocks noChangeShapeType="1"/>
            </p:cNvSpPr>
            <p:nvPr/>
          </p:nvSpPr>
          <p:spPr bwMode="auto">
            <a:xfrm flipH="1">
              <a:off x="2555875" y="4406900"/>
              <a:ext cx="2824163" cy="0"/>
            </a:xfrm>
            <a:prstGeom prst="line">
              <a:avLst/>
            </a:prstGeom>
            <a:noFill/>
            <a:ln w="28575">
              <a:solidFill>
                <a:schemeClr val="tx1"/>
              </a:solidFill>
              <a:round/>
              <a:headEnd type="triangle" w="med" len="med"/>
              <a:tailEnd/>
            </a:ln>
          </p:spPr>
          <p:txBody>
            <a:bodyPr wrap="none" anchor="ctr"/>
            <a:lstStyle/>
            <a:p>
              <a:endParaRPr lang="zh-CN" altLang="en-US"/>
            </a:p>
          </p:txBody>
        </p:sp>
        <p:graphicFrame>
          <p:nvGraphicFramePr>
            <p:cNvPr id="12" name="Object 13"/>
            <p:cNvGraphicFramePr>
              <a:graphicFrameLocks noChangeAspect="1"/>
            </p:cNvGraphicFramePr>
            <p:nvPr/>
          </p:nvGraphicFramePr>
          <p:xfrm>
            <a:off x="1447800" y="5029200"/>
            <a:ext cx="252413" cy="277813"/>
          </p:xfrm>
          <a:graphic>
            <a:graphicData uri="http://schemas.openxmlformats.org/presentationml/2006/ole">
              <mc:AlternateContent xmlns:mc="http://schemas.openxmlformats.org/markup-compatibility/2006">
                <mc:Choice xmlns:v="urn:schemas-microsoft-com:vml" Requires="v">
                  <p:oleObj spid="_x0000_s846886" name="公式" r:id="rId8" imgW="266400" imgH="253800" progId="">
                    <p:embed/>
                  </p:oleObj>
                </mc:Choice>
                <mc:Fallback>
                  <p:oleObj name="公式" r:id="rId8" imgW="266400" imgH="25380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5029200"/>
                          <a:ext cx="2524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4"/>
            <p:cNvGraphicFramePr>
              <a:graphicFrameLocks noChangeAspect="1"/>
            </p:cNvGraphicFramePr>
            <p:nvPr/>
          </p:nvGraphicFramePr>
          <p:xfrm>
            <a:off x="5386388" y="4287838"/>
            <a:ext cx="252412" cy="365125"/>
          </p:xfrm>
          <a:graphic>
            <a:graphicData uri="http://schemas.openxmlformats.org/presentationml/2006/ole">
              <mc:AlternateContent xmlns:mc="http://schemas.openxmlformats.org/markup-compatibility/2006">
                <mc:Choice xmlns:v="urn:schemas-microsoft-com:vml" Requires="v">
                  <p:oleObj spid="_x0000_s846887" name="公式" r:id="rId10" imgW="266400" imgH="330120" progId="">
                    <p:embed/>
                  </p:oleObj>
                </mc:Choice>
                <mc:Fallback>
                  <p:oleObj name="公式" r:id="rId10" imgW="266400" imgH="330120" progId="">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86388" y="4287838"/>
                          <a:ext cx="2524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5"/>
            <p:cNvGraphicFramePr>
              <a:graphicFrameLocks noChangeAspect="1"/>
            </p:cNvGraphicFramePr>
            <p:nvPr/>
          </p:nvGraphicFramePr>
          <p:xfrm>
            <a:off x="2497138" y="2057400"/>
            <a:ext cx="203200" cy="292100"/>
          </p:xfrm>
          <a:graphic>
            <a:graphicData uri="http://schemas.openxmlformats.org/presentationml/2006/ole">
              <mc:AlternateContent xmlns:mc="http://schemas.openxmlformats.org/markup-compatibility/2006">
                <mc:Choice xmlns:v="urn:schemas-microsoft-com:vml" Requires="v">
                  <p:oleObj spid="_x0000_s846888" name="公式" r:id="rId12" imgW="215640" imgH="266400" progId="">
                    <p:embed/>
                  </p:oleObj>
                </mc:Choice>
                <mc:Fallback>
                  <p:oleObj name="公式" r:id="rId12" imgW="215640" imgH="266400" progId="">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7138" y="2057400"/>
                          <a:ext cx="203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6"/>
            <p:cNvGraphicFramePr>
              <a:graphicFrameLocks noChangeAspect="1"/>
            </p:cNvGraphicFramePr>
            <p:nvPr/>
          </p:nvGraphicFramePr>
          <p:xfrm>
            <a:off x="2555875" y="4430713"/>
            <a:ext cx="217488" cy="279400"/>
          </p:xfrm>
          <a:graphic>
            <a:graphicData uri="http://schemas.openxmlformats.org/presentationml/2006/ole">
              <mc:AlternateContent xmlns:mc="http://schemas.openxmlformats.org/markup-compatibility/2006">
                <mc:Choice xmlns:v="urn:schemas-microsoft-com:vml" Requires="v">
                  <p:oleObj spid="_x0000_s846889" name="公式" r:id="rId14" imgW="228600" imgH="253800" progId="">
                    <p:embed/>
                  </p:oleObj>
                </mc:Choice>
                <mc:Fallback>
                  <p:oleObj name="公式" r:id="rId14" imgW="228600" imgH="25380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55875" y="4430713"/>
                          <a:ext cx="217488"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7"/>
            <p:cNvGrpSpPr>
              <a:grpSpLocks/>
            </p:cNvGrpSpPr>
            <p:nvPr/>
          </p:nvGrpSpPr>
          <p:grpSpPr bwMode="auto">
            <a:xfrm>
              <a:off x="2286000" y="3505200"/>
              <a:ext cx="2044700" cy="1223963"/>
              <a:chOff x="2002" y="2468"/>
              <a:chExt cx="1288" cy="771"/>
            </a:xfrm>
          </p:grpSpPr>
          <p:grpSp>
            <p:nvGrpSpPr>
              <p:cNvPr id="17" name="Group 18"/>
              <p:cNvGrpSpPr>
                <a:grpSpLocks/>
              </p:cNvGrpSpPr>
              <p:nvPr/>
            </p:nvGrpSpPr>
            <p:grpSpPr bwMode="auto">
              <a:xfrm>
                <a:off x="2002" y="2468"/>
                <a:ext cx="1097" cy="771"/>
                <a:chOff x="1968" y="1872"/>
                <a:chExt cx="1152" cy="672"/>
              </a:xfrm>
            </p:grpSpPr>
            <p:sp>
              <p:nvSpPr>
                <p:cNvPr id="30" name="AutoShape 19"/>
                <p:cNvSpPr>
                  <a:spLocks noChangeArrowheads="1"/>
                </p:cNvSpPr>
                <p:nvPr/>
              </p:nvSpPr>
              <p:spPr bwMode="auto">
                <a:xfrm>
                  <a:off x="1968" y="1872"/>
                  <a:ext cx="1152" cy="672"/>
                </a:xfrm>
                <a:prstGeom prst="cube">
                  <a:avLst>
                    <a:gd name="adj" fmla="val 25000"/>
                  </a:avLst>
                </a:prstGeom>
                <a:solidFill>
                  <a:schemeClr val="accent3">
                    <a:lumMod val="85000"/>
                    <a:alpha val="50000"/>
                  </a:schemeClr>
                </a:solidFill>
                <a:ln w="9525">
                  <a:solidFill>
                    <a:schemeClr val="accent3">
                      <a:lumMod val="65000"/>
                    </a:schemeClr>
                  </a:solidFill>
                  <a:miter lim="800000"/>
                  <a:headEnd/>
                  <a:tailEnd/>
                </a:ln>
              </p:spPr>
              <p:txBody>
                <a:bodyPr wrap="none" anchor="ctr"/>
                <a:lstStyle/>
                <a:p>
                  <a:endParaRPr lang="zh-CN" altLang="en-US"/>
                </a:p>
              </p:txBody>
            </p:sp>
            <p:grpSp>
              <p:nvGrpSpPr>
                <p:cNvPr id="31" name="Group 20"/>
                <p:cNvGrpSpPr>
                  <a:grpSpLocks/>
                </p:cNvGrpSpPr>
                <p:nvPr/>
              </p:nvGrpSpPr>
              <p:grpSpPr bwMode="auto">
                <a:xfrm>
                  <a:off x="1968" y="1880"/>
                  <a:ext cx="1152" cy="664"/>
                  <a:chOff x="1968" y="1880"/>
                  <a:chExt cx="1152" cy="664"/>
                </a:xfrm>
              </p:grpSpPr>
              <p:grpSp>
                <p:nvGrpSpPr>
                  <p:cNvPr id="32" name="Group 21"/>
                  <p:cNvGrpSpPr>
                    <a:grpSpLocks/>
                  </p:cNvGrpSpPr>
                  <p:nvPr/>
                </p:nvGrpSpPr>
                <p:grpSpPr bwMode="auto">
                  <a:xfrm>
                    <a:off x="2132" y="1880"/>
                    <a:ext cx="988" cy="476"/>
                    <a:chOff x="2160" y="1900"/>
                    <a:chExt cx="960" cy="480"/>
                  </a:xfrm>
                </p:grpSpPr>
                <p:sp>
                  <p:nvSpPr>
                    <p:cNvPr id="34" name="Line 22"/>
                    <p:cNvSpPr>
                      <a:spLocks noChangeShapeType="1"/>
                    </p:cNvSpPr>
                    <p:nvPr/>
                  </p:nvSpPr>
                  <p:spPr bwMode="auto">
                    <a:xfrm>
                      <a:off x="2160" y="1900"/>
                      <a:ext cx="0" cy="480"/>
                    </a:xfrm>
                    <a:prstGeom prst="line">
                      <a:avLst/>
                    </a:prstGeom>
                    <a:noFill/>
                    <a:ln w="9525">
                      <a:solidFill>
                        <a:schemeClr val="tx1"/>
                      </a:solidFill>
                      <a:round/>
                      <a:headEnd/>
                      <a:tailEnd/>
                    </a:ln>
                  </p:spPr>
                  <p:txBody>
                    <a:bodyPr wrap="none" anchor="ctr"/>
                    <a:lstStyle/>
                    <a:p>
                      <a:endParaRPr lang="zh-CN" altLang="en-US"/>
                    </a:p>
                  </p:txBody>
                </p:sp>
                <p:sp>
                  <p:nvSpPr>
                    <p:cNvPr id="35" name="Line 23"/>
                    <p:cNvSpPr>
                      <a:spLocks noChangeShapeType="1"/>
                    </p:cNvSpPr>
                    <p:nvPr/>
                  </p:nvSpPr>
                  <p:spPr bwMode="auto">
                    <a:xfrm>
                      <a:off x="2160" y="2380"/>
                      <a:ext cx="960" cy="0"/>
                    </a:xfrm>
                    <a:prstGeom prst="line">
                      <a:avLst/>
                    </a:prstGeom>
                    <a:noFill/>
                    <a:ln w="9525">
                      <a:solidFill>
                        <a:schemeClr val="tx1"/>
                      </a:solidFill>
                      <a:round/>
                      <a:headEnd/>
                      <a:tailEnd/>
                    </a:ln>
                  </p:spPr>
                  <p:txBody>
                    <a:bodyPr wrap="none" anchor="ctr"/>
                    <a:lstStyle/>
                    <a:p>
                      <a:endParaRPr lang="zh-CN" altLang="en-US"/>
                    </a:p>
                  </p:txBody>
                </p:sp>
              </p:grpSp>
              <p:sp>
                <p:nvSpPr>
                  <p:cNvPr id="33" name="Line 24"/>
                  <p:cNvSpPr>
                    <a:spLocks noChangeShapeType="1"/>
                  </p:cNvSpPr>
                  <p:nvPr/>
                </p:nvSpPr>
                <p:spPr bwMode="auto">
                  <a:xfrm flipH="1">
                    <a:off x="1968" y="2352"/>
                    <a:ext cx="172" cy="192"/>
                  </a:xfrm>
                  <a:prstGeom prst="line">
                    <a:avLst/>
                  </a:prstGeom>
                  <a:noFill/>
                  <a:ln w="9525">
                    <a:solidFill>
                      <a:schemeClr val="tx1"/>
                    </a:solidFill>
                    <a:round/>
                    <a:headEnd/>
                    <a:tailEnd/>
                  </a:ln>
                </p:spPr>
                <p:txBody>
                  <a:bodyPr wrap="none" anchor="ctr"/>
                  <a:lstStyle/>
                  <a:p>
                    <a:endParaRPr lang="zh-CN" altLang="en-US"/>
                  </a:p>
                </p:txBody>
              </p:sp>
            </p:grpSp>
          </p:grpSp>
          <p:graphicFrame>
            <p:nvGraphicFramePr>
              <p:cNvPr id="18" name="Object 25"/>
              <p:cNvGraphicFramePr>
                <a:graphicFrameLocks noChangeAspect="1"/>
              </p:cNvGraphicFramePr>
              <p:nvPr/>
            </p:nvGraphicFramePr>
            <p:xfrm>
              <a:off x="2916" y="2611"/>
              <a:ext cx="91" cy="109"/>
            </p:xfrm>
            <a:graphic>
              <a:graphicData uri="http://schemas.openxmlformats.org/presentationml/2006/ole">
                <mc:AlternateContent xmlns:mc="http://schemas.openxmlformats.org/markup-compatibility/2006">
                  <mc:Choice xmlns:v="urn:schemas-microsoft-com:vml" Requires="v">
                    <p:oleObj spid="_x0000_s846890" name="公式" r:id="rId16" imgW="203040" imgH="203040" progId="">
                      <p:embed/>
                    </p:oleObj>
                  </mc:Choice>
                  <mc:Fallback>
                    <p:oleObj name="公式" r:id="rId16" imgW="203040" imgH="20304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 y="2611"/>
                            <a:ext cx="91"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6"/>
              <p:cNvGraphicFramePr>
                <a:graphicFrameLocks noChangeAspect="1"/>
              </p:cNvGraphicFramePr>
              <p:nvPr/>
            </p:nvGraphicFramePr>
            <p:xfrm>
              <a:off x="3024" y="2544"/>
              <a:ext cx="266" cy="261"/>
            </p:xfrm>
            <a:graphic>
              <a:graphicData uri="http://schemas.openxmlformats.org/presentationml/2006/ole">
                <mc:AlternateContent xmlns:mc="http://schemas.openxmlformats.org/markup-compatibility/2006">
                  <mc:Choice xmlns:v="urn:schemas-microsoft-com:vml" Requires="v">
                    <p:oleObj spid="_x0000_s846891" name="Equation" r:id="rId18" imgW="203040" imgH="164880" progId="">
                      <p:embed/>
                    </p:oleObj>
                  </mc:Choice>
                  <mc:Fallback>
                    <p:oleObj name="Equation" r:id="rId18" imgW="203040" imgH="164880" progId="">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2544"/>
                            <a:ext cx="266" cy="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 name="Line 27"/>
              <p:cNvSpPr>
                <a:spLocks noChangeShapeType="1"/>
              </p:cNvSpPr>
              <p:nvPr/>
            </p:nvSpPr>
            <p:spPr bwMode="auto">
              <a:xfrm flipV="1">
                <a:off x="2147" y="2688"/>
                <a:ext cx="777" cy="331"/>
              </a:xfrm>
              <a:prstGeom prst="line">
                <a:avLst/>
              </a:prstGeom>
              <a:noFill/>
              <a:ln w="28575">
                <a:solidFill>
                  <a:srgbClr val="FF3300"/>
                </a:solidFill>
                <a:round/>
                <a:headEnd/>
                <a:tailEnd type="arrow" w="med" len="med"/>
              </a:ln>
            </p:spPr>
            <p:txBody>
              <a:bodyPr wrap="none" anchor="ctr"/>
              <a:lstStyle/>
              <a:p>
                <a:endParaRPr lang="zh-CN" altLang="en-US"/>
              </a:p>
            </p:txBody>
          </p:sp>
          <p:grpSp>
            <p:nvGrpSpPr>
              <p:cNvPr id="21" name="Group 28"/>
              <p:cNvGrpSpPr>
                <a:grpSpLocks/>
              </p:cNvGrpSpPr>
              <p:nvPr/>
            </p:nvGrpSpPr>
            <p:grpSpPr bwMode="auto">
              <a:xfrm>
                <a:off x="2168" y="2596"/>
                <a:ext cx="352" cy="336"/>
                <a:chOff x="1920" y="2400"/>
                <a:chExt cx="352" cy="336"/>
              </a:xfrm>
            </p:grpSpPr>
            <p:sp>
              <p:nvSpPr>
                <p:cNvPr id="28" name="Freeform 29"/>
                <p:cNvSpPr>
                  <a:spLocks/>
                </p:cNvSpPr>
                <p:nvPr/>
              </p:nvSpPr>
              <p:spPr bwMode="auto">
                <a:xfrm>
                  <a:off x="1920" y="2640"/>
                  <a:ext cx="148" cy="96"/>
                </a:xfrm>
                <a:custGeom>
                  <a:avLst/>
                  <a:gdLst/>
                  <a:ahLst/>
                  <a:cxnLst>
                    <a:cxn ang="0">
                      <a:pos x="0" y="0"/>
                    </a:cxn>
                    <a:cxn ang="0">
                      <a:pos x="120" y="80"/>
                    </a:cxn>
                  </a:cxnLst>
                  <a:rect l="0" t="0" r="r" b="b"/>
                  <a:pathLst>
                    <a:path w="120" h="80">
                      <a:moveTo>
                        <a:pt x="0" y="0"/>
                      </a:moveTo>
                      <a:cubicBezTo>
                        <a:pt x="40" y="13"/>
                        <a:pt x="120" y="26"/>
                        <a:pt x="120" y="80"/>
                      </a:cubicBezTo>
                    </a:path>
                  </a:pathLst>
                </a:custGeom>
                <a:noFill/>
                <a:ln w="28575" cmpd="sng">
                  <a:solidFill>
                    <a:schemeClr val="tx1"/>
                  </a:solidFill>
                  <a:round/>
                  <a:headEnd/>
                  <a:tailEnd/>
                </a:ln>
              </p:spPr>
              <p:txBody>
                <a:bodyPr wrap="none" anchor="ctr"/>
                <a:lstStyle/>
                <a:p>
                  <a:endParaRPr lang="zh-CN" altLang="en-US"/>
                </a:p>
              </p:txBody>
            </p:sp>
            <p:graphicFrame>
              <p:nvGraphicFramePr>
                <p:cNvPr id="29" name="Object 30"/>
                <p:cNvGraphicFramePr>
                  <a:graphicFrameLocks noChangeAspect="1"/>
                </p:cNvGraphicFramePr>
                <p:nvPr/>
              </p:nvGraphicFramePr>
              <p:xfrm>
                <a:off x="1992" y="2400"/>
                <a:ext cx="280" cy="233"/>
              </p:xfrm>
              <a:graphic>
                <a:graphicData uri="http://schemas.openxmlformats.org/presentationml/2006/ole">
                  <mc:AlternateContent xmlns:mc="http://schemas.openxmlformats.org/markup-compatibility/2006">
                    <mc:Choice xmlns:v="urn:schemas-microsoft-com:vml" Requires="v">
                      <p:oleObj spid="_x0000_s846892" name="Equation" r:id="rId20" imgW="126720" imgH="177480" progId="">
                        <p:embed/>
                      </p:oleObj>
                    </mc:Choice>
                    <mc:Fallback>
                      <p:oleObj name="Equation" r:id="rId20" imgW="126720" imgH="177480" progId="">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92" y="2400"/>
                              <a:ext cx="280" cy="23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nvGrpSpPr>
              <p:cNvPr id="22" name="Group 31"/>
              <p:cNvGrpSpPr>
                <a:grpSpLocks/>
              </p:cNvGrpSpPr>
              <p:nvPr/>
            </p:nvGrpSpPr>
            <p:grpSpPr bwMode="auto">
              <a:xfrm>
                <a:off x="2552" y="2832"/>
                <a:ext cx="203" cy="227"/>
                <a:chOff x="2552" y="2832"/>
                <a:chExt cx="203" cy="227"/>
              </a:xfrm>
            </p:grpSpPr>
            <p:sp>
              <p:nvSpPr>
                <p:cNvPr id="26" name="Arc 32"/>
                <p:cNvSpPr>
                  <a:spLocks/>
                </p:cNvSpPr>
                <p:nvPr/>
              </p:nvSpPr>
              <p:spPr bwMode="auto">
                <a:xfrm>
                  <a:off x="2552" y="2863"/>
                  <a:ext cx="41" cy="1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aphicFrame>
              <p:nvGraphicFramePr>
                <p:cNvPr id="27" name="Object 33"/>
                <p:cNvGraphicFramePr>
                  <a:graphicFrameLocks noChangeAspect="1"/>
                </p:cNvGraphicFramePr>
                <p:nvPr/>
              </p:nvGraphicFramePr>
              <p:xfrm>
                <a:off x="2613" y="2832"/>
                <a:ext cx="142" cy="227"/>
              </p:xfrm>
              <a:graphic>
                <a:graphicData uri="http://schemas.openxmlformats.org/presentationml/2006/ole">
                  <mc:AlternateContent xmlns:mc="http://schemas.openxmlformats.org/markup-compatibility/2006">
                    <mc:Choice xmlns:v="urn:schemas-microsoft-com:vml" Requires="v">
                      <p:oleObj spid="_x0000_s846893" name="公式" r:id="rId22" imgW="342720" imgH="406080" progId="">
                        <p:embed/>
                      </p:oleObj>
                    </mc:Choice>
                    <mc:Fallback>
                      <p:oleObj name="公式" r:id="rId22" imgW="342720" imgH="406080" progId="">
                        <p:embed/>
                        <p:pic>
                          <p:nvPicPr>
                            <p:cNvPr id="0" name="Picture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13" y="2832"/>
                              <a:ext cx="14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34"/>
              <p:cNvGrpSpPr>
                <a:grpSpLocks/>
              </p:cNvGrpSpPr>
              <p:nvPr/>
            </p:nvGrpSpPr>
            <p:grpSpPr bwMode="auto">
              <a:xfrm>
                <a:off x="2112" y="2900"/>
                <a:ext cx="403" cy="268"/>
                <a:chOff x="1844" y="2708"/>
                <a:chExt cx="403" cy="268"/>
              </a:xfrm>
            </p:grpSpPr>
            <p:sp>
              <p:nvSpPr>
                <p:cNvPr id="24" name="Arc 35"/>
                <p:cNvSpPr>
                  <a:spLocks/>
                </p:cNvSpPr>
                <p:nvPr/>
              </p:nvSpPr>
              <p:spPr bwMode="auto">
                <a:xfrm flipV="1">
                  <a:off x="1844" y="2708"/>
                  <a:ext cx="33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aphicFrame>
              <p:nvGraphicFramePr>
                <p:cNvPr id="25" name="Object 36"/>
                <p:cNvGraphicFramePr>
                  <a:graphicFrameLocks noChangeAspect="1"/>
                </p:cNvGraphicFramePr>
                <p:nvPr/>
              </p:nvGraphicFramePr>
              <p:xfrm>
                <a:off x="2064" y="2817"/>
                <a:ext cx="183" cy="159"/>
              </p:xfrm>
              <a:graphic>
                <a:graphicData uri="http://schemas.openxmlformats.org/presentationml/2006/ole">
                  <mc:AlternateContent xmlns:mc="http://schemas.openxmlformats.org/markup-compatibility/2006">
                    <mc:Choice xmlns:v="urn:schemas-microsoft-com:vml" Requires="v">
                      <p:oleObj spid="_x0000_s846894" name="公式" r:id="rId24" imgW="291960" imgH="253800" progId="">
                        <p:embed/>
                      </p:oleObj>
                    </mc:Choice>
                    <mc:Fallback>
                      <p:oleObj name="公式" r:id="rId24" imgW="291960" imgH="253800" progId="">
                        <p:embed/>
                        <p:pic>
                          <p:nvPicPr>
                            <p:cNvPr id="0" name="Picture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64" y="2817"/>
                              <a:ext cx="18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6850"/>
                                        </p:tgtEl>
                                        <p:attrNameLst>
                                          <p:attrName>style.visibility</p:attrName>
                                        </p:attrNameLst>
                                      </p:cBhvr>
                                      <p:to>
                                        <p:strVal val="visible"/>
                                      </p:to>
                                    </p:set>
                                    <p:animEffect transition="in" filter="blinds(horizontal)">
                                      <p:cBhvr>
                                        <p:cTn id="7" dur="500"/>
                                        <p:tgtEl>
                                          <p:spTgt spid="846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4932040" y="297160"/>
            <a:ext cx="3902968" cy="3241551"/>
            <a:chOff x="1143000" y="762000"/>
            <a:chExt cx="4191000" cy="3457575"/>
          </a:xfrm>
        </p:grpSpPr>
        <p:sp>
          <p:nvSpPr>
            <p:cNvPr id="685066" name="Line 10"/>
            <p:cNvSpPr>
              <a:spLocks noChangeShapeType="1"/>
            </p:cNvSpPr>
            <p:nvPr/>
          </p:nvSpPr>
          <p:spPr bwMode="auto">
            <a:xfrm rot="721836" flipH="1">
              <a:off x="1508125" y="3008313"/>
              <a:ext cx="654050" cy="121126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85067" name="Line 11"/>
            <p:cNvSpPr>
              <a:spLocks noChangeShapeType="1"/>
            </p:cNvSpPr>
            <p:nvPr/>
          </p:nvSpPr>
          <p:spPr bwMode="auto">
            <a:xfrm flipV="1">
              <a:off x="2251075" y="1054100"/>
              <a:ext cx="0" cy="20574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85068" name="Line 12"/>
            <p:cNvSpPr>
              <a:spLocks noChangeShapeType="1"/>
            </p:cNvSpPr>
            <p:nvPr/>
          </p:nvSpPr>
          <p:spPr bwMode="auto">
            <a:xfrm flipH="1">
              <a:off x="2251075" y="3111500"/>
              <a:ext cx="2824163" cy="0"/>
            </a:xfrm>
            <a:prstGeom prst="line">
              <a:avLst/>
            </a:prstGeom>
            <a:noFill/>
            <a:ln w="28575">
              <a:solidFill>
                <a:schemeClr val="tx1"/>
              </a:solidFill>
              <a:round/>
              <a:headEnd type="triangle" w="med" len="med"/>
              <a:tailEnd/>
            </a:ln>
          </p:spPr>
          <p:txBody>
            <a:bodyPr wrap="none" anchor="ctr"/>
            <a:lstStyle/>
            <a:p>
              <a:endParaRPr lang="zh-CN" altLang="en-US"/>
            </a:p>
          </p:txBody>
        </p:sp>
        <p:graphicFrame>
          <p:nvGraphicFramePr>
            <p:cNvPr id="685069" name="Object 13"/>
            <p:cNvGraphicFramePr>
              <a:graphicFrameLocks noChangeAspect="1"/>
            </p:cNvGraphicFramePr>
            <p:nvPr/>
          </p:nvGraphicFramePr>
          <p:xfrm>
            <a:off x="1143000" y="3733800"/>
            <a:ext cx="252413" cy="277813"/>
          </p:xfrm>
          <a:graphic>
            <a:graphicData uri="http://schemas.openxmlformats.org/presentationml/2006/ole">
              <mc:AlternateContent xmlns:mc="http://schemas.openxmlformats.org/markup-compatibility/2006">
                <mc:Choice xmlns:v="urn:schemas-microsoft-com:vml" Requires="v">
                  <p:oleObj spid="_x0000_s739382" name="公式" r:id="rId3" imgW="266400" imgH="253800" progId="">
                    <p:embed/>
                  </p:oleObj>
                </mc:Choice>
                <mc:Fallback>
                  <p:oleObj name="公式" r:id="rId3" imgW="266400" imgH="253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733800"/>
                          <a:ext cx="2524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5070" name="Object 14"/>
            <p:cNvGraphicFramePr>
              <a:graphicFrameLocks noChangeAspect="1"/>
            </p:cNvGraphicFramePr>
            <p:nvPr/>
          </p:nvGraphicFramePr>
          <p:xfrm>
            <a:off x="5081588" y="2992438"/>
            <a:ext cx="252412" cy="365125"/>
          </p:xfrm>
          <a:graphic>
            <a:graphicData uri="http://schemas.openxmlformats.org/presentationml/2006/ole">
              <mc:AlternateContent xmlns:mc="http://schemas.openxmlformats.org/markup-compatibility/2006">
                <mc:Choice xmlns:v="urn:schemas-microsoft-com:vml" Requires="v">
                  <p:oleObj spid="_x0000_s739383" name="公式" r:id="rId5" imgW="266400" imgH="330120" progId="">
                    <p:embed/>
                  </p:oleObj>
                </mc:Choice>
                <mc:Fallback>
                  <p:oleObj name="公式" r:id="rId5" imgW="266400" imgH="33012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1588" y="2992438"/>
                          <a:ext cx="2524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5071" name="Object 15"/>
            <p:cNvGraphicFramePr>
              <a:graphicFrameLocks noChangeAspect="1"/>
            </p:cNvGraphicFramePr>
            <p:nvPr/>
          </p:nvGraphicFramePr>
          <p:xfrm>
            <a:off x="2192338" y="762000"/>
            <a:ext cx="203200" cy="292100"/>
          </p:xfrm>
          <a:graphic>
            <a:graphicData uri="http://schemas.openxmlformats.org/presentationml/2006/ole">
              <mc:AlternateContent xmlns:mc="http://schemas.openxmlformats.org/markup-compatibility/2006">
                <mc:Choice xmlns:v="urn:schemas-microsoft-com:vml" Requires="v">
                  <p:oleObj spid="_x0000_s739384" name="公式" r:id="rId7" imgW="215640" imgH="266400" progId="">
                    <p:embed/>
                  </p:oleObj>
                </mc:Choice>
                <mc:Fallback>
                  <p:oleObj name="公式" r:id="rId7" imgW="215640" imgH="26640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2338" y="762000"/>
                          <a:ext cx="203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6"/>
            <p:cNvGrpSpPr>
              <a:grpSpLocks/>
            </p:cNvGrpSpPr>
            <p:nvPr/>
          </p:nvGrpSpPr>
          <p:grpSpPr bwMode="auto">
            <a:xfrm>
              <a:off x="1981200" y="2209801"/>
              <a:ext cx="2971800" cy="1223964"/>
              <a:chOff x="1248" y="1392"/>
              <a:chExt cx="1872" cy="771"/>
            </a:xfrm>
          </p:grpSpPr>
          <p:graphicFrame>
            <p:nvGraphicFramePr>
              <p:cNvPr id="685073" name="Object 17"/>
              <p:cNvGraphicFramePr>
                <a:graphicFrameLocks noChangeAspect="1"/>
              </p:cNvGraphicFramePr>
              <p:nvPr/>
            </p:nvGraphicFramePr>
            <p:xfrm>
              <a:off x="1418" y="1975"/>
              <a:ext cx="137" cy="176"/>
            </p:xfrm>
            <a:graphic>
              <a:graphicData uri="http://schemas.openxmlformats.org/presentationml/2006/ole">
                <mc:AlternateContent xmlns:mc="http://schemas.openxmlformats.org/markup-compatibility/2006">
                  <mc:Choice xmlns:v="urn:schemas-microsoft-com:vml" Requires="v">
                    <p:oleObj spid="_x0000_s739385" name="公式" r:id="rId9" imgW="228600" imgH="253800" progId="">
                      <p:embed/>
                    </p:oleObj>
                  </mc:Choice>
                  <mc:Fallback>
                    <p:oleObj name="公式" r:id="rId9" imgW="228600" imgH="2538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8" y="1975"/>
                            <a:ext cx="13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
              <p:cNvGrpSpPr>
                <a:grpSpLocks/>
              </p:cNvGrpSpPr>
              <p:nvPr/>
            </p:nvGrpSpPr>
            <p:grpSpPr bwMode="auto">
              <a:xfrm>
                <a:off x="1248" y="1392"/>
                <a:ext cx="1097" cy="771"/>
                <a:chOff x="1968" y="1872"/>
                <a:chExt cx="1152" cy="672"/>
              </a:xfrm>
            </p:grpSpPr>
            <p:sp>
              <p:nvSpPr>
                <p:cNvPr id="685075" name="AutoShape 19"/>
                <p:cNvSpPr>
                  <a:spLocks noChangeArrowheads="1"/>
                </p:cNvSpPr>
                <p:nvPr/>
              </p:nvSpPr>
              <p:spPr bwMode="auto">
                <a:xfrm>
                  <a:off x="1968" y="1872"/>
                  <a:ext cx="1152" cy="672"/>
                </a:xfrm>
                <a:prstGeom prst="cube">
                  <a:avLst>
                    <a:gd name="adj" fmla="val 25000"/>
                  </a:avLst>
                </a:prstGeom>
                <a:solidFill>
                  <a:schemeClr val="accent3">
                    <a:lumMod val="85000"/>
                    <a:alpha val="50000"/>
                  </a:schemeClr>
                </a:solidFill>
                <a:ln w="9525">
                  <a:solidFill>
                    <a:schemeClr val="tx1"/>
                  </a:solidFill>
                  <a:miter lim="800000"/>
                  <a:headEnd/>
                  <a:tailEnd/>
                </a:ln>
              </p:spPr>
              <p:txBody>
                <a:bodyPr wrap="none" anchor="ctr"/>
                <a:lstStyle/>
                <a:p>
                  <a:endParaRPr lang="zh-CN" altLang="en-US"/>
                </a:p>
              </p:txBody>
            </p:sp>
            <p:grpSp>
              <p:nvGrpSpPr>
                <p:cNvPr id="4" name="Group 20"/>
                <p:cNvGrpSpPr>
                  <a:grpSpLocks/>
                </p:cNvGrpSpPr>
                <p:nvPr/>
              </p:nvGrpSpPr>
              <p:grpSpPr bwMode="auto">
                <a:xfrm>
                  <a:off x="1968" y="1880"/>
                  <a:ext cx="1152" cy="664"/>
                  <a:chOff x="1968" y="1880"/>
                  <a:chExt cx="1152" cy="664"/>
                </a:xfrm>
              </p:grpSpPr>
              <p:grpSp>
                <p:nvGrpSpPr>
                  <p:cNvPr id="5" name="Group 21"/>
                  <p:cNvGrpSpPr>
                    <a:grpSpLocks/>
                  </p:cNvGrpSpPr>
                  <p:nvPr/>
                </p:nvGrpSpPr>
                <p:grpSpPr bwMode="auto">
                  <a:xfrm>
                    <a:off x="2132" y="1880"/>
                    <a:ext cx="988" cy="476"/>
                    <a:chOff x="2160" y="1900"/>
                    <a:chExt cx="960" cy="480"/>
                  </a:xfrm>
                </p:grpSpPr>
                <p:sp>
                  <p:nvSpPr>
                    <p:cNvPr id="685078" name="Line 22"/>
                    <p:cNvSpPr>
                      <a:spLocks noChangeShapeType="1"/>
                    </p:cNvSpPr>
                    <p:nvPr/>
                  </p:nvSpPr>
                  <p:spPr bwMode="auto">
                    <a:xfrm>
                      <a:off x="2160" y="1900"/>
                      <a:ext cx="0" cy="480"/>
                    </a:xfrm>
                    <a:prstGeom prst="line">
                      <a:avLst/>
                    </a:prstGeom>
                    <a:noFill/>
                    <a:ln w="9525">
                      <a:solidFill>
                        <a:schemeClr val="tx1"/>
                      </a:solidFill>
                      <a:round/>
                      <a:headEnd/>
                      <a:tailEnd/>
                    </a:ln>
                  </p:spPr>
                  <p:txBody>
                    <a:bodyPr wrap="none" anchor="ctr"/>
                    <a:lstStyle/>
                    <a:p>
                      <a:endParaRPr lang="zh-CN" altLang="en-US"/>
                    </a:p>
                  </p:txBody>
                </p:sp>
                <p:sp>
                  <p:nvSpPr>
                    <p:cNvPr id="685079" name="Line 23"/>
                    <p:cNvSpPr>
                      <a:spLocks noChangeShapeType="1"/>
                    </p:cNvSpPr>
                    <p:nvPr/>
                  </p:nvSpPr>
                  <p:spPr bwMode="auto">
                    <a:xfrm>
                      <a:off x="2160" y="2380"/>
                      <a:ext cx="960" cy="0"/>
                    </a:xfrm>
                    <a:prstGeom prst="line">
                      <a:avLst/>
                    </a:prstGeom>
                    <a:noFill/>
                    <a:ln w="9525">
                      <a:solidFill>
                        <a:schemeClr val="tx1"/>
                      </a:solidFill>
                      <a:round/>
                      <a:headEnd/>
                      <a:tailEnd/>
                    </a:ln>
                  </p:spPr>
                  <p:txBody>
                    <a:bodyPr wrap="none" anchor="ctr"/>
                    <a:lstStyle/>
                    <a:p>
                      <a:endParaRPr lang="zh-CN" altLang="en-US"/>
                    </a:p>
                  </p:txBody>
                </p:sp>
              </p:grpSp>
              <p:sp>
                <p:nvSpPr>
                  <p:cNvPr id="685080" name="Line 24"/>
                  <p:cNvSpPr>
                    <a:spLocks noChangeShapeType="1"/>
                  </p:cNvSpPr>
                  <p:nvPr/>
                </p:nvSpPr>
                <p:spPr bwMode="auto">
                  <a:xfrm flipH="1">
                    <a:off x="1968" y="2352"/>
                    <a:ext cx="172" cy="192"/>
                  </a:xfrm>
                  <a:prstGeom prst="line">
                    <a:avLst/>
                  </a:prstGeom>
                  <a:noFill/>
                  <a:ln w="9525">
                    <a:solidFill>
                      <a:schemeClr val="tx1"/>
                    </a:solidFill>
                    <a:round/>
                    <a:headEnd/>
                    <a:tailEnd/>
                  </a:ln>
                </p:spPr>
                <p:txBody>
                  <a:bodyPr wrap="none" anchor="ctr"/>
                  <a:lstStyle/>
                  <a:p>
                    <a:endParaRPr lang="zh-CN" altLang="en-US"/>
                  </a:p>
                </p:txBody>
              </p:sp>
            </p:grpSp>
          </p:grpSp>
          <p:graphicFrame>
            <p:nvGraphicFramePr>
              <p:cNvPr id="685081" name="Object 25"/>
              <p:cNvGraphicFramePr>
                <a:graphicFrameLocks noChangeAspect="1"/>
              </p:cNvGraphicFramePr>
              <p:nvPr/>
            </p:nvGraphicFramePr>
            <p:xfrm>
              <a:off x="2162" y="1535"/>
              <a:ext cx="91" cy="109"/>
            </p:xfrm>
            <a:graphic>
              <a:graphicData uri="http://schemas.openxmlformats.org/presentationml/2006/ole">
                <mc:AlternateContent xmlns:mc="http://schemas.openxmlformats.org/markup-compatibility/2006">
                  <mc:Choice xmlns:v="urn:schemas-microsoft-com:vml" Requires="v">
                    <p:oleObj spid="_x0000_s739386" name="公式" r:id="rId11" imgW="203040" imgH="203040" progId="">
                      <p:embed/>
                    </p:oleObj>
                  </mc:Choice>
                  <mc:Fallback>
                    <p:oleObj name="公式" r:id="rId11" imgW="203040" imgH="203040" progId="">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 y="1535"/>
                            <a:ext cx="91"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5082" name="Object 26"/>
              <p:cNvGraphicFramePr>
                <a:graphicFrameLocks noChangeAspect="1"/>
              </p:cNvGraphicFramePr>
              <p:nvPr/>
            </p:nvGraphicFramePr>
            <p:xfrm>
              <a:off x="2222" y="1438"/>
              <a:ext cx="898" cy="321"/>
            </p:xfrm>
            <a:graphic>
              <a:graphicData uri="http://schemas.openxmlformats.org/presentationml/2006/ole">
                <mc:AlternateContent xmlns:mc="http://schemas.openxmlformats.org/markup-compatibility/2006">
                  <mc:Choice xmlns:v="urn:schemas-microsoft-com:vml" Requires="v">
                    <p:oleObj spid="_x0000_s739387" name="Equation" r:id="rId13" imgW="685800" imgH="203040" progId="">
                      <p:embed/>
                    </p:oleObj>
                  </mc:Choice>
                  <mc:Fallback>
                    <p:oleObj name="Equation" r:id="rId13" imgW="685800" imgH="203040" progId="">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2" y="1438"/>
                            <a:ext cx="898" cy="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5083" name="Line 27"/>
              <p:cNvSpPr>
                <a:spLocks noChangeShapeType="1"/>
              </p:cNvSpPr>
              <p:nvPr/>
            </p:nvSpPr>
            <p:spPr bwMode="auto">
              <a:xfrm flipV="1">
                <a:off x="1400" y="1612"/>
                <a:ext cx="770" cy="321"/>
              </a:xfrm>
              <a:prstGeom prst="line">
                <a:avLst/>
              </a:prstGeom>
              <a:noFill/>
              <a:ln w="28575">
                <a:solidFill>
                  <a:srgbClr val="FF3300"/>
                </a:solidFill>
                <a:round/>
                <a:headEnd/>
                <a:tailEnd type="arrow" w="med" len="med"/>
              </a:ln>
            </p:spPr>
            <p:txBody>
              <a:bodyPr wrap="none" anchor="ctr"/>
              <a:lstStyle/>
              <a:p>
                <a:endParaRPr lang="zh-CN" altLang="en-US"/>
              </a:p>
            </p:txBody>
          </p:sp>
          <p:grpSp>
            <p:nvGrpSpPr>
              <p:cNvPr id="6" name="Group 28"/>
              <p:cNvGrpSpPr>
                <a:grpSpLocks/>
              </p:cNvGrpSpPr>
              <p:nvPr/>
            </p:nvGrpSpPr>
            <p:grpSpPr bwMode="auto">
              <a:xfrm>
                <a:off x="1414" y="1413"/>
                <a:ext cx="431" cy="443"/>
                <a:chOff x="1920" y="2293"/>
                <a:chExt cx="431" cy="443"/>
              </a:xfrm>
            </p:grpSpPr>
            <p:sp>
              <p:nvSpPr>
                <p:cNvPr id="685085" name="Freeform 29"/>
                <p:cNvSpPr>
                  <a:spLocks/>
                </p:cNvSpPr>
                <p:nvPr/>
              </p:nvSpPr>
              <p:spPr bwMode="auto">
                <a:xfrm>
                  <a:off x="1920" y="2640"/>
                  <a:ext cx="148" cy="96"/>
                </a:xfrm>
                <a:custGeom>
                  <a:avLst/>
                  <a:gdLst/>
                  <a:ahLst/>
                  <a:cxnLst>
                    <a:cxn ang="0">
                      <a:pos x="0" y="0"/>
                    </a:cxn>
                    <a:cxn ang="0">
                      <a:pos x="120" y="80"/>
                    </a:cxn>
                  </a:cxnLst>
                  <a:rect l="0" t="0" r="r" b="b"/>
                  <a:pathLst>
                    <a:path w="120" h="80">
                      <a:moveTo>
                        <a:pt x="0" y="0"/>
                      </a:moveTo>
                      <a:cubicBezTo>
                        <a:pt x="40" y="13"/>
                        <a:pt x="120" y="26"/>
                        <a:pt x="120" y="80"/>
                      </a:cubicBezTo>
                    </a:path>
                  </a:pathLst>
                </a:custGeom>
                <a:noFill/>
                <a:ln w="28575" cmpd="sng">
                  <a:solidFill>
                    <a:schemeClr val="tx1"/>
                  </a:solidFill>
                  <a:round/>
                  <a:headEnd/>
                  <a:tailEnd/>
                </a:ln>
              </p:spPr>
              <p:txBody>
                <a:bodyPr wrap="none" anchor="ctr"/>
                <a:lstStyle/>
                <a:p>
                  <a:endParaRPr lang="zh-CN" altLang="en-US"/>
                </a:p>
              </p:txBody>
            </p:sp>
            <p:graphicFrame>
              <p:nvGraphicFramePr>
                <p:cNvPr id="685086" name="Object 30"/>
                <p:cNvGraphicFramePr>
                  <a:graphicFrameLocks noChangeAspect="1"/>
                </p:cNvGraphicFramePr>
                <p:nvPr/>
              </p:nvGraphicFramePr>
              <p:xfrm>
                <a:off x="2133" y="2293"/>
                <a:ext cx="218" cy="248"/>
              </p:xfrm>
              <a:graphic>
                <a:graphicData uri="http://schemas.openxmlformats.org/presentationml/2006/ole">
                  <mc:AlternateContent xmlns:mc="http://schemas.openxmlformats.org/markup-compatibility/2006">
                    <mc:Choice xmlns:v="urn:schemas-microsoft-com:vml" Requires="v">
                      <p:oleObj spid="_x0000_s739388" name="Equation" r:id="rId15" imgW="126720" imgH="177480" progId="">
                        <p:embed/>
                      </p:oleObj>
                    </mc:Choice>
                    <mc:Fallback>
                      <p:oleObj name="Equation" r:id="rId15" imgW="126720" imgH="177480" progId="">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 y="2293"/>
                              <a:ext cx="218" cy="24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nvGrpSpPr>
              <p:cNvPr id="7" name="Group 31"/>
              <p:cNvGrpSpPr>
                <a:grpSpLocks/>
              </p:cNvGrpSpPr>
              <p:nvPr/>
            </p:nvGrpSpPr>
            <p:grpSpPr bwMode="auto">
              <a:xfrm>
                <a:off x="1798" y="1756"/>
                <a:ext cx="203" cy="227"/>
                <a:chOff x="2552" y="2832"/>
                <a:chExt cx="203" cy="227"/>
              </a:xfrm>
            </p:grpSpPr>
            <p:sp>
              <p:nvSpPr>
                <p:cNvPr id="685088" name="Arc 32"/>
                <p:cNvSpPr>
                  <a:spLocks/>
                </p:cNvSpPr>
                <p:nvPr/>
              </p:nvSpPr>
              <p:spPr bwMode="auto">
                <a:xfrm>
                  <a:off x="2552" y="2863"/>
                  <a:ext cx="41" cy="1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aphicFrame>
              <p:nvGraphicFramePr>
                <p:cNvPr id="685089" name="Object 33"/>
                <p:cNvGraphicFramePr>
                  <a:graphicFrameLocks noChangeAspect="1"/>
                </p:cNvGraphicFramePr>
                <p:nvPr/>
              </p:nvGraphicFramePr>
              <p:xfrm>
                <a:off x="2613" y="2832"/>
                <a:ext cx="142" cy="227"/>
              </p:xfrm>
              <a:graphic>
                <a:graphicData uri="http://schemas.openxmlformats.org/presentationml/2006/ole">
                  <mc:AlternateContent xmlns:mc="http://schemas.openxmlformats.org/markup-compatibility/2006">
                    <mc:Choice xmlns:v="urn:schemas-microsoft-com:vml" Requires="v">
                      <p:oleObj spid="_x0000_s739389" name="公式" r:id="rId17" imgW="342720" imgH="406080" progId="">
                        <p:embed/>
                      </p:oleObj>
                    </mc:Choice>
                    <mc:Fallback>
                      <p:oleObj name="公式" r:id="rId17" imgW="342720" imgH="406080" progId="">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13" y="2832"/>
                              <a:ext cx="14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34"/>
              <p:cNvGrpSpPr>
                <a:grpSpLocks/>
              </p:cNvGrpSpPr>
              <p:nvPr/>
            </p:nvGrpSpPr>
            <p:grpSpPr bwMode="auto">
              <a:xfrm>
                <a:off x="1358" y="1824"/>
                <a:ext cx="403" cy="268"/>
                <a:chOff x="1844" y="2708"/>
                <a:chExt cx="403" cy="268"/>
              </a:xfrm>
            </p:grpSpPr>
            <p:sp>
              <p:nvSpPr>
                <p:cNvPr id="685091" name="Arc 35"/>
                <p:cNvSpPr>
                  <a:spLocks/>
                </p:cNvSpPr>
                <p:nvPr/>
              </p:nvSpPr>
              <p:spPr bwMode="auto">
                <a:xfrm flipV="1">
                  <a:off x="1844" y="2708"/>
                  <a:ext cx="33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aphicFrame>
              <p:nvGraphicFramePr>
                <p:cNvPr id="685092" name="Object 36"/>
                <p:cNvGraphicFramePr>
                  <a:graphicFrameLocks noChangeAspect="1"/>
                </p:cNvGraphicFramePr>
                <p:nvPr/>
              </p:nvGraphicFramePr>
              <p:xfrm>
                <a:off x="2064" y="2817"/>
                <a:ext cx="183" cy="159"/>
              </p:xfrm>
              <a:graphic>
                <a:graphicData uri="http://schemas.openxmlformats.org/presentationml/2006/ole">
                  <mc:AlternateContent xmlns:mc="http://schemas.openxmlformats.org/markup-compatibility/2006">
                    <mc:Choice xmlns:v="urn:schemas-microsoft-com:vml" Requires="v">
                      <p:oleObj spid="_x0000_s739390" name="公式" r:id="rId19" imgW="291960" imgH="253800" progId="">
                        <p:embed/>
                      </p:oleObj>
                    </mc:Choice>
                    <mc:Fallback>
                      <p:oleObj name="公式" r:id="rId19" imgW="291960" imgH="25380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2817"/>
                              <a:ext cx="183"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cxnSp>
          <p:nvCxnSpPr>
            <p:cNvPr id="43" name="直接连接符 42"/>
            <p:cNvCxnSpPr>
              <a:endCxn id="685080" idx="1"/>
            </p:cNvCxnSpPr>
            <p:nvPr/>
          </p:nvCxnSpPr>
          <p:spPr>
            <a:xfrm flipH="1">
              <a:off x="1981200" y="2564904"/>
              <a:ext cx="1438672" cy="86885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685080" idx="1"/>
            </p:cNvCxnSpPr>
            <p:nvPr/>
          </p:nvCxnSpPr>
          <p:spPr>
            <a:xfrm flipH="1">
              <a:off x="1981200" y="3140968"/>
              <a:ext cx="241920" cy="29279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739343" name="Object 15"/>
          <p:cNvGraphicFramePr>
            <a:graphicFrameLocks noChangeAspect="1"/>
          </p:cNvGraphicFramePr>
          <p:nvPr/>
        </p:nvGraphicFramePr>
        <p:xfrm>
          <a:off x="482079" y="103981"/>
          <a:ext cx="5026025" cy="1020763"/>
        </p:xfrm>
        <a:graphic>
          <a:graphicData uri="http://schemas.openxmlformats.org/presentationml/2006/ole">
            <mc:AlternateContent xmlns:mc="http://schemas.openxmlformats.org/markup-compatibility/2006">
              <mc:Choice xmlns:v="urn:schemas-microsoft-com:vml" Requires="v">
                <p:oleObj spid="_x0000_s739391" name="Equation" r:id="rId21" imgW="2133360" imgH="431640" progId="">
                  <p:embed/>
                </p:oleObj>
              </mc:Choice>
              <mc:Fallback>
                <p:oleObj name="Equation" r:id="rId21" imgW="2133360" imgH="431640" progId="">
                  <p:embed/>
                  <p:pic>
                    <p:nvPicPr>
                      <p:cNvPr id="0" name="Picture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079" y="103981"/>
                        <a:ext cx="5026025"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对象 55"/>
          <p:cNvGraphicFramePr>
            <a:graphicFrameLocks noChangeAspect="1"/>
          </p:cNvGraphicFramePr>
          <p:nvPr/>
        </p:nvGraphicFramePr>
        <p:xfrm>
          <a:off x="434975" y="1719263"/>
          <a:ext cx="4457700" cy="574675"/>
        </p:xfrm>
        <a:graphic>
          <a:graphicData uri="http://schemas.openxmlformats.org/presentationml/2006/ole">
            <mc:AlternateContent xmlns:mc="http://schemas.openxmlformats.org/markup-compatibility/2006">
              <mc:Choice xmlns:v="urn:schemas-microsoft-com:vml" Requires="v">
                <p:oleObj spid="_x0000_s739392" name="Equation" r:id="rId23" imgW="1676160" imgH="215640" progId="Equation.KSEE3">
                  <p:embed/>
                </p:oleObj>
              </mc:Choice>
              <mc:Fallback>
                <p:oleObj name="Equation" r:id="rId23" imgW="1676160" imgH="215640" progId="Equation.KSEE3">
                  <p:embed/>
                  <p:pic>
                    <p:nvPicPr>
                      <p:cNvPr id="0" name="Picture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975" y="1719263"/>
                        <a:ext cx="44577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Box 56"/>
          <p:cNvSpPr txBox="1"/>
          <p:nvPr/>
        </p:nvSpPr>
        <p:spPr>
          <a:xfrm>
            <a:off x="352343" y="890136"/>
            <a:ext cx="1627369" cy="738664"/>
          </a:xfrm>
          <a:prstGeom prst="rect">
            <a:avLst/>
          </a:prstGeom>
          <a:noFill/>
        </p:spPr>
        <p:txBody>
          <a:bodyPr wrap="none" rtlCol="0">
            <a:spAutoFit/>
          </a:bodyPr>
          <a:lstStyle/>
          <a:p>
            <a:pPr>
              <a:lnSpc>
                <a:spcPct val="150000"/>
              </a:lnSpc>
            </a:pPr>
            <a:r>
              <a:rPr lang="zh-CN" altLang="en-US" sz="2800" b="1" dirty="0" smtClean="0"/>
              <a:t>注意到：</a:t>
            </a:r>
          </a:p>
        </p:txBody>
      </p:sp>
      <p:graphicFrame>
        <p:nvGraphicFramePr>
          <p:cNvPr id="739345" name="Object 17"/>
          <p:cNvGraphicFramePr>
            <a:graphicFrameLocks noChangeAspect="1"/>
          </p:cNvGraphicFramePr>
          <p:nvPr/>
        </p:nvGraphicFramePr>
        <p:xfrm>
          <a:off x="448632" y="2170559"/>
          <a:ext cx="3475296" cy="1193725"/>
        </p:xfrm>
        <a:graphic>
          <a:graphicData uri="http://schemas.openxmlformats.org/presentationml/2006/ole">
            <mc:AlternateContent xmlns:mc="http://schemas.openxmlformats.org/markup-compatibility/2006">
              <mc:Choice xmlns:v="urn:schemas-microsoft-com:vml" Requires="v">
                <p:oleObj spid="_x0000_s739393" name="Equation" r:id="rId25" imgW="1371600" imgH="469800" progId="">
                  <p:embed/>
                </p:oleObj>
              </mc:Choice>
              <mc:Fallback>
                <p:oleObj name="Equation" r:id="rId25" imgW="1371600" imgH="469800" progId="">
                  <p:embed/>
                  <p:pic>
                    <p:nvPicPr>
                      <p:cNvPr id="0" name="Picture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8632" y="2170559"/>
                        <a:ext cx="3475296" cy="11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9346" name="Object 18"/>
          <p:cNvGraphicFramePr>
            <a:graphicFrameLocks noChangeAspect="1"/>
          </p:cNvGraphicFramePr>
          <p:nvPr/>
        </p:nvGraphicFramePr>
        <p:xfrm>
          <a:off x="1857301" y="3394695"/>
          <a:ext cx="3506787" cy="1193800"/>
        </p:xfrm>
        <a:graphic>
          <a:graphicData uri="http://schemas.openxmlformats.org/presentationml/2006/ole">
            <mc:AlternateContent xmlns:mc="http://schemas.openxmlformats.org/markup-compatibility/2006">
              <mc:Choice xmlns:v="urn:schemas-microsoft-com:vml" Requires="v">
                <p:oleObj spid="_x0000_s739394" name="Equation" r:id="rId27" imgW="1384200" imgH="469800" progId="">
                  <p:embed/>
                </p:oleObj>
              </mc:Choice>
              <mc:Fallback>
                <p:oleObj name="Equation" r:id="rId27" imgW="1384200" imgH="469800" progId="">
                  <p:embed/>
                  <p:pic>
                    <p:nvPicPr>
                      <p:cNvPr id="0" name="Picture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57301" y="3394695"/>
                        <a:ext cx="35067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9347" name="Object 19"/>
          <p:cNvGraphicFramePr>
            <a:graphicFrameLocks noChangeAspect="1"/>
          </p:cNvGraphicFramePr>
          <p:nvPr/>
        </p:nvGraphicFramePr>
        <p:xfrm>
          <a:off x="5377184" y="3394695"/>
          <a:ext cx="3443288" cy="1193800"/>
        </p:xfrm>
        <a:graphic>
          <a:graphicData uri="http://schemas.openxmlformats.org/presentationml/2006/ole">
            <mc:AlternateContent xmlns:mc="http://schemas.openxmlformats.org/markup-compatibility/2006">
              <mc:Choice xmlns:v="urn:schemas-microsoft-com:vml" Requires="v">
                <p:oleObj spid="_x0000_s739395" name="Equation" r:id="rId29" imgW="1358640" imgH="469800" progId="">
                  <p:embed/>
                </p:oleObj>
              </mc:Choice>
              <mc:Fallback>
                <p:oleObj name="Equation" r:id="rId29" imgW="1358640" imgH="469800" progId="">
                  <p:embed/>
                  <p:pic>
                    <p:nvPicPr>
                      <p:cNvPr id="0" name="Picture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77184" y="3394695"/>
                        <a:ext cx="344328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p:nvPr/>
        </p:nvSpPr>
        <p:spPr>
          <a:xfrm>
            <a:off x="352343" y="3520127"/>
            <a:ext cx="1627369" cy="738664"/>
          </a:xfrm>
          <a:prstGeom prst="rect">
            <a:avLst/>
          </a:prstGeom>
          <a:noFill/>
        </p:spPr>
        <p:txBody>
          <a:bodyPr wrap="none" rtlCol="0">
            <a:spAutoFit/>
          </a:bodyPr>
          <a:lstStyle/>
          <a:p>
            <a:pPr>
              <a:lnSpc>
                <a:spcPct val="150000"/>
              </a:lnSpc>
            </a:pPr>
            <a:r>
              <a:rPr lang="zh-CN" altLang="en-US" sz="2800" b="1" dirty="0" smtClean="0"/>
              <a:t>类似有：</a:t>
            </a:r>
          </a:p>
        </p:txBody>
      </p:sp>
      <p:sp>
        <p:nvSpPr>
          <p:cNvPr id="62" name="TextBox 61"/>
          <p:cNvSpPr txBox="1"/>
          <p:nvPr/>
        </p:nvSpPr>
        <p:spPr>
          <a:xfrm>
            <a:off x="323528" y="4546823"/>
            <a:ext cx="1266693" cy="656846"/>
          </a:xfrm>
          <a:prstGeom prst="rect">
            <a:avLst/>
          </a:prstGeom>
          <a:noFill/>
        </p:spPr>
        <p:txBody>
          <a:bodyPr wrap="none" rtlCol="0">
            <a:spAutoFit/>
          </a:bodyPr>
          <a:lstStyle/>
          <a:p>
            <a:pPr>
              <a:lnSpc>
                <a:spcPct val="150000"/>
              </a:lnSpc>
            </a:pPr>
            <a:r>
              <a:rPr lang="zh-CN" altLang="en-US" sz="2800" b="1" dirty="0" smtClean="0"/>
              <a:t>而且：</a:t>
            </a:r>
          </a:p>
        </p:txBody>
      </p:sp>
      <p:graphicFrame>
        <p:nvGraphicFramePr>
          <p:cNvPr id="63" name="对象 62"/>
          <p:cNvGraphicFramePr>
            <a:graphicFrameLocks noChangeAspect="1"/>
          </p:cNvGraphicFramePr>
          <p:nvPr/>
        </p:nvGraphicFramePr>
        <p:xfrm>
          <a:off x="1619672" y="4690839"/>
          <a:ext cx="4224470" cy="576064"/>
        </p:xfrm>
        <a:graphic>
          <a:graphicData uri="http://schemas.openxmlformats.org/presentationml/2006/ole">
            <mc:AlternateContent xmlns:mc="http://schemas.openxmlformats.org/markup-compatibility/2006">
              <mc:Choice xmlns:v="urn:schemas-microsoft-com:vml" Requires="v">
                <p:oleObj spid="_x0000_s739396" name="Equation" r:id="rId31" imgW="1676160" imgH="228600" progId="Equation.KSEE3">
                  <p:embed/>
                </p:oleObj>
              </mc:Choice>
              <mc:Fallback>
                <p:oleObj name="Equation" r:id="rId31" imgW="1676160" imgH="228600" progId="Equation.KSEE3">
                  <p:embed/>
                  <p:pic>
                    <p:nvPicPr>
                      <p:cNvPr id="0" name="Picture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19672" y="4690839"/>
                        <a:ext cx="422447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9349" name="Object 21"/>
          <p:cNvGraphicFramePr>
            <a:graphicFrameLocks noChangeAspect="1"/>
          </p:cNvGraphicFramePr>
          <p:nvPr/>
        </p:nvGraphicFramePr>
        <p:xfrm>
          <a:off x="396701" y="5482927"/>
          <a:ext cx="7559675" cy="1114425"/>
        </p:xfrm>
        <a:graphic>
          <a:graphicData uri="http://schemas.openxmlformats.org/presentationml/2006/ole">
            <mc:AlternateContent xmlns:mc="http://schemas.openxmlformats.org/markup-compatibility/2006">
              <mc:Choice xmlns:v="urn:schemas-microsoft-com:vml" Requires="v">
                <p:oleObj spid="_x0000_s739397" name="Equation" r:id="rId33" imgW="3098520" imgH="457200" progId="Equation.KSEE3">
                  <p:embed/>
                </p:oleObj>
              </mc:Choice>
              <mc:Fallback>
                <p:oleObj name="Equation" r:id="rId33" imgW="3098520" imgH="457200" progId="Equation.KSEE3">
                  <p:embed/>
                  <p:pic>
                    <p:nvPicPr>
                      <p:cNvPr id="0" name="Picture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6701" y="5482927"/>
                        <a:ext cx="755967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9343"/>
                                        </p:tgtEl>
                                        <p:attrNameLst>
                                          <p:attrName>style.visibility</p:attrName>
                                        </p:attrNameLst>
                                      </p:cBhvr>
                                      <p:to>
                                        <p:strVal val="visible"/>
                                      </p:to>
                                    </p:set>
                                    <p:animEffect transition="in" filter="blinds(horizontal)">
                                      <p:cBhvr>
                                        <p:cTn id="7" dur="500"/>
                                        <p:tgtEl>
                                          <p:spTgt spid="739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linds(horizontal)">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45"/>
                                        </p:tgtEl>
                                        <p:attrNameLst>
                                          <p:attrName>style.visibility</p:attrName>
                                        </p:attrNameLst>
                                      </p:cBhvr>
                                      <p:to>
                                        <p:strVal val="visible"/>
                                      </p:to>
                                    </p:set>
                                    <p:animEffect transition="in" filter="blinds(horizontal)">
                                      <p:cBhvr>
                                        <p:cTn id="22" dur="500"/>
                                        <p:tgtEl>
                                          <p:spTgt spid="7393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par>
                                <p:cTn id="28" presetID="3" presetClass="entr" presetSubtype="10" fill="hold" nodeType="withEffect">
                                  <p:stCondLst>
                                    <p:cond delay="0"/>
                                  </p:stCondLst>
                                  <p:childTnLst>
                                    <p:set>
                                      <p:cBhvr>
                                        <p:cTn id="29" dur="1" fill="hold">
                                          <p:stCondLst>
                                            <p:cond delay="0"/>
                                          </p:stCondLst>
                                        </p:cTn>
                                        <p:tgtEl>
                                          <p:spTgt spid="739346"/>
                                        </p:tgtEl>
                                        <p:attrNameLst>
                                          <p:attrName>style.visibility</p:attrName>
                                        </p:attrNameLst>
                                      </p:cBhvr>
                                      <p:to>
                                        <p:strVal val="visible"/>
                                      </p:to>
                                    </p:set>
                                    <p:animEffect transition="in" filter="blinds(horizontal)">
                                      <p:cBhvr>
                                        <p:cTn id="30" dur="500"/>
                                        <p:tgtEl>
                                          <p:spTgt spid="739346"/>
                                        </p:tgtEl>
                                      </p:cBhvr>
                                    </p:animEffect>
                                  </p:childTnLst>
                                </p:cTn>
                              </p:par>
                              <p:par>
                                <p:cTn id="31" presetID="3" presetClass="entr" presetSubtype="10" fill="hold" nodeType="withEffect">
                                  <p:stCondLst>
                                    <p:cond delay="0"/>
                                  </p:stCondLst>
                                  <p:childTnLst>
                                    <p:set>
                                      <p:cBhvr>
                                        <p:cTn id="32" dur="1" fill="hold">
                                          <p:stCondLst>
                                            <p:cond delay="0"/>
                                          </p:stCondLst>
                                        </p:cTn>
                                        <p:tgtEl>
                                          <p:spTgt spid="739347"/>
                                        </p:tgtEl>
                                        <p:attrNameLst>
                                          <p:attrName>style.visibility</p:attrName>
                                        </p:attrNameLst>
                                      </p:cBhvr>
                                      <p:to>
                                        <p:strVal val="visible"/>
                                      </p:to>
                                    </p:set>
                                    <p:animEffect transition="in" filter="blinds(horizontal)">
                                      <p:cBhvr>
                                        <p:cTn id="33" dur="500"/>
                                        <p:tgtEl>
                                          <p:spTgt spid="73934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linds(horizontal)">
                                      <p:cBhvr>
                                        <p:cTn id="38" dur="500"/>
                                        <p:tgtEl>
                                          <p:spTgt spid="62"/>
                                        </p:tgtEl>
                                      </p:cBhvr>
                                    </p:animEffect>
                                  </p:childTnLst>
                                </p:cTn>
                              </p:par>
                              <p:par>
                                <p:cTn id="39" presetID="3" presetClass="entr" presetSubtype="1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blinds(horizontal)">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39349"/>
                                        </p:tgtEl>
                                        <p:attrNameLst>
                                          <p:attrName>style.visibility</p:attrName>
                                        </p:attrNameLst>
                                      </p:cBhvr>
                                      <p:to>
                                        <p:strVal val="visible"/>
                                      </p:to>
                                    </p:set>
                                    <p:animEffect transition="in" filter="blinds(horizontal)">
                                      <p:cBhvr>
                                        <p:cTn id="46" dur="500"/>
                                        <p:tgtEl>
                                          <p:spTgt spid="73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Text Box 3"/>
          <p:cNvSpPr txBox="1">
            <a:spLocks noChangeArrowheads="1"/>
          </p:cNvSpPr>
          <p:nvPr/>
        </p:nvSpPr>
        <p:spPr bwMode="auto">
          <a:xfrm>
            <a:off x="437902" y="2693863"/>
            <a:ext cx="9144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p>
        </p:txBody>
      </p:sp>
      <p:graphicFrame>
        <p:nvGraphicFramePr>
          <p:cNvPr id="436228" name="Object 4"/>
          <p:cNvGraphicFramePr>
            <a:graphicFrameLocks noChangeAspect="1"/>
          </p:cNvGraphicFramePr>
          <p:nvPr/>
        </p:nvGraphicFramePr>
        <p:xfrm>
          <a:off x="1198315" y="2714551"/>
          <a:ext cx="1257300" cy="481012"/>
        </p:xfrm>
        <a:graphic>
          <a:graphicData uri="http://schemas.openxmlformats.org/presentationml/2006/ole">
            <mc:AlternateContent xmlns:mc="http://schemas.openxmlformats.org/markup-compatibility/2006">
              <mc:Choice xmlns:v="urn:schemas-microsoft-com:vml" Requires="v">
                <p:oleObj spid="_x0000_s743457" name="公式" r:id="rId3" imgW="1257120" imgH="482400" progId="">
                  <p:embed/>
                </p:oleObj>
              </mc:Choice>
              <mc:Fallback>
                <p:oleObj name="公式" r:id="rId3" imgW="1257120" imgH="4824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315" y="2714551"/>
                        <a:ext cx="1257300"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36229" name="Object 5"/>
          <p:cNvGraphicFramePr>
            <a:graphicFrameLocks noChangeAspect="1"/>
          </p:cNvGraphicFramePr>
          <p:nvPr/>
        </p:nvGraphicFramePr>
        <p:xfrm>
          <a:off x="2525465" y="2803451"/>
          <a:ext cx="3644900" cy="404812"/>
        </p:xfrm>
        <a:graphic>
          <a:graphicData uri="http://schemas.openxmlformats.org/presentationml/2006/ole">
            <mc:AlternateContent xmlns:mc="http://schemas.openxmlformats.org/markup-compatibility/2006">
              <mc:Choice xmlns:v="urn:schemas-microsoft-com:vml" Requires="v">
                <p:oleObj spid="_x0000_s743458" name="公式" r:id="rId5" imgW="3644640" imgH="406080" progId="">
                  <p:embed/>
                </p:oleObj>
              </mc:Choice>
              <mc:Fallback>
                <p:oleObj name="公式" r:id="rId5" imgW="3644640" imgH="40608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465" y="2803451"/>
                        <a:ext cx="36449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30" name="Object 6"/>
          <p:cNvGraphicFramePr>
            <a:graphicFrameLocks noChangeAspect="1"/>
          </p:cNvGraphicFramePr>
          <p:nvPr/>
        </p:nvGraphicFramePr>
        <p:xfrm>
          <a:off x="6227515" y="2790751"/>
          <a:ext cx="838200" cy="330200"/>
        </p:xfrm>
        <a:graphic>
          <a:graphicData uri="http://schemas.openxmlformats.org/presentationml/2006/ole">
            <mc:AlternateContent xmlns:mc="http://schemas.openxmlformats.org/markup-compatibility/2006">
              <mc:Choice xmlns:v="urn:schemas-microsoft-com:vml" Requires="v">
                <p:oleObj spid="_x0000_s743459" name="公式" r:id="rId7" imgW="838080" imgH="330120" progId="">
                  <p:embed/>
                </p:oleObj>
              </mc:Choice>
              <mc:Fallback>
                <p:oleObj name="公式" r:id="rId7" imgW="838080" imgH="33012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515" y="2790751"/>
                        <a:ext cx="838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31" name="Object 7"/>
          <p:cNvGraphicFramePr>
            <a:graphicFrameLocks noChangeAspect="1"/>
          </p:cNvGraphicFramePr>
          <p:nvPr/>
        </p:nvGraphicFramePr>
        <p:xfrm>
          <a:off x="1079169" y="3448422"/>
          <a:ext cx="7021223" cy="1204714"/>
        </p:xfrm>
        <a:graphic>
          <a:graphicData uri="http://schemas.openxmlformats.org/presentationml/2006/ole">
            <mc:AlternateContent xmlns:mc="http://schemas.openxmlformats.org/markup-compatibility/2006">
              <mc:Choice xmlns:v="urn:schemas-microsoft-com:vml" Requires="v">
                <p:oleObj spid="_x0000_s743460" name="Equation" r:id="rId9" imgW="2958840" imgH="507960" progId="">
                  <p:embed/>
                </p:oleObj>
              </mc:Choice>
              <mc:Fallback>
                <p:oleObj name="Equation" r:id="rId9" imgW="2958840" imgH="50796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169" y="3448422"/>
                        <a:ext cx="7021223" cy="1204714"/>
                      </a:xfrm>
                      <a:prstGeom prst="rect">
                        <a:avLst/>
                      </a:prstGeom>
                      <a:noFill/>
                      <a:ln>
                        <a:noFill/>
                      </a:ln>
                      <a:extLst>
                        <a:ext uri="{909E8E84-426E-40DD-AFC4-6F175D3DCCD1}">
                          <a14:hiddenFill xmlns:a14="http://schemas.microsoft.com/office/drawing/2010/main">
                            <a:solidFill>
                              <a:srgbClr val="B1FFF0"/>
                            </a:solidFill>
                          </a14:hiddenFill>
                        </a:ext>
                        <a:ext uri="{91240B29-F687-4F45-9708-019B960494DF}">
                          <a14:hiddenLine xmlns:a14="http://schemas.microsoft.com/office/drawing/2010/main" w="28575">
                            <a:solidFill>
                              <a:srgbClr val="930FD5"/>
                            </a:solidFill>
                            <a:miter lim="800000"/>
                            <a:headEnd/>
                            <a:tailEnd/>
                          </a14:hiddenLine>
                        </a:ext>
                      </a:extLst>
                    </p:spPr>
                  </p:pic>
                </p:oleObj>
              </mc:Fallback>
            </mc:AlternateContent>
          </a:graphicData>
        </a:graphic>
      </p:graphicFrame>
      <p:graphicFrame>
        <p:nvGraphicFramePr>
          <p:cNvPr id="436232" name="Object 8"/>
          <p:cNvGraphicFramePr>
            <a:graphicFrameLocks noChangeAspect="1"/>
          </p:cNvGraphicFramePr>
          <p:nvPr/>
        </p:nvGraphicFramePr>
        <p:xfrm>
          <a:off x="2647702" y="4754488"/>
          <a:ext cx="1219200" cy="901700"/>
        </p:xfrm>
        <a:graphic>
          <a:graphicData uri="http://schemas.openxmlformats.org/presentationml/2006/ole">
            <mc:AlternateContent xmlns:mc="http://schemas.openxmlformats.org/markup-compatibility/2006">
              <mc:Choice xmlns:v="urn:schemas-microsoft-com:vml" Requires="v">
                <p:oleObj spid="_x0000_s743461" name="公式" r:id="rId11" imgW="1218960" imgH="901440" progId="">
                  <p:embed/>
                </p:oleObj>
              </mc:Choice>
              <mc:Fallback>
                <p:oleObj name="公式" r:id="rId11" imgW="1218960" imgH="901440"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7702" y="4754488"/>
                        <a:ext cx="12192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33" name="Object 9"/>
          <p:cNvGraphicFramePr>
            <a:graphicFrameLocks noChangeAspect="1"/>
          </p:cNvGraphicFramePr>
          <p:nvPr/>
        </p:nvGraphicFramePr>
        <p:xfrm>
          <a:off x="1043607" y="5949280"/>
          <a:ext cx="3242523" cy="720080"/>
        </p:xfrm>
        <a:graphic>
          <a:graphicData uri="http://schemas.openxmlformats.org/presentationml/2006/ole">
            <mc:AlternateContent xmlns:mc="http://schemas.openxmlformats.org/markup-compatibility/2006">
              <mc:Choice xmlns:v="urn:schemas-microsoft-com:vml" Requires="v">
                <p:oleObj spid="_x0000_s743462" name="Equation" r:id="rId13" imgW="1193760" imgH="266400" progId="">
                  <p:embed/>
                </p:oleObj>
              </mc:Choice>
              <mc:Fallback>
                <p:oleObj name="Equation" r:id="rId13" imgW="1193760" imgH="266400" progId="">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3607" y="5949280"/>
                        <a:ext cx="3242523" cy="720080"/>
                      </a:xfrm>
                      <a:prstGeom prst="rect">
                        <a:avLst/>
                      </a:prstGeom>
                      <a:noFill/>
                      <a:extLst>
                        <a:ext uri="{909E8E84-426E-40DD-AFC4-6F175D3DCCD1}">
                          <a14:hiddenFill xmlns:a14="http://schemas.microsoft.com/office/drawing/2010/main">
                            <a:solidFill>
                              <a:srgbClr val="FFD9FF"/>
                            </a:solidFill>
                          </a14:hiddenFill>
                        </a:ext>
                      </a:extLst>
                    </p:spPr>
                  </p:pic>
                </p:oleObj>
              </mc:Fallback>
            </mc:AlternateContent>
          </a:graphicData>
        </a:graphic>
      </p:graphicFrame>
      <p:graphicFrame>
        <p:nvGraphicFramePr>
          <p:cNvPr id="436234" name="Object 10"/>
          <p:cNvGraphicFramePr>
            <a:graphicFrameLocks noChangeAspect="1"/>
          </p:cNvGraphicFramePr>
          <p:nvPr/>
        </p:nvGraphicFramePr>
        <p:xfrm>
          <a:off x="4932040" y="5805264"/>
          <a:ext cx="2980684" cy="1080120"/>
        </p:xfrm>
        <a:graphic>
          <a:graphicData uri="http://schemas.openxmlformats.org/presentationml/2006/ole">
            <mc:AlternateContent xmlns:mc="http://schemas.openxmlformats.org/markup-compatibility/2006">
              <mc:Choice xmlns:v="urn:schemas-microsoft-com:vml" Requires="v">
                <p:oleObj spid="_x0000_s743463" name="Equation" r:id="rId15" imgW="1257120" imgH="457200" progId="">
                  <p:embed/>
                </p:oleObj>
              </mc:Choice>
              <mc:Fallback>
                <p:oleObj name="Equation" r:id="rId15" imgW="1257120" imgH="457200" progId="">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040" y="5805264"/>
                        <a:ext cx="2980684" cy="1080120"/>
                      </a:xfrm>
                      <a:prstGeom prst="rect">
                        <a:avLst/>
                      </a:prstGeom>
                      <a:noFill/>
                      <a:extLst>
                        <a:ext uri="{909E8E84-426E-40DD-AFC4-6F175D3DCCD1}">
                          <a14:hiddenFill xmlns:a14="http://schemas.microsoft.com/office/drawing/2010/main">
                            <a:solidFill>
                              <a:srgbClr val="FFD9FF"/>
                            </a:solidFill>
                          </a14:hiddenFill>
                        </a:ext>
                      </a:extLst>
                    </p:spPr>
                  </p:pic>
                </p:oleObj>
              </mc:Fallback>
            </mc:AlternateContent>
          </a:graphicData>
        </a:graphic>
      </p:graphicFrame>
      <p:grpSp>
        <p:nvGrpSpPr>
          <p:cNvPr id="2" name="Group 11"/>
          <p:cNvGrpSpPr>
            <a:grpSpLocks/>
          </p:cNvGrpSpPr>
          <p:nvPr/>
        </p:nvGrpSpPr>
        <p:grpSpPr bwMode="auto">
          <a:xfrm>
            <a:off x="4500316" y="4823048"/>
            <a:ext cx="1792288" cy="838200"/>
            <a:chOff x="3107" y="2520"/>
            <a:chExt cx="1129" cy="528"/>
          </a:xfrm>
        </p:grpSpPr>
        <p:graphicFrame>
          <p:nvGraphicFramePr>
            <p:cNvPr id="436236" name="Object 12"/>
            <p:cNvGraphicFramePr>
              <a:graphicFrameLocks noChangeAspect="1"/>
            </p:cNvGraphicFramePr>
            <p:nvPr/>
          </p:nvGraphicFramePr>
          <p:xfrm>
            <a:off x="3107" y="2553"/>
            <a:ext cx="805" cy="468"/>
          </p:xfrm>
          <a:graphic>
            <a:graphicData uri="http://schemas.openxmlformats.org/presentationml/2006/ole">
              <mc:AlternateContent xmlns:mc="http://schemas.openxmlformats.org/markup-compatibility/2006">
                <mc:Choice xmlns:v="urn:schemas-microsoft-com:vml" Requires="v">
                  <p:oleObj spid="_x0000_s743464" name="Equation" r:id="rId17" imgW="520560" imgH="304560" progId="">
                    <p:embed/>
                  </p:oleObj>
                </mc:Choice>
                <mc:Fallback>
                  <p:oleObj name="Equation" r:id="rId17" imgW="520560" imgH="304560" progId="">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7" y="2553"/>
                          <a:ext cx="805"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37" name="Object 13"/>
            <p:cNvGraphicFramePr>
              <a:graphicFrameLocks noChangeAspect="1"/>
            </p:cNvGraphicFramePr>
            <p:nvPr/>
          </p:nvGraphicFramePr>
          <p:xfrm>
            <a:off x="3876" y="2520"/>
            <a:ext cx="360" cy="528"/>
          </p:xfrm>
          <a:graphic>
            <a:graphicData uri="http://schemas.openxmlformats.org/presentationml/2006/ole">
              <mc:AlternateContent xmlns:mc="http://schemas.openxmlformats.org/markup-compatibility/2006">
                <mc:Choice xmlns:v="urn:schemas-microsoft-com:vml" Requires="v">
                  <p:oleObj spid="_x0000_s743465" name="公式" r:id="rId19" imgW="571320" imgH="838080" progId="">
                    <p:embed/>
                  </p:oleObj>
                </mc:Choice>
                <mc:Fallback>
                  <p:oleObj name="公式" r:id="rId19" imgW="571320" imgH="838080" progId="">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6" y="2520"/>
                          <a:ext cx="36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 name="对象 13"/>
          <p:cNvGraphicFramePr>
            <a:graphicFrameLocks noChangeAspect="1"/>
          </p:cNvGraphicFramePr>
          <p:nvPr/>
        </p:nvGraphicFramePr>
        <p:xfrm>
          <a:off x="434440" y="116632"/>
          <a:ext cx="8458040" cy="2492896"/>
        </p:xfrm>
        <a:graphic>
          <a:graphicData uri="http://schemas.openxmlformats.org/presentationml/2006/ole">
            <mc:AlternateContent xmlns:mc="http://schemas.openxmlformats.org/markup-compatibility/2006">
              <mc:Choice xmlns:v="urn:schemas-microsoft-com:vml" Requires="v">
                <p:oleObj spid="_x0000_s743466" name="Equation" r:id="rId21" imgW="3619440" imgH="1066680" progId="">
                  <p:embed/>
                </p:oleObj>
              </mc:Choice>
              <mc:Fallback>
                <p:oleObj name="Equation" r:id="rId21" imgW="3619440" imgH="1066680" progId="">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440" y="116632"/>
                        <a:ext cx="8458040" cy="24928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6227"/>
                                        </p:tgtEl>
                                        <p:attrNameLst>
                                          <p:attrName>style.visibility</p:attrName>
                                        </p:attrNameLst>
                                      </p:cBhvr>
                                      <p:to>
                                        <p:strVal val="visible"/>
                                      </p:to>
                                    </p:set>
                                    <p:animEffect transition="in" filter="wipe(left)">
                                      <p:cBhvr>
                                        <p:cTn id="7" dur="500"/>
                                        <p:tgtEl>
                                          <p:spTgt spid="436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6228"/>
                                        </p:tgtEl>
                                        <p:attrNameLst>
                                          <p:attrName>style.visibility</p:attrName>
                                        </p:attrNameLst>
                                      </p:cBhvr>
                                      <p:to>
                                        <p:strVal val="visible"/>
                                      </p:to>
                                    </p:set>
                                    <p:animEffect transition="in" filter="wipe(left)">
                                      <p:cBhvr>
                                        <p:cTn id="12" dur="500"/>
                                        <p:tgtEl>
                                          <p:spTgt spid="436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6229"/>
                                        </p:tgtEl>
                                        <p:attrNameLst>
                                          <p:attrName>style.visibility</p:attrName>
                                        </p:attrNameLst>
                                      </p:cBhvr>
                                      <p:to>
                                        <p:strVal val="visible"/>
                                      </p:to>
                                    </p:set>
                                    <p:animEffect transition="in" filter="wipe(left)">
                                      <p:cBhvr>
                                        <p:cTn id="17" dur="500"/>
                                        <p:tgtEl>
                                          <p:spTgt spid="436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6230"/>
                                        </p:tgtEl>
                                        <p:attrNameLst>
                                          <p:attrName>style.visibility</p:attrName>
                                        </p:attrNameLst>
                                      </p:cBhvr>
                                      <p:to>
                                        <p:strVal val="visible"/>
                                      </p:to>
                                    </p:set>
                                    <p:animEffect transition="in" filter="wipe(left)">
                                      <p:cBhvr>
                                        <p:cTn id="22" dur="500"/>
                                        <p:tgtEl>
                                          <p:spTgt spid="436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6231"/>
                                        </p:tgtEl>
                                        <p:attrNameLst>
                                          <p:attrName>style.visibility</p:attrName>
                                        </p:attrNameLst>
                                      </p:cBhvr>
                                      <p:to>
                                        <p:strVal val="visible"/>
                                      </p:to>
                                    </p:set>
                                    <p:animEffect transition="in" filter="wipe(left)">
                                      <p:cBhvr>
                                        <p:cTn id="27" dur="500"/>
                                        <p:tgtEl>
                                          <p:spTgt spid="4362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6232"/>
                                        </p:tgtEl>
                                        <p:attrNameLst>
                                          <p:attrName>style.visibility</p:attrName>
                                        </p:attrNameLst>
                                      </p:cBhvr>
                                      <p:to>
                                        <p:strVal val="visible"/>
                                      </p:to>
                                    </p:set>
                                    <p:animEffect transition="in" filter="wipe(left)">
                                      <p:cBhvr>
                                        <p:cTn id="32" dur="500"/>
                                        <p:tgtEl>
                                          <p:spTgt spid="4362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6233"/>
                                        </p:tgtEl>
                                        <p:attrNameLst>
                                          <p:attrName>style.visibility</p:attrName>
                                        </p:attrNameLst>
                                      </p:cBhvr>
                                      <p:to>
                                        <p:strVal val="visible"/>
                                      </p:to>
                                    </p:set>
                                    <p:animEffect transition="in" filter="wipe(left)">
                                      <p:cBhvr>
                                        <p:cTn id="42" dur="500"/>
                                        <p:tgtEl>
                                          <p:spTgt spid="4362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6234"/>
                                        </p:tgtEl>
                                        <p:attrNameLst>
                                          <p:attrName>style.visibility</p:attrName>
                                        </p:attrNameLst>
                                      </p:cBhvr>
                                      <p:to>
                                        <p:strVal val="visible"/>
                                      </p:to>
                                    </p:set>
                                    <p:animEffect transition="in" filter="wipe(left)">
                                      <p:cBhvr>
                                        <p:cTn id="47" dur="500"/>
                                        <p:tgtEl>
                                          <p:spTgt spid="436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7848872" cy="3323987"/>
          </a:xfrm>
          <a:prstGeom prst="rect">
            <a:avLst/>
          </a:prstGeom>
          <a:noFill/>
        </p:spPr>
        <p:txBody>
          <a:bodyPr wrap="square" rtlCol="0">
            <a:spAutoFit/>
          </a:bodyPr>
          <a:lstStyle/>
          <a:p>
            <a:pPr>
              <a:lnSpc>
                <a:spcPct val="150000"/>
              </a:lnSpc>
            </a:pPr>
            <a:r>
              <a:rPr lang="zh-CN" altLang="en-US" sz="2800" b="1" dirty="0" smtClean="0">
                <a:solidFill>
                  <a:srgbClr val="0000FF"/>
                </a:solidFill>
                <a:latin typeface="+mj-ea"/>
                <a:ea typeface="+mj-ea"/>
              </a:rPr>
              <a:t>注意：</a:t>
            </a:r>
            <a:r>
              <a:rPr lang="zh-CN" altLang="en-US" sz="2800" b="1" dirty="0" smtClean="0">
                <a:solidFill>
                  <a:schemeClr val="bg2"/>
                </a:solidFill>
              </a:rPr>
              <a:t>在不涉及角度和长度的几何问题中，仿射标架和直角标架并没有本质的区别，某些情况下合适的仿射标架还会带来运算的简便，但是一旦涉及到角度和长度，使用直角标架会使坐标的代数运算大为简化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1954" name="Freeform 2"/>
          <p:cNvSpPr>
            <a:spLocks/>
          </p:cNvSpPr>
          <p:nvPr/>
        </p:nvSpPr>
        <p:spPr bwMode="auto">
          <a:xfrm>
            <a:off x="2843262" y="2708870"/>
            <a:ext cx="1509713" cy="14288"/>
          </a:xfrm>
          <a:custGeom>
            <a:avLst/>
            <a:gdLst/>
            <a:ahLst/>
            <a:cxnLst>
              <a:cxn ang="0">
                <a:pos x="0" y="9"/>
              </a:cxn>
              <a:cxn ang="0">
                <a:pos x="951" y="0"/>
              </a:cxn>
            </a:cxnLst>
            <a:rect l="0" t="0" r="r" b="b"/>
            <a:pathLst>
              <a:path w="951" h="9">
                <a:moveTo>
                  <a:pt x="0" y="9"/>
                </a:moveTo>
                <a:lnTo>
                  <a:pt x="951" y="0"/>
                </a:lnTo>
              </a:path>
            </a:pathLst>
          </a:custGeom>
          <a:noFill/>
          <a:ln w="28575">
            <a:solidFill>
              <a:srgbClr val="FF33CC"/>
            </a:solidFill>
            <a:round/>
            <a:headEnd/>
            <a:tailEnd type="triangle" w="med" len="med"/>
          </a:ln>
        </p:spPr>
        <p:txBody>
          <a:bodyPr wrap="none" anchor="ctr"/>
          <a:lstStyle/>
          <a:p>
            <a:endParaRPr lang="zh-CN" altLang="en-US"/>
          </a:p>
        </p:txBody>
      </p:sp>
      <p:sp>
        <p:nvSpPr>
          <p:cNvPr id="381955" name="Freeform 3"/>
          <p:cNvSpPr>
            <a:spLocks/>
          </p:cNvSpPr>
          <p:nvPr/>
        </p:nvSpPr>
        <p:spPr bwMode="auto">
          <a:xfrm>
            <a:off x="2843262" y="1916708"/>
            <a:ext cx="773113" cy="777875"/>
          </a:xfrm>
          <a:custGeom>
            <a:avLst/>
            <a:gdLst/>
            <a:ahLst/>
            <a:cxnLst>
              <a:cxn ang="0">
                <a:pos x="0" y="490"/>
              </a:cxn>
              <a:cxn ang="0">
                <a:pos x="487" y="0"/>
              </a:cxn>
            </a:cxnLst>
            <a:rect l="0" t="0" r="r" b="b"/>
            <a:pathLst>
              <a:path w="487" h="490">
                <a:moveTo>
                  <a:pt x="0" y="490"/>
                </a:moveTo>
                <a:lnTo>
                  <a:pt x="487" y="0"/>
                </a:lnTo>
              </a:path>
            </a:pathLst>
          </a:custGeom>
          <a:noFill/>
          <a:ln w="28575">
            <a:solidFill>
              <a:schemeClr val="accent2"/>
            </a:solidFill>
            <a:round/>
            <a:headEnd/>
            <a:tailEnd type="triangle" w="med" len="med"/>
          </a:ln>
        </p:spPr>
        <p:txBody>
          <a:bodyPr wrap="none" anchor="ctr"/>
          <a:lstStyle/>
          <a:p>
            <a:endParaRPr lang="zh-CN" altLang="en-US"/>
          </a:p>
        </p:txBody>
      </p:sp>
      <p:sp>
        <p:nvSpPr>
          <p:cNvPr id="381956" name="Freeform 4"/>
          <p:cNvSpPr>
            <a:spLocks/>
          </p:cNvSpPr>
          <p:nvPr/>
        </p:nvSpPr>
        <p:spPr bwMode="auto">
          <a:xfrm>
            <a:off x="2843262" y="1934170"/>
            <a:ext cx="2262188" cy="774700"/>
          </a:xfrm>
          <a:custGeom>
            <a:avLst/>
            <a:gdLst/>
            <a:ahLst/>
            <a:cxnLst>
              <a:cxn ang="0">
                <a:pos x="0" y="488"/>
              </a:cxn>
              <a:cxn ang="0">
                <a:pos x="1425" y="0"/>
              </a:cxn>
            </a:cxnLst>
            <a:rect l="0" t="0" r="r" b="b"/>
            <a:pathLst>
              <a:path w="1425" h="488">
                <a:moveTo>
                  <a:pt x="0" y="488"/>
                </a:moveTo>
                <a:lnTo>
                  <a:pt x="1425" y="0"/>
                </a:lnTo>
              </a:path>
            </a:pathLst>
          </a:custGeom>
          <a:noFill/>
          <a:ln w="28575">
            <a:solidFill>
              <a:schemeClr val="tx1"/>
            </a:solidFill>
            <a:round/>
            <a:headEnd/>
            <a:tailEnd type="triangle" w="med" len="med"/>
          </a:ln>
        </p:spPr>
        <p:txBody>
          <a:bodyPr wrap="none" anchor="ctr"/>
          <a:lstStyle/>
          <a:p>
            <a:endParaRPr lang="zh-CN" altLang="en-US"/>
          </a:p>
        </p:txBody>
      </p:sp>
      <p:sp>
        <p:nvSpPr>
          <p:cNvPr id="381957" name="Freeform 5"/>
          <p:cNvSpPr>
            <a:spLocks/>
          </p:cNvSpPr>
          <p:nvPr/>
        </p:nvSpPr>
        <p:spPr bwMode="auto">
          <a:xfrm>
            <a:off x="4356150" y="1977033"/>
            <a:ext cx="706437" cy="717550"/>
          </a:xfrm>
          <a:custGeom>
            <a:avLst/>
            <a:gdLst/>
            <a:ahLst/>
            <a:cxnLst>
              <a:cxn ang="0">
                <a:pos x="0" y="452"/>
              </a:cxn>
              <a:cxn ang="0">
                <a:pos x="445" y="0"/>
              </a:cxn>
            </a:cxnLst>
            <a:rect l="0" t="0" r="r" b="b"/>
            <a:pathLst>
              <a:path w="445" h="452">
                <a:moveTo>
                  <a:pt x="0" y="452"/>
                </a:moveTo>
                <a:lnTo>
                  <a:pt x="445" y="0"/>
                </a:lnTo>
              </a:path>
            </a:pathLst>
          </a:custGeom>
          <a:noFill/>
          <a:ln w="28575">
            <a:solidFill>
              <a:schemeClr val="accent2"/>
            </a:solidFill>
            <a:round/>
            <a:headEnd/>
            <a:tailEnd type="none" w="med" len="med"/>
          </a:ln>
        </p:spPr>
        <p:txBody>
          <a:bodyPr wrap="none" anchor="ctr"/>
          <a:lstStyle/>
          <a:p>
            <a:endParaRPr lang="zh-CN" altLang="en-US"/>
          </a:p>
        </p:txBody>
      </p:sp>
      <p:sp>
        <p:nvSpPr>
          <p:cNvPr id="381958" name="Freeform 6"/>
          <p:cNvSpPr>
            <a:spLocks/>
          </p:cNvSpPr>
          <p:nvPr/>
        </p:nvSpPr>
        <p:spPr bwMode="auto">
          <a:xfrm>
            <a:off x="3563987" y="1916708"/>
            <a:ext cx="1509713" cy="14287"/>
          </a:xfrm>
          <a:custGeom>
            <a:avLst/>
            <a:gdLst/>
            <a:ahLst/>
            <a:cxnLst>
              <a:cxn ang="0">
                <a:pos x="0" y="9"/>
              </a:cxn>
              <a:cxn ang="0">
                <a:pos x="951" y="0"/>
              </a:cxn>
            </a:cxnLst>
            <a:rect l="0" t="0" r="r" b="b"/>
            <a:pathLst>
              <a:path w="951" h="9">
                <a:moveTo>
                  <a:pt x="0" y="9"/>
                </a:moveTo>
                <a:lnTo>
                  <a:pt x="951" y="0"/>
                </a:lnTo>
              </a:path>
            </a:pathLst>
          </a:custGeom>
          <a:noFill/>
          <a:ln w="28575">
            <a:solidFill>
              <a:srgbClr val="FF33CC"/>
            </a:solidFill>
            <a:round/>
            <a:headEnd/>
            <a:tailEnd type="none" w="med" len="med"/>
          </a:ln>
        </p:spPr>
        <p:txBody>
          <a:bodyPr wrap="none" anchor="ctr"/>
          <a:lstStyle/>
          <a:p>
            <a:endParaRPr lang="zh-CN" altLang="en-US"/>
          </a:p>
        </p:txBody>
      </p:sp>
      <p:sp>
        <p:nvSpPr>
          <p:cNvPr id="381959" name="Text Box 7"/>
          <p:cNvSpPr txBox="1">
            <a:spLocks noChangeArrowheads="1"/>
          </p:cNvSpPr>
          <p:nvPr/>
        </p:nvSpPr>
        <p:spPr bwMode="auto">
          <a:xfrm>
            <a:off x="2700387" y="2708820"/>
            <a:ext cx="431800" cy="366713"/>
          </a:xfrm>
          <a:prstGeom prst="rect">
            <a:avLst/>
          </a:prstGeom>
          <a:noFill/>
          <a:ln w="9525">
            <a:noFill/>
            <a:miter lim="800000"/>
            <a:headEnd/>
            <a:tailEnd/>
          </a:ln>
          <a:effectLst/>
        </p:spPr>
        <p:txBody>
          <a:bodyPr>
            <a:spAutoFit/>
          </a:bodyPr>
          <a:lstStyle/>
          <a:p>
            <a:pPr>
              <a:spcBef>
                <a:spcPct val="50000"/>
              </a:spcBef>
            </a:pPr>
            <a:r>
              <a:rPr lang="en-US" altLang="zh-CN" sz="1800" b="1" i="1"/>
              <a:t>O</a:t>
            </a:r>
          </a:p>
        </p:txBody>
      </p:sp>
      <p:sp>
        <p:nvSpPr>
          <p:cNvPr id="381960" name="Text Box 8"/>
          <p:cNvSpPr txBox="1">
            <a:spLocks noChangeArrowheads="1"/>
          </p:cNvSpPr>
          <p:nvPr/>
        </p:nvSpPr>
        <p:spPr bwMode="auto">
          <a:xfrm>
            <a:off x="4211687" y="2708820"/>
            <a:ext cx="431800" cy="366713"/>
          </a:xfrm>
          <a:prstGeom prst="rect">
            <a:avLst/>
          </a:prstGeom>
          <a:noFill/>
          <a:ln w="9525">
            <a:noFill/>
            <a:miter lim="800000"/>
            <a:headEnd/>
            <a:tailEnd/>
          </a:ln>
          <a:effectLst/>
        </p:spPr>
        <p:txBody>
          <a:bodyPr>
            <a:spAutoFit/>
          </a:bodyPr>
          <a:lstStyle/>
          <a:p>
            <a:r>
              <a:rPr lang="en-US" altLang="zh-CN" sz="1800" b="1" i="1"/>
              <a:t>A</a:t>
            </a:r>
            <a:endParaRPr lang="en-US" altLang="zh-CN" sz="1800" b="1">
              <a:latin typeface="Arial" charset="0"/>
            </a:endParaRPr>
          </a:p>
        </p:txBody>
      </p:sp>
      <p:sp>
        <p:nvSpPr>
          <p:cNvPr id="381961" name="Text Box 9"/>
          <p:cNvSpPr txBox="1">
            <a:spLocks noChangeArrowheads="1"/>
          </p:cNvSpPr>
          <p:nvPr/>
        </p:nvSpPr>
        <p:spPr bwMode="auto">
          <a:xfrm>
            <a:off x="3275062" y="1700808"/>
            <a:ext cx="431800" cy="366712"/>
          </a:xfrm>
          <a:prstGeom prst="rect">
            <a:avLst/>
          </a:prstGeom>
          <a:noFill/>
          <a:ln w="9525">
            <a:noFill/>
            <a:miter lim="800000"/>
            <a:headEnd/>
            <a:tailEnd/>
          </a:ln>
          <a:effectLst/>
        </p:spPr>
        <p:txBody>
          <a:bodyPr>
            <a:spAutoFit/>
          </a:bodyPr>
          <a:lstStyle/>
          <a:p>
            <a:r>
              <a:rPr lang="en-US" altLang="zh-CN" sz="1800" b="1" i="1"/>
              <a:t>B</a:t>
            </a:r>
            <a:endParaRPr lang="en-US" altLang="zh-CN" sz="1800" b="1">
              <a:latin typeface="Arial" charset="0"/>
            </a:endParaRPr>
          </a:p>
        </p:txBody>
      </p:sp>
      <p:sp>
        <p:nvSpPr>
          <p:cNvPr id="381962" name="Text Box 10"/>
          <p:cNvSpPr txBox="1">
            <a:spLocks noChangeArrowheads="1"/>
          </p:cNvSpPr>
          <p:nvPr/>
        </p:nvSpPr>
        <p:spPr bwMode="auto">
          <a:xfrm>
            <a:off x="5148312" y="1772195"/>
            <a:ext cx="431800" cy="366713"/>
          </a:xfrm>
          <a:prstGeom prst="rect">
            <a:avLst/>
          </a:prstGeom>
          <a:noFill/>
          <a:ln w="9525">
            <a:noFill/>
            <a:miter lim="800000"/>
            <a:headEnd/>
            <a:tailEnd/>
          </a:ln>
          <a:effectLst/>
        </p:spPr>
        <p:txBody>
          <a:bodyPr>
            <a:spAutoFit/>
          </a:bodyPr>
          <a:lstStyle/>
          <a:p>
            <a:r>
              <a:rPr lang="en-US" altLang="zh-CN" sz="1800" b="1" i="1"/>
              <a:t>C</a:t>
            </a:r>
            <a:endParaRPr lang="en-US" altLang="zh-CN" sz="1800" b="1">
              <a:latin typeface="Arial" charset="0"/>
            </a:endParaRPr>
          </a:p>
        </p:txBody>
      </p:sp>
      <p:sp>
        <p:nvSpPr>
          <p:cNvPr id="381963" name="Text Box 11"/>
          <p:cNvSpPr txBox="1">
            <a:spLocks noChangeArrowheads="1"/>
          </p:cNvSpPr>
          <p:nvPr/>
        </p:nvSpPr>
        <p:spPr bwMode="auto">
          <a:xfrm>
            <a:off x="611560" y="3212976"/>
            <a:ext cx="7704137" cy="519112"/>
          </a:xfrm>
          <a:prstGeom prst="rect">
            <a:avLst/>
          </a:prstGeom>
          <a:noFill/>
          <a:ln w="9525">
            <a:noFill/>
            <a:miter lim="800000"/>
            <a:headEnd/>
            <a:tailEnd/>
          </a:ln>
          <a:effectLst/>
        </p:spPr>
        <p:txBody>
          <a:bodyPr>
            <a:spAutoFit/>
          </a:bodyPr>
          <a:lstStyle/>
          <a:p>
            <a:pPr>
              <a:spcBef>
                <a:spcPct val="50000"/>
              </a:spcBef>
            </a:pPr>
            <a:r>
              <a:rPr lang="zh-CN" altLang="en-US" sz="2800" b="1" dirty="0">
                <a:latin typeface="+mn-ea"/>
                <a:ea typeface="+mn-ea"/>
              </a:rPr>
              <a:t>这种求两个向量和的方法叫做</a:t>
            </a:r>
            <a:r>
              <a:rPr lang="zh-CN" altLang="en-US" sz="2800" b="1" dirty="0">
                <a:solidFill>
                  <a:schemeClr val="accent1"/>
                </a:solidFill>
                <a:latin typeface="+mn-ea"/>
                <a:ea typeface="+mn-ea"/>
              </a:rPr>
              <a:t>平行四边形法则</a:t>
            </a:r>
          </a:p>
        </p:txBody>
      </p:sp>
      <p:grpSp>
        <p:nvGrpSpPr>
          <p:cNvPr id="20" name="Group 14"/>
          <p:cNvGrpSpPr>
            <a:grpSpLocks/>
          </p:cNvGrpSpPr>
          <p:nvPr/>
        </p:nvGrpSpPr>
        <p:grpSpPr bwMode="auto">
          <a:xfrm>
            <a:off x="610691" y="260648"/>
            <a:ext cx="7705725" cy="1301750"/>
            <a:chOff x="385" y="391"/>
            <a:chExt cx="4854" cy="820"/>
          </a:xfrm>
        </p:grpSpPr>
        <p:graphicFrame>
          <p:nvGraphicFramePr>
            <p:cNvPr id="21" name="Object 15"/>
            <p:cNvGraphicFramePr>
              <a:graphicFrameLocks noChangeAspect="1"/>
            </p:cNvGraphicFramePr>
            <p:nvPr/>
          </p:nvGraphicFramePr>
          <p:xfrm>
            <a:off x="2064" y="436"/>
            <a:ext cx="808" cy="363"/>
          </p:xfrm>
          <a:graphic>
            <a:graphicData uri="http://schemas.openxmlformats.org/presentationml/2006/ole">
              <mc:AlternateContent xmlns:mc="http://schemas.openxmlformats.org/markup-compatibility/2006">
                <mc:Choice xmlns:v="urn:schemas-microsoft-com:vml" Requires="v">
                  <p:oleObj spid="_x0000_s381978" name="公式" r:id="rId4" imgW="507960" imgH="228600" progId="">
                    <p:embed/>
                  </p:oleObj>
                </mc:Choice>
                <mc:Fallback>
                  <p:oleObj name="公式" r:id="rId4" imgW="507960" imgH="22860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436"/>
                          <a:ext cx="808"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6"/>
            <p:cNvGraphicFramePr>
              <a:graphicFrameLocks noChangeAspect="1"/>
            </p:cNvGraphicFramePr>
            <p:nvPr/>
          </p:nvGraphicFramePr>
          <p:xfrm>
            <a:off x="3470" y="844"/>
            <a:ext cx="1496" cy="351"/>
          </p:xfrm>
          <a:graphic>
            <a:graphicData uri="http://schemas.openxmlformats.org/presentationml/2006/ole">
              <mc:AlternateContent xmlns:mc="http://schemas.openxmlformats.org/markup-compatibility/2006">
                <mc:Choice xmlns:v="urn:schemas-microsoft-com:vml" Requires="v">
                  <p:oleObj spid="_x0000_s381979" name="公式" r:id="rId6" imgW="977760" imgH="228600" progId="">
                    <p:embed/>
                  </p:oleObj>
                </mc:Choice>
                <mc:Fallback>
                  <p:oleObj name="公式" r:id="rId6" imgW="977760" imgH="22860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 y="844"/>
                          <a:ext cx="1496"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17"/>
            <p:cNvSpPr txBox="1">
              <a:spLocks noChangeArrowheads="1"/>
            </p:cNvSpPr>
            <p:nvPr/>
          </p:nvSpPr>
          <p:spPr bwMode="auto">
            <a:xfrm>
              <a:off x="385" y="391"/>
              <a:ext cx="4854" cy="82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800" b="1" dirty="0" smtClean="0">
                  <a:latin typeface="+mn-ea"/>
                  <a:ea typeface="+mn-ea"/>
                </a:rPr>
                <a:t>如</a:t>
              </a:r>
              <a:r>
                <a:rPr lang="zh-CN" altLang="en-US" sz="2800" b="1" dirty="0">
                  <a:latin typeface="+mn-ea"/>
                  <a:ea typeface="+mn-ea"/>
                </a:rPr>
                <a:t>果把两个向量     </a:t>
              </a:r>
              <a:r>
                <a:rPr lang="zh-CN" altLang="en-US" sz="2800" b="1" dirty="0" smtClean="0">
                  <a:latin typeface="+mn-ea"/>
                  <a:ea typeface="+mn-ea"/>
                </a:rPr>
                <a:t>   为</a:t>
              </a:r>
              <a:r>
                <a:rPr lang="zh-CN" altLang="en-US" sz="2800" b="1" dirty="0">
                  <a:latin typeface="+mn-ea"/>
                  <a:ea typeface="+mn-ea"/>
                </a:rPr>
                <a:t>邻边组成一个平行四边形</a:t>
              </a:r>
              <a:r>
                <a:rPr lang="en-US" altLang="zh-CN" sz="2800" i="1" dirty="0">
                  <a:latin typeface="+mn-lt"/>
                  <a:ea typeface="+mn-ea"/>
                </a:rPr>
                <a:t>OACB</a:t>
              </a:r>
              <a:r>
                <a:rPr lang="zh-CN" altLang="en-US" sz="2800" b="1" dirty="0">
                  <a:latin typeface="+mn-ea"/>
                  <a:ea typeface="+mn-ea"/>
                </a:rPr>
                <a:t>，那么对角线向量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1954"/>
                                        </p:tgtEl>
                                        <p:attrNameLst>
                                          <p:attrName>style.visibility</p:attrName>
                                        </p:attrNameLst>
                                      </p:cBhvr>
                                      <p:to>
                                        <p:strVal val="visible"/>
                                      </p:to>
                                    </p:set>
                                    <p:animEffect transition="in" filter="strips(downRight)">
                                      <p:cBhvr>
                                        <p:cTn id="12" dur="1000"/>
                                        <p:tgtEl>
                                          <p:spTgt spid="381954"/>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381959"/>
                                        </p:tgtEl>
                                        <p:attrNameLst>
                                          <p:attrName>style.visibility</p:attrName>
                                        </p:attrNameLst>
                                      </p:cBhvr>
                                      <p:to>
                                        <p:strVal val="visible"/>
                                      </p:to>
                                    </p:set>
                                    <p:animEffect transition="in" filter="box(in)">
                                      <p:cBhvr>
                                        <p:cTn id="16" dur="500"/>
                                        <p:tgtEl>
                                          <p:spTgt spid="38195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81960"/>
                                        </p:tgtEl>
                                        <p:attrNameLst>
                                          <p:attrName>style.visibility</p:attrName>
                                        </p:attrNameLst>
                                      </p:cBhvr>
                                      <p:to>
                                        <p:strVal val="visible"/>
                                      </p:to>
                                    </p:set>
                                    <p:animEffect transition="in" filter="box(in)">
                                      <p:cBhvr>
                                        <p:cTn id="19" dur="500"/>
                                        <p:tgtEl>
                                          <p:spTgt spid="381960"/>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381955"/>
                                        </p:tgtEl>
                                        <p:attrNameLst>
                                          <p:attrName>style.visibility</p:attrName>
                                        </p:attrNameLst>
                                      </p:cBhvr>
                                      <p:to>
                                        <p:strVal val="visible"/>
                                      </p:to>
                                    </p:set>
                                    <p:animEffect transition="in" filter="strips(upRight)">
                                      <p:cBhvr>
                                        <p:cTn id="24" dur="1000"/>
                                        <p:tgtEl>
                                          <p:spTgt spid="381955"/>
                                        </p:tgtEl>
                                      </p:cBhvr>
                                    </p:animEffect>
                                  </p:childTnLst>
                                </p:cTn>
                              </p:par>
                            </p:childTnLst>
                          </p:cTn>
                        </p:par>
                        <p:par>
                          <p:cTn id="25" fill="hold">
                            <p:stCondLst>
                              <p:cond delay="1000"/>
                            </p:stCondLst>
                            <p:childTnLst>
                              <p:par>
                                <p:cTn id="26" presetID="4" presetClass="entr" presetSubtype="16" fill="hold" grpId="0" nodeType="afterEffect">
                                  <p:stCondLst>
                                    <p:cond delay="0"/>
                                  </p:stCondLst>
                                  <p:childTnLst>
                                    <p:set>
                                      <p:cBhvr>
                                        <p:cTn id="27" dur="1" fill="hold">
                                          <p:stCondLst>
                                            <p:cond delay="0"/>
                                          </p:stCondLst>
                                        </p:cTn>
                                        <p:tgtEl>
                                          <p:spTgt spid="381961"/>
                                        </p:tgtEl>
                                        <p:attrNameLst>
                                          <p:attrName>style.visibility</p:attrName>
                                        </p:attrNameLst>
                                      </p:cBhvr>
                                      <p:to>
                                        <p:strVal val="visible"/>
                                      </p:to>
                                    </p:set>
                                    <p:animEffect transition="in" filter="box(in)">
                                      <p:cBhvr>
                                        <p:cTn id="28" dur="500"/>
                                        <p:tgtEl>
                                          <p:spTgt spid="381961"/>
                                        </p:tgtEl>
                                      </p:cBhvr>
                                    </p:animEffect>
                                  </p:childTnLst>
                                </p:cTn>
                              </p:par>
                            </p:childTnLst>
                          </p:cTn>
                        </p:par>
                        <p:par>
                          <p:cTn id="29" fill="hold">
                            <p:stCondLst>
                              <p:cond delay="1500"/>
                            </p:stCondLst>
                            <p:childTnLst>
                              <p:par>
                                <p:cTn id="30" presetID="18" presetClass="entr" presetSubtype="6" fill="hold" grpId="0" nodeType="afterEffect">
                                  <p:stCondLst>
                                    <p:cond delay="0"/>
                                  </p:stCondLst>
                                  <p:childTnLst>
                                    <p:set>
                                      <p:cBhvr>
                                        <p:cTn id="31" dur="1" fill="hold">
                                          <p:stCondLst>
                                            <p:cond delay="0"/>
                                          </p:stCondLst>
                                        </p:cTn>
                                        <p:tgtEl>
                                          <p:spTgt spid="381958"/>
                                        </p:tgtEl>
                                        <p:attrNameLst>
                                          <p:attrName>style.visibility</p:attrName>
                                        </p:attrNameLst>
                                      </p:cBhvr>
                                      <p:to>
                                        <p:strVal val="visible"/>
                                      </p:to>
                                    </p:set>
                                    <p:animEffect transition="in" filter="strips(downRight)">
                                      <p:cBhvr>
                                        <p:cTn id="32" dur="1000"/>
                                        <p:tgtEl>
                                          <p:spTgt spid="381958"/>
                                        </p:tgtEl>
                                      </p:cBhvr>
                                    </p:animEffect>
                                  </p:childTnLst>
                                </p:cTn>
                              </p:par>
                              <p:par>
                                <p:cTn id="33" presetID="18" presetClass="entr" presetSubtype="3" fill="hold" grpId="0" nodeType="withEffect">
                                  <p:stCondLst>
                                    <p:cond delay="0"/>
                                  </p:stCondLst>
                                  <p:childTnLst>
                                    <p:set>
                                      <p:cBhvr>
                                        <p:cTn id="34" dur="1" fill="hold">
                                          <p:stCondLst>
                                            <p:cond delay="0"/>
                                          </p:stCondLst>
                                        </p:cTn>
                                        <p:tgtEl>
                                          <p:spTgt spid="381957"/>
                                        </p:tgtEl>
                                        <p:attrNameLst>
                                          <p:attrName>style.visibility</p:attrName>
                                        </p:attrNameLst>
                                      </p:cBhvr>
                                      <p:to>
                                        <p:strVal val="visible"/>
                                      </p:to>
                                    </p:set>
                                    <p:animEffect transition="in" filter="strips(upRight)">
                                      <p:cBhvr>
                                        <p:cTn id="35" dur="1000"/>
                                        <p:tgtEl>
                                          <p:spTgt spid="381957"/>
                                        </p:tgtEl>
                                      </p:cBhvr>
                                    </p:animEffect>
                                  </p:childTnLst>
                                </p:cTn>
                              </p:par>
                            </p:childTnLst>
                          </p:cTn>
                        </p:par>
                        <p:par>
                          <p:cTn id="36" fill="hold">
                            <p:stCondLst>
                              <p:cond delay="2500"/>
                            </p:stCondLst>
                            <p:childTnLst>
                              <p:par>
                                <p:cTn id="37" presetID="4" presetClass="entr" presetSubtype="16" fill="hold" grpId="0" nodeType="afterEffect">
                                  <p:stCondLst>
                                    <p:cond delay="0"/>
                                  </p:stCondLst>
                                  <p:childTnLst>
                                    <p:set>
                                      <p:cBhvr>
                                        <p:cTn id="38" dur="1" fill="hold">
                                          <p:stCondLst>
                                            <p:cond delay="0"/>
                                          </p:stCondLst>
                                        </p:cTn>
                                        <p:tgtEl>
                                          <p:spTgt spid="381962"/>
                                        </p:tgtEl>
                                        <p:attrNameLst>
                                          <p:attrName>style.visibility</p:attrName>
                                        </p:attrNameLst>
                                      </p:cBhvr>
                                      <p:to>
                                        <p:strVal val="visible"/>
                                      </p:to>
                                    </p:set>
                                    <p:animEffect transition="in" filter="box(in)">
                                      <p:cBhvr>
                                        <p:cTn id="39" dur="500"/>
                                        <p:tgtEl>
                                          <p:spTgt spid="381962"/>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381956"/>
                                        </p:tgtEl>
                                        <p:attrNameLst>
                                          <p:attrName>style.visibility</p:attrName>
                                        </p:attrNameLst>
                                      </p:cBhvr>
                                      <p:to>
                                        <p:strVal val="visible"/>
                                      </p:to>
                                    </p:set>
                                    <p:animEffect transition="in" filter="strips(upRight)">
                                      <p:cBhvr>
                                        <p:cTn id="44" dur="1000"/>
                                        <p:tgtEl>
                                          <p:spTgt spid="38195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81963"/>
                                        </p:tgtEl>
                                        <p:attrNameLst>
                                          <p:attrName>style.visibility</p:attrName>
                                        </p:attrNameLst>
                                      </p:cBhvr>
                                      <p:to>
                                        <p:strVal val="visible"/>
                                      </p:to>
                                    </p:set>
                                    <p:animEffect transition="in" filter="blinds(horizontal)">
                                      <p:cBhvr>
                                        <p:cTn id="49" dur="500"/>
                                        <p:tgtEl>
                                          <p:spTgt spid="38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nimBg="1"/>
      <p:bldP spid="381955" grpId="0" animBg="1"/>
      <p:bldP spid="381956" grpId="0" animBg="1"/>
      <p:bldP spid="381957" grpId="0" animBg="1"/>
      <p:bldP spid="381958" grpId="0" animBg="1"/>
      <p:bldP spid="381959" grpId="0"/>
      <p:bldP spid="381960" grpId="0"/>
      <p:bldP spid="381961" grpId="0"/>
      <p:bldP spid="381962" grpId="0"/>
      <p:bldP spid="38196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80728"/>
            <a:ext cx="4825360" cy="1015663"/>
          </a:xfrm>
          <a:prstGeom prst="rect">
            <a:avLst/>
          </a:prstGeom>
          <a:noFill/>
        </p:spPr>
        <p:txBody>
          <a:bodyPr wrap="none" rtlCol="0">
            <a:spAutoFit/>
          </a:bodyPr>
          <a:lstStyle/>
          <a:p>
            <a:pPr>
              <a:lnSpc>
                <a:spcPct val="150000"/>
              </a:lnSpc>
            </a:pPr>
            <a:r>
              <a:rPr lang="en-US" altLang="zh-CN" sz="4000" b="1" dirty="0" smtClean="0">
                <a:latin typeface="+mj-ea"/>
                <a:ea typeface="+mj-ea"/>
              </a:rPr>
              <a:t>QQ</a:t>
            </a:r>
            <a:r>
              <a:rPr lang="zh-CN" altLang="en-US" sz="4000" b="1" dirty="0" smtClean="0">
                <a:latin typeface="+mj-ea"/>
                <a:ea typeface="+mj-ea"/>
              </a:rPr>
              <a:t>群号： </a:t>
            </a:r>
            <a:r>
              <a:rPr lang="en-US" altLang="zh-CN" sz="4000" b="1" dirty="0" smtClean="0">
                <a:latin typeface="+mn-ea"/>
                <a:ea typeface="+mn-ea"/>
              </a:rPr>
              <a:t>232859011</a:t>
            </a:r>
            <a:endParaRPr lang="zh-CN" altLang="en-US" sz="4000" b="1" dirty="0" smtClean="0">
              <a:latin typeface="+mn-ea"/>
              <a:ea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395536" y="188640"/>
            <a:ext cx="7920037" cy="519113"/>
          </a:xfrm>
          <a:prstGeom prst="rect">
            <a:avLst/>
          </a:prstGeom>
          <a:noFill/>
          <a:ln w="9525">
            <a:noFill/>
            <a:miter lim="800000"/>
            <a:headEnd/>
            <a:tailEnd/>
          </a:ln>
          <a:effectLst/>
        </p:spPr>
        <p:txBody>
          <a:bodyPr>
            <a:spAutoFit/>
          </a:bodyPr>
          <a:lstStyle/>
          <a:p>
            <a:pPr>
              <a:spcBef>
                <a:spcPct val="50000"/>
              </a:spcBef>
            </a:pPr>
            <a:r>
              <a:rPr lang="zh-CN" altLang="en-US" sz="2800" b="1" dirty="0">
                <a:solidFill>
                  <a:schemeClr val="accent2"/>
                </a:solidFill>
                <a:latin typeface="+mn-ea"/>
                <a:ea typeface="+mn-ea"/>
              </a:rPr>
              <a:t>定</a:t>
            </a:r>
            <a:r>
              <a:rPr lang="zh-CN" altLang="en-US" sz="2800" b="1" dirty="0" smtClean="0">
                <a:solidFill>
                  <a:schemeClr val="accent2"/>
                </a:solidFill>
                <a:latin typeface="+mn-ea"/>
                <a:ea typeface="+mn-ea"/>
              </a:rPr>
              <a:t>理：</a:t>
            </a:r>
            <a:r>
              <a:rPr lang="zh-CN" altLang="en-US" sz="2800" b="1" dirty="0" smtClean="0">
                <a:latin typeface="+mn-ea"/>
                <a:ea typeface="+mn-ea"/>
              </a:rPr>
              <a:t>向</a:t>
            </a:r>
            <a:r>
              <a:rPr lang="zh-CN" altLang="en-US" sz="2800" b="1" dirty="0">
                <a:latin typeface="+mn-ea"/>
                <a:ea typeface="+mn-ea"/>
              </a:rPr>
              <a:t>量的加法满足下面的运算规律：</a:t>
            </a:r>
          </a:p>
        </p:txBody>
      </p:sp>
      <p:sp>
        <p:nvSpPr>
          <p:cNvPr id="5" name="Text Box 13"/>
          <p:cNvSpPr txBox="1">
            <a:spLocks noChangeArrowheads="1"/>
          </p:cNvSpPr>
          <p:nvPr/>
        </p:nvSpPr>
        <p:spPr bwMode="auto">
          <a:xfrm>
            <a:off x="427708" y="1427832"/>
            <a:ext cx="2895600" cy="519112"/>
          </a:xfrm>
          <a:prstGeom prst="rect">
            <a:avLst/>
          </a:prstGeom>
          <a:noFill/>
          <a:ln w="9525">
            <a:noFill/>
            <a:miter lim="800000"/>
            <a:headEnd/>
            <a:tailEnd/>
          </a:ln>
        </p:spPr>
        <p:txBody>
          <a:bodyPr>
            <a:spAutoFit/>
          </a:bodyPr>
          <a:lstStyle/>
          <a:p>
            <a:pPr>
              <a:spcBef>
                <a:spcPct val="50000"/>
              </a:spcBef>
            </a:pPr>
            <a:r>
              <a:rPr kumimoji="1" lang="en-US" altLang="zh-CN" sz="2800" b="1" dirty="0" smtClean="0"/>
              <a:t>  </a:t>
            </a:r>
            <a:r>
              <a:rPr kumimoji="1" lang="en-US" altLang="zh-CN" sz="2800" b="1" dirty="0" smtClean="0">
                <a:cs typeface="Times New Roman" pitchFamily="18" charset="0"/>
              </a:rPr>
              <a:t>(2)  </a:t>
            </a:r>
            <a:r>
              <a:rPr kumimoji="1" lang="zh-CN" altLang="en-US" sz="2800" b="1" dirty="0" smtClean="0">
                <a:latin typeface="+mn-ea"/>
                <a:ea typeface="+mn-ea"/>
              </a:rPr>
              <a:t>交</a:t>
            </a:r>
            <a:r>
              <a:rPr kumimoji="1" lang="zh-CN" altLang="en-US" sz="2800" b="1" dirty="0">
                <a:latin typeface="+mn-ea"/>
                <a:ea typeface="+mn-ea"/>
              </a:rPr>
              <a:t>换律：</a:t>
            </a:r>
          </a:p>
        </p:txBody>
      </p:sp>
      <p:graphicFrame>
        <p:nvGraphicFramePr>
          <p:cNvPr id="6" name="Object 14"/>
          <p:cNvGraphicFramePr>
            <a:graphicFrameLocks noChangeAspect="1"/>
          </p:cNvGraphicFramePr>
          <p:nvPr/>
        </p:nvGraphicFramePr>
        <p:xfrm>
          <a:off x="2877220" y="1450057"/>
          <a:ext cx="2070100" cy="404812"/>
        </p:xfrm>
        <a:graphic>
          <a:graphicData uri="http://schemas.openxmlformats.org/presentationml/2006/ole">
            <mc:AlternateContent xmlns:mc="http://schemas.openxmlformats.org/markup-compatibility/2006">
              <mc:Choice xmlns:v="urn:schemas-microsoft-com:vml" Requires="v">
                <p:oleObj spid="_x0000_s690203" name="公式" r:id="rId4" imgW="2070000" imgH="406080" progId="">
                  <p:embed/>
                </p:oleObj>
              </mc:Choice>
              <mc:Fallback>
                <p:oleObj name="公式" r:id="rId4" imgW="2070000" imgH="406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1450057"/>
                        <a:ext cx="20701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5"/>
          <p:cNvSpPr txBox="1">
            <a:spLocks noChangeArrowheads="1"/>
          </p:cNvSpPr>
          <p:nvPr/>
        </p:nvSpPr>
        <p:spPr bwMode="auto">
          <a:xfrm>
            <a:off x="323528" y="764704"/>
            <a:ext cx="2895600" cy="519112"/>
          </a:xfrm>
          <a:prstGeom prst="rect">
            <a:avLst/>
          </a:prstGeom>
          <a:noFill/>
          <a:ln w="9525">
            <a:noFill/>
            <a:miter lim="800000"/>
            <a:headEnd/>
            <a:tailEnd/>
          </a:ln>
        </p:spPr>
        <p:txBody>
          <a:bodyPr>
            <a:spAutoFit/>
          </a:bodyPr>
          <a:lstStyle/>
          <a:p>
            <a:pPr>
              <a:spcBef>
                <a:spcPct val="50000"/>
              </a:spcBef>
            </a:pPr>
            <a:r>
              <a:rPr kumimoji="1" lang="en-US" altLang="zh-CN" sz="2800" b="1" dirty="0" smtClean="0">
                <a:latin typeface="+mn-lt"/>
                <a:ea typeface="+mn-ea"/>
              </a:rPr>
              <a:t>   </a:t>
            </a:r>
            <a:r>
              <a:rPr kumimoji="1" lang="en-US" altLang="zh-CN" sz="2800" b="1" dirty="0" smtClean="0">
                <a:ea typeface="+mn-ea"/>
                <a:cs typeface="Times New Roman" pitchFamily="18" charset="0"/>
              </a:rPr>
              <a:t>(1)  </a:t>
            </a:r>
            <a:r>
              <a:rPr kumimoji="1" lang="zh-CN" altLang="en-US" sz="2800" b="1" dirty="0" smtClean="0">
                <a:latin typeface="+mn-ea"/>
                <a:ea typeface="+mn-ea"/>
              </a:rPr>
              <a:t>结</a:t>
            </a:r>
            <a:r>
              <a:rPr kumimoji="1" lang="zh-CN" altLang="en-US" sz="2800" b="1" dirty="0">
                <a:latin typeface="+mn-ea"/>
                <a:ea typeface="+mn-ea"/>
              </a:rPr>
              <a:t>合律：</a:t>
            </a:r>
          </a:p>
        </p:txBody>
      </p:sp>
      <p:graphicFrame>
        <p:nvGraphicFramePr>
          <p:cNvPr id="8" name="Object 16"/>
          <p:cNvGraphicFramePr>
            <a:graphicFrameLocks noChangeAspect="1"/>
          </p:cNvGraphicFramePr>
          <p:nvPr/>
        </p:nvGraphicFramePr>
        <p:xfrm>
          <a:off x="2925416" y="802804"/>
          <a:ext cx="3352800" cy="481012"/>
        </p:xfrm>
        <a:graphic>
          <a:graphicData uri="http://schemas.openxmlformats.org/presentationml/2006/ole">
            <mc:AlternateContent xmlns:mc="http://schemas.openxmlformats.org/markup-compatibility/2006">
              <mc:Choice xmlns:v="urn:schemas-microsoft-com:vml" Requires="v">
                <p:oleObj spid="_x0000_s690204" name="公式" r:id="rId6" imgW="3352680" imgH="482400" progId="">
                  <p:embed/>
                </p:oleObj>
              </mc:Choice>
              <mc:Fallback>
                <p:oleObj name="公式" r:id="rId6" imgW="3352680" imgH="4824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416" y="802804"/>
                        <a:ext cx="33528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7"/>
          <p:cNvGraphicFramePr>
            <a:graphicFrameLocks noChangeAspect="1"/>
          </p:cNvGraphicFramePr>
          <p:nvPr/>
        </p:nvGraphicFramePr>
        <p:xfrm>
          <a:off x="6271866" y="802804"/>
          <a:ext cx="2032000" cy="481012"/>
        </p:xfrm>
        <a:graphic>
          <a:graphicData uri="http://schemas.openxmlformats.org/presentationml/2006/ole">
            <mc:AlternateContent xmlns:mc="http://schemas.openxmlformats.org/markup-compatibility/2006">
              <mc:Choice xmlns:v="urn:schemas-microsoft-com:vml" Requires="v">
                <p:oleObj spid="_x0000_s690205" name="公式" r:id="rId8" imgW="2031840" imgH="482400" progId="">
                  <p:embed/>
                </p:oleObj>
              </mc:Choice>
              <mc:Fallback>
                <p:oleObj name="公式" r:id="rId8" imgW="2031840" imgH="4824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1866" y="802804"/>
                        <a:ext cx="20320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8"/>
          <p:cNvSpPr txBox="1">
            <a:spLocks noChangeArrowheads="1"/>
          </p:cNvSpPr>
          <p:nvPr/>
        </p:nvSpPr>
        <p:spPr bwMode="auto">
          <a:xfrm>
            <a:off x="626840" y="2075904"/>
            <a:ext cx="720080" cy="519113"/>
          </a:xfrm>
          <a:prstGeom prst="rect">
            <a:avLst/>
          </a:prstGeom>
          <a:noFill/>
          <a:ln w="9525">
            <a:noFill/>
            <a:miter lim="800000"/>
            <a:headEnd/>
            <a:tailEnd/>
          </a:ln>
        </p:spPr>
        <p:txBody>
          <a:bodyPr wrap="square">
            <a:spAutoFit/>
          </a:bodyPr>
          <a:lstStyle/>
          <a:p>
            <a:pPr>
              <a:spcBef>
                <a:spcPct val="50000"/>
              </a:spcBef>
            </a:pPr>
            <a:r>
              <a:rPr kumimoji="1" lang="en-US" altLang="zh-CN" sz="2800" b="1" dirty="0" smtClean="0"/>
              <a:t>(3)</a:t>
            </a:r>
            <a:endParaRPr kumimoji="1" lang="zh-CN" altLang="en-US" sz="2800" b="1" dirty="0"/>
          </a:p>
        </p:txBody>
      </p:sp>
      <p:graphicFrame>
        <p:nvGraphicFramePr>
          <p:cNvPr id="11" name="Object 19"/>
          <p:cNvGraphicFramePr>
            <a:graphicFrameLocks noChangeAspect="1"/>
          </p:cNvGraphicFramePr>
          <p:nvPr/>
        </p:nvGraphicFramePr>
        <p:xfrm>
          <a:off x="1274912" y="2053494"/>
          <a:ext cx="1528704" cy="526466"/>
        </p:xfrm>
        <a:graphic>
          <a:graphicData uri="http://schemas.openxmlformats.org/presentationml/2006/ole">
            <mc:AlternateContent xmlns:mc="http://schemas.openxmlformats.org/markup-compatibility/2006">
              <mc:Choice xmlns:v="urn:schemas-microsoft-com:vml" Requires="v">
                <p:oleObj spid="_x0000_s690206" name="Equation" r:id="rId10" imgW="622080" imgH="215640" progId="">
                  <p:embed/>
                </p:oleObj>
              </mc:Choice>
              <mc:Fallback>
                <p:oleObj name="Equation" r:id="rId10" imgW="622080" imgH="21564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4912" y="2053494"/>
                        <a:ext cx="1528704" cy="526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8"/>
          <p:cNvSpPr txBox="1">
            <a:spLocks noChangeArrowheads="1"/>
          </p:cNvSpPr>
          <p:nvPr/>
        </p:nvSpPr>
        <p:spPr bwMode="auto">
          <a:xfrm>
            <a:off x="627584" y="2780927"/>
            <a:ext cx="575320" cy="519113"/>
          </a:xfrm>
          <a:prstGeom prst="rect">
            <a:avLst/>
          </a:prstGeom>
          <a:noFill/>
          <a:ln w="9525">
            <a:noFill/>
            <a:miter lim="800000"/>
            <a:headEnd/>
            <a:tailEnd/>
          </a:ln>
        </p:spPr>
        <p:txBody>
          <a:bodyPr wrap="square">
            <a:spAutoFit/>
          </a:bodyPr>
          <a:lstStyle/>
          <a:p>
            <a:pPr>
              <a:spcBef>
                <a:spcPct val="50000"/>
              </a:spcBef>
            </a:pPr>
            <a:r>
              <a:rPr kumimoji="1" lang="en-US" altLang="zh-CN" sz="2800" b="1" dirty="0" smtClean="0"/>
              <a:t>(4)</a:t>
            </a:r>
            <a:endParaRPr kumimoji="1" lang="zh-CN" altLang="en-US" sz="2800" b="1" dirty="0"/>
          </a:p>
        </p:txBody>
      </p:sp>
      <p:graphicFrame>
        <p:nvGraphicFramePr>
          <p:cNvPr id="13" name="Object 19"/>
          <p:cNvGraphicFramePr>
            <a:graphicFrameLocks noChangeAspect="1"/>
          </p:cNvGraphicFramePr>
          <p:nvPr/>
        </p:nvGraphicFramePr>
        <p:xfrm>
          <a:off x="1346920" y="2779340"/>
          <a:ext cx="1968500" cy="481012"/>
        </p:xfrm>
        <a:graphic>
          <a:graphicData uri="http://schemas.openxmlformats.org/presentationml/2006/ole">
            <mc:AlternateContent xmlns:mc="http://schemas.openxmlformats.org/markup-compatibility/2006">
              <mc:Choice xmlns:v="urn:schemas-microsoft-com:vml" Requires="v">
                <p:oleObj spid="_x0000_s690207" name="Equation" r:id="rId12" imgW="1968480" imgH="482400" progId="">
                  <p:embed/>
                </p:oleObj>
              </mc:Choice>
              <mc:Fallback>
                <p:oleObj name="Equation" r:id="rId12" imgW="1968480" imgH="4824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6920" y="2779340"/>
                        <a:ext cx="19685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23528" y="3356992"/>
            <a:ext cx="2169184" cy="738664"/>
          </a:xfrm>
          <a:prstGeom prst="rect">
            <a:avLst/>
          </a:prstGeom>
          <a:noFill/>
        </p:spPr>
        <p:txBody>
          <a:bodyPr wrap="none" rtlCol="0">
            <a:spAutoFit/>
          </a:bodyPr>
          <a:lstStyle/>
          <a:p>
            <a:pPr>
              <a:lnSpc>
                <a:spcPct val="150000"/>
              </a:lnSpc>
            </a:pPr>
            <a:r>
              <a:rPr lang="zh-CN" altLang="en-US" sz="2800" b="1" dirty="0" smtClean="0">
                <a:latin typeface="+mn-ea"/>
                <a:ea typeface="+mn-ea"/>
              </a:rPr>
              <a:t>证明</a:t>
            </a:r>
            <a:r>
              <a:rPr lang="zh-CN" altLang="en-US" sz="2800" b="1" dirty="0" smtClean="0">
                <a:latin typeface="+mn-ea"/>
                <a:ea typeface="+mn-ea"/>
                <a:sym typeface="Wingdings" pitchFamily="2" charset="2"/>
              </a:rPr>
              <a:t>：（</a:t>
            </a:r>
            <a:r>
              <a:rPr lang="en-US" altLang="zh-CN" sz="2800" b="1" dirty="0" smtClean="0">
                <a:latin typeface="+mn-ea"/>
                <a:ea typeface="+mn-ea"/>
                <a:sym typeface="Wingdings" pitchFamily="2" charset="2"/>
              </a:rPr>
              <a:t>1</a:t>
            </a:r>
            <a:r>
              <a:rPr lang="zh-CN" altLang="en-US" sz="2800" b="1" dirty="0" smtClean="0">
                <a:latin typeface="+mn-ea"/>
                <a:ea typeface="+mn-ea"/>
                <a:sym typeface="Wingdings" pitchFamily="2" charset="2"/>
              </a:rPr>
              <a:t>）</a:t>
            </a:r>
            <a:endParaRPr lang="zh-CN" altLang="en-US" sz="2800" b="1" dirty="0" smtClean="0">
              <a:latin typeface="+mn-ea"/>
              <a:ea typeface="+mn-ea"/>
            </a:endParaRPr>
          </a:p>
        </p:txBody>
      </p:sp>
      <p:graphicFrame>
        <p:nvGraphicFramePr>
          <p:cNvPr id="15" name="对象 14"/>
          <p:cNvGraphicFramePr>
            <a:graphicFrameLocks noChangeAspect="1"/>
          </p:cNvGraphicFramePr>
          <p:nvPr/>
        </p:nvGraphicFramePr>
        <p:xfrm>
          <a:off x="2267744" y="3406948"/>
          <a:ext cx="5036769" cy="598116"/>
        </p:xfrm>
        <a:graphic>
          <a:graphicData uri="http://schemas.openxmlformats.org/presentationml/2006/ole">
            <mc:AlternateContent xmlns:mc="http://schemas.openxmlformats.org/markup-compatibility/2006">
              <mc:Choice xmlns:v="urn:schemas-microsoft-com:vml" Requires="v">
                <p:oleObj spid="_x0000_s690208" name="Equation" r:id="rId14" imgW="2031840" imgH="241200" progId="Equation.KSEE3">
                  <p:embed/>
                </p:oleObj>
              </mc:Choice>
              <mc:Fallback>
                <p:oleObj name="Equation" r:id="rId14" imgW="2031840" imgH="241200" progId="Equation.KSEE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7744" y="3406948"/>
                        <a:ext cx="5036769" cy="598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直接箭头连接符 16"/>
          <p:cNvCxnSpPr/>
          <p:nvPr/>
        </p:nvCxnSpPr>
        <p:spPr>
          <a:xfrm>
            <a:off x="5513870" y="5877272"/>
            <a:ext cx="1512168"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026038" y="5589240"/>
            <a:ext cx="1224136" cy="64807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p:nvPr/>
        </p:nvCxnSpPr>
        <p:spPr>
          <a:xfrm flipH="1" flipV="1">
            <a:off x="7314070" y="4581128"/>
            <a:ext cx="936104" cy="100811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513870" y="4581128"/>
            <a:ext cx="1800200" cy="12961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5585878" y="5589240"/>
            <a:ext cx="2664296" cy="288032"/>
          </a:xfrm>
          <a:prstGeom prst="straightConnector1">
            <a:avLst/>
          </a:prstGeom>
          <a:ln w="28575">
            <a:prstDash val="lgDash"/>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V="1">
            <a:off x="7026038" y="4581128"/>
            <a:ext cx="288032" cy="1656184"/>
          </a:xfrm>
          <a:prstGeom prst="straightConnector1">
            <a:avLst/>
          </a:prstGeom>
          <a:ln w="28575">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20072" y="5661248"/>
            <a:ext cx="463588" cy="661207"/>
          </a:xfrm>
          <a:prstGeom prst="rect">
            <a:avLst/>
          </a:prstGeom>
          <a:noFill/>
        </p:spPr>
        <p:txBody>
          <a:bodyPr wrap="none" rtlCol="0">
            <a:spAutoFit/>
          </a:bodyPr>
          <a:lstStyle/>
          <a:p>
            <a:pPr>
              <a:lnSpc>
                <a:spcPct val="150000"/>
              </a:lnSpc>
            </a:pPr>
            <a:r>
              <a:rPr lang="en-US" altLang="zh-CN" sz="2800" b="1" dirty="0" smtClean="0">
                <a:latin typeface="+mn-lt"/>
                <a:ea typeface="+mn-ea"/>
              </a:rPr>
              <a:t>O</a:t>
            </a:r>
            <a:endParaRPr lang="zh-CN" altLang="en-US" sz="2800" b="1" dirty="0" smtClean="0">
              <a:latin typeface="+mn-lt"/>
              <a:ea typeface="+mn-ea"/>
            </a:endParaRPr>
          </a:p>
        </p:txBody>
      </p:sp>
      <p:sp>
        <p:nvSpPr>
          <p:cNvPr id="35" name="TextBox 34"/>
          <p:cNvSpPr txBox="1"/>
          <p:nvPr/>
        </p:nvSpPr>
        <p:spPr>
          <a:xfrm>
            <a:off x="6810014" y="6093296"/>
            <a:ext cx="444352" cy="661207"/>
          </a:xfrm>
          <a:prstGeom prst="rect">
            <a:avLst/>
          </a:prstGeom>
          <a:noFill/>
        </p:spPr>
        <p:txBody>
          <a:bodyPr wrap="none" rtlCol="0">
            <a:spAutoFit/>
          </a:bodyPr>
          <a:lstStyle/>
          <a:p>
            <a:pPr>
              <a:lnSpc>
                <a:spcPct val="150000"/>
              </a:lnSpc>
            </a:pPr>
            <a:r>
              <a:rPr lang="en-US" altLang="zh-CN" sz="2800" b="1" dirty="0" smtClean="0">
                <a:latin typeface="+mn-lt"/>
                <a:ea typeface="+mn-ea"/>
              </a:rPr>
              <a:t>A</a:t>
            </a:r>
            <a:endParaRPr lang="zh-CN" altLang="en-US" sz="2800" b="1" dirty="0" smtClean="0">
              <a:latin typeface="+mn-lt"/>
              <a:ea typeface="+mn-ea"/>
            </a:endParaRPr>
          </a:p>
        </p:txBody>
      </p:sp>
      <p:sp>
        <p:nvSpPr>
          <p:cNvPr id="36" name="TextBox 35"/>
          <p:cNvSpPr txBox="1"/>
          <p:nvPr/>
        </p:nvSpPr>
        <p:spPr>
          <a:xfrm>
            <a:off x="8244408" y="5229200"/>
            <a:ext cx="423514" cy="661207"/>
          </a:xfrm>
          <a:prstGeom prst="rect">
            <a:avLst/>
          </a:prstGeom>
          <a:noFill/>
        </p:spPr>
        <p:txBody>
          <a:bodyPr wrap="none" rtlCol="0">
            <a:spAutoFit/>
          </a:bodyPr>
          <a:lstStyle/>
          <a:p>
            <a:pPr>
              <a:lnSpc>
                <a:spcPct val="150000"/>
              </a:lnSpc>
            </a:pPr>
            <a:r>
              <a:rPr lang="en-US" altLang="zh-CN" sz="2800" b="1" dirty="0" smtClean="0">
                <a:latin typeface="+mn-lt"/>
                <a:ea typeface="+mn-ea"/>
              </a:rPr>
              <a:t>B</a:t>
            </a:r>
            <a:endParaRPr lang="zh-CN" altLang="en-US" sz="2800" b="1" dirty="0" smtClean="0">
              <a:latin typeface="+mn-lt"/>
              <a:ea typeface="+mn-ea"/>
            </a:endParaRPr>
          </a:p>
        </p:txBody>
      </p:sp>
      <p:sp>
        <p:nvSpPr>
          <p:cNvPr id="37" name="TextBox 36"/>
          <p:cNvSpPr txBox="1"/>
          <p:nvPr/>
        </p:nvSpPr>
        <p:spPr>
          <a:xfrm>
            <a:off x="7164288" y="3861048"/>
            <a:ext cx="444352" cy="661207"/>
          </a:xfrm>
          <a:prstGeom prst="rect">
            <a:avLst/>
          </a:prstGeom>
          <a:noFill/>
        </p:spPr>
        <p:txBody>
          <a:bodyPr wrap="none" rtlCol="0">
            <a:spAutoFit/>
          </a:bodyPr>
          <a:lstStyle/>
          <a:p>
            <a:pPr>
              <a:lnSpc>
                <a:spcPct val="150000"/>
              </a:lnSpc>
            </a:pPr>
            <a:r>
              <a:rPr lang="en-US" altLang="zh-CN" sz="2800" b="1" dirty="0" smtClean="0">
                <a:latin typeface="+mn-lt"/>
                <a:ea typeface="+mn-ea"/>
              </a:rPr>
              <a:t>C</a:t>
            </a:r>
            <a:endParaRPr lang="zh-CN" altLang="en-US" sz="2800" b="1" dirty="0" smtClean="0">
              <a:latin typeface="+mn-lt"/>
              <a:ea typeface="+mn-ea"/>
            </a:endParaRPr>
          </a:p>
        </p:txBody>
      </p:sp>
      <p:graphicFrame>
        <p:nvGraphicFramePr>
          <p:cNvPr id="38" name="对象 37"/>
          <p:cNvGraphicFramePr>
            <a:graphicFrameLocks noChangeAspect="1"/>
          </p:cNvGraphicFramePr>
          <p:nvPr/>
        </p:nvGraphicFramePr>
        <p:xfrm>
          <a:off x="453578" y="4133825"/>
          <a:ext cx="4262438" cy="1095375"/>
        </p:xfrm>
        <a:graphic>
          <a:graphicData uri="http://schemas.openxmlformats.org/presentationml/2006/ole">
            <mc:AlternateContent xmlns:mc="http://schemas.openxmlformats.org/markup-compatibility/2006">
              <mc:Choice xmlns:v="urn:schemas-microsoft-com:vml" Requires="v">
                <p:oleObj spid="_x0000_s690209" name="Equation" r:id="rId16" imgW="1879560" imgH="482400" progId="Equation.KSEE3">
                  <p:embed/>
                </p:oleObj>
              </mc:Choice>
              <mc:Fallback>
                <p:oleObj name="Equation" r:id="rId16" imgW="1879560" imgH="482400" progId="Equation.KSEE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578" y="4133825"/>
                        <a:ext cx="426243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0186" name="Object 10"/>
          <p:cNvGraphicFramePr>
            <a:graphicFrameLocks noChangeAspect="1"/>
          </p:cNvGraphicFramePr>
          <p:nvPr/>
        </p:nvGraphicFramePr>
        <p:xfrm>
          <a:off x="467544" y="5429969"/>
          <a:ext cx="4262438" cy="1095375"/>
        </p:xfrm>
        <a:graphic>
          <a:graphicData uri="http://schemas.openxmlformats.org/presentationml/2006/ole">
            <mc:AlternateContent xmlns:mc="http://schemas.openxmlformats.org/markup-compatibility/2006">
              <mc:Choice xmlns:v="urn:schemas-microsoft-com:vml" Requires="v">
                <p:oleObj spid="_x0000_s690210" name="Equation" r:id="rId18" imgW="1879560" imgH="482400" progId="Equation.KSEE3">
                  <p:embed/>
                </p:oleObj>
              </mc:Choice>
              <mc:Fallback>
                <p:oleObj name="Equation" r:id="rId18" imgW="1879560" imgH="482400" progId="Equation.KSEE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7544" y="5429969"/>
                        <a:ext cx="426243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par>
                                <p:cTn id="58" presetID="3" presetClass="entr" presetSubtype="1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par>
                                <p:cTn id="61" presetID="3" presetClass="entr" presetSubtype="1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blinds(horizontal)">
                                      <p:cBhvr>
                                        <p:cTn id="69" dur="500"/>
                                        <p:tgtEl>
                                          <p:spTgt spid="3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linds(horizontal)">
                                      <p:cBhvr>
                                        <p:cTn id="72" dur="500"/>
                                        <p:tgtEl>
                                          <p:spTgt spid="3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linds(horizontal)">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linds(horizontal)">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linds(horizontal)">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blinds(horizontal)">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29"/>
                                        </p:tgtEl>
                                      </p:cBhvr>
                                    </p:animEffect>
                                    <p:set>
                                      <p:cBhvr>
                                        <p:cTn id="98" dur="1" fill="hold">
                                          <p:stCondLst>
                                            <p:cond delay="499"/>
                                          </p:stCondLst>
                                        </p:cTn>
                                        <p:tgtEl>
                                          <p:spTgt spid="2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linds(horizontal)">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blinds(horizontal)">
                                      <p:cBhvr>
                                        <p:cTn id="108" dur="5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90186"/>
                                        </p:tgtEl>
                                        <p:attrNameLst>
                                          <p:attrName>style.visibility</p:attrName>
                                        </p:attrNameLst>
                                      </p:cBhvr>
                                      <p:to>
                                        <p:strVal val="visible"/>
                                      </p:to>
                                    </p:set>
                                    <p:animEffect transition="in" filter="blinds(horizontal)">
                                      <p:cBhvr>
                                        <p:cTn id="113" dur="500"/>
                                        <p:tgtEl>
                                          <p:spTgt spid="69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P spid="10" grpId="0" autoUpdateAnimBg="0"/>
      <p:bldP spid="12" grpId="0" autoUpdateAnimBg="0"/>
      <p:bldP spid="14" grpId="0"/>
      <p:bldP spid="34" grpId="0"/>
      <p:bldP spid="35" grpId="0"/>
      <p:bldP spid="36" grpId="0"/>
      <p:bldP spid="37" grpId="0"/>
    </p:bldLst>
  </p:timing>
</p:sld>
</file>

<file path=ppt/theme/theme1.xml><?xml version="1.0" encoding="utf-8"?>
<a:theme xmlns:a="http://schemas.openxmlformats.org/drawingml/2006/main" name="古瓶荷花">
  <a:themeElements>
    <a:clrScheme name="张玮">
      <a:dk1>
        <a:srgbClr val="000000"/>
      </a:dk1>
      <a:lt1>
        <a:srgbClr val="FFFFFF"/>
      </a:lt1>
      <a:dk2>
        <a:srgbClr val="990000"/>
      </a:dk2>
      <a:lt2>
        <a:srgbClr val="7030A0"/>
      </a:lt2>
      <a:accent1>
        <a:srgbClr val="FF0000"/>
      </a:accent1>
      <a:accent2>
        <a:srgbClr val="013DFF"/>
      </a:accent2>
      <a:accent3>
        <a:srgbClr val="FF47A3"/>
      </a:accent3>
      <a:accent4>
        <a:srgbClr val="002AAE"/>
      </a:accent4>
      <a:accent5>
        <a:srgbClr val="E2F4FF"/>
      </a:accent5>
      <a:accent6>
        <a:srgbClr val="2D8AE7"/>
      </a:accent6>
      <a:hlink>
        <a:srgbClr val="CC0066"/>
      </a:hlink>
      <a:folHlink>
        <a:srgbClr val="7D7DA9"/>
      </a:folHlink>
    </a:clrScheme>
    <a:fontScheme name="张玮">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nSpc>
            <a:spcPct val="150000"/>
          </a:lnSpc>
          <a:defRPr sz="2800" b="1" dirty="0" smtClean="0">
            <a:latin typeface="+mn-ea"/>
            <a:ea typeface="+mn-ea"/>
          </a:defRPr>
        </a:defPPr>
      </a:lstStyle>
    </a:tx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9624</TotalTime>
  <Words>3274</Words>
  <Application>Microsoft Office PowerPoint</Application>
  <PresentationFormat>全屏显示(4:3)</PresentationFormat>
  <Paragraphs>529</Paragraphs>
  <Slides>80</Slides>
  <Notes>52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84" baseType="lpstr">
      <vt:lpstr>古瓶荷花</vt:lpstr>
      <vt:lpstr>Equation</vt:lpstr>
      <vt:lpstr>公式</vt:lpstr>
      <vt:lpstr>文档</vt:lpstr>
      <vt:lpstr>PowerPoint 演示文稿</vt:lpstr>
      <vt:lpstr>PowerPoint 演示文稿</vt:lpstr>
      <vt:lpstr>§1 向量及其线性运算</vt:lpstr>
      <vt:lpstr>PowerPoint 演示文稿</vt:lpstr>
      <vt:lpstr>向量的几何表示不唯一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仿射坐标系和直角坐标系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  向量的内积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baowenli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An</dc:creator>
  <cp:lastModifiedBy>1</cp:lastModifiedBy>
  <cp:revision>759</cp:revision>
  <dcterms:created xsi:type="dcterms:W3CDTF">2006-03-17T10:50:12Z</dcterms:created>
  <dcterms:modified xsi:type="dcterms:W3CDTF">2014-10-11T00:43:15Z</dcterms:modified>
</cp:coreProperties>
</file>