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comments/comment8.xml" ContentType="application/vnd.openxmlformats-officedocument.presentationml.comment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comments/comment6.xml" ContentType="application/vnd.openxmlformats-officedocument.presentationml.comments+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s/comment4.xml" ContentType="application/vnd.openxmlformats-officedocument.presentationml.comments+xml"/>
  <Override PartName="/ppt/notesSlides/notesSlide14.xml" ContentType="application/vnd.openxmlformats-officedocument.presentationml.notesSlide+xml"/>
  <Override PartName="/ppt/commentAuthors.xml" ContentType="application/vnd.openxmlformats-officedocument.presentationml.commentAuthors+xml"/>
  <Override PartName="/ppt/comments/comment2.xml" ContentType="application/vnd.openxmlformats-officedocument.presentationml.comment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comments/comment9.xml" ContentType="application/vnd.openxmlformats-officedocument.presentationml.comment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comments/comment7.xml" ContentType="application/vnd.openxmlformats-officedocument.presentationml.comments+xml"/>
  <Override PartName="/ppt/notesSlides/notesSlide17.xml" ContentType="application/vnd.openxmlformats-officedocument.presentationml.notesSlide+xml"/>
  <Override PartName="/ppt/activeX/activeX1.xml" ContentType="application/vnd.ms-office.activeX+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comments/comment5.xml" ContentType="application/vnd.openxmlformats-officedocument.presentationml.comments+xml"/>
  <Default Extension="wav" ContentType="audio/wav"/>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comments/comment3.xml" ContentType="application/vnd.openxmlformats-officedocument.presentationml.comments+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comments/comment1.xml" ContentType="application/vnd.openxmlformats-officedocument.presentationml.comments+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activeX/activeX1.bin" ContentType="application/vnd.ms-office.activeX"/>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50"/>
  </p:notesMasterIdLst>
  <p:handoutMasterIdLst>
    <p:handoutMasterId r:id="rId51"/>
  </p:handoutMasterIdLst>
  <p:sldIdLst>
    <p:sldId id="744" r:id="rId2"/>
    <p:sldId id="749" r:id="rId3"/>
    <p:sldId id="750" r:id="rId4"/>
    <p:sldId id="793" r:id="rId5"/>
    <p:sldId id="508" r:id="rId6"/>
    <p:sldId id="752" r:id="rId7"/>
    <p:sldId id="512" r:id="rId8"/>
    <p:sldId id="511" r:id="rId9"/>
    <p:sldId id="747" r:id="rId10"/>
    <p:sldId id="751" r:id="rId11"/>
    <p:sldId id="748" r:id="rId12"/>
    <p:sldId id="692" r:id="rId13"/>
    <p:sldId id="693" r:id="rId14"/>
    <p:sldId id="757" r:id="rId15"/>
    <p:sldId id="758" r:id="rId16"/>
    <p:sldId id="759" r:id="rId17"/>
    <p:sldId id="760" r:id="rId18"/>
    <p:sldId id="787" r:id="rId19"/>
    <p:sldId id="761" r:id="rId20"/>
    <p:sldId id="706" r:id="rId21"/>
    <p:sldId id="707" r:id="rId22"/>
    <p:sldId id="708" r:id="rId23"/>
    <p:sldId id="709" r:id="rId24"/>
    <p:sldId id="763" r:id="rId25"/>
    <p:sldId id="794" r:id="rId26"/>
    <p:sldId id="789" r:id="rId27"/>
    <p:sldId id="765" r:id="rId28"/>
    <p:sldId id="766" r:id="rId29"/>
    <p:sldId id="712" r:id="rId30"/>
    <p:sldId id="767" r:id="rId31"/>
    <p:sldId id="713" r:id="rId32"/>
    <p:sldId id="714" r:id="rId33"/>
    <p:sldId id="715" r:id="rId34"/>
    <p:sldId id="716" r:id="rId35"/>
    <p:sldId id="730" r:id="rId36"/>
    <p:sldId id="784" r:id="rId37"/>
    <p:sldId id="785" r:id="rId38"/>
    <p:sldId id="786" r:id="rId39"/>
    <p:sldId id="731" r:id="rId40"/>
    <p:sldId id="732" r:id="rId41"/>
    <p:sldId id="733" r:id="rId42"/>
    <p:sldId id="781" r:id="rId43"/>
    <p:sldId id="782" r:id="rId44"/>
    <p:sldId id="783" r:id="rId45"/>
    <p:sldId id="790" r:id="rId46"/>
    <p:sldId id="795" r:id="rId47"/>
    <p:sldId id="792" r:id="rId48"/>
    <p:sldId id="791" r:id="rId49"/>
  </p:sldIdLst>
  <p:sldSz cx="9144000" cy="6858000" type="screen4x3"/>
  <p:notesSz cx="6858000" cy="9144000"/>
  <p:defaultTextStyle>
    <a:defPPr>
      <a:defRPr lang="zh-CN"/>
    </a:defPPr>
    <a:lvl1pPr algn="l" rtl="0" fontAlgn="base">
      <a:spcBef>
        <a:spcPct val="0"/>
      </a:spcBef>
      <a:spcAft>
        <a:spcPct val="0"/>
      </a:spcAft>
      <a:defRPr sz="32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32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32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32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3200" kern="1200">
        <a:solidFill>
          <a:schemeClr val="tx1"/>
        </a:solidFill>
        <a:latin typeface="Times New Roman" pitchFamily="18" charset="0"/>
        <a:ea typeface="宋体" pitchFamily="2" charset="-122"/>
        <a:cs typeface="+mn-cs"/>
      </a:defRPr>
    </a:lvl5pPr>
    <a:lvl6pPr marL="2286000" algn="l" defTabSz="914400" rtl="0" eaLnBrk="1" latinLnBrk="0" hangingPunct="1">
      <a:defRPr sz="3200" kern="1200">
        <a:solidFill>
          <a:schemeClr val="tx1"/>
        </a:solidFill>
        <a:latin typeface="Times New Roman" pitchFamily="18" charset="0"/>
        <a:ea typeface="宋体" pitchFamily="2" charset="-122"/>
        <a:cs typeface="+mn-cs"/>
      </a:defRPr>
    </a:lvl6pPr>
    <a:lvl7pPr marL="2743200" algn="l" defTabSz="914400" rtl="0" eaLnBrk="1" latinLnBrk="0" hangingPunct="1">
      <a:defRPr sz="3200" kern="1200">
        <a:solidFill>
          <a:schemeClr val="tx1"/>
        </a:solidFill>
        <a:latin typeface="Times New Roman" pitchFamily="18" charset="0"/>
        <a:ea typeface="宋体" pitchFamily="2" charset="-122"/>
        <a:cs typeface="+mn-cs"/>
      </a:defRPr>
    </a:lvl7pPr>
    <a:lvl8pPr marL="3200400" algn="l" defTabSz="914400" rtl="0" eaLnBrk="1" latinLnBrk="0" hangingPunct="1">
      <a:defRPr sz="3200" kern="1200">
        <a:solidFill>
          <a:schemeClr val="tx1"/>
        </a:solidFill>
        <a:latin typeface="Times New Roman" pitchFamily="18" charset="0"/>
        <a:ea typeface="宋体" pitchFamily="2" charset="-122"/>
        <a:cs typeface="+mn-cs"/>
      </a:defRPr>
    </a:lvl8pPr>
    <a:lvl9pPr marL="3657600" algn="l" defTabSz="914400" rtl="0" eaLnBrk="1" latinLnBrk="0" hangingPunct="1">
      <a:defRPr sz="3200" kern="1200">
        <a:solidFill>
          <a:schemeClr val="tx1"/>
        </a:solidFill>
        <a:latin typeface="Times New Roman" pitchFamily="18" charset="0"/>
        <a:ea typeface="宋体"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ministrator" initials="A" lastIdx="1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660033"/>
    <a:srgbClr val="000099"/>
    <a:srgbClr val="FF3399"/>
    <a:srgbClr val="CC3399"/>
    <a:srgbClr val="FF3300"/>
    <a:srgbClr val="99FF33"/>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14" autoAdjust="0"/>
    <p:restoredTop sz="94660"/>
  </p:normalViewPr>
  <p:slideViewPr>
    <p:cSldViewPr>
      <p:cViewPr varScale="1">
        <p:scale>
          <a:sx n="67" d="100"/>
          <a:sy n="67" d="100"/>
        </p:scale>
        <p:origin x="-600" y="-91"/>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690" y="-53"/>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comments/comment1.xml><?xml version="1.0" encoding="utf-8"?>
<p:cmLst xmlns:a="http://schemas.openxmlformats.org/drawingml/2006/main" xmlns:r="http://schemas.openxmlformats.org/officeDocument/2006/relationships" xmlns:p="http://schemas.openxmlformats.org/presentationml/2006/main">
  <p:cm authorId="0" dt="2013-11-02T13:42:27.159" idx="2">
    <p:pos x="3185" y="375"/>
    <p:text>内容比较多，比较杂，很容易只见树木不见森林</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3-11-02T15:00:58.458" idx="3">
    <p:pos x="1619" y="2814"/>
    <p:text>我们这门课就叫做解析几何，所以一定要和代数方程关联起来</p:text>
  </p:cm>
  <p:cm authorId="0" dt="2013-11-03T22:14:31.528" idx="8">
    <p:pos x="2910" y="2090"/>
    <p:text>我们这门课叫做解析几何，中心思想大家一定要清楚</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3-11-02T15:43:27.130" idx="4">
    <p:pos x="4754" y="3539"/>
    <p:text>为什么叫曲纹坐标可以从图像中看出</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3-11-02T15:58:54.001" idx="5">
    <p:pos x="3905" y="128"/>
    <p:text>来看一个应用</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4-11-10T23:39:42.638" idx="12">
    <p:pos x="2983" y="3766"/>
    <p:text>嫦娥号飞船的位置</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3-11-02T18:43:33.980" idx="6">
    <p:pos x="4851" y="1325"/>
    <p:text>以球面为例子解释</p:text>
  </p:cm>
  <p:cm authorId="0" dt="2014-11-13T18:25:53.229" idx="13">
    <p:pos x="4788" y="835"/>
    <p:text>解释一下为何叫做母线</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13-11-02T21:09:47.286" idx="7">
    <p:pos x="3742" y="1165"/>
    <p:text>绕哪个轴旋转哪个坐标保持不变，另外一个变为其他两个的平方和开根号</p:text>
  </p:cm>
</p:cmLst>
</file>

<file path=ppt/comments/comment8.xml><?xml version="1.0" encoding="utf-8"?>
<p:cmLst xmlns:a="http://schemas.openxmlformats.org/drawingml/2006/main" xmlns:r="http://schemas.openxmlformats.org/officeDocument/2006/relationships" xmlns:p="http://schemas.openxmlformats.org/presentationml/2006/main">
  <p:cm authorId="0" dt="2013-11-07T22:56:12.419" idx="11">
    <p:pos x="4573" y="3443"/>
    <p:text>其他方程的正负号都直接消掉了，但是这里我们要手工处理</p:text>
  </p:cm>
</p:cmLst>
</file>

<file path=ppt/comments/comment9.xml><?xml version="1.0" encoding="utf-8"?>
<p:cmLst xmlns:a="http://schemas.openxmlformats.org/drawingml/2006/main" xmlns:r="http://schemas.openxmlformats.org/officeDocument/2006/relationships" xmlns:p="http://schemas.openxmlformats.org/presentationml/2006/main">
  <p:cm authorId="0" dt="2013-11-06T15:18:31.287" idx="10">
    <p:pos x="1589" y="2366"/>
    <p:text>绕着的直线为某一坐标轴</p:text>
  </p:cm>
</p:cmLst>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e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image" Target="../media/image32.wmf"/><Relationship Id="rId7" Type="http://schemas.openxmlformats.org/officeDocument/2006/relationships/image" Target="../media/image36.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 Id="rId9"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30.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emf"/><Relationship Id="rId4" Type="http://schemas.openxmlformats.org/officeDocument/2006/relationships/image" Target="../media/image4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5" Type="http://schemas.openxmlformats.org/officeDocument/2006/relationships/image" Target="../media/image10.wmf"/><Relationship Id="rId4"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4" Type="http://schemas.openxmlformats.org/officeDocument/2006/relationships/image" Target="../media/image53.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62.wmf"/><Relationship Id="rId1" Type="http://schemas.openxmlformats.org/officeDocument/2006/relationships/image" Target="../media/image61.wmf"/><Relationship Id="rId5" Type="http://schemas.openxmlformats.org/officeDocument/2006/relationships/image" Target="../media/image64.wmf"/><Relationship Id="rId4" Type="http://schemas.openxmlformats.org/officeDocument/2006/relationships/image" Target="../media/image63.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8.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6.wmf"/><Relationship Id="rId1" Type="http://schemas.openxmlformats.org/officeDocument/2006/relationships/image" Target="../media/image75.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80.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BB1BE5-6F22-4DDA-A320-B21A494ED6B6}" type="datetimeFigureOut">
              <a:rPr lang="zh-CN" altLang="en-US" smtClean="0"/>
              <a:pPr/>
              <a:t>2014/11/17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CE71CB-B810-4FFA-9C6E-F22CF5994CC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69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ltLang="zh-CN"/>
          </a:p>
        </p:txBody>
      </p:sp>
      <p:sp>
        <p:nvSpPr>
          <p:cNvPr id="4669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ltLang="zh-CN"/>
          </a:p>
        </p:txBody>
      </p:sp>
      <p:sp>
        <p:nvSpPr>
          <p:cNvPr id="4669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669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669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ltLang="zh-CN"/>
          </a:p>
        </p:txBody>
      </p:sp>
      <p:sp>
        <p:nvSpPr>
          <p:cNvPr id="4669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9D560EAC-D7E4-408B-B96D-8BAAF2D59EB6}"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19</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理论上应该是可行的</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20</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想象一下旋转的过程</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29</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30</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大家可以想一想为什么要做成旋转抛物面</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35</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消掉正负号</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41</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建立坐标系最关键，之后的步骤就是套公式</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44</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我们之后还会进一步系统地研究这类曲面，不是个别现象</a:t>
            </a:r>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45</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即线与面的关系，我中有你，你中有我</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47</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两个误区，认为简单和认为太难</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6</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首先把要用到的概念严格化，之后再看具体的例子</a:t>
            </a:r>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9</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10</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b="1" dirty="0" smtClean="0"/>
              <a:t>经度</a:t>
            </a:r>
            <a:r>
              <a:rPr lang="el-GR" altLang="zh-CN" sz="1200" b="1" dirty="0" smtClean="0"/>
              <a:t>φ</a:t>
            </a:r>
            <a:r>
              <a:rPr lang="zh-CN" altLang="en-US" sz="1200" b="1" dirty="0" smtClean="0"/>
              <a:t>和纬度</a:t>
            </a:r>
            <a:r>
              <a:rPr lang="el-GR" altLang="zh-CN" sz="1200" b="1" dirty="0" smtClean="0"/>
              <a:t>θ</a:t>
            </a:r>
            <a:r>
              <a:rPr lang="zh-CN" altLang="en-US" sz="1200" b="1" dirty="0" smtClean="0"/>
              <a:t>的几何意义</a:t>
            </a:r>
            <a:endParaRPr lang="en-US" altLang="zh-CN" sz="1200" b="1" dirty="0" smtClean="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14</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15</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进入稍有难度的内容</a:t>
            </a:r>
          </a:p>
        </p:txBody>
      </p:sp>
      <p:sp>
        <p:nvSpPr>
          <p:cNvPr id="4" name="灯片编号占位符 3"/>
          <p:cNvSpPr>
            <a:spLocks noGrp="1"/>
          </p:cNvSpPr>
          <p:nvPr>
            <p:ph type="sldNum" sz="quarter" idx="10"/>
          </p:nvPr>
        </p:nvSpPr>
        <p:spPr/>
        <p:txBody>
          <a:bodyPr/>
          <a:lstStyle/>
          <a:p>
            <a:fld id="{9D560EAC-D7E4-408B-B96D-8BAAF2D59EB6}" type="slidenum">
              <a:rPr lang="en-US" altLang="zh-CN" smtClean="0"/>
              <a:pPr/>
              <a:t>18</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73762" name="Rectangle 2"/>
          <p:cNvSpPr>
            <a:spLocks noGrp="1" noRot="1" noChangeArrowheads="1"/>
          </p:cNvSpPr>
          <p:nvPr>
            <p:ph type="ctrTitle"/>
          </p:nvPr>
        </p:nvSpPr>
        <p:spPr>
          <a:xfrm>
            <a:off x="3962400" y="1066800"/>
            <a:ext cx="4648200" cy="1981200"/>
          </a:xfrm>
        </p:spPr>
        <p:txBody>
          <a:bodyPr/>
          <a:lstStyle>
            <a:lvl1pPr>
              <a:defRPr/>
            </a:lvl1pPr>
          </a:lstStyle>
          <a:p>
            <a:r>
              <a:rPr lang="zh-CN" altLang="en-US"/>
              <a:t>单击此处编辑母版标题样式</a:t>
            </a:r>
          </a:p>
        </p:txBody>
      </p:sp>
      <p:sp>
        <p:nvSpPr>
          <p:cNvPr id="373763" name="Rectangle 3"/>
          <p:cNvSpPr>
            <a:spLocks noGrp="1" noRot="1" noChangeArrowheads="1"/>
          </p:cNvSpPr>
          <p:nvPr>
            <p:ph type="subTitle" idx="1"/>
          </p:nvPr>
        </p:nvSpPr>
        <p:spPr>
          <a:xfrm>
            <a:off x="3962400" y="3657600"/>
            <a:ext cx="4572000" cy="1676400"/>
          </a:xfrm>
        </p:spPr>
        <p:txBody>
          <a:bodyPr/>
          <a:lstStyle>
            <a:lvl1pPr marL="0" indent="0" algn="ctr">
              <a:buFont typeface="Wingdings" pitchFamily="2" charset="2"/>
              <a:buNone/>
              <a:defRPr/>
            </a:lvl1pPr>
          </a:lstStyle>
          <a:p>
            <a:r>
              <a:rPr lang="zh-CN" altLang="en-US"/>
              <a:t>单击此处编辑母版副标题样式</a:t>
            </a:r>
          </a:p>
        </p:txBody>
      </p:sp>
      <p:sp>
        <p:nvSpPr>
          <p:cNvPr id="373764" name="Rectangle 4"/>
          <p:cNvSpPr>
            <a:spLocks noGrp="1" noChangeArrowheads="1"/>
          </p:cNvSpPr>
          <p:nvPr>
            <p:ph type="dt" sz="half" idx="2"/>
          </p:nvPr>
        </p:nvSpPr>
        <p:spPr>
          <a:xfrm>
            <a:off x="301625" y="6076950"/>
            <a:ext cx="2289175" cy="476250"/>
          </a:xfrm>
        </p:spPr>
        <p:txBody>
          <a:bodyPr/>
          <a:lstStyle>
            <a:lvl1pPr>
              <a:defRPr/>
            </a:lvl1pPr>
          </a:lstStyle>
          <a:p>
            <a:endParaRPr lang="en-US" altLang="zh-CN"/>
          </a:p>
        </p:txBody>
      </p:sp>
      <p:sp>
        <p:nvSpPr>
          <p:cNvPr id="373765" name="Rectangle 5"/>
          <p:cNvSpPr>
            <a:spLocks noGrp="1" noChangeArrowheads="1"/>
          </p:cNvSpPr>
          <p:nvPr>
            <p:ph type="ftr" sz="quarter" idx="3"/>
          </p:nvPr>
        </p:nvSpPr>
        <p:spPr>
          <a:xfrm>
            <a:off x="3124200" y="6076950"/>
            <a:ext cx="2895600" cy="476250"/>
          </a:xfrm>
        </p:spPr>
        <p:txBody>
          <a:bodyPr/>
          <a:lstStyle>
            <a:lvl1pPr>
              <a:defRPr/>
            </a:lvl1pPr>
          </a:lstStyle>
          <a:p>
            <a:endParaRPr lang="en-US" altLang="zh-CN"/>
          </a:p>
        </p:txBody>
      </p:sp>
      <p:sp>
        <p:nvSpPr>
          <p:cNvPr id="373766" name="Rectangle 6"/>
          <p:cNvSpPr>
            <a:spLocks noGrp="1" noChangeArrowheads="1"/>
          </p:cNvSpPr>
          <p:nvPr>
            <p:ph type="sldNum" sz="quarter" idx="4"/>
          </p:nvPr>
        </p:nvSpPr>
        <p:spPr>
          <a:xfrm>
            <a:off x="6553200" y="6076950"/>
            <a:ext cx="2289175" cy="476250"/>
          </a:xfrm>
        </p:spPr>
        <p:txBody>
          <a:bodyPr/>
          <a:lstStyle>
            <a:lvl1pPr>
              <a:defRPr/>
            </a:lvl1pPr>
          </a:lstStyle>
          <a:p>
            <a:fld id="{8C17120A-F662-44DB-98A4-0F296EE551E2}" type="slidenum">
              <a:rPr lang="en-US" altLang="zh-CN"/>
              <a:pPr/>
              <a:t>‹#›</a:t>
            </a:fld>
            <a:endParaRPr lang="en-US" altLang="zh-CN"/>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F57793C-8562-41C1-A894-16AB05AE95A0}" type="slidenum">
              <a:rPr lang="en-US" altLang="zh-CN"/>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F69DABF-8AE1-4FC3-96B7-09C212AB05E7}" type="slidenum">
              <a:rPr lang="en-US" altLang="zh-CN"/>
              <a:pPr/>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685800"/>
            <a:ext cx="8543925" cy="5181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301625" y="6019800"/>
            <a:ext cx="2289175"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019800"/>
            <a:ext cx="28956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019800"/>
            <a:ext cx="2289175" cy="476250"/>
          </a:xfrm>
        </p:spPr>
        <p:txBody>
          <a:bodyPr/>
          <a:lstStyle>
            <a:lvl1pPr>
              <a:defRPr/>
            </a:lvl1pPr>
          </a:lstStyle>
          <a:p>
            <a:fld id="{C0D6C35F-1259-4AE9-8340-DF62718AFF46}" type="slidenum">
              <a:rPr lang="en-US" altLang="zh-CN"/>
              <a:pPr/>
              <a:t>‹#›</a:t>
            </a:fld>
            <a:endParaRPr lang="en-US" altLang="zh-CN"/>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981200"/>
            <a:ext cx="4194175"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1375" y="1981200"/>
            <a:ext cx="4194175"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51375" y="4000500"/>
            <a:ext cx="4194175"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301625" y="6019800"/>
            <a:ext cx="2289175"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019800"/>
            <a:ext cx="2895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019800"/>
            <a:ext cx="2289175" cy="476250"/>
          </a:xfrm>
        </p:spPr>
        <p:txBody>
          <a:bodyPr/>
          <a:lstStyle>
            <a:lvl1pPr>
              <a:defRPr/>
            </a:lvl1pPr>
          </a:lstStyle>
          <a:p>
            <a:fld id="{9D501FC6-2AE4-49D8-98B7-4D70B9D068A3}" type="slidenum">
              <a:rPr lang="en-US" altLang="zh-CN"/>
              <a:pPr/>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116E19C-5E0D-4B66-9888-A89DF1068F39}" type="slidenum">
              <a:rPr lang="en-US" altLang="zh-CN"/>
              <a:pPr/>
              <a:t>‹#›</a:t>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690BF29-C6CB-46FA-9C5D-C77A2BBC6F69}" type="slidenum">
              <a:rPr lang="en-US" altLang="zh-CN"/>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1375"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3412668-6A90-4C85-93BB-77DE554346A8}" type="slidenum">
              <a:rPr lang="en-US" altLang="zh-CN"/>
              <a:pPr/>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E7C98331-990F-41EF-B064-0078F820B03D}" type="slidenum">
              <a:rPr lang="en-US" altLang="zh-CN"/>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423A354E-422E-41CF-B08D-372FF42FAEAF}" type="slidenum">
              <a:rPr lang="en-US" altLang="zh-CN"/>
              <a:pPr/>
              <a:t>‹#›</a:t>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F3418A8F-4A20-46F4-88C8-F31DF26B6BEC}" type="slidenum">
              <a:rPr lang="en-US" altLang="zh-CN"/>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94CC813-965B-492A-BF88-7EC19CFD6696}" type="slidenum">
              <a:rPr lang="en-US" altLang="zh-CN"/>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9735A45-C63C-45B9-AF14-478BC0427EC8}" type="slidenum">
              <a:rPr lang="en-US" altLang="zh-CN"/>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2738" name="Rectangle 2"/>
          <p:cNvSpPr>
            <a:spLocks noGrp="1" noRot="1" noChangeArrowheads="1"/>
          </p:cNvSpPr>
          <p:nvPr>
            <p:ph type="title"/>
          </p:nvPr>
        </p:nvSpPr>
        <p:spPr bwMode="auto">
          <a:xfrm>
            <a:off x="301625" y="685800"/>
            <a:ext cx="854075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72739" name="Rectangle 3"/>
          <p:cNvSpPr>
            <a:spLocks noGrp="1" noRot="1" noChangeArrowheads="1"/>
          </p:cNvSpPr>
          <p:nvPr>
            <p:ph type="body" idx="1"/>
          </p:nvPr>
        </p:nvSpPr>
        <p:spPr bwMode="auto">
          <a:xfrm>
            <a:off x="304800" y="1981200"/>
            <a:ext cx="8540750" cy="3886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72740" name="Rectangle 4"/>
          <p:cNvSpPr>
            <a:spLocks noGrp="1" noChangeArrowheads="1"/>
          </p:cNvSpPr>
          <p:nvPr>
            <p:ph type="dt" sz="half" idx="2"/>
          </p:nvPr>
        </p:nvSpPr>
        <p:spPr bwMode="auto">
          <a:xfrm>
            <a:off x="301625" y="6019800"/>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ltLang="zh-CN"/>
          </a:p>
        </p:txBody>
      </p:sp>
      <p:sp>
        <p:nvSpPr>
          <p:cNvPr id="372741" name="Rectangle 5"/>
          <p:cNvSpPr>
            <a:spLocks noGrp="1" noChangeArrowheads="1"/>
          </p:cNvSpPr>
          <p:nvPr>
            <p:ph type="ftr" sz="quarter" idx="3"/>
          </p:nvPr>
        </p:nvSpPr>
        <p:spPr bwMode="auto">
          <a:xfrm>
            <a:off x="3124200" y="60198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ltLang="zh-CN"/>
          </a:p>
        </p:txBody>
      </p:sp>
      <p:sp>
        <p:nvSpPr>
          <p:cNvPr id="372742" name="Rectangle 6"/>
          <p:cNvSpPr>
            <a:spLocks noGrp="1" noChangeArrowheads="1"/>
          </p:cNvSpPr>
          <p:nvPr>
            <p:ph type="sldNum" sz="quarter" idx="4"/>
          </p:nvPr>
        </p:nvSpPr>
        <p:spPr bwMode="auto">
          <a:xfrm>
            <a:off x="6553200" y="6019800"/>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42385104-0687-4891-B1FA-ECE3DCBDD77C}"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9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Lst>
  <p:transition/>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oleObject" Target="../embeddings/oleObject14.bin"/><Relationship Id="rId7"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7.bin"/><Relationship Id="rId5" Type="http://schemas.openxmlformats.org/officeDocument/2006/relationships/oleObject" Target="../embeddings/oleObject16.bin"/><Relationship Id="rId10" Type="http://schemas.openxmlformats.org/officeDocument/2006/relationships/oleObject" Target="../embeddings/oleObject21.bin"/><Relationship Id="rId4" Type="http://schemas.openxmlformats.org/officeDocument/2006/relationships/oleObject" Target="../embeddings/oleObject15.bin"/><Relationship Id="rId9" Type="http://schemas.openxmlformats.org/officeDocument/2006/relationships/oleObject" Target="../embeddings/oleObject20.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oleObject" Target="../embeddings/oleObject24.bin"/><Relationship Id="rId4" Type="http://schemas.openxmlformats.org/officeDocument/2006/relationships/oleObject" Target="../embeddings/oleObject23.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comments" Target="../comments/comment3.xml"/><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7.jpeg"/><Relationship Id="rId5" Type="http://schemas.openxmlformats.org/officeDocument/2006/relationships/oleObject" Target="../embeddings/oleObject26.bin"/><Relationship Id="rId4" Type="http://schemas.openxmlformats.org/officeDocument/2006/relationships/oleObject" Target="../embeddings/oleObject25.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oleObject" Target="../embeddings/oleObject28.bin"/><Relationship Id="rId4" Type="http://schemas.openxmlformats.org/officeDocument/2006/relationships/oleObject" Target="../embeddings/oleObject27.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comments" Target="../comments/comment4.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comments" Target="../comments/comment5.xml"/><Relationship Id="rId4" Type="http://schemas.openxmlformats.org/officeDocument/2006/relationships/oleObject" Target="../embeddings/oleObject31.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comments" Target="../comments/comment6.xml"/><Relationship Id="rId4" Type="http://schemas.openxmlformats.org/officeDocument/2006/relationships/oleObject" Target="../embeddings/oleObject32.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2.v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3.v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oleObject" Target="../embeddings/oleObject35.bin"/><Relationship Id="rId7"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38.bin"/><Relationship Id="rId11" Type="http://schemas.openxmlformats.org/officeDocument/2006/relationships/oleObject" Target="../embeddings/oleObject43.bin"/><Relationship Id="rId5" Type="http://schemas.openxmlformats.org/officeDocument/2006/relationships/oleObject" Target="../embeddings/oleObject37.bin"/><Relationship Id="rId10" Type="http://schemas.openxmlformats.org/officeDocument/2006/relationships/oleObject" Target="../embeddings/oleObject42.bin"/><Relationship Id="rId4" Type="http://schemas.openxmlformats.org/officeDocument/2006/relationships/oleObject" Target="../embeddings/oleObject36.bin"/><Relationship Id="rId9" Type="http://schemas.openxmlformats.org/officeDocument/2006/relationships/oleObject" Target="../embeddings/oleObject41.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15.vml"/><Relationship Id="rId5" Type="http://schemas.openxmlformats.org/officeDocument/2006/relationships/oleObject" Target="../embeddings/oleObject46.bin"/><Relationship Id="rId4" Type="http://schemas.openxmlformats.org/officeDocument/2006/relationships/oleObject" Target="../embeddings/oleObject45.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16.v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oleObject" Target="../embeddings/oleObject49.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oleObject" Target="../embeddings/oleObject51.bin"/></Relationships>
</file>

<file path=ppt/slides/_rels/slide29.xml.rels><?xml version="1.0" encoding="UTF-8" standalone="yes"?>
<Relationships xmlns="http://schemas.openxmlformats.org/package/2006/relationships"><Relationship Id="rId8" Type="http://schemas.openxmlformats.org/officeDocument/2006/relationships/comments" Target="../comments/comment7.xml"/><Relationship Id="rId3" Type="http://schemas.openxmlformats.org/officeDocument/2006/relationships/notesSlide" Target="../notesSlides/notesSlide12.xml"/><Relationship Id="rId7"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54.bin"/><Relationship Id="rId5" Type="http://schemas.openxmlformats.org/officeDocument/2006/relationships/oleObject" Target="../embeddings/oleObject53.bin"/><Relationship Id="rId4" Type="http://schemas.openxmlformats.org/officeDocument/2006/relationships/oleObject" Target="../embeddings/oleObject52.bin"/></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oleObject" Target="../embeddings/oleObject59.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58.bin"/><Relationship Id="rId5" Type="http://schemas.openxmlformats.org/officeDocument/2006/relationships/oleObject" Target="../embeddings/oleObject57.bin"/><Relationship Id="rId4" Type="http://schemas.openxmlformats.org/officeDocument/2006/relationships/oleObject" Target="../embeddings/oleObject56.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7.xml"/><Relationship Id="rId1" Type="http://schemas.openxmlformats.org/officeDocument/2006/relationships/vmlDrawing" Target="../drawings/vmlDrawing21.vml"/><Relationship Id="rId5" Type="http://schemas.openxmlformats.org/officeDocument/2006/relationships/oleObject" Target="../embeddings/oleObject62.bin"/><Relationship Id="rId4" Type="http://schemas.openxmlformats.org/officeDocument/2006/relationships/oleObject" Target="../embeddings/oleObject61.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60.png"/><Relationship Id="rId5" Type="http://schemas.openxmlformats.org/officeDocument/2006/relationships/oleObject" Target="../embeddings/oleObject65.bin"/><Relationship Id="rId4" Type="http://schemas.openxmlformats.org/officeDocument/2006/relationships/oleObject" Target="../embeddings/oleObject64.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66.bin"/><Relationship Id="rId7" Type="http://schemas.openxmlformats.org/officeDocument/2006/relationships/oleObject" Target="../embeddings/oleObject70.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69.bin"/><Relationship Id="rId5" Type="http://schemas.openxmlformats.org/officeDocument/2006/relationships/oleObject" Target="../embeddings/oleObject68.bin"/><Relationship Id="rId4" Type="http://schemas.openxmlformats.org/officeDocument/2006/relationships/oleObject" Target="../embeddings/oleObject67.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oleObject" Target="../embeddings/oleObject73.bin"/><Relationship Id="rId4" Type="http://schemas.openxmlformats.org/officeDocument/2006/relationships/oleObject" Target="../embeddings/oleObject72.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25.vml"/><Relationship Id="rId5" Type="http://schemas.openxmlformats.org/officeDocument/2006/relationships/oleObject" Target="../embeddings/oleObject74.bin"/><Relationship Id="rId4" Type="http://schemas.openxmlformats.org/officeDocument/2006/relationships/audio" Target="../media/audio1.wav"/></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7.xml"/><Relationship Id="rId1" Type="http://schemas.openxmlformats.org/officeDocument/2006/relationships/vmlDrawing" Target="../drawings/vmlDrawing26.v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7.xml"/><Relationship Id="rId1" Type="http://schemas.openxmlformats.org/officeDocument/2006/relationships/vmlDrawing" Target="../drawings/vmlDrawing27.v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7.xml"/><Relationship Id="rId1" Type="http://schemas.openxmlformats.org/officeDocument/2006/relationships/vmlDrawing" Target="../drawings/vmlDrawing28.vml"/><Relationship Id="rId5" Type="http://schemas.openxmlformats.org/officeDocument/2006/relationships/oleObject" Target="../embeddings/oleObject79.bin"/><Relationship Id="rId4" Type="http://schemas.openxmlformats.org/officeDocument/2006/relationships/oleObject" Target="../embeddings/oleObject78.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7.xml"/><Relationship Id="rId1" Type="http://schemas.openxmlformats.org/officeDocument/2006/relationships/vmlDrawing" Target="../drawings/vmlDrawing29.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7.xml"/><Relationship Id="rId1" Type="http://schemas.openxmlformats.org/officeDocument/2006/relationships/vmlDrawing" Target="../drawings/vmlDrawing30.v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comments" Target="../comments/comment8.xml"/><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oleObject" Target="../embeddings/oleObject84.bin"/><Relationship Id="rId5" Type="http://schemas.openxmlformats.org/officeDocument/2006/relationships/oleObject" Target="../embeddings/oleObject83.bin"/><Relationship Id="rId4" Type="http://schemas.openxmlformats.org/officeDocument/2006/relationships/oleObject" Target="../embeddings/oleObject82.bin"/></Relationships>
</file>

<file path=ppt/slides/_rels/slide42.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vmlDrawing" Target="../drawings/vmlDrawing32.vml"/><Relationship Id="rId4" Type="http://schemas.openxmlformats.org/officeDocument/2006/relationships/oleObject" Target="../embeddings/oleObject85.bin"/></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1.xml"/><Relationship Id="rId1" Type="http://schemas.openxmlformats.org/officeDocument/2006/relationships/vmlDrawing" Target="../drawings/vmlDrawing33.v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7704" y="2204864"/>
            <a:ext cx="5137945" cy="830997"/>
          </a:xfrm>
          <a:prstGeom prst="rect">
            <a:avLst/>
          </a:prstGeom>
          <a:noFill/>
        </p:spPr>
        <p:txBody>
          <a:bodyPr wrap="none" rtlCol="0">
            <a:spAutoFit/>
          </a:bodyPr>
          <a:lstStyle/>
          <a:p>
            <a:r>
              <a:rPr lang="zh-CN" altLang="en-US" sz="4800" dirty="0" smtClean="0">
                <a:solidFill>
                  <a:schemeClr val="accent2"/>
                </a:solidFill>
                <a:latin typeface="+mj-ea"/>
                <a:ea typeface="+mj-ea"/>
              </a:rPr>
              <a:t>第三章  常见曲面</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404664"/>
            <a:ext cx="8352927" cy="954107"/>
          </a:xfrm>
          <a:prstGeom prst="rect">
            <a:avLst/>
          </a:prstGeom>
          <a:noFill/>
        </p:spPr>
        <p:txBody>
          <a:bodyPr wrap="square" rtlCol="0">
            <a:spAutoFit/>
          </a:bodyPr>
          <a:lstStyle/>
          <a:p>
            <a:r>
              <a:rPr lang="zh-CN" altLang="en-US" sz="2800" b="1" dirty="0" smtClean="0"/>
              <a:t>空间中曲线可以视为两个曲面的交线，从而其方程是两个三元方程的联立</a:t>
            </a:r>
          </a:p>
        </p:txBody>
      </p:sp>
      <p:graphicFrame>
        <p:nvGraphicFramePr>
          <p:cNvPr id="3" name="对象 2"/>
          <p:cNvGraphicFramePr>
            <a:graphicFrameLocks noChangeAspect="1"/>
          </p:cNvGraphicFramePr>
          <p:nvPr/>
        </p:nvGraphicFramePr>
        <p:xfrm>
          <a:off x="971600" y="1556792"/>
          <a:ext cx="2280254" cy="1080120"/>
        </p:xfrm>
        <a:graphic>
          <a:graphicData uri="http://schemas.openxmlformats.org/presentationml/2006/ole">
            <p:oleObj spid="_x0000_s773122" name="Equation" r:id="rId4" imgW="965160" imgH="457200" progId="Equation.KSEE3">
              <p:embed/>
            </p:oleObj>
          </a:graphicData>
        </a:graphic>
      </p:graphicFrame>
      <p:sp>
        <p:nvSpPr>
          <p:cNvPr id="4" name="TextBox 3"/>
          <p:cNvSpPr txBox="1"/>
          <p:nvPr/>
        </p:nvSpPr>
        <p:spPr>
          <a:xfrm>
            <a:off x="637197" y="2852936"/>
            <a:ext cx="3430747" cy="523220"/>
          </a:xfrm>
          <a:prstGeom prst="rect">
            <a:avLst/>
          </a:prstGeom>
          <a:noFill/>
        </p:spPr>
        <p:txBody>
          <a:bodyPr wrap="none" rtlCol="0">
            <a:spAutoFit/>
          </a:bodyPr>
          <a:lstStyle/>
          <a:p>
            <a:r>
              <a:rPr lang="zh-CN" altLang="en-US" sz="2800" b="1" dirty="0" smtClean="0"/>
              <a:t>同样存在参数方程：</a:t>
            </a:r>
          </a:p>
        </p:txBody>
      </p:sp>
      <p:graphicFrame>
        <p:nvGraphicFramePr>
          <p:cNvPr id="773123" name="Object 3"/>
          <p:cNvGraphicFramePr>
            <a:graphicFrameLocks noChangeAspect="1"/>
          </p:cNvGraphicFramePr>
          <p:nvPr/>
        </p:nvGraphicFramePr>
        <p:xfrm>
          <a:off x="1165225" y="3572991"/>
          <a:ext cx="1574800" cy="1800225"/>
        </p:xfrm>
        <a:graphic>
          <a:graphicData uri="http://schemas.openxmlformats.org/presentationml/2006/ole">
            <p:oleObj spid="_x0000_s773123" name="Equation" r:id="rId5" imgW="622080" imgH="711000" progId="Equation.KSEE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73123"/>
                                        </p:tgtEl>
                                        <p:attrNameLst>
                                          <p:attrName>style.visibility</p:attrName>
                                        </p:attrNameLst>
                                      </p:cBhvr>
                                      <p:to>
                                        <p:strVal val="visible"/>
                                      </p:to>
                                    </p:set>
                                    <p:animEffect transition="in" filter="blinds(horizontal)">
                                      <p:cBhvr>
                                        <p:cTn id="22" dur="500"/>
                                        <p:tgtEl>
                                          <p:spTgt spid="773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275856" y="2473732"/>
            <a:ext cx="2232248" cy="584775"/>
          </a:xfrm>
          <a:prstGeom prst="rect">
            <a:avLst/>
          </a:prstGeom>
          <a:noFill/>
          <a:ln w="9525">
            <a:noFill/>
            <a:miter lim="800000"/>
            <a:headEnd/>
            <a:tailEnd/>
          </a:ln>
        </p:spPr>
        <p:txBody>
          <a:bodyPr wrap="square">
            <a:spAutoFit/>
          </a:bodyPr>
          <a:lstStyle/>
          <a:p>
            <a:pPr>
              <a:spcBef>
                <a:spcPct val="50000"/>
              </a:spcBef>
            </a:pPr>
            <a:r>
              <a:rPr kumimoji="1" lang="en-US" altLang="zh-CN" b="1" dirty="0" smtClean="0">
                <a:solidFill>
                  <a:schemeClr val="accent2"/>
                </a:solidFill>
                <a:latin typeface="+mj-ea"/>
                <a:ea typeface="+mj-ea"/>
              </a:rPr>
              <a:t>§1  </a:t>
            </a:r>
            <a:r>
              <a:rPr kumimoji="1" lang="zh-CN" altLang="en-US" b="1" dirty="0" smtClean="0">
                <a:solidFill>
                  <a:schemeClr val="accent2"/>
                </a:solidFill>
                <a:latin typeface="+mj-ea"/>
                <a:ea typeface="+mj-ea"/>
              </a:rPr>
              <a:t>球面</a:t>
            </a:r>
            <a:endParaRPr kumimoji="1" lang="en-US" altLang="zh-CN" b="1" dirty="0">
              <a:solidFill>
                <a:schemeClr val="accent2"/>
              </a:solidFill>
              <a:latin typeface="+mj-ea"/>
              <a:ea typeface="+mj-ea"/>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80" name="Text Box 4"/>
          <p:cNvSpPr txBox="1">
            <a:spLocks noChangeArrowheads="1"/>
          </p:cNvSpPr>
          <p:nvPr/>
        </p:nvSpPr>
        <p:spPr bwMode="auto">
          <a:xfrm>
            <a:off x="251520" y="1696243"/>
            <a:ext cx="609600" cy="519113"/>
          </a:xfrm>
          <a:prstGeom prst="rect">
            <a:avLst/>
          </a:prstGeom>
          <a:noFill/>
          <a:ln w="9525">
            <a:noFill/>
            <a:miter lim="800000"/>
            <a:headEnd/>
            <a:tailEnd/>
          </a:ln>
        </p:spPr>
        <p:txBody>
          <a:bodyPr>
            <a:spAutoFit/>
          </a:bodyPr>
          <a:lstStyle/>
          <a:p>
            <a:pPr>
              <a:spcBef>
                <a:spcPct val="50000"/>
              </a:spcBef>
            </a:pPr>
            <a:r>
              <a:rPr kumimoji="1" lang="zh-CN" altLang="en-US" sz="2800" b="1" dirty="0">
                <a:ea typeface="黑体" pitchFamily="2" charset="-122"/>
              </a:rPr>
              <a:t>解</a:t>
            </a:r>
            <a:endParaRPr kumimoji="1" lang="zh-CN" altLang="en-US" sz="2800" b="1" dirty="0"/>
          </a:p>
        </p:txBody>
      </p:sp>
      <p:graphicFrame>
        <p:nvGraphicFramePr>
          <p:cNvPr id="690181" name="Object 5"/>
          <p:cNvGraphicFramePr>
            <a:graphicFrameLocks noChangeAspect="1"/>
          </p:cNvGraphicFramePr>
          <p:nvPr/>
        </p:nvGraphicFramePr>
        <p:xfrm>
          <a:off x="899592" y="1659929"/>
          <a:ext cx="5534025" cy="622300"/>
        </p:xfrm>
        <a:graphic>
          <a:graphicData uri="http://schemas.openxmlformats.org/presentationml/2006/ole">
            <p:oleObj spid="_x0000_s690181" name="文档" r:id="rId3" imgW="5274360" imgH="594360" progId="">
              <p:embed/>
            </p:oleObj>
          </a:graphicData>
        </a:graphic>
      </p:graphicFrame>
      <p:graphicFrame>
        <p:nvGraphicFramePr>
          <p:cNvPr id="690182" name="Object 6"/>
          <p:cNvGraphicFramePr>
            <a:graphicFrameLocks noChangeAspect="1"/>
          </p:cNvGraphicFramePr>
          <p:nvPr/>
        </p:nvGraphicFramePr>
        <p:xfrm>
          <a:off x="6156176" y="1777380"/>
          <a:ext cx="1866900" cy="457200"/>
        </p:xfrm>
        <a:graphic>
          <a:graphicData uri="http://schemas.openxmlformats.org/presentationml/2006/ole">
            <p:oleObj spid="_x0000_s690182" name="公式" r:id="rId4" imgW="1866600" imgH="457200" progId="Equation.3">
              <p:embed/>
            </p:oleObj>
          </a:graphicData>
        </a:graphic>
      </p:graphicFrame>
      <p:sp>
        <p:nvSpPr>
          <p:cNvPr id="690183" name="Text Box 7"/>
          <p:cNvSpPr txBox="1">
            <a:spLocks noChangeArrowheads="1"/>
          </p:cNvSpPr>
          <p:nvPr/>
        </p:nvSpPr>
        <p:spPr bwMode="auto">
          <a:xfrm>
            <a:off x="5652120" y="1705372"/>
            <a:ext cx="2133600" cy="519113"/>
          </a:xfrm>
          <a:prstGeom prst="rect">
            <a:avLst/>
          </a:prstGeom>
          <a:noFill/>
          <a:ln w="9525">
            <a:noFill/>
            <a:miter lim="800000"/>
            <a:headEnd/>
            <a:tailEnd/>
          </a:ln>
        </p:spPr>
        <p:txBody>
          <a:bodyPr>
            <a:spAutoFit/>
          </a:bodyPr>
          <a:lstStyle/>
          <a:p>
            <a:pPr>
              <a:spcBef>
                <a:spcPct val="50000"/>
              </a:spcBef>
            </a:pPr>
            <a:r>
              <a:rPr kumimoji="1" lang="zh-CN" altLang="en-US" sz="2800" b="1" dirty="0" smtClean="0"/>
              <a:t>有</a:t>
            </a:r>
            <a:endParaRPr kumimoji="1" lang="zh-CN" altLang="en-US" sz="2800" b="1" dirty="0"/>
          </a:p>
        </p:txBody>
      </p:sp>
      <p:graphicFrame>
        <p:nvGraphicFramePr>
          <p:cNvPr id="690184" name="Object 8"/>
          <p:cNvGraphicFramePr>
            <a:graphicFrameLocks noChangeAspect="1"/>
          </p:cNvGraphicFramePr>
          <p:nvPr/>
        </p:nvGraphicFramePr>
        <p:xfrm>
          <a:off x="1389980" y="2281436"/>
          <a:ext cx="5702300" cy="571500"/>
        </p:xfrm>
        <a:graphic>
          <a:graphicData uri="http://schemas.openxmlformats.org/presentationml/2006/ole">
            <p:oleObj spid="_x0000_s690184" name="Equation" r:id="rId5" imgW="5702040" imgH="571320" progId="Equation.DSMT4">
              <p:embed/>
            </p:oleObj>
          </a:graphicData>
        </a:graphic>
      </p:graphicFrame>
      <p:graphicFrame>
        <p:nvGraphicFramePr>
          <p:cNvPr id="690185" name="Object 9"/>
          <p:cNvGraphicFramePr>
            <a:graphicFrameLocks noChangeAspect="1"/>
          </p:cNvGraphicFramePr>
          <p:nvPr/>
        </p:nvGraphicFramePr>
        <p:xfrm>
          <a:off x="2834383" y="2924869"/>
          <a:ext cx="5551487" cy="531813"/>
        </p:xfrm>
        <a:graphic>
          <a:graphicData uri="http://schemas.openxmlformats.org/presentationml/2006/ole">
            <p:oleObj spid="_x0000_s690185" name="Equation" r:id="rId6" imgW="5549760" imgH="533160" progId="Equation.DSMT4">
              <p:embed/>
            </p:oleObj>
          </a:graphicData>
        </a:graphic>
      </p:graphicFrame>
      <p:sp>
        <p:nvSpPr>
          <p:cNvPr id="690186" name="Text Box 10"/>
          <p:cNvSpPr txBox="1">
            <a:spLocks noChangeArrowheads="1"/>
          </p:cNvSpPr>
          <p:nvPr/>
        </p:nvSpPr>
        <p:spPr bwMode="auto">
          <a:xfrm>
            <a:off x="842070" y="2912169"/>
            <a:ext cx="2209800" cy="519113"/>
          </a:xfrm>
          <a:prstGeom prst="rect">
            <a:avLst/>
          </a:prstGeom>
          <a:noFill/>
          <a:ln w="9525">
            <a:noFill/>
            <a:miter lim="800000"/>
            <a:headEnd/>
            <a:tailEnd/>
          </a:ln>
        </p:spPr>
        <p:txBody>
          <a:bodyPr>
            <a:spAutoFit/>
          </a:bodyPr>
          <a:lstStyle/>
          <a:p>
            <a:pPr>
              <a:spcBef>
                <a:spcPct val="50000"/>
              </a:spcBef>
            </a:pPr>
            <a:r>
              <a:rPr kumimoji="1" lang="zh-CN" altLang="en-US" sz="2800" b="1" dirty="0"/>
              <a:t>所求方程为</a:t>
            </a:r>
          </a:p>
        </p:txBody>
      </p:sp>
      <p:graphicFrame>
        <p:nvGraphicFramePr>
          <p:cNvPr id="16" name="对象 15"/>
          <p:cNvGraphicFramePr>
            <a:graphicFrameLocks noChangeAspect="1"/>
          </p:cNvGraphicFramePr>
          <p:nvPr/>
        </p:nvGraphicFramePr>
        <p:xfrm>
          <a:off x="218380" y="1057300"/>
          <a:ext cx="8674100" cy="574675"/>
        </p:xfrm>
        <a:graphic>
          <a:graphicData uri="http://schemas.openxmlformats.org/presentationml/2006/ole">
            <p:oleObj spid="_x0000_s690189" name="Equation" r:id="rId7" imgW="3441600" imgH="228600" progId="Equation.KSEE3">
              <p:embed/>
            </p:oleObj>
          </a:graphicData>
        </a:graphic>
      </p:graphicFrame>
      <p:sp>
        <p:nvSpPr>
          <p:cNvPr id="17" name="TextBox 16"/>
          <p:cNvSpPr txBox="1"/>
          <p:nvPr/>
        </p:nvSpPr>
        <p:spPr>
          <a:xfrm>
            <a:off x="899592" y="3506936"/>
            <a:ext cx="3430747" cy="523220"/>
          </a:xfrm>
          <a:prstGeom prst="rect">
            <a:avLst/>
          </a:prstGeom>
          <a:noFill/>
        </p:spPr>
        <p:txBody>
          <a:bodyPr wrap="none" rtlCol="0">
            <a:spAutoFit/>
          </a:bodyPr>
          <a:lstStyle/>
          <a:p>
            <a:r>
              <a:rPr lang="zh-CN" altLang="en-US" sz="2800" b="1" dirty="0" smtClean="0"/>
              <a:t>将球面方程展开，有</a:t>
            </a:r>
          </a:p>
        </p:txBody>
      </p:sp>
      <p:graphicFrame>
        <p:nvGraphicFramePr>
          <p:cNvPr id="19" name="对象 18"/>
          <p:cNvGraphicFramePr>
            <a:graphicFrameLocks noChangeAspect="1"/>
          </p:cNvGraphicFramePr>
          <p:nvPr/>
        </p:nvGraphicFramePr>
        <p:xfrm>
          <a:off x="251520" y="4083000"/>
          <a:ext cx="8796878" cy="619040"/>
        </p:xfrm>
        <a:graphic>
          <a:graphicData uri="http://schemas.openxmlformats.org/presentationml/2006/ole">
            <p:oleObj spid="_x0000_s690191" name="Equation" r:id="rId8" imgW="3429000" imgH="241200" progId="Equation.KSEE3">
              <p:embed/>
            </p:oleObj>
          </a:graphicData>
        </a:graphic>
      </p:graphicFrame>
      <p:graphicFrame>
        <p:nvGraphicFramePr>
          <p:cNvPr id="690192" name="Object 16"/>
          <p:cNvGraphicFramePr>
            <a:graphicFrameLocks noChangeAspect="1"/>
          </p:cNvGraphicFramePr>
          <p:nvPr/>
        </p:nvGraphicFramePr>
        <p:xfrm>
          <a:off x="613990" y="4731072"/>
          <a:ext cx="7918450" cy="619125"/>
        </p:xfrm>
        <a:graphic>
          <a:graphicData uri="http://schemas.openxmlformats.org/presentationml/2006/ole">
            <p:oleObj spid="_x0000_s690192" name="Equation" r:id="rId9" imgW="3085920" imgH="241200" progId="Equation.KSEE3">
              <p:embed/>
            </p:oleObj>
          </a:graphicData>
        </a:graphic>
      </p:graphicFrame>
      <p:graphicFrame>
        <p:nvGraphicFramePr>
          <p:cNvPr id="690193" name="Object 17"/>
          <p:cNvGraphicFramePr>
            <a:graphicFrameLocks noChangeAspect="1"/>
          </p:cNvGraphicFramePr>
          <p:nvPr/>
        </p:nvGraphicFramePr>
        <p:xfrm>
          <a:off x="1475656" y="5445224"/>
          <a:ext cx="6256338" cy="619125"/>
        </p:xfrm>
        <a:graphic>
          <a:graphicData uri="http://schemas.openxmlformats.org/presentationml/2006/ole">
            <p:oleObj spid="_x0000_s690193" name="Equation" r:id="rId10" imgW="2438280" imgH="241200" progId="Equation.KSEE3">
              <p:embed/>
            </p:oleObj>
          </a:graphicData>
        </a:graphic>
      </p:graphicFrame>
      <p:sp>
        <p:nvSpPr>
          <p:cNvPr id="22" name="TextBox 21"/>
          <p:cNvSpPr txBox="1"/>
          <p:nvPr/>
        </p:nvSpPr>
        <p:spPr>
          <a:xfrm>
            <a:off x="611560" y="5451152"/>
            <a:ext cx="906017" cy="523220"/>
          </a:xfrm>
          <a:prstGeom prst="rect">
            <a:avLst/>
          </a:prstGeom>
          <a:noFill/>
        </p:spPr>
        <p:txBody>
          <a:bodyPr wrap="none" rtlCol="0">
            <a:spAutoFit/>
          </a:bodyPr>
          <a:lstStyle/>
          <a:p>
            <a:r>
              <a:rPr lang="zh-CN" altLang="en-US" sz="2800" b="1" dirty="0" smtClean="0"/>
              <a:t>得：</a:t>
            </a:r>
          </a:p>
        </p:txBody>
      </p:sp>
      <p:sp>
        <p:nvSpPr>
          <p:cNvPr id="23" name="TextBox 22"/>
          <p:cNvSpPr txBox="1"/>
          <p:nvPr/>
        </p:nvSpPr>
        <p:spPr>
          <a:xfrm>
            <a:off x="635290" y="6093296"/>
            <a:ext cx="4512774" cy="523220"/>
          </a:xfrm>
          <a:prstGeom prst="rect">
            <a:avLst/>
          </a:prstGeom>
          <a:noFill/>
        </p:spPr>
        <p:txBody>
          <a:bodyPr wrap="none" rtlCol="0">
            <a:spAutoFit/>
          </a:bodyPr>
          <a:lstStyle/>
          <a:p>
            <a:r>
              <a:rPr lang="zh-CN" altLang="en-US" sz="2800" b="1" dirty="0" smtClean="0">
                <a:solidFill>
                  <a:schemeClr val="bg2"/>
                </a:solidFill>
              </a:rPr>
              <a:t>是一个特殊的三元二次方程</a:t>
            </a:r>
          </a:p>
        </p:txBody>
      </p:sp>
      <p:sp>
        <p:nvSpPr>
          <p:cNvPr id="24" name="TextBox 23"/>
          <p:cNvSpPr txBox="1"/>
          <p:nvPr/>
        </p:nvSpPr>
        <p:spPr>
          <a:xfrm>
            <a:off x="2555776" y="313492"/>
            <a:ext cx="3794629" cy="523220"/>
          </a:xfrm>
          <a:prstGeom prst="rect">
            <a:avLst/>
          </a:prstGeom>
          <a:noFill/>
        </p:spPr>
        <p:txBody>
          <a:bodyPr wrap="none" rtlCol="0">
            <a:spAutoFit/>
          </a:bodyPr>
          <a:lstStyle/>
          <a:p>
            <a:r>
              <a:rPr lang="en-US" altLang="zh-CN" sz="2800" b="1" dirty="0" smtClean="0">
                <a:solidFill>
                  <a:schemeClr val="accent2"/>
                </a:solidFill>
                <a:latin typeface="+mj-ea"/>
                <a:ea typeface="+mj-ea"/>
              </a:rPr>
              <a:t>§1.1 </a:t>
            </a:r>
            <a:r>
              <a:rPr lang="zh-CN" altLang="en-US" sz="2800" b="1" dirty="0" smtClean="0">
                <a:solidFill>
                  <a:schemeClr val="accent2"/>
                </a:solidFill>
                <a:latin typeface="+mj-ea"/>
                <a:ea typeface="+mj-ea"/>
              </a:rPr>
              <a:t>球面的普通方程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0180"/>
                                        </p:tgtEl>
                                        <p:attrNameLst>
                                          <p:attrName>style.visibility</p:attrName>
                                        </p:attrNameLst>
                                      </p:cBhvr>
                                      <p:to>
                                        <p:strVal val="visible"/>
                                      </p:to>
                                    </p:set>
                                    <p:animEffect transition="in" filter="wipe(left)">
                                      <p:cBhvr>
                                        <p:cTn id="12" dur="500"/>
                                        <p:tgtEl>
                                          <p:spTgt spid="69018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90181"/>
                                        </p:tgtEl>
                                        <p:attrNameLst>
                                          <p:attrName>style.visibility</p:attrName>
                                        </p:attrNameLst>
                                      </p:cBhvr>
                                      <p:to>
                                        <p:strVal val="visible"/>
                                      </p:to>
                                    </p:set>
                                    <p:animEffect transition="in" filter="wipe(left)">
                                      <p:cBhvr>
                                        <p:cTn id="17" dur="500"/>
                                        <p:tgtEl>
                                          <p:spTgt spid="69018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90183"/>
                                        </p:tgtEl>
                                        <p:attrNameLst>
                                          <p:attrName>style.visibility</p:attrName>
                                        </p:attrNameLst>
                                      </p:cBhvr>
                                      <p:to>
                                        <p:strVal val="visible"/>
                                      </p:to>
                                    </p:set>
                                    <p:animEffect transition="in" filter="wipe(left)">
                                      <p:cBhvr>
                                        <p:cTn id="22" dur="500"/>
                                        <p:tgtEl>
                                          <p:spTgt spid="69018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90182"/>
                                        </p:tgtEl>
                                        <p:attrNameLst>
                                          <p:attrName>style.visibility</p:attrName>
                                        </p:attrNameLst>
                                      </p:cBhvr>
                                      <p:to>
                                        <p:strVal val="visible"/>
                                      </p:to>
                                    </p:set>
                                    <p:animEffect transition="in" filter="wipe(left)">
                                      <p:cBhvr>
                                        <p:cTn id="27" dur="500"/>
                                        <p:tgtEl>
                                          <p:spTgt spid="69018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90184"/>
                                        </p:tgtEl>
                                        <p:attrNameLst>
                                          <p:attrName>style.visibility</p:attrName>
                                        </p:attrNameLst>
                                      </p:cBhvr>
                                      <p:to>
                                        <p:strVal val="visible"/>
                                      </p:to>
                                    </p:set>
                                    <p:animEffect transition="in" filter="wipe(left)">
                                      <p:cBhvr>
                                        <p:cTn id="32" dur="500"/>
                                        <p:tgtEl>
                                          <p:spTgt spid="69018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90186"/>
                                        </p:tgtEl>
                                        <p:attrNameLst>
                                          <p:attrName>style.visibility</p:attrName>
                                        </p:attrNameLst>
                                      </p:cBhvr>
                                      <p:to>
                                        <p:strVal val="visible"/>
                                      </p:to>
                                    </p:set>
                                    <p:animEffect transition="in" filter="wipe(left)">
                                      <p:cBhvr>
                                        <p:cTn id="37" dur="500"/>
                                        <p:tgtEl>
                                          <p:spTgt spid="69018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90185"/>
                                        </p:tgtEl>
                                        <p:attrNameLst>
                                          <p:attrName>style.visibility</p:attrName>
                                        </p:attrNameLst>
                                      </p:cBhvr>
                                      <p:to>
                                        <p:strVal val="visible"/>
                                      </p:to>
                                    </p:set>
                                    <p:animEffect transition="in" filter="blinds(horizontal)">
                                      <p:cBhvr>
                                        <p:cTn id="42" dur="500"/>
                                        <p:tgtEl>
                                          <p:spTgt spid="690185"/>
                                        </p:tgtEl>
                                      </p:cBhvr>
                                    </p:animEffect>
                                  </p:childTnLst>
                                  <p:subTnLst>
                                    <p:animClr>
                                      <p:cBhvr override="childStyle">
                                        <p:cTn dur="1" fill="hold" display="0" masterRel="nextClick" afterEffect="1"/>
                                        <p:tgtEl>
                                          <p:spTgt spid="690185"/>
                                        </p:tgtEl>
                                        <p:attrNameLst>
                                          <p:attrName>ppt_c</p:attrName>
                                        </p:attrNameLst>
                                      </p:cBhvr>
                                      <p:to>
                                        <a:schemeClr val="tx1"/>
                                      </p:to>
                                    </p:animClr>
                                  </p:sub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blinds(horizontal)">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blinds(horizontal)">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90192"/>
                                        </p:tgtEl>
                                        <p:attrNameLst>
                                          <p:attrName>style.visibility</p:attrName>
                                        </p:attrNameLst>
                                      </p:cBhvr>
                                      <p:to>
                                        <p:strVal val="visible"/>
                                      </p:to>
                                    </p:set>
                                    <p:animEffect transition="in" filter="blinds(horizontal)">
                                      <p:cBhvr>
                                        <p:cTn id="57" dur="500"/>
                                        <p:tgtEl>
                                          <p:spTgt spid="69019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blinds(horizontal)">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90193"/>
                                        </p:tgtEl>
                                        <p:attrNameLst>
                                          <p:attrName>style.visibility</p:attrName>
                                        </p:attrNameLst>
                                      </p:cBhvr>
                                      <p:to>
                                        <p:strVal val="visible"/>
                                      </p:to>
                                    </p:set>
                                    <p:animEffect transition="in" filter="blinds(horizontal)">
                                      <p:cBhvr>
                                        <p:cTn id="67" dur="500"/>
                                        <p:tgtEl>
                                          <p:spTgt spid="690193"/>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blinds(horizontal)">
                                      <p:cBhvr>
                                        <p:cTn id="7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180" grpId="0" autoUpdateAnimBg="0"/>
      <p:bldP spid="690183" grpId="0" autoUpdateAnimBg="0"/>
      <p:bldP spid="690186" grpId="0" autoUpdateAnimBg="0"/>
      <p:bldP spid="17" grpId="0"/>
      <p:bldP spid="22" grpId="0"/>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8" name="Rectangle 8"/>
          <p:cNvSpPr>
            <a:spLocks noChangeArrowheads="1"/>
          </p:cNvSpPr>
          <p:nvPr/>
        </p:nvSpPr>
        <p:spPr bwMode="auto">
          <a:xfrm>
            <a:off x="609600" y="476672"/>
            <a:ext cx="7848600" cy="954107"/>
          </a:xfrm>
          <a:prstGeom prst="rect">
            <a:avLst/>
          </a:prstGeom>
          <a:noFill/>
          <a:ln w="57150">
            <a:noFill/>
            <a:miter lim="800000"/>
            <a:headEnd/>
            <a:tailEnd/>
          </a:ln>
          <a:effectLst/>
        </p:spPr>
        <p:txBody>
          <a:bodyPr>
            <a:spAutoFit/>
          </a:bodyPr>
          <a:lstStyle/>
          <a:p>
            <a:pPr>
              <a:spcBef>
                <a:spcPct val="50000"/>
              </a:spcBef>
            </a:pPr>
            <a:r>
              <a:rPr kumimoji="1" lang="zh-CN" altLang="en-US" sz="2800" b="1" dirty="0"/>
              <a:t>反之，</a:t>
            </a:r>
            <a:r>
              <a:rPr kumimoji="1" lang="zh-CN" altLang="en-US" sz="2800" b="1" dirty="0" smtClean="0"/>
              <a:t>由一个没有交叉项，同时平方项系数相同的三元二次方程，经</a:t>
            </a:r>
            <a:r>
              <a:rPr kumimoji="1" lang="zh-CN" altLang="en-US" sz="2800" b="1" dirty="0"/>
              <a:t>过配</a:t>
            </a:r>
            <a:r>
              <a:rPr kumimoji="1" lang="zh-CN" altLang="en-US" sz="2800" b="1" dirty="0" smtClean="0"/>
              <a:t>方可</a:t>
            </a:r>
            <a:r>
              <a:rPr kumimoji="1" lang="zh-CN" altLang="en-US" sz="2800" b="1" dirty="0"/>
              <a:t>得到：</a:t>
            </a:r>
          </a:p>
        </p:txBody>
      </p:sp>
      <p:graphicFrame>
        <p:nvGraphicFramePr>
          <p:cNvPr id="2" name="Object 6"/>
          <p:cNvGraphicFramePr>
            <a:graphicFrameLocks noChangeAspect="1"/>
          </p:cNvGraphicFramePr>
          <p:nvPr/>
        </p:nvGraphicFramePr>
        <p:xfrm>
          <a:off x="1115616" y="1484784"/>
          <a:ext cx="6863672" cy="648072"/>
        </p:xfrm>
        <a:graphic>
          <a:graphicData uri="http://schemas.openxmlformats.org/presentationml/2006/ole">
            <p:oleObj spid="_x0000_s691206" name="Equation" r:id="rId3" imgW="2958840" imgH="279360" progId="Equation.DSMT4">
              <p:embed/>
            </p:oleObj>
          </a:graphicData>
        </a:graphic>
      </p:graphicFrame>
      <p:graphicFrame>
        <p:nvGraphicFramePr>
          <p:cNvPr id="3" name="Object 7"/>
          <p:cNvGraphicFramePr>
            <a:graphicFrameLocks noChangeAspect="1"/>
          </p:cNvGraphicFramePr>
          <p:nvPr/>
        </p:nvGraphicFramePr>
        <p:xfrm>
          <a:off x="251520" y="2298254"/>
          <a:ext cx="8845550" cy="1274762"/>
        </p:xfrm>
        <a:graphic>
          <a:graphicData uri="http://schemas.openxmlformats.org/presentationml/2006/ole">
            <p:oleObj spid="_x0000_s691207" name="Equation" r:id="rId4" imgW="3708360" imgH="533160" progId="Equation.DSMT4">
              <p:embed/>
            </p:oleObj>
          </a:graphicData>
        </a:graphic>
      </p:graphicFrame>
      <p:graphicFrame>
        <p:nvGraphicFramePr>
          <p:cNvPr id="4" name="Object 9"/>
          <p:cNvGraphicFramePr>
            <a:graphicFrameLocks noChangeAspect="1"/>
          </p:cNvGraphicFramePr>
          <p:nvPr/>
        </p:nvGraphicFramePr>
        <p:xfrm>
          <a:off x="323528" y="3789040"/>
          <a:ext cx="7997825" cy="576262"/>
        </p:xfrm>
        <a:graphic>
          <a:graphicData uri="http://schemas.openxmlformats.org/presentationml/2006/ole">
            <p:oleObj spid="_x0000_s691209" name="Equation" r:id="rId5" imgW="3352680" imgH="24120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subTnLst>
                                    <p:animClr>
                                      <p:cBhvr override="childStyle">
                                        <p:cTn dur="1" fill="hold" display="0" masterRel="nextClick" afterEffect="1"/>
                                        <p:tgtEl>
                                          <p:spTgt spid="2"/>
                                        </p:tgtEl>
                                        <p:attrNameLst>
                                          <p:attrName>ppt_c</p:attrName>
                                        </p:attrNameLst>
                                      </p:cBhvr>
                                      <p:to>
                                        <a:schemeClr val="tx1"/>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55776" y="116632"/>
            <a:ext cx="3794629" cy="523220"/>
          </a:xfrm>
          <a:prstGeom prst="rect">
            <a:avLst/>
          </a:prstGeom>
          <a:noFill/>
        </p:spPr>
        <p:txBody>
          <a:bodyPr wrap="none" rtlCol="0">
            <a:spAutoFit/>
          </a:bodyPr>
          <a:lstStyle/>
          <a:p>
            <a:r>
              <a:rPr lang="en-US" altLang="zh-CN" sz="2800" b="1" dirty="0" smtClean="0">
                <a:solidFill>
                  <a:schemeClr val="accent2"/>
                </a:solidFill>
                <a:latin typeface="+mj-ea"/>
                <a:ea typeface="+mj-ea"/>
              </a:rPr>
              <a:t>§1.2 </a:t>
            </a:r>
            <a:r>
              <a:rPr lang="zh-CN" altLang="en-US" sz="2800" b="1" dirty="0" smtClean="0">
                <a:solidFill>
                  <a:schemeClr val="accent2"/>
                </a:solidFill>
                <a:latin typeface="+mj-ea"/>
                <a:ea typeface="+mj-ea"/>
              </a:rPr>
              <a:t>球面的参数方程</a:t>
            </a:r>
          </a:p>
        </p:txBody>
      </p:sp>
      <p:sp>
        <p:nvSpPr>
          <p:cNvPr id="3" name="TextBox 2"/>
          <p:cNvSpPr txBox="1"/>
          <p:nvPr/>
        </p:nvSpPr>
        <p:spPr>
          <a:xfrm>
            <a:off x="683568" y="620688"/>
            <a:ext cx="5141151" cy="523220"/>
          </a:xfrm>
          <a:prstGeom prst="rect">
            <a:avLst/>
          </a:prstGeom>
          <a:noFill/>
        </p:spPr>
        <p:txBody>
          <a:bodyPr wrap="none" rtlCol="0">
            <a:spAutoFit/>
          </a:bodyPr>
          <a:lstStyle/>
          <a:p>
            <a:r>
              <a:rPr lang="zh-CN" altLang="en-US" sz="2800" b="1" dirty="0" smtClean="0"/>
              <a:t>不妨设球心在原点</a:t>
            </a:r>
            <a:r>
              <a:rPr lang="en-US" altLang="zh-CN" sz="2800" b="1" dirty="0" smtClean="0"/>
              <a:t>O</a:t>
            </a:r>
            <a:r>
              <a:rPr lang="zh-CN" altLang="en-US" sz="2800" b="1" dirty="0" smtClean="0"/>
              <a:t>，半径为</a:t>
            </a:r>
            <a:r>
              <a:rPr lang="en-US" altLang="zh-CN" sz="2800" b="1" dirty="0" smtClean="0"/>
              <a:t>R.</a:t>
            </a:r>
            <a:endParaRPr lang="zh-CN" altLang="en-US" sz="2800" b="1" dirty="0" smtClean="0"/>
          </a:p>
        </p:txBody>
      </p:sp>
      <p:sp>
        <p:nvSpPr>
          <p:cNvPr id="4" name="TextBox 3"/>
          <p:cNvSpPr txBox="1"/>
          <p:nvPr/>
        </p:nvSpPr>
        <p:spPr>
          <a:xfrm>
            <a:off x="5751036" y="620688"/>
            <a:ext cx="2709396" cy="523220"/>
          </a:xfrm>
          <a:prstGeom prst="rect">
            <a:avLst/>
          </a:prstGeom>
          <a:noFill/>
        </p:spPr>
        <p:txBody>
          <a:bodyPr wrap="none" rtlCol="0">
            <a:spAutoFit/>
          </a:bodyPr>
          <a:lstStyle/>
          <a:p>
            <a:r>
              <a:rPr lang="zh-CN" altLang="en-US" sz="2800" b="1" dirty="0" smtClean="0"/>
              <a:t>球面上任取一点</a:t>
            </a:r>
          </a:p>
        </p:txBody>
      </p:sp>
      <p:graphicFrame>
        <p:nvGraphicFramePr>
          <p:cNvPr id="777218" name="Object 2"/>
          <p:cNvGraphicFramePr>
            <a:graphicFrameLocks noChangeAspect="1"/>
          </p:cNvGraphicFramePr>
          <p:nvPr/>
        </p:nvGraphicFramePr>
        <p:xfrm>
          <a:off x="755576" y="1772816"/>
          <a:ext cx="2863850" cy="1800225"/>
        </p:xfrm>
        <a:graphic>
          <a:graphicData uri="http://schemas.openxmlformats.org/presentationml/2006/ole">
            <p:oleObj spid="_x0000_s777218" name="Equation" r:id="rId4" imgW="1130040" imgH="711000" progId="Equation.KSEE3">
              <p:embed/>
            </p:oleObj>
          </a:graphicData>
        </a:graphic>
      </p:graphicFrame>
      <p:graphicFrame>
        <p:nvGraphicFramePr>
          <p:cNvPr id="6" name="对象 5"/>
          <p:cNvGraphicFramePr>
            <a:graphicFrameLocks noChangeAspect="1"/>
          </p:cNvGraphicFramePr>
          <p:nvPr/>
        </p:nvGraphicFramePr>
        <p:xfrm>
          <a:off x="683568" y="3411045"/>
          <a:ext cx="3344694" cy="810043"/>
        </p:xfrm>
        <a:graphic>
          <a:graphicData uri="http://schemas.openxmlformats.org/presentationml/2006/ole">
            <p:oleObj spid="_x0000_s777219" name="Equation" r:id="rId5" imgW="1625400" imgH="393480" progId="Equation.KSEE3">
              <p:embed/>
            </p:oleObj>
          </a:graphicData>
        </a:graphic>
      </p:graphicFrame>
      <p:sp>
        <p:nvSpPr>
          <p:cNvPr id="7" name="TextBox 6"/>
          <p:cNvSpPr txBox="1"/>
          <p:nvPr/>
        </p:nvSpPr>
        <p:spPr>
          <a:xfrm>
            <a:off x="611560" y="4129916"/>
            <a:ext cx="3791423" cy="523220"/>
          </a:xfrm>
          <a:prstGeom prst="rect">
            <a:avLst/>
          </a:prstGeom>
          <a:noFill/>
        </p:spPr>
        <p:txBody>
          <a:bodyPr wrap="none" rtlCol="0">
            <a:spAutoFit/>
          </a:bodyPr>
          <a:lstStyle/>
          <a:p>
            <a:r>
              <a:rPr lang="zh-CN" altLang="en-US" sz="2800" b="1" dirty="0" smtClean="0"/>
              <a:t>称为球面的参数方程。</a:t>
            </a:r>
          </a:p>
        </p:txBody>
      </p:sp>
      <p:sp>
        <p:nvSpPr>
          <p:cNvPr id="8" name="TextBox 7"/>
          <p:cNvSpPr txBox="1"/>
          <p:nvPr/>
        </p:nvSpPr>
        <p:spPr>
          <a:xfrm>
            <a:off x="755576" y="4653136"/>
            <a:ext cx="7848872" cy="2031325"/>
          </a:xfrm>
          <a:prstGeom prst="rect">
            <a:avLst/>
          </a:prstGeom>
          <a:noFill/>
        </p:spPr>
        <p:txBody>
          <a:bodyPr wrap="square" rtlCol="0">
            <a:spAutoFit/>
          </a:bodyPr>
          <a:lstStyle/>
          <a:p>
            <a:pPr marL="514350" indent="-514350">
              <a:lnSpc>
                <a:spcPct val="150000"/>
              </a:lnSpc>
              <a:buFont typeface="+mj-lt"/>
              <a:buAutoNum type="arabicPeriod"/>
            </a:pPr>
            <a:r>
              <a:rPr lang="zh-CN" altLang="en-US" sz="2800" b="1" dirty="0" smtClean="0"/>
              <a:t>参数</a:t>
            </a:r>
            <a:r>
              <a:rPr lang="el-GR" altLang="zh-CN" sz="2800" b="1" dirty="0" smtClean="0"/>
              <a:t>φ</a:t>
            </a:r>
            <a:r>
              <a:rPr lang="zh-CN" altLang="en-US" sz="2800" b="1" dirty="0" smtClean="0"/>
              <a:t>称为</a:t>
            </a:r>
            <a:r>
              <a:rPr lang="zh-CN" altLang="en-US" sz="2800" b="1" dirty="0" smtClean="0">
                <a:solidFill>
                  <a:schemeClr val="accent1"/>
                </a:solidFill>
              </a:rPr>
              <a:t>经度</a:t>
            </a:r>
            <a:r>
              <a:rPr lang="zh-CN" altLang="en-US" sz="2800" b="1" dirty="0" smtClean="0"/>
              <a:t>，参数</a:t>
            </a:r>
            <a:r>
              <a:rPr lang="el-GR" altLang="zh-CN" sz="2800" b="1" dirty="0" smtClean="0"/>
              <a:t>θ</a:t>
            </a:r>
            <a:r>
              <a:rPr lang="zh-CN" altLang="en-US" sz="2800" b="1" dirty="0" smtClean="0"/>
              <a:t>称为</a:t>
            </a:r>
            <a:r>
              <a:rPr lang="zh-CN" altLang="en-US" sz="2800" b="1" dirty="0" smtClean="0">
                <a:solidFill>
                  <a:schemeClr val="accent1"/>
                </a:solidFill>
              </a:rPr>
              <a:t>纬度</a:t>
            </a:r>
            <a:r>
              <a:rPr lang="zh-CN" altLang="en-US" sz="2800" b="1" dirty="0" smtClean="0"/>
              <a:t>；</a:t>
            </a:r>
            <a:endParaRPr lang="en-US" altLang="zh-CN" sz="2800" b="1" dirty="0" smtClean="0"/>
          </a:p>
          <a:p>
            <a:pPr marL="514350" indent="-514350">
              <a:lnSpc>
                <a:spcPct val="150000"/>
              </a:lnSpc>
              <a:buFont typeface="+mj-lt"/>
              <a:buAutoNum type="arabicPeriod"/>
            </a:pPr>
            <a:r>
              <a:rPr lang="zh-CN" altLang="en-US" sz="2800" b="1" dirty="0" smtClean="0"/>
              <a:t>除去南北极点外，球面上每一点和数对</a:t>
            </a:r>
            <a:r>
              <a:rPr lang="en-US" altLang="zh-CN" sz="2800" b="1" dirty="0" smtClean="0"/>
              <a:t>(</a:t>
            </a:r>
            <a:r>
              <a:rPr lang="el-GR" altLang="zh-CN" sz="2800" b="1" dirty="0" smtClean="0"/>
              <a:t>θ</a:t>
            </a:r>
            <a:r>
              <a:rPr lang="en-US" altLang="zh-CN" sz="2800" b="1" dirty="0" smtClean="0"/>
              <a:t>,</a:t>
            </a:r>
            <a:r>
              <a:rPr lang="el-GR" altLang="zh-CN" sz="2800" b="1" dirty="0" smtClean="0"/>
              <a:t> φ</a:t>
            </a:r>
            <a:r>
              <a:rPr lang="en-US" altLang="zh-CN" sz="2800" b="1" dirty="0" smtClean="0"/>
              <a:t>)</a:t>
            </a:r>
            <a:r>
              <a:rPr lang="zh-CN" altLang="en-US" sz="2800" b="1" dirty="0" smtClean="0"/>
              <a:t>一一对应，故数对</a:t>
            </a:r>
            <a:r>
              <a:rPr lang="en-US" altLang="zh-CN" sz="2800" b="1" dirty="0" smtClean="0"/>
              <a:t>(</a:t>
            </a:r>
            <a:r>
              <a:rPr lang="el-GR" altLang="zh-CN" sz="2800" b="1" dirty="0" smtClean="0"/>
              <a:t>θ</a:t>
            </a:r>
            <a:r>
              <a:rPr lang="en-US" altLang="zh-CN" sz="2800" b="1" dirty="0" smtClean="0"/>
              <a:t>,</a:t>
            </a:r>
            <a:r>
              <a:rPr lang="el-GR" altLang="zh-CN" sz="2800" b="1" dirty="0" smtClean="0"/>
              <a:t> φ</a:t>
            </a:r>
            <a:r>
              <a:rPr lang="en-US" altLang="zh-CN" sz="2800" b="1" dirty="0" smtClean="0"/>
              <a:t>)</a:t>
            </a:r>
            <a:r>
              <a:rPr lang="zh-CN" altLang="en-US" sz="2800" b="1" dirty="0" smtClean="0"/>
              <a:t>称为</a:t>
            </a:r>
            <a:r>
              <a:rPr lang="zh-CN" altLang="en-US" sz="2800" b="1" dirty="0" smtClean="0">
                <a:solidFill>
                  <a:schemeClr val="accent1"/>
                </a:solidFill>
              </a:rPr>
              <a:t>曲纹坐标</a:t>
            </a:r>
            <a:r>
              <a:rPr lang="zh-CN" altLang="en-US" sz="2800" b="1" dirty="0" smtClean="0"/>
              <a:t>。</a:t>
            </a:r>
          </a:p>
        </p:txBody>
      </p:sp>
      <p:sp>
        <p:nvSpPr>
          <p:cNvPr id="9" name="矩形 8"/>
          <p:cNvSpPr/>
          <p:nvPr/>
        </p:nvSpPr>
        <p:spPr>
          <a:xfrm>
            <a:off x="735861" y="1196752"/>
            <a:ext cx="2133341" cy="523220"/>
          </a:xfrm>
          <a:prstGeom prst="rect">
            <a:avLst/>
          </a:prstGeom>
        </p:spPr>
        <p:txBody>
          <a:bodyPr wrap="none">
            <a:spAutoFit/>
          </a:bodyPr>
          <a:lstStyle/>
          <a:p>
            <a:r>
              <a:rPr lang="en-US" altLang="zh-CN" sz="2800" b="1" dirty="0" smtClean="0">
                <a:solidFill>
                  <a:srgbClr val="000000"/>
                </a:solidFill>
              </a:rPr>
              <a:t>P(</a:t>
            </a:r>
            <a:r>
              <a:rPr lang="en-US" altLang="zh-CN" sz="2800" b="1" dirty="0" err="1" smtClean="0">
                <a:solidFill>
                  <a:srgbClr val="000000"/>
                </a:solidFill>
              </a:rPr>
              <a:t>x,y,z</a:t>
            </a:r>
            <a:r>
              <a:rPr lang="en-US" altLang="zh-CN" sz="2800" b="1" dirty="0" smtClean="0">
                <a:solidFill>
                  <a:srgbClr val="000000"/>
                </a:solidFill>
              </a:rPr>
              <a:t>),</a:t>
            </a:r>
            <a:r>
              <a:rPr lang="zh-CN" altLang="en-US" sz="2800" b="1" dirty="0" smtClean="0">
                <a:solidFill>
                  <a:srgbClr val="000000"/>
                </a:solidFill>
              </a:rPr>
              <a:t>有：</a:t>
            </a:r>
            <a:endParaRPr lang="zh-CN" altLang="en-US" dirty="0"/>
          </a:p>
        </p:txBody>
      </p:sp>
      <p:pic>
        <p:nvPicPr>
          <p:cNvPr id="777220" name="Picture 4" descr="D:\快盘\解析几何2014\chapter3\球面参数.jpg"/>
          <p:cNvPicPr>
            <a:picLocks noChangeAspect="1" noChangeArrowheads="1"/>
          </p:cNvPicPr>
          <p:nvPr/>
        </p:nvPicPr>
        <p:blipFill>
          <a:blip r:embed="rId6" cstate="print"/>
          <a:srcRect/>
          <a:stretch>
            <a:fillRect/>
          </a:stretch>
        </p:blipFill>
        <p:spPr bwMode="auto">
          <a:xfrm>
            <a:off x="4805450" y="1196752"/>
            <a:ext cx="3582974" cy="3191084"/>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77220"/>
                                        </p:tgtEl>
                                        <p:attrNameLst>
                                          <p:attrName>style.visibility</p:attrName>
                                        </p:attrNameLst>
                                      </p:cBhvr>
                                      <p:to>
                                        <p:strVal val="visible"/>
                                      </p:to>
                                    </p:set>
                                    <p:animEffect transition="in" filter="blinds(horizontal)">
                                      <p:cBhvr>
                                        <p:cTn id="20" dur="500"/>
                                        <p:tgtEl>
                                          <p:spTgt spid="77722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77218"/>
                                        </p:tgtEl>
                                        <p:attrNameLst>
                                          <p:attrName>style.visibility</p:attrName>
                                        </p:attrNameLst>
                                      </p:cBhvr>
                                      <p:to>
                                        <p:strVal val="visible"/>
                                      </p:to>
                                    </p:set>
                                    <p:animEffect transition="in" filter="blinds(horizontal)">
                                      <p:cBhvr>
                                        <p:cTn id="25" dur="500"/>
                                        <p:tgtEl>
                                          <p:spTgt spid="777218"/>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linds(horizontal)">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linds(horizontal)">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linds(horizontal)">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889556"/>
            <a:ext cx="8840882" cy="523220"/>
          </a:xfrm>
          <a:prstGeom prst="rect">
            <a:avLst/>
          </a:prstGeom>
          <a:noFill/>
        </p:spPr>
        <p:txBody>
          <a:bodyPr wrap="none" rtlCol="0">
            <a:spAutoFit/>
          </a:bodyPr>
          <a:lstStyle/>
          <a:p>
            <a:r>
              <a:rPr lang="zh-CN" altLang="en-US" sz="2800" b="1" dirty="0" smtClean="0">
                <a:solidFill>
                  <a:schemeClr val="accent2"/>
                </a:solidFill>
                <a:latin typeface="+mj-ea"/>
                <a:ea typeface="+mj-ea"/>
              </a:rPr>
              <a:t>注解：</a:t>
            </a:r>
            <a:r>
              <a:rPr lang="zh-CN" altLang="en-US" sz="2800" b="1" dirty="0" smtClean="0"/>
              <a:t>球心位于一般点的球面参数方程也很容易求得；</a:t>
            </a:r>
            <a:endParaRPr lang="en-US" altLang="zh-CN" sz="2800" b="1" dirty="0" smtClean="0"/>
          </a:p>
        </p:txBody>
      </p:sp>
      <p:graphicFrame>
        <p:nvGraphicFramePr>
          <p:cNvPr id="778242" name="Object 2"/>
          <p:cNvGraphicFramePr>
            <a:graphicFrameLocks noChangeAspect="1"/>
          </p:cNvGraphicFramePr>
          <p:nvPr/>
        </p:nvGraphicFramePr>
        <p:xfrm>
          <a:off x="755576" y="1844105"/>
          <a:ext cx="3540125" cy="1800225"/>
        </p:xfrm>
        <a:graphic>
          <a:graphicData uri="http://schemas.openxmlformats.org/presentationml/2006/ole">
            <p:oleObj spid="_x0000_s778242" name="Equation" r:id="rId4" imgW="1396800" imgH="711000" progId="Equation.KSEE3">
              <p:embed/>
            </p:oleObj>
          </a:graphicData>
        </a:graphic>
      </p:graphicFrame>
      <p:graphicFrame>
        <p:nvGraphicFramePr>
          <p:cNvPr id="778243" name="Object 3"/>
          <p:cNvGraphicFramePr>
            <a:graphicFrameLocks noChangeAspect="1"/>
          </p:cNvGraphicFramePr>
          <p:nvPr/>
        </p:nvGraphicFramePr>
        <p:xfrm>
          <a:off x="4827091" y="2294830"/>
          <a:ext cx="3489325" cy="846138"/>
        </p:xfrm>
        <a:graphic>
          <a:graphicData uri="http://schemas.openxmlformats.org/presentationml/2006/ole">
            <p:oleObj spid="_x0000_s778243" name="Equation" r:id="rId5" imgW="1625400" imgH="393480" progId="Equation.KSEE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8242"/>
                                        </p:tgtEl>
                                        <p:attrNameLst>
                                          <p:attrName>style.visibility</p:attrName>
                                        </p:attrNameLst>
                                      </p:cBhvr>
                                      <p:to>
                                        <p:strVal val="visible"/>
                                      </p:to>
                                    </p:set>
                                    <p:animEffect transition="in" filter="blinds(horizontal)">
                                      <p:cBhvr>
                                        <p:cTn id="7" dur="500"/>
                                        <p:tgtEl>
                                          <p:spTgt spid="7782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8243"/>
                                        </p:tgtEl>
                                        <p:attrNameLst>
                                          <p:attrName>style.visibility</p:attrName>
                                        </p:attrNameLst>
                                      </p:cBhvr>
                                      <p:to>
                                        <p:strVal val="visible"/>
                                      </p:to>
                                    </p:set>
                                    <p:animEffect transition="in" filter="blinds(horizontal)">
                                      <p:cBhvr>
                                        <p:cTn id="12" dur="500"/>
                                        <p:tgtEl>
                                          <p:spTgt spid="778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79712" y="260648"/>
            <a:ext cx="4515980" cy="523220"/>
          </a:xfrm>
          <a:prstGeom prst="rect">
            <a:avLst/>
          </a:prstGeom>
          <a:noFill/>
        </p:spPr>
        <p:txBody>
          <a:bodyPr wrap="none" rtlCol="0">
            <a:spAutoFit/>
          </a:bodyPr>
          <a:lstStyle/>
          <a:p>
            <a:r>
              <a:rPr lang="en-US" altLang="zh-CN" sz="2800" b="1" dirty="0" smtClean="0">
                <a:solidFill>
                  <a:schemeClr val="accent2"/>
                </a:solidFill>
                <a:latin typeface="+mj-ea"/>
                <a:ea typeface="+mj-ea"/>
              </a:rPr>
              <a:t>§1.3 </a:t>
            </a:r>
            <a:r>
              <a:rPr lang="zh-CN" altLang="en-US" sz="2800" b="1" dirty="0" smtClean="0">
                <a:solidFill>
                  <a:schemeClr val="accent2"/>
                </a:solidFill>
                <a:latin typeface="+mj-ea"/>
                <a:ea typeface="+mj-ea"/>
              </a:rPr>
              <a:t>空间中点的球面坐标</a:t>
            </a:r>
          </a:p>
        </p:txBody>
      </p:sp>
      <p:sp>
        <p:nvSpPr>
          <p:cNvPr id="3" name="TextBox 2"/>
          <p:cNvSpPr txBox="1"/>
          <p:nvPr/>
        </p:nvSpPr>
        <p:spPr>
          <a:xfrm>
            <a:off x="323528" y="961564"/>
            <a:ext cx="4873450" cy="523220"/>
          </a:xfrm>
          <a:prstGeom prst="rect">
            <a:avLst/>
          </a:prstGeom>
          <a:noFill/>
        </p:spPr>
        <p:txBody>
          <a:bodyPr wrap="none" rtlCol="0">
            <a:spAutoFit/>
          </a:bodyPr>
          <a:lstStyle/>
          <a:p>
            <a:r>
              <a:rPr lang="zh-CN" altLang="en-US" sz="2800" b="1" dirty="0" smtClean="0"/>
              <a:t>中学时学过极坐标，类似来看</a:t>
            </a:r>
          </a:p>
        </p:txBody>
      </p:sp>
      <p:sp>
        <p:nvSpPr>
          <p:cNvPr id="4" name="TextBox 3"/>
          <p:cNvSpPr txBox="1"/>
          <p:nvPr/>
        </p:nvSpPr>
        <p:spPr>
          <a:xfrm>
            <a:off x="251520" y="1610797"/>
            <a:ext cx="8568951" cy="954107"/>
          </a:xfrm>
          <a:prstGeom prst="rect">
            <a:avLst/>
          </a:prstGeom>
          <a:noFill/>
        </p:spPr>
        <p:txBody>
          <a:bodyPr wrap="square" rtlCol="0">
            <a:spAutoFit/>
          </a:bodyPr>
          <a:lstStyle/>
          <a:p>
            <a:r>
              <a:rPr lang="zh-CN" altLang="en-US" sz="2800" b="1" dirty="0" smtClean="0"/>
              <a:t>空间中任一点</a:t>
            </a:r>
            <a:r>
              <a:rPr lang="en-US" altLang="zh-CN" sz="2800" b="1" dirty="0" smtClean="0"/>
              <a:t>M(</a:t>
            </a:r>
            <a:r>
              <a:rPr lang="en-US" altLang="zh-CN" sz="2800" b="1" dirty="0" err="1" smtClean="0"/>
              <a:t>x,y,z</a:t>
            </a:r>
            <a:r>
              <a:rPr lang="en-US" altLang="zh-CN" sz="2800" b="1" dirty="0" smtClean="0"/>
              <a:t>)</a:t>
            </a:r>
            <a:r>
              <a:rPr lang="zh-CN" altLang="en-US" sz="2800" b="1" dirty="0" smtClean="0"/>
              <a:t>必然在以原点为球心，以</a:t>
            </a:r>
            <a:r>
              <a:rPr lang="en-US" altLang="zh-CN" sz="2800" b="1" dirty="0" smtClean="0"/>
              <a:t>R=|OM|</a:t>
            </a:r>
            <a:r>
              <a:rPr lang="zh-CN" altLang="en-US" sz="2800" b="1" dirty="0" smtClean="0"/>
              <a:t>为半径的球面上。</a:t>
            </a:r>
          </a:p>
        </p:txBody>
      </p:sp>
      <p:sp>
        <p:nvSpPr>
          <p:cNvPr id="5" name="TextBox 4"/>
          <p:cNvSpPr txBox="1"/>
          <p:nvPr/>
        </p:nvSpPr>
        <p:spPr>
          <a:xfrm>
            <a:off x="286985" y="2780928"/>
            <a:ext cx="8749511" cy="523220"/>
          </a:xfrm>
          <a:prstGeom prst="rect">
            <a:avLst/>
          </a:prstGeom>
          <a:noFill/>
        </p:spPr>
        <p:txBody>
          <a:bodyPr wrap="none" rtlCol="0">
            <a:spAutoFit/>
          </a:bodyPr>
          <a:lstStyle/>
          <a:p>
            <a:r>
              <a:rPr lang="zh-CN" altLang="en-US" sz="2800" b="1" dirty="0" smtClean="0"/>
              <a:t>而球面上除与</a:t>
            </a:r>
            <a:r>
              <a:rPr lang="en-US" altLang="zh-CN" sz="2800" b="1" dirty="0" smtClean="0"/>
              <a:t>z</a:t>
            </a:r>
            <a:r>
              <a:rPr lang="zh-CN" altLang="en-US" sz="2800" b="1" dirty="0" smtClean="0"/>
              <a:t>轴的交点外由曲纹坐标</a:t>
            </a:r>
            <a:r>
              <a:rPr lang="en-US" altLang="zh-CN" sz="2800" b="1" dirty="0" smtClean="0"/>
              <a:t>(</a:t>
            </a:r>
            <a:r>
              <a:rPr lang="el-GR" altLang="zh-CN" sz="2800" b="1" dirty="0" smtClean="0"/>
              <a:t>θ</a:t>
            </a:r>
            <a:r>
              <a:rPr lang="en-US" altLang="zh-CN" sz="2800" b="1" dirty="0" smtClean="0"/>
              <a:t>,</a:t>
            </a:r>
            <a:r>
              <a:rPr lang="el-GR" altLang="zh-CN" sz="2800" b="1" dirty="0" smtClean="0"/>
              <a:t> φ</a:t>
            </a:r>
            <a:r>
              <a:rPr lang="en-US" altLang="zh-CN" sz="2800" b="1" dirty="0" smtClean="0"/>
              <a:t>)</a:t>
            </a:r>
            <a:r>
              <a:rPr lang="zh-CN" altLang="en-US" sz="2800" b="1" dirty="0" smtClean="0"/>
              <a:t>唯一确定。</a:t>
            </a:r>
          </a:p>
        </p:txBody>
      </p:sp>
      <p:sp>
        <p:nvSpPr>
          <p:cNvPr id="6" name="TextBox 5"/>
          <p:cNvSpPr txBox="1"/>
          <p:nvPr/>
        </p:nvSpPr>
        <p:spPr>
          <a:xfrm>
            <a:off x="251520" y="3627021"/>
            <a:ext cx="8064895" cy="954107"/>
          </a:xfrm>
          <a:prstGeom prst="rect">
            <a:avLst/>
          </a:prstGeom>
          <a:noFill/>
        </p:spPr>
        <p:txBody>
          <a:bodyPr wrap="square" rtlCol="0">
            <a:spAutoFit/>
          </a:bodyPr>
          <a:lstStyle/>
          <a:p>
            <a:r>
              <a:rPr lang="zh-CN" altLang="en-US" sz="2800" b="1" dirty="0" smtClean="0"/>
              <a:t>故，空间中除去</a:t>
            </a:r>
            <a:r>
              <a:rPr lang="en-US" altLang="zh-CN" sz="2800" b="1" dirty="0" smtClean="0"/>
              <a:t>z</a:t>
            </a:r>
            <a:r>
              <a:rPr lang="zh-CN" altLang="en-US" sz="2800" b="1" dirty="0" smtClean="0"/>
              <a:t>轴外，点由三元有序数组</a:t>
            </a:r>
            <a:r>
              <a:rPr lang="en-US" altLang="zh-CN" sz="2800" b="1" dirty="0" smtClean="0"/>
              <a:t>(R,</a:t>
            </a:r>
            <a:r>
              <a:rPr lang="el-GR" altLang="zh-CN" sz="2800" b="1" dirty="0" smtClean="0"/>
              <a:t>θ</a:t>
            </a:r>
            <a:r>
              <a:rPr lang="en-US" altLang="zh-CN" sz="2800" b="1" dirty="0" smtClean="0"/>
              <a:t>,</a:t>
            </a:r>
            <a:r>
              <a:rPr lang="el-GR" altLang="zh-CN" sz="2800" b="1" dirty="0" smtClean="0"/>
              <a:t> φ</a:t>
            </a:r>
            <a:r>
              <a:rPr lang="en-US" altLang="zh-CN" sz="2800" b="1" dirty="0" smtClean="0"/>
              <a:t>)</a:t>
            </a:r>
            <a:r>
              <a:rPr lang="zh-CN" altLang="en-US" sz="2800" b="1" dirty="0" smtClean="0"/>
              <a:t>唯一确定，将其称为点</a:t>
            </a:r>
            <a:r>
              <a:rPr lang="en-US" altLang="zh-CN" sz="2800" b="1" dirty="0" smtClean="0"/>
              <a:t>M</a:t>
            </a:r>
            <a:r>
              <a:rPr lang="zh-CN" altLang="en-US" sz="2800" b="1" dirty="0" smtClean="0"/>
              <a:t>的</a:t>
            </a:r>
            <a:r>
              <a:rPr lang="zh-CN" altLang="en-US" sz="2800" b="1" dirty="0" smtClean="0">
                <a:solidFill>
                  <a:schemeClr val="accent1"/>
                </a:solidFill>
              </a:rPr>
              <a:t>球坐标</a:t>
            </a:r>
            <a:r>
              <a:rPr lang="zh-CN" altLang="en-US" sz="2800" b="1" dirty="0" smtClean="0"/>
              <a:t>（或</a:t>
            </a:r>
            <a:r>
              <a:rPr lang="zh-CN" altLang="en-US" sz="2800" b="1" dirty="0" smtClean="0">
                <a:solidFill>
                  <a:schemeClr val="accent1"/>
                </a:solidFill>
              </a:rPr>
              <a:t>空间极坐标</a:t>
            </a:r>
            <a:r>
              <a:rPr lang="zh-CN" altLang="en-US" sz="2800" b="1" dirty="0" smtClean="0"/>
              <a:t>）</a:t>
            </a:r>
          </a:p>
        </p:txBody>
      </p:sp>
      <p:graphicFrame>
        <p:nvGraphicFramePr>
          <p:cNvPr id="779268" name="Object 4"/>
          <p:cNvGraphicFramePr>
            <a:graphicFrameLocks noChangeAspect="1"/>
          </p:cNvGraphicFramePr>
          <p:nvPr/>
        </p:nvGraphicFramePr>
        <p:xfrm>
          <a:off x="1247700" y="4815111"/>
          <a:ext cx="4116388" cy="846137"/>
        </p:xfrm>
        <a:graphic>
          <a:graphicData uri="http://schemas.openxmlformats.org/presentationml/2006/ole">
            <p:oleObj spid="_x0000_s779268" name="Equation" r:id="rId3" imgW="1917360" imgH="393480" progId="Equation.KSEE3">
              <p:embed/>
            </p:oleObj>
          </a:graphicData>
        </a:graphic>
      </p:graphicFrame>
      <p:sp>
        <p:nvSpPr>
          <p:cNvPr id="12" name="TextBox 11"/>
          <p:cNvSpPr txBox="1"/>
          <p:nvPr/>
        </p:nvSpPr>
        <p:spPr>
          <a:xfrm>
            <a:off x="323528" y="4922004"/>
            <a:ext cx="906017" cy="523220"/>
          </a:xfrm>
          <a:prstGeom prst="rect">
            <a:avLst/>
          </a:prstGeom>
          <a:noFill/>
        </p:spPr>
        <p:txBody>
          <a:bodyPr wrap="none" rtlCol="0">
            <a:spAutoFit/>
          </a:bodyPr>
          <a:lstStyle/>
          <a:p>
            <a:r>
              <a:rPr lang="zh-CN" altLang="en-US" sz="2800" b="1" dirty="0" smtClean="0"/>
              <a:t>其中</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79268"/>
                                        </p:tgtEl>
                                        <p:attrNameLst>
                                          <p:attrName>style.visibility</p:attrName>
                                        </p:attrNameLst>
                                      </p:cBhvr>
                                      <p:to>
                                        <p:strVal val="visible"/>
                                      </p:to>
                                    </p:set>
                                    <p:animEffect transition="in" filter="blinds(horizontal)">
                                      <p:cBhvr>
                                        <p:cTn id="32" dur="500"/>
                                        <p:tgtEl>
                                          <p:spTgt spid="779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620688"/>
            <a:ext cx="5572359" cy="523220"/>
          </a:xfrm>
          <a:prstGeom prst="rect">
            <a:avLst/>
          </a:prstGeom>
          <a:noFill/>
        </p:spPr>
        <p:txBody>
          <a:bodyPr wrap="none" rtlCol="0">
            <a:spAutoFit/>
          </a:bodyPr>
          <a:lstStyle/>
          <a:p>
            <a:r>
              <a:rPr lang="en-US" altLang="zh-CN" sz="2800" b="1" dirty="0" smtClean="0"/>
              <a:t>M</a:t>
            </a:r>
            <a:r>
              <a:rPr lang="zh-CN" altLang="en-US" sz="2800" b="1" dirty="0" smtClean="0"/>
              <a:t>的直角坐标和球坐标的关系为：</a:t>
            </a:r>
          </a:p>
        </p:txBody>
      </p:sp>
      <p:graphicFrame>
        <p:nvGraphicFramePr>
          <p:cNvPr id="4" name="Object 3"/>
          <p:cNvGraphicFramePr>
            <a:graphicFrameLocks noChangeAspect="1"/>
          </p:cNvGraphicFramePr>
          <p:nvPr/>
        </p:nvGraphicFramePr>
        <p:xfrm>
          <a:off x="4632076" y="1790775"/>
          <a:ext cx="4116388" cy="846137"/>
        </p:xfrm>
        <a:graphic>
          <a:graphicData uri="http://schemas.openxmlformats.org/presentationml/2006/ole">
            <p:oleObj spid="_x0000_s780291" name="Equation" r:id="rId3" imgW="1917360" imgH="393480" progId="Equation.KSEE3">
              <p:embed/>
            </p:oleObj>
          </a:graphicData>
        </a:graphic>
      </p:graphicFrame>
      <p:sp>
        <p:nvSpPr>
          <p:cNvPr id="5" name="TextBox 4"/>
          <p:cNvSpPr txBox="1"/>
          <p:nvPr/>
        </p:nvSpPr>
        <p:spPr>
          <a:xfrm>
            <a:off x="539552" y="3356992"/>
            <a:ext cx="1266693" cy="523220"/>
          </a:xfrm>
          <a:prstGeom prst="rect">
            <a:avLst/>
          </a:prstGeom>
          <a:noFill/>
        </p:spPr>
        <p:txBody>
          <a:bodyPr wrap="none" rtlCol="0">
            <a:spAutoFit/>
          </a:bodyPr>
          <a:lstStyle/>
          <a:p>
            <a:r>
              <a:rPr lang="zh-CN" altLang="en-US" sz="2800" b="1" dirty="0" smtClean="0">
                <a:solidFill>
                  <a:schemeClr val="accent2"/>
                </a:solidFill>
                <a:latin typeface="+mj-ea"/>
                <a:ea typeface="+mj-ea"/>
              </a:rPr>
              <a:t>注意：</a:t>
            </a:r>
          </a:p>
        </p:txBody>
      </p:sp>
      <p:sp>
        <p:nvSpPr>
          <p:cNvPr id="6" name="矩形 5"/>
          <p:cNvSpPr/>
          <p:nvPr/>
        </p:nvSpPr>
        <p:spPr>
          <a:xfrm>
            <a:off x="755576" y="4132237"/>
            <a:ext cx="7992888" cy="1384995"/>
          </a:xfrm>
          <a:prstGeom prst="rect">
            <a:avLst/>
          </a:prstGeom>
        </p:spPr>
        <p:txBody>
          <a:bodyPr wrap="square">
            <a:spAutoFit/>
          </a:bodyPr>
          <a:lstStyle/>
          <a:p>
            <a:pPr marL="514350" indent="-514350">
              <a:buFont typeface="+mj-lt"/>
              <a:buAutoNum type="arabicPeriod"/>
            </a:pPr>
            <a:r>
              <a:rPr lang="zh-CN" altLang="en-US" sz="2800" b="1" dirty="0" smtClean="0">
                <a:solidFill>
                  <a:srgbClr val="000000"/>
                </a:solidFill>
              </a:rPr>
              <a:t>此时</a:t>
            </a:r>
            <a:r>
              <a:rPr lang="en-US" altLang="zh-CN" sz="2800" b="1" dirty="0" smtClean="0">
                <a:solidFill>
                  <a:srgbClr val="000000"/>
                </a:solidFill>
              </a:rPr>
              <a:t>R,</a:t>
            </a:r>
            <a:r>
              <a:rPr lang="el-GR" altLang="zh-CN" sz="2800" b="1" dirty="0" smtClean="0">
                <a:solidFill>
                  <a:srgbClr val="000000"/>
                </a:solidFill>
              </a:rPr>
              <a:t>θ</a:t>
            </a:r>
            <a:r>
              <a:rPr lang="en-US" altLang="zh-CN" sz="2800" b="1" dirty="0" smtClean="0">
                <a:solidFill>
                  <a:srgbClr val="000000"/>
                </a:solidFill>
              </a:rPr>
              <a:t>,</a:t>
            </a:r>
            <a:r>
              <a:rPr lang="el-GR" altLang="zh-CN" sz="2800" b="1" dirty="0" smtClean="0">
                <a:solidFill>
                  <a:srgbClr val="000000"/>
                </a:solidFill>
              </a:rPr>
              <a:t> φ</a:t>
            </a:r>
            <a:r>
              <a:rPr lang="zh-CN" altLang="en-US" sz="2800" b="1" dirty="0" smtClean="0">
                <a:solidFill>
                  <a:srgbClr val="000000"/>
                </a:solidFill>
              </a:rPr>
              <a:t>均为参数</a:t>
            </a:r>
            <a:endParaRPr lang="en-US" altLang="zh-CN" sz="2800" b="1" dirty="0" smtClean="0">
              <a:solidFill>
                <a:srgbClr val="000000"/>
              </a:solidFill>
            </a:endParaRPr>
          </a:p>
          <a:p>
            <a:pPr marL="514350" indent="-514350">
              <a:buFont typeface="+mj-lt"/>
              <a:buAutoNum type="arabicPeriod"/>
            </a:pPr>
            <a:r>
              <a:rPr lang="en-US" altLang="zh-CN" sz="2800" b="1" dirty="0" smtClean="0">
                <a:solidFill>
                  <a:srgbClr val="000000"/>
                </a:solidFill>
              </a:rPr>
              <a:t>z</a:t>
            </a:r>
            <a:r>
              <a:rPr lang="zh-CN" altLang="en-US" sz="2800" b="1" dirty="0" smtClean="0">
                <a:solidFill>
                  <a:srgbClr val="000000"/>
                </a:solidFill>
              </a:rPr>
              <a:t>轴之外的点和球坐标一一对应，但</a:t>
            </a:r>
            <a:r>
              <a:rPr lang="en-US" altLang="zh-CN" sz="2800" b="1" dirty="0" smtClean="0">
                <a:solidFill>
                  <a:srgbClr val="000000"/>
                </a:solidFill>
              </a:rPr>
              <a:t>z</a:t>
            </a:r>
            <a:r>
              <a:rPr lang="zh-CN" altLang="en-US" sz="2800" b="1" dirty="0" smtClean="0">
                <a:solidFill>
                  <a:srgbClr val="000000"/>
                </a:solidFill>
              </a:rPr>
              <a:t>轴上的点仍然可以用球坐标表示，仅仅是不唯一而已</a:t>
            </a:r>
            <a:endParaRPr lang="zh-CN" altLang="en-US" dirty="0"/>
          </a:p>
        </p:txBody>
      </p:sp>
      <p:sp>
        <p:nvSpPr>
          <p:cNvPr id="7" name="TextBox 6"/>
          <p:cNvSpPr txBox="1"/>
          <p:nvPr/>
        </p:nvSpPr>
        <p:spPr>
          <a:xfrm>
            <a:off x="635925" y="5949280"/>
            <a:ext cx="4152099" cy="523220"/>
          </a:xfrm>
          <a:prstGeom prst="rect">
            <a:avLst/>
          </a:prstGeom>
          <a:noFill/>
        </p:spPr>
        <p:txBody>
          <a:bodyPr wrap="none" rtlCol="0">
            <a:spAutoFit/>
          </a:bodyPr>
          <a:lstStyle/>
          <a:p>
            <a:r>
              <a:rPr lang="zh-CN" altLang="en-US" sz="2800" b="1" dirty="0" smtClean="0">
                <a:solidFill>
                  <a:schemeClr val="bg2"/>
                </a:solidFill>
              </a:rPr>
              <a:t>球坐标在实际中运用很广</a:t>
            </a:r>
          </a:p>
        </p:txBody>
      </p:sp>
      <p:graphicFrame>
        <p:nvGraphicFramePr>
          <p:cNvPr id="780292" name="Object 4"/>
          <p:cNvGraphicFramePr>
            <a:graphicFrameLocks noChangeAspect="1"/>
          </p:cNvGraphicFramePr>
          <p:nvPr/>
        </p:nvGraphicFramePr>
        <p:xfrm>
          <a:off x="988070" y="1412776"/>
          <a:ext cx="2863850" cy="1800225"/>
        </p:xfrm>
        <a:graphic>
          <a:graphicData uri="http://schemas.openxmlformats.org/presentationml/2006/ole">
            <p:oleObj spid="_x0000_s780292" name="Equation" r:id="rId4" imgW="1130040" imgH="711000" progId="Equation.KSEE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0292"/>
                                        </p:tgtEl>
                                        <p:attrNameLst>
                                          <p:attrName>style.visibility</p:attrName>
                                        </p:attrNameLst>
                                      </p:cBhvr>
                                      <p:to>
                                        <p:strVal val="visible"/>
                                      </p:to>
                                    </p:set>
                                    <p:animEffect transition="in" filter="blinds(horizontal)">
                                      <p:cBhvr>
                                        <p:cTn id="7" dur="500"/>
                                        <p:tgtEl>
                                          <p:spTgt spid="78029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0678" y="908720"/>
            <a:ext cx="4873450" cy="523220"/>
          </a:xfrm>
          <a:prstGeom prst="rect">
            <a:avLst/>
          </a:prstGeom>
          <a:noFill/>
        </p:spPr>
        <p:txBody>
          <a:bodyPr wrap="none" rtlCol="0">
            <a:spAutoFit/>
          </a:bodyPr>
          <a:lstStyle/>
          <a:p>
            <a:r>
              <a:rPr lang="zh-CN" altLang="en-US" sz="2800" b="1" dirty="0" smtClean="0"/>
              <a:t>接下来构造一系列简单的曲面</a:t>
            </a:r>
          </a:p>
        </p:txBody>
      </p:sp>
      <p:sp>
        <p:nvSpPr>
          <p:cNvPr id="3" name="TextBox 2"/>
          <p:cNvSpPr txBox="1"/>
          <p:nvPr/>
        </p:nvSpPr>
        <p:spPr>
          <a:xfrm>
            <a:off x="827584" y="2060848"/>
            <a:ext cx="4873450" cy="523220"/>
          </a:xfrm>
          <a:prstGeom prst="rect">
            <a:avLst/>
          </a:prstGeom>
          <a:noFill/>
        </p:spPr>
        <p:txBody>
          <a:bodyPr wrap="none" rtlCol="0">
            <a:spAutoFit/>
          </a:bodyPr>
          <a:lstStyle/>
          <a:p>
            <a:r>
              <a:rPr lang="zh-CN" altLang="en-US" sz="2800" b="1" dirty="0" smtClean="0"/>
              <a:t>通过曲面的几何条件</a:t>
            </a:r>
            <a:r>
              <a:rPr lang="zh-CN" altLang="en-US" sz="2800" b="1" dirty="0" smtClean="0">
                <a:solidFill>
                  <a:schemeClr val="bg2"/>
                </a:solidFill>
              </a:rPr>
              <a:t>求出方程</a:t>
            </a:r>
          </a:p>
        </p:txBody>
      </p:sp>
      <p:sp>
        <p:nvSpPr>
          <p:cNvPr id="4" name="TextBox 3"/>
          <p:cNvSpPr txBox="1"/>
          <p:nvPr/>
        </p:nvSpPr>
        <p:spPr>
          <a:xfrm>
            <a:off x="827584" y="3212976"/>
            <a:ext cx="7632848" cy="954107"/>
          </a:xfrm>
          <a:prstGeom prst="rect">
            <a:avLst/>
          </a:prstGeom>
          <a:noFill/>
        </p:spPr>
        <p:txBody>
          <a:bodyPr wrap="square" rtlCol="0">
            <a:spAutoFit/>
          </a:bodyPr>
          <a:lstStyle/>
          <a:p>
            <a:r>
              <a:rPr lang="zh-CN" altLang="en-US" sz="2800" b="1" dirty="0" smtClean="0">
                <a:solidFill>
                  <a:schemeClr val="accent2"/>
                </a:solidFill>
              </a:rPr>
              <a:t>观察：</a:t>
            </a:r>
            <a:r>
              <a:rPr lang="zh-CN" altLang="en-US" sz="2800" b="1" dirty="0" smtClean="0"/>
              <a:t>球面可以看做一个半圆绕其直径旋转一周所形成的曲面。</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131840" y="2473732"/>
            <a:ext cx="2520280" cy="584775"/>
          </a:xfrm>
          <a:prstGeom prst="rect">
            <a:avLst/>
          </a:prstGeom>
          <a:noFill/>
          <a:ln w="9525">
            <a:noFill/>
            <a:miter lim="800000"/>
            <a:headEnd/>
            <a:tailEnd/>
          </a:ln>
        </p:spPr>
        <p:txBody>
          <a:bodyPr wrap="square">
            <a:spAutoFit/>
          </a:bodyPr>
          <a:lstStyle/>
          <a:p>
            <a:pPr>
              <a:spcBef>
                <a:spcPct val="50000"/>
              </a:spcBef>
            </a:pPr>
            <a:r>
              <a:rPr kumimoji="1" lang="en-US" altLang="zh-CN" b="1" dirty="0" smtClean="0">
                <a:solidFill>
                  <a:schemeClr val="accent2"/>
                </a:solidFill>
                <a:latin typeface="+mj-ea"/>
                <a:ea typeface="+mj-ea"/>
              </a:rPr>
              <a:t>§2  </a:t>
            </a:r>
            <a:r>
              <a:rPr kumimoji="1" lang="zh-CN" altLang="en-US" b="1" dirty="0" smtClean="0">
                <a:solidFill>
                  <a:schemeClr val="accent2"/>
                </a:solidFill>
                <a:latin typeface="+mj-ea"/>
                <a:ea typeface="+mj-ea"/>
              </a:rPr>
              <a:t>旋转面</a:t>
            </a:r>
            <a:endParaRPr kumimoji="1" lang="en-US" altLang="zh-CN" b="1" dirty="0">
              <a:solidFill>
                <a:schemeClr val="accent2"/>
              </a:solidFill>
              <a:latin typeface="+mj-ea"/>
              <a:ea typeface="+mj-ea"/>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746701"/>
            <a:ext cx="8280920" cy="954107"/>
          </a:xfrm>
          <a:prstGeom prst="rect">
            <a:avLst/>
          </a:prstGeom>
          <a:noFill/>
        </p:spPr>
        <p:txBody>
          <a:bodyPr wrap="square" rtlCol="0">
            <a:spAutoFit/>
          </a:bodyPr>
          <a:lstStyle/>
          <a:p>
            <a:r>
              <a:rPr lang="zh-CN" altLang="en-US" sz="2800" b="1" dirty="0" smtClean="0"/>
              <a:t>前两章所学内容全部都是线性的，对应的几何对象是直线和平面</a:t>
            </a:r>
          </a:p>
        </p:txBody>
      </p:sp>
      <p:sp>
        <p:nvSpPr>
          <p:cNvPr id="3" name="TextBox 2"/>
          <p:cNvSpPr txBox="1"/>
          <p:nvPr/>
        </p:nvSpPr>
        <p:spPr>
          <a:xfrm>
            <a:off x="611560" y="2348880"/>
            <a:ext cx="7398179" cy="523220"/>
          </a:xfrm>
          <a:prstGeom prst="rect">
            <a:avLst/>
          </a:prstGeom>
          <a:noFill/>
        </p:spPr>
        <p:txBody>
          <a:bodyPr wrap="none" rtlCol="0">
            <a:spAutoFit/>
          </a:bodyPr>
          <a:lstStyle/>
          <a:p>
            <a:r>
              <a:rPr lang="zh-CN" altLang="en-US" sz="2800" b="1" dirty="0" smtClean="0"/>
              <a:t>但是现实中遇到的大多数几何对象都是弯曲的</a:t>
            </a:r>
          </a:p>
        </p:txBody>
      </p:sp>
      <p:sp>
        <p:nvSpPr>
          <p:cNvPr id="4" name="TextBox 3"/>
          <p:cNvSpPr txBox="1"/>
          <p:nvPr/>
        </p:nvSpPr>
        <p:spPr>
          <a:xfrm>
            <a:off x="611560" y="4581128"/>
            <a:ext cx="7758855" cy="523220"/>
          </a:xfrm>
          <a:prstGeom prst="rect">
            <a:avLst/>
          </a:prstGeom>
          <a:noFill/>
        </p:spPr>
        <p:txBody>
          <a:bodyPr wrap="none" rtlCol="0">
            <a:spAutoFit/>
          </a:bodyPr>
          <a:lstStyle/>
          <a:p>
            <a:r>
              <a:rPr lang="zh-CN" altLang="en-US" sz="2800" b="1" dirty="0" smtClean="0"/>
              <a:t>必须扩大研究的范围，考虑“常见”曲面，曲线</a:t>
            </a:r>
          </a:p>
        </p:txBody>
      </p:sp>
      <p:sp>
        <p:nvSpPr>
          <p:cNvPr id="5" name="TextBox 4"/>
          <p:cNvSpPr txBox="1"/>
          <p:nvPr/>
        </p:nvSpPr>
        <p:spPr>
          <a:xfrm>
            <a:off x="611560" y="5517232"/>
            <a:ext cx="8280920" cy="954107"/>
          </a:xfrm>
          <a:prstGeom prst="rect">
            <a:avLst/>
          </a:prstGeom>
          <a:noFill/>
        </p:spPr>
        <p:txBody>
          <a:bodyPr wrap="square" rtlCol="0">
            <a:spAutoFit/>
          </a:bodyPr>
          <a:lstStyle/>
          <a:p>
            <a:r>
              <a:rPr lang="zh-CN" altLang="en-US" sz="2800" b="1" dirty="0" smtClean="0"/>
              <a:t>当然，平面和直线也可以视为特殊的曲面和曲线，他们之间并没有鸿沟</a:t>
            </a:r>
          </a:p>
        </p:txBody>
      </p:sp>
      <p:sp>
        <p:nvSpPr>
          <p:cNvPr id="6" name="Text Box 2"/>
          <p:cNvSpPr txBox="1">
            <a:spLocks noChangeArrowheads="1"/>
          </p:cNvSpPr>
          <p:nvPr/>
        </p:nvSpPr>
        <p:spPr bwMode="auto">
          <a:xfrm>
            <a:off x="2821360" y="3485951"/>
            <a:ext cx="5638800" cy="519113"/>
          </a:xfrm>
          <a:prstGeom prst="rect">
            <a:avLst/>
          </a:prstGeom>
          <a:noFill/>
          <a:ln w="9525">
            <a:noFill/>
            <a:miter lim="800000"/>
            <a:headEnd/>
            <a:tailEnd/>
          </a:ln>
        </p:spPr>
        <p:txBody>
          <a:bodyPr>
            <a:spAutoFit/>
          </a:bodyPr>
          <a:lstStyle/>
          <a:p>
            <a:pPr>
              <a:spcBef>
                <a:spcPct val="50000"/>
              </a:spcBef>
            </a:pPr>
            <a:r>
              <a:rPr kumimoji="1" lang="zh-CN" altLang="en-US" sz="2800" b="1" dirty="0"/>
              <a:t>水桶的表面、台灯的罩子面等．</a:t>
            </a:r>
          </a:p>
        </p:txBody>
      </p:sp>
      <p:sp>
        <p:nvSpPr>
          <p:cNvPr id="8" name="Rectangle 8"/>
          <p:cNvSpPr>
            <a:spLocks noChangeArrowheads="1"/>
          </p:cNvSpPr>
          <p:nvPr/>
        </p:nvSpPr>
        <p:spPr bwMode="auto">
          <a:xfrm>
            <a:off x="611560" y="3485951"/>
            <a:ext cx="2317750" cy="519113"/>
          </a:xfrm>
          <a:prstGeom prst="rect">
            <a:avLst/>
          </a:prstGeom>
          <a:noFill/>
          <a:ln w="9525">
            <a:noFill/>
            <a:miter lim="800000"/>
            <a:headEnd/>
            <a:tailEnd/>
          </a:ln>
        </p:spPr>
        <p:txBody>
          <a:bodyPr wrap="none">
            <a:spAutoFit/>
          </a:bodyPr>
          <a:lstStyle/>
          <a:p>
            <a:r>
              <a:rPr kumimoji="1" lang="zh-CN" altLang="en-US" sz="2800" b="1" dirty="0">
                <a:solidFill>
                  <a:schemeClr val="accent2"/>
                </a:solidFill>
                <a:ea typeface="黑体" pitchFamily="2" charset="-122"/>
              </a:rPr>
              <a:t>曲面的实例：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autoUpdateAnimBg="0"/>
      <p:bldP spid="8"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Text Box 2"/>
          <p:cNvSpPr txBox="1">
            <a:spLocks noChangeArrowheads="1"/>
          </p:cNvSpPr>
          <p:nvPr/>
        </p:nvSpPr>
        <p:spPr bwMode="auto">
          <a:xfrm>
            <a:off x="482302" y="260648"/>
            <a:ext cx="7834114" cy="954107"/>
          </a:xfrm>
          <a:prstGeom prst="rect">
            <a:avLst/>
          </a:prstGeom>
          <a:noFill/>
          <a:ln w="9525">
            <a:noFill/>
            <a:miter lim="800000"/>
            <a:headEnd/>
            <a:tailEnd/>
          </a:ln>
        </p:spPr>
        <p:txBody>
          <a:bodyPr wrap="square">
            <a:spAutoFit/>
          </a:bodyPr>
          <a:lstStyle/>
          <a:p>
            <a:pPr>
              <a:spcBef>
                <a:spcPct val="50000"/>
              </a:spcBef>
            </a:pPr>
            <a:r>
              <a:rPr kumimoji="1" lang="en-US" altLang="zh-CN" sz="2800" b="1" dirty="0" smtClean="0">
                <a:solidFill>
                  <a:schemeClr val="accent2"/>
                </a:solidFill>
                <a:latin typeface="Arial" charset="0"/>
                <a:ea typeface="黑体" pitchFamily="2" charset="-122"/>
              </a:rPr>
              <a:t> </a:t>
            </a:r>
            <a:r>
              <a:rPr kumimoji="1" lang="zh-CN" altLang="en-US" sz="2800" b="1" dirty="0">
                <a:solidFill>
                  <a:schemeClr val="accent2"/>
                </a:solidFill>
                <a:latin typeface="Arial" charset="0"/>
                <a:ea typeface="黑体" pitchFamily="2" charset="-122"/>
              </a:rPr>
              <a:t>定</a:t>
            </a:r>
            <a:r>
              <a:rPr kumimoji="1" lang="zh-CN" altLang="en-US" sz="2800" b="1" dirty="0" smtClean="0">
                <a:solidFill>
                  <a:schemeClr val="accent2"/>
                </a:solidFill>
                <a:latin typeface="Arial" charset="0"/>
                <a:ea typeface="黑体" pitchFamily="2" charset="-122"/>
              </a:rPr>
              <a:t>义：</a:t>
            </a:r>
            <a:r>
              <a:rPr kumimoji="1" lang="en-US" altLang="zh-CN" sz="2800" b="1" dirty="0" smtClean="0">
                <a:solidFill>
                  <a:schemeClr val="accent2"/>
                </a:solidFill>
                <a:latin typeface="Arial" charset="0"/>
                <a:ea typeface="黑体" pitchFamily="2" charset="-122"/>
              </a:rPr>
              <a:t> </a:t>
            </a:r>
            <a:r>
              <a:rPr kumimoji="1" lang="zh-CN" altLang="en-US" sz="2800" b="1" dirty="0" smtClean="0">
                <a:latin typeface="宋体" pitchFamily="2" charset="-122"/>
              </a:rPr>
              <a:t>以</a:t>
            </a:r>
            <a:r>
              <a:rPr kumimoji="1" lang="zh-CN" altLang="en-US" sz="2800" b="1" dirty="0">
                <a:latin typeface="宋体" pitchFamily="2" charset="-122"/>
              </a:rPr>
              <a:t>一条曲</a:t>
            </a:r>
            <a:r>
              <a:rPr kumimoji="1" lang="zh-CN" altLang="en-US" sz="2800" b="1" dirty="0" smtClean="0">
                <a:latin typeface="宋体" pitchFamily="2" charset="-122"/>
              </a:rPr>
              <a:t>线</a:t>
            </a:r>
            <a:r>
              <a:rPr kumimoji="1" lang="el-GR" altLang="zh-CN" sz="2800" b="1" dirty="0" smtClean="0">
                <a:latin typeface="宋体" pitchFamily="2" charset="-122"/>
              </a:rPr>
              <a:t>Γ</a:t>
            </a:r>
            <a:r>
              <a:rPr kumimoji="1" lang="zh-CN" altLang="en-US" sz="2800" b="1" dirty="0" smtClean="0">
                <a:latin typeface="宋体" pitchFamily="2" charset="-122"/>
              </a:rPr>
              <a:t>绕一</a:t>
            </a:r>
            <a:r>
              <a:rPr kumimoji="1" lang="zh-CN" altLang="en-US" sz="2800" b="1" dirty="0">
                <a:latin typeface="宋体" pitchFamily="2" charset="-122"/>
              </a:rPr>
              <a:t>条定直</a:t>
            </a:r>
            <a:r>
              <a:rPr kumimoji="1" lang="zh-CN" altLang="en-US" sz="2800" b="1" dirty="0" smtClean="0">
                <a:latin typeface="宋体" pitchFamily="2" charset="-122"/>
              </a:rPr>
              <a:t>线</a:t>
            </a:r>
            <a:r>
              <a:rPr kumimoji="1" lang="en-US" altLang="zh-CN" sz="2800" b="1" i="1" dirty="0" smtClean="0">
                <a:latin typeface="+mn-lt"/>
              </a:rPr>
              <a:t>l</a:t>
            </a:r>
            <a:r>
              <a:rPr kumimoji="1" lang="zh-CN" altLang="en-US" sz="2800" b="1" dirty="0" smtClean="0">
                <a:latin typeface="宋体" pitchFamily="2" charset="-122"/>
              </a:rPr>
              <a:t>旋</a:t>
            </a:r>
            <a:r>
              <a:rPr kumimoji="1" lang="zh-CN" altLang="en-US" sz="2800" b="1" dirty="0">
                <a:latin typeface="宋体" pitchFamily="2" charset="-122"/>
              </a:rPr>
              <a:t>转一周所产生的曲面称为</a:t>
            </a:r>
            <a:r>
              <a:rPr kumimoji="1" lang="zh-CN" altLang="en-US" sz="2800" b="1" dirty="0">
                <a:solidFill>
                  <a:schemeClr val="accent1"/>
                </a:solidFill>
                <a:latin typeface="宋体" pitchFamily="2" charset="-122"/>
              </a:rPr>
              <a:t>旋</a:t>
            </a:r>
            <a:r>
              <a:rPr kumimoji="1" lang="zh-CN" altLang="en-US" sz="2800" b="1" dirty="0" smtClean="0">
                <a:solidFill>
                  <a:schemeClr val="accent1"/>
                </a:solidFill>
                <a:latin typeface="宋体" pitchFamily="2" charset="-122"/>
              </a:rPr>
              <a:t>转面</a:t>
            </a:r>
            <a:r>
              <a:rPr kumimoji="1" lang="en-US" altLang="zh-CN" sz="2800" b="1" dirty="0" smtClean="0">
                <a:latin typeface="黑体" pitchFamily="2" charset="-122"/>
                <a:ea typeface="黑体" pitchFamily="2" charset="-122"/>
              </a:rPr>
              <a:t>.</a:t>
            </a:r>
            <a:endParaRPr kumimoji="1" lang="en-US" altLang="zh-CN" sz="2800" b="1" dirty="0">
              <a:latin typeface="黑体" pitchFamily="2" charset="-122"/>
              <a:ea typeface="黑体" pitchFamily="2" charset="-122"/>
            </a:endParaRPr>
          </a:p>
        </p:txBody>
      </p:sp>
      <p:sp>
        <p:nvSpPr>
          <p:cNvPr id="536579" name="Text Box 3"/>
          <p:cNvSpPr txBox="1">
            <a:spLocks noChangeArrowheads="1"/>
          </p:cNvSpPr>
          <p:nvPr/>
        </p:nvSpPr>
        <p:spPr bwMode="auto">
          <a:xfrm>
            <a:off x="538932" y="1286763"/>
            <a:ext cx="7201420" cy="523220"/>
          </a:xfrm>
          <a:prstGeom prst="rect">
            <a:avLst/>
          </a:prstGeom>
          <a:noFill/>
          <a:ln w="9525">
            <a:noFill/>
            <a:miter lim="800000"/>
            <a:headEnd/>
            <a:tailEnd/>
          </a:ln>
        </p:spPr>
        <p:txBody>
          <a:bodyPr wrap="square">
            <a:spAutoFit/>
          </a:bodyPr>
          <a:lstStyle/>
          <a:p>
            <a:pPr>
              <a:spcBef>
                <a:spcPct val="50000"/>
              </a:spcBef>
            </a:pPr>
            <a:r>
              <a:rPr kumimoji="1" lang="zh-CN" altLang="en-US" sz="2800" b="1" dirty="0"/>
              <a:t>这条定直</a:t>
            </a:r>
            <a:r>
              <a:rPr kumimoji="1" lang="zh-CN" altLang="en-US" sz="2800" b="1" dirty="0" smtClean="0"/>
              <a:t>线</a:t>
            </a:r>
            <a:r>
              <a:rPr kumimoji="1" lang="en-US" altLang="zh-CN" sz="2800" b="1" i="1" dirty="0" smtClean="0"/>
              <a:t>l</a:t>
            </a:r>
            <a:r>
              <a:rPr kumimoji="1" lang="zh-CN" altLang="en-US" sz="2800" b="1" dirty="0" smtClean="0"/>
              <a:t>叫</a:t>
            </a:r>
            <a:r>
              <a:rPr kumimoji="1" lang="zh-CN" altLang="en-US" sz="2800" b="1" dirty="0" smtClean="0">
                <a:solidFill>
                  <a:schemeClr val="accent1"/>
                </a:solidFill>
              </a:rPr>
              <a:t>旋</a:t>
            </a:r>
            <a:r>
              <a:rPr kumimoji="1" lang="zh-CN" altLang="en-US" sz="2800" b="1" dirty="0">
                <a:solidFill>
                  <a:schemeClr val="accent1"/>
                </a:solidFill>
              </a:rPr>
              <a:t>转轴</a:t>
            </a:r>
            <a:r>
              <a:rPr kumimoji="1" lang="zh-CN" altLang="en-US" sz="2800" b="1" dirty="0" smtClean="0">
                <a:solidFill>
                  <a:schemeClr val="accent2"/>
                </a:solidFill>
              </a:rPr>
              <a:t>．</a:t>
            </a:r>
            <a:r>
              <a:rPr kumimoji="1" lang="zh-CN" altLang="en-US" sz="2800" b="1" dirty="0" smtClean="0"/>
              <a:t>这条曲线</a:t>
            </a:r>
            <a:r>
              <a:rPr kumimoji="1" lang="el-GR" altLang="zh-CN" sz="2800" b="1" dirty="0" smtClean="0">
                <a:latin typeface="宋体" pitchFamily="2" charset="-122"/>
              </a:rPr>
              <a:t>Γ</a:t>
            </a:r>
            <a:r>
              <a:rPr kumimoji="1" lang="zh-CN" altLang="en-US" sz="2800" b="1" dirty="0" smtClean="0"/>
              <a:t>叫</a:t>
            </a:r>
            <a:r>
              <a:rPr kumimoji="1" lang="zh-CN" altLang="en-US" sz="2800" b="1" dirty="0" smtClean="0">
                <a:solidFill>
                  <a:schemeClr val="accent1"/>
                </a:solidFill>
              </a:rPr>
              <a:t>母线</a:t>
            </a:r>
            <a:r>
              <a:rPr kumimoji="1" lang="zh-CN" altLang="en-US" sz="2800" b="1" dirty="0" smtClean="0"/>
              <a:t>．</a:t>
            </a:r>
            <a:endParaRPr kumimoji="1" lang="zh-CN" altLang="en-US" sz="2800" b="1" dirty="0"/>
          </a:p>
        </p:txBody>
      </p:sp>
      <p:sp>
        <p:nvSpPr>
          <p:cNvPr id="8" name="TextBox 7"/>
          <p:cNvSpPr txBox="1"/>
          <p:nvPr/>
        </p:nvSpPr>
        <p:spPr>
          <a:xfrm>
            <a:off x="539552" y="3429000"/>
            <a:ext cx="3430747" cy="523220"/>
          </a:xfrm>
          <a:prstGeom prst="rect">
            <a:avLst/>
          </a:prstGeom>
          <a:noFill/>
        </p:spPr>
        <p:txBody>
          <a:bodyPr wrap="none" rtlCol="0">
            <a:spAutoFit/>
          </a:bodyPr>
          <a:lstStyle/>
          <a:p>
            <a:r>
              <a:rPr lang="zh-CN" altLang="en-US" sz="2800" b="1" dirty="0" smtClean="0"/>
              <a:t>先看最简单的情形：</a:t>
            </a:r>
          </a:p>
        </p:txBody>
      </p:sp>
      <p:sp>
        <p:nvSpPr>
          <p:cNvPr id="9" name="TextBox 8"/>
          <p:cNvSpPr txBox="1"/>
          <p:nvPr/>
        </p:nvSpPr>
        <p:spPr>
          <a:xfrm>
            <a:off x="539552" y="4077072"/>
            <a:ext cx="7452681" cy="523220"/>
          </a:xfrm>
          <a:prstGeom prst="rect">
            <a:avLst/>
          </a:prstGeom>
          <a:noFill/>
        </p:spPr>
        <p:txBody>
          <a:bodyPr wrap="none" rtlCol="0">
            <a:spAutoFit/>
          </a:bodyPr>
          <a:lstStyle/>
          <a:p>
            <a:r>
              <a:rPr lang="zh-CN" altLang="en-US" sz="2800" b="1" dirty="0" smtClean="0"/>
              <a:t>旋转轴为</a:t>
            </a:r>
            <a:r>
              <a:rPr lang="en-US" altLang="zh-CN" sz="2800" b="1" dirty="0" smtClean="0"/>
              <a:t>z</a:t>
            </a:r>
            <a:r>
              <a:rPr lang="zh-CN" altLang="en-US" sz="2800" b="1" dirty="0" smtClean="0"/>
              <a:t>轴，母线</a:t>
            </a:r>
            <a:r>
              <a:rPr kumimoji="1" lang="el-GR" altLang="zh-CN" sz="2800" b="1" dirty="0" smtClean="0">
                <a:latin typeface="宋体" pitchFamily="2" charset="-122"/>
              </a:rPr>
              <a:t>Γ</a:t>
            </a:r>
            <a:r>
              <a:rPr kumimoji="1" lang="zh-CN" altLang="en-US" sz="2800" b="1" dirty="0" smtClean="0">
                <a:latin typeface="宋体" pitchFamily="2" charset="-122"/>
              </a:rPr>
              <a:t>在</a:t>
            </a:r>
            <a:r>
              <a:rPr kumimoji="1" lang="en-US" altLang="zh-CN" sz="2800" b="1" dirty="0" err="1" smtClean="0">
                <a:latin typeface="+mn-lt"/>
              </a:rPr>
              <a:t>yOz</a:t>
            </a:r>
            <a:r>
              <a:rPr kumimoji="1" lang="zh-CN" altLang="en-US" sz="2800" b="1" dirty="0" smtClean="0">
                <a:latin typeface="+mn-lt"/>
              </a:rPr>
              <a:t>平面上，其方程为</a:t>
            </a:r>
            <a:endParaRPr lang="zh-CN" altLang="en-US" sz="2800" b="1" dirty="0" smtClean="0">
              <a:latin typeface="+mn-lt"/>
            </a:endParaRPr>
          </a:p>
        </p:txBody>
      </p:sp>
      <p:graphicFrame>
        <p:nvGraphicFramePr>
          <p:cNvPr id="760833" name="Object 1"/>
          <p:cNvGraphicFramePr>
            <a:graphicFrameLocks noChangeAspect="1"/>
          </p:cNvGraphicFramePr>
          <p:nvPr/>
        </p:nvGraphicFramePr>
        <p:xfrm>
          <a:off x="2919756" y="4653136"/>
          <a:ext cx="1868268" cy="1080120"/>
        </p:xfrm>
        <a:graphic>
          <a:graphicData uri="http://schemas.openxmlformats.org/presentationml/2006/ole">
            <p:oleObj spid="_x0000_s760833" name="公式" r:id="rId4" imgW="812520" imgH="469800" progId="Equation.3">
              <p:embed/>
            </p:oleObj>
          </a:graphicData>
        </a:graphic>
      </p:graphicFrame>
      <p:sp>
        <p:nvSpPr>
          <p:cNvPr id="11" name="TextBox 10"/>
          <p:cNvSpPr txBox="1"/>
          <p:nvPr/>
        </p:nvSpPr>
        <p:spPr>
          <a:xfrm>
            <a:off x="539552" y="5805264"/>
            <a:ext cx="7848872" cy="954107"/>
          </a:xfrm>
          <a:prstGeom prst="rect">
            <a:avLst/>
          </a:prstGeom>
          <a:noFill/>
        </p:spPr>
        <p:txBody>
          <a:bodyPr wrap="square" rtlCol="0">
            <a:spAutoFit/>
          </a:bodyPr>
          <a:lstStyle/>
          <a:p>
            <a:r>
              <a:rPr lang="zh-CN" altLang="en-US" sz="2800" b="1" dirty="0" smtClean="0">
                <a:solidFill>
                  <a:srgbClr val="FF0000"/>
                </a:solidFill>
              </a:rPr>
              <a:t>能否由旋转面的生成机制以及转轴和母线的方程求出整个曲面的方程？</a:t>
            </a:r>
          </a:p>
        </p:txBody>
      </p:sp>
      <p:sp>
        <p:nvSpPr>
          <p:cNvPr id="12" name="TextBox 11"/>
          <p:cNvSpPr txBox="1"/>
          <p:nvPr/>
        </p:nvSpPr>
        <p:spPr>
          <a:xfrm>
            <a:off x="539552" y="2060848"/>
            <a:ext cx="7234673" cy="523220"/>
          </a:xfrm>
          <a:prstGeom prst="rect">
            <a:avLst/>
          </a:prstGeom>
          <a:noFill/>
        </p:spPr>
        <p:txBody>
          <a:bodyPr wrap="none" rtlCol="0">
            <a:spAutoFit/>
          </a:bodyPr>
          <a:lstStyle/>
          <a:p>
            <a:r>
              <a:rPr lang="zh-CN" altLang="en-US" sz="2800" b="1" dirty="0" smtClean="0"/>
              <a:t>母线</a:t>
            </a:r>
            <a:r>
              <a:rPr kumimoji="1" lang="el-GR" altLang="zh-CN" sz="2800" b="1" dirty="0" smtClean="0">
                <a:latin typeface="宋体" pitchFamily="2" charset="-122"/>
              </a:rPr>
              <a:t>Γ</a:t>
            </a:r>
            <a:r>
              <a:rPr kumimoji="1" lang="zh-CN" altLang="en-US" sz="2800" b="1" dirty="0" smtClean="0">
                <a:latin typeface="宋体" pitchFamily="2" charset="-122"/>
              </a:rPr>
              <a:t>上每个点</a:t>
            </a:r>
            <a:r>
              <a:rPr kumimoji="1" lang="en-US" altLang="zh-CN" sz="2800" b="1" dirty="0" smtClean="0">
                <a:latin typeface="+mn-lt"/>
              </a:rPr>
              <a:t>M</a:t>
            </a:r>
            <a:r>
              <a:rPr kumimoji="1" lang="en-US" altLang="zh-CN" sz="2800" b="1" baseline="-25000" dirty="0" smtClean="0">
                <a:latin typeface="+mn-lt"/>
              </a:rPr>
              <a:t>0</a:t>
            </a:r>
            <a:r>
              <a:rPr kumimoji="1" lang="zh-CN" altLang="en-US" sz="2800" b="1" dirty="0" smtClean="0">
                <a:latin typeface="+mn-lt"/>
              </a:rPr>
              <a:t>绕</a:t>
            </a:r>
            <a:r>
              <a:rPr kumimoji="1" lang="en-US" altLang="zh-CN" sz="2800" b="1" i="1" dirty="0" smtClean="0">
                <a:latin typeface="+mn-lt"/>
              </a:rPr>
              <a:t>l</a:t>
            </a:r>
            <a:r>
              <a:rPr kumimoji="1" lang="zh-CN" altLang="en-US" sz="2800" b="1" dirty="0" smtClean="0">
                <a:latin typeface="+mn-lt"/>
              </a:rPr>
              <a:t>旋转得到的圆称为</a:t>
            </a:r>
            <a:r>
              <a:rPr kumimoji="1" lang="zh-CN" altLang="en-US" sz="2800" b="1" dirty="0" smtClean="0">
                <a:solidFill>
                  <a:schemeClr val="accent1"/>
                </a:solidFill>
                <a:latin typeface="+mn-lt"/>
              </a:rPr>
              <a:t>纬圆</a:t>
            </a:r>
            <a:endParaRPr lang="zh-CN" altLang="en-US" sz="2800" b="1" dirty="0" smtClean="0">
              <a:solidFill>
                <a:schemeClr val="accent1"/>
              </a:solidFill>
              <a:latin typeface="+mn-lt"/>
            </a:endParaRPr>
          </a:p>
        </p:txBody>
      </p:sp>
      <p:sp>
        <p:nvSpPr>
          <p:cNvPr id="13" name="TextBox 12"/>
          <p:cNvSpPr txBox="1"/>
          <p:nvPr/>
        </p:nvSpPr>
        <p:spPr>
          <a:xfrm>
            <a:off x="539552" y="2780928"/>
            <a:ext cx="8218917" cy="523220"/>
          </a:xfrm>
          <a:prstGeom prst="rect">
            <a:avLst/>
          </a:prstGeom>
          <a:noFill/>
        </p:spPr>
        <p:txBody>
          <a:bodyPr wrap="none" rtlCol="0">
            <a:spAutoFit/>
          </a:bodyPr>
          <a:lstStyle/>
          <a:p>
            <a:r>
              <a:rPr lang="zh-CN" altLang="en-US" sz="2800" b="1" dirty="0" smtClean="0"/>
              <a:t>过</a:t>
            </a:r>
            <a:r>
              <a:rPr lang="en-US" altLang="zh-CN" sz="2800" b="1" dirty="0" smtClean="0"/>
              <a:t>l</a:t>
            </a:r>
            <a:r>
              <a:rPr lang="zh-CN" altLang="en-US" sz="2800" b="1" dirty="0" smtClean="0"/>
              <a:t>的半平面与旋转面的交线称为</a:t>
            </a:r>
            <a:r>
              <a:rPr lang="zh-CN" altLang="en-US" sz="2800" b="1" dirty="0" smtClean="0">
                <a:solidFill>
                  <a:schemeClr val="accent1"/>
                </a:solidFill>
              </a:rPr>
              <a:t>经线</a:t>
            </a:r>
            <a:r>
              <a:rPr lang="zh-CN" altLang="en-US" sz="2800" b="1" dirty="0" smtClean="0"/>
              <a:t>（或</a:t>
            </a:r>
            <a:r>
              <a:rPr lang="zh-CN" altLang="en-US" sz="2800" b="1" dirty="0" smtClean="0">
                <a:solidFill>
                  <a:schemeClr val="accent1"/>
                </a:solidFill>
              </a:rPr>
              <a:t>子午线</a:t>
            </a:r>
            <a:r>
              <a:rPr lang="zh-CN" altLang="en-US" sz="2800" b="1" dirty="0" smtClean="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6579"/>
                                        </p:tgtEl>
                                        <p:attrNameLst>
                                          <p:attrName>style.visibility</p:attrName>
                                        </p:attrNameLst>
                                      </p:cBhvr>
                                      <p:to>
                                        <p:strVal val="visible"/>
                                      </p:to>
                                    </p:set>
                                    <p:animEffect transition="in" filter="wipe(left)">
                                      <p:cBhvr>
                                        <p:cTn id="7" dur="500"/>
                                        <p:tgtEl>
                                          <p:spTgt spid="5365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7" presetClass="entr" presetSubtype="8" fill="hold" nodeType="clickEffect">
                                  <p:stCondLst>
                                    <p:cond delay="0"/>
                                  </p:stCondLst>
                                  <p:childTnLst>
                                    <p:set>
                                      <p:cBhvr>
                                        <p:cTn id="31" dur="1" fill="hold">
                                          <p:stCondLst>
                                            <p:cond delay="0"/>
                                          </p:stCondLst>
                                        </p:cTn>
                                        <p:tgtEl>
                                          <p:spTgt spid="760833"/>
                                        </p:tgtEl>
                                        <p:attrNameLst>
                                          <p:attrName>style.visibility</p:attrName>
                                        </p:attrNameLst>
                                      </p:cBhvr>
                                      <p:to>
                                        <p:strVal val="visible"/>
                                      </p:to>
                                    </p:set>
                                    <p:anim calcmode="lin" valueType="num">
                                      <p:cBhvr>
                                        <p:cTn id="32" dur="500" fill="hold"/>
                                        <p:tgtEl>
                                          <p:spTgt spid="760833"/>
                                        </p:tgtEl>
                                        <p:attrNameLst>
                                          <p:attrName>ppt_x</p:attrName>
                                        </p:attrNameLst>
                                      </p:cBhvr>
                                      <p:tavLst>
                                        <p:tav tm="0">
                                          <p:val>
                                            <p:strVal val="#ppt_x-#ppt_w/2"/>
                                          </p:val>
                                        </p:tav>
                                        <p:tav tm="100000">
                                          <p:val>
                                            <p:strVal val="#ppt_x"/>
                                          </p:val>
                                        </p:tav>
                                      </p:tavLst>
                                    </p:anim>
                                    <p:anim calcmode="lin" valueType="num">
                                      <p:cBhvr>
                                        <p:cTn id="33" dur="500" fill="hold"/>
                                        <p:tgtEl>
                                          <p:spTgt spid="760833"/>
                                        </p:tgtEl>
                                        <p:attrNameLst>
                                          <p:attrName>ppt_y</p:attrName>
                                        </p:attrNameLst>
                                      </p:cBhvr>
                                      <p:tavLst>
                                        <p:tav tm="0">
                                          <p:val>
                                            <p:strVal val="#ppt_y"/>
                                          </p:val>
                                        </p:tav>
                                        <p:tav tm="100000">
                                          <p:val>
                                            <p:strVal val="#ppt_y"/>
                                          </p:val>
                                        </p:tav>
                                      </p:tavLst>
                                    </p:anim>
                                    <p:anim calcmode="lin" valueType="num">
                                      <p:cBhvr>
                                        <p:cTn id="34" dur="500" fill="hold"/>
                                        <p:tgtEl>
                                          <p:spTgt spid="760833"/>
                                        </p:tgtEl>
                                        <p:attrNameLst>
                                          <p:attrName>ppt_w</p:attrName>
                                        </p:attrNameLst>
                                      </p:cBhvr>
                                      <p:tavLst>
                                        <p:tav tm="0">
                                          <p:val>
                                            <p:fltVal val="0"/>
                                          </p:val>
                                        </p:tav>
                                        <p:tav tm="100000">
                                          <p:val>
                                            <p:strVal val="#ppt_w"/>
                                          </p:val>
                                        </p:tav>
                                      </p:tavLst>
                                    </p:anim>
                                    <p:anim calcmode="lin" valueType="num">
                                      <p:cBhvr>
                                        <p:cTn id="35" dur="500" fill="hold"/>
                                        <p:tgtEl>
                                          <p:spTgt spid="760833"/>
                                        </p:tgtEl>
                                        <p:attrNameLst>
                                          <p:attrName>ppt_h</p:attrName>
                                        </p:attrNameLst>
                                      </p:cBhvr>
                                      <p:tavLst>
                                        <p:tav tm="0">
                                          <p:val>
                                            <p:strVal val="#ppt_h"/>
                                          </p:val>
                                        </p:tav>
                                        <p:tav tm="100000">
                                          <p:val>
                                            <p:strVal val="#ppt_h"/>
                                          </p:val>
                                        </p:tav>
                                      </p:tavLst>
                                    </p:anim>
                                  </p:childTnLst>
                                  <p:subTnLst>
                                    <p:animClr>
                                      <p:cBhvr override="childStyle">
                                        <p:cTn dur="1" fill="hold" display="0" masterRel="nextClick" afterEffect="1"/>
                                        <p:tgtEl>
                                          <p:spTgt spid="760833"/>
                                        </p:tgtEl>
                                        <p:attrNameLst>
                                          <p:attrName>ppt_c</p:attrName>
                                        </p:attrNameLst>
                                      </p:cBhvr>
                                      <p:to>
                                        <a:schemeClr val="tx1"/>
                                      </p:to>
                                    </p:animClr>
                                  </p:sub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linds(horizontal)">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79" grpId="0" autoUpdateAnimBg="0"/>
      <p:bldP spid="8" grpId="0"/>
      <p:bldP spid="9" grpId="0"/>
      <p:bldP spid="11" grpId="0"/>
      <p:bldP spid="1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Text Box 2"/>
          <p:cNvSpPr txBox="1">
            <a:spLocks noChangeArrowheads="1"/>
          </p:cNvSpPr>
          <p:nvPr/>
        </p:nvSpPr>
        <p:spPr bwMode="auto">
          <a:xfrm>
            <a:off x="250825" y="547985"/>
            <a:ext cx="1308100" cy="457200"/>
          </a:xfrm>
          <a:prstGeom prst="rect">
            <a:avLst/>
          </a:prstGeom>
          <a:noFill/>
          <a:ln w="28575">
            <a:noFill/>
            <a:prstDash val="sysDot"/>
            <a:miter lim="800000"/>
            <a:headEnd/>
            <a:tailEnd/>
          </a:ln>
          <a:effectLst/>
        </p:spPr>
        <p:txBody>
          <a:bodyPr anchor="ctr">
            <a:spAutoFit/>
          </a:bodyPr>
          <a:lstStyle/>
          <a:p>
            <a:r>
              <a:rPr kumimoji="1" lang="zh-CN" altLang="en-US" sz="2400" b="1" dirty="0">
                <a:latin typeface="宋体" pitchFamily="2" charset="-122"/>
              </a:rPr>
              <a:t>曲线 </a:t>
            </a:r>
            <a:r>
              <a:rPr kumimoji="1" lang="en-US" altLang="zh-CN" sz="2400" b="1" i="1" dirty="0">
                <a:ea typeface="楷体_GB2312" pitchFamily="49" charset="-122"/>
              </a:rPr>
              <a:t>C</a:t>
            </a:r>
            <a:endParaRPr kumimoji="1" lang="en-US" altLang="zh-CN" sz="2400" dirty="0">
              <a:ea typeface="楷体_GB2312" pitchFamily="49" charset="-122"/>
            </a:endParaRPr>
          </a:p>
        </p:txBody>
      </p:sp>
      <p:graphicFrame>
        <p:nvGraphicFramePr>
          <p:cNvPr id="537603" name="Object 3"/>
          <p:cNvGraphicFramePr>
            <a:graphicFrameLocks noChangeAspect="1"/>
          </p:cNvGraphicFramePr>
          <p:nvPr/>
        </p:nvGraphicFramePr>
        <p:xfrm>
          <a:off x="1547813" y="260648"/>
          <a:ext cx="1655762" cy="957262"/>
        </p:xfrm>
        <a:graphic>
          <a:graphicData uri="http://schemas.openxmlformats.org/presentationml/2006/ole">
            <p:oleObj spid="_x0000_s726018" name="公式" r:id="rId3" imgW="812520" imgH="469800" progId="Equation.3">
              <p:embed/>
            </p:oleObj>
          </a:graphicData>
        </a:graphic>
      </p:graphicFrame>
      <p:sp>
        <p:nvSpPr>
          <p:cNvPr id="537604" name="Line 4"/>
          <p:cNvSpPr>
            <a:spLocks noChangeShapeType="1"/>
          </p:cNvSpPr>
          <p:nvPr/>
        </p:nvSpPr>
        <p:spPr bwMode="auto">
          <a:xfrm flipV="1">
            <a:off x="5527675" y="1127125"/>
            <a:ext cx="0" cy="3317875"/>
          </a:xfrm>
          <a:prstGeom prst="line">
            <a:avLst/>
          </a:prstGeom>
          <a:noFill/>
          <a:ln w="76200">
            <a:solidFill>
              <a:schemeClr val="accent2"/>
            </a:solidFill>
            <a:prstDash val="sysDot"/>
            <a:round/>
            <a:headEnd/>
            <a:tailEnd/>
          </a:ln>
          <a:effectLst/>
        </p:spPr>
        <p:txBody>
          <a:bodyPr wrap="none" anchor="ctr"/>
          <a:lstStyle/>
          <a:p>
            <a:endParaRPr lang="zh-CN" altLang="en-US"/>
          </a:p>
        </p:txBody>
      </p:sp>
      <p:sp>
        <p:nvSpPr>
          <p:cNvPr id="537605" name="Text Box 5"/>
          <p:cNvSpPr txBox="1">
            <a:spLocks noChangeArrowheads="1"/>
          </p:cNvSpPr>
          <p:nvPr/>
        </p:nvSpPr>
        <p:spPr bwMode="auto">
          <a:xfrm>
            <a:off x="6775450" y="3194050"/>
            <a:ext cx="387350" cy="457200"/>
          </a:xfrm>
          <a:prstGeom prst="rect">
            <a:avLst/>
          </a:prstGeom>
          <a:noFill/>
          <a:ln w="28575">
            <a:noFill/>
            <a:prstDash val="sysDot"/>
            <a:miter lim="800000"/>
            <a:headEnd/>
            <a:tailEnd/>
          </a:ln>
          <a:effectLst/>
        </p:spPr>
        <p:txBody>
          <a:bodyPr wrap="none" anchor="ctr">
            <a:spAutoFit/>
          </a:bodyPr>
          <a:lstStyle/>
          <a:p>
            <a:pPr algn="ctr"/>
            <a:r>
              <a:rPr kumimoji="1" lang="en-US" altLang="zh-CN" sz="2400" b="1" i="1">
                <a:solidFill>
                  <a:srgbClr val="FF0000"/>
                </a:solidFill>
                <a:ea typeface="楷体_GB2312" pitchFamily="49" charset="-122"/>
              </a:rPr>
              <a:t>C</a:t>
            </a:r>
            <a:endParaRPr kumimoji="1" lang="en-US" altLang="zh-CN" sz="2400" b="1" i="1">
              <a:ea typeface="楷体_GB2312" pitchFamily="49" charset="-122"/>
            </a:endParaRPr>
          </a:p>
        </p:txBody>
      </p:sp>
      <p:sp>
        <p:nvSpPr>
          <p:cNvPr id="537606" name="Freeform 6"/>
          <p:cNvSpPr>
            <a:spLocks/>
          </p:cNvSpPr>
          <p:nvPr/>
        </p:nvSpPr>
        <p:spPr bwMode="auto">
          <a:xfrm>
            <a:off x="6396038" y="1682750"/>
            <a:ext cx="1006475" cy="2733675"/>
          </a:xfrm>
          <a:custGeom>
            <a:avLst/>
            <a:gdLst/>
            <a:ahLst/>
            <a:cxnLst>
              <a:cxn ang="0">
                <a:pos x="0" y="0"/>
              </a:cxn>
              <a:cxn ang="0">
                <a:pos x="148" y="902"/>
              </a:cxn>
              <a:cxn ang="0">
                <a:pos x="634" y="1722"/>
              </a:cxn>
            </a:cxnLst>
            <a:rect l="0" t="0" r="r" b="b"/>
            <a:pathLst>
              <a:path w="634" h="1722">
                <a:moveTo>
                  <a:pt x="0" y="0"/>
                </a:moveTo>
                <a:cubicBezTo>
                  <a:pt x="25" y="152"/>
                  <a:pt x="42" y="615"/>
                  <a:pt x="148" y="902"/>
                </a:cubicBezTo>
                <a:cubicBezTo>
                  <a:pt x="254" y="1189"/>
                  <a:pt x="533" y="1551"/>
                  <a:pt x="634" y="1722"/>
                </a:cubicBezTo>
              </a:path>
            </a:pathLst>
          </a:custGeom>
          <a:noFill/>
          <a:ln w="38100" cap="flat" cmpd="sng">
            <a:solidFill>
              <a:srgbClr val="FF0000"/>
            </a:solidFill>
            <a:prstDash val="solid"/>
            <a:round/>
            <a:headEnd type="none" w="med" len="med"/>
            <a:tailEnd type="none" w="med" len="med"/>
          </a:ln>
          <a:effectLst/>
        </p:spPr>
        <p:txBody>
          <a:bodyPr wrap="none" anchor="ctr"/>
          <a:lstStyle/>
          <a:p>
            <a:endParaRPr lang="zh-CN" altLang="en-US"/>
          </a:p>
        </p:txBody>
      </p:sp>
      <p:grpSp>
        <p:nvGrpSpPr>
          <p:cNvPr id="2" name="Group 7"/>
          <p:cNvGrpSpPr>
            <a:grpSpLocks/>
          </p:cNvGrpSpPr>
          <p:nvPr/>
        </p:nvGrpSpPr>
        <p:grpSpPr bwMode="auto">
          <a:xfrm>
            <a:off x="5119688" y="930275"/>
            <a:ext cx="2798762" cy="3884613"/>
            <a:chOff x="3225" y="586"/>
            <a:chExt cx="1763" cy="2447"/>
          </a:xfrm>
        </p:grpSpPr>
        <p:sp>
          <p:nvSpPr>
            <p:cNvPr id="537608" name="Line 8"/>
            <p:cNvSpPr>
              <a:spLocks noChangeShapeType="1"/>
            </p:cNvSpPr>
            <p:nvPr/>
          </p:nvSpPr>
          <p:spPr bwMode="auto">
            <a:xfrm flipV="1">
              <a:off x="3487" y="2787"/>
              <a:ext cx="1476" cy="2"/>
            </a:xfrm>
            <a:prstGeom prst="line">
              <a:avLst/>
            </a:prstGeom>
            <a:noFill/>
            <a:ln w="38100" cap="rnd">
              <a:solidFill>
                <a:schemeClr val="tx1"/>
              </a:solidFill>
              <a:prstDash val="sysDot"/>
              <a:round/>
              <a:headEnd/>
              <a:tailEnd type="triangle" w="med" len="med"/>
            </a:ln>
            <a:effectLst/>
          </p:spPr>
          <p:txBody>
            <a:bodyPr wrap="none" anchor="ctr"/>
            <a:lstStyle/>
            <a:p>
              <a:endParaRPr lang="zh-CN" altLang="en-US"/>
            </a:p>
          </p:txBody>
        </p:sp>
        <p:sp>
          <p:nvSpPr>
            <p:cNvPr id="537609" name="Text Box 9"/>
            <p:cNvSpPr txBox="1">
              <a:spLocks noChangeArrowheads="1"/>
            </p:cNvSpPr>
            <p:nvPr/>
          </p:nvSpPr>
          <p:spPr bwMode="auto">
            <a:xfrm>
              <a:off x="4793" y="2783"/>
              <a:ext cx="195" cy="250"/>
            </a:xfrm>
            <a:prstGeom prst="rect">
              <a:avLst/>
            </a:prstGeom>
            <a:noFill/>
            <a:ln w="38100" cap="rnd">
              <a:noFill/>
              <a:prstDash val="sysDot"/>
              <a:miter lim="800000"/>
              <a:headEnd/>
              <a:tailEnd/>
            </a:ln>
            <a:effectLst/>
          </p:spPr>
          <p:txBody>
            <a:bodyPr anchor="ctr">
              <a:spAutoFit/>
            </a:bodyPr>
            <a:lstStyle/>
            <a:p>
              <a:r>
                <a:rPr kumimoji="1" lang="en-US" altLang="zh-CN" sz="2000" b="1" i="1">
                  <a:ea typeface="楷体_GB2312" pitchFamily="49" charset="-122"/>
                </a:rPr>
                <a:t>y</a:t>
              </a:r>
              <a:endParaRPr kumimoji="1" lang="en-US" altLang="zh-CN" sz="2000" b="1">
                <a:ea typeface="楷体_GB2312" pitchFamily="49" charset="-122"/>
              </a:endParaRPr>
            </a:p>
          </p:txBody>
        </p:sp>
        <p:sp>
          <p:nvSpPr>
            <p:cNvPr id="537610" name="Text Box 10"/>
            <p:cNvSpPr txBox="1">
              <a:spLocks noChangeArrowheads="1"/>
            </p:cNvSpPr>
            <p:nvPr/>
          </p:nvSpPr>
          <p:spPr bwMode="auto">
            <a:xfrm>
              <a:off x="3225" y="586"/>
              <a:ext cx="508" cy="288"/>
            </a:xfrm>
            <a:prstGeom prst="rect">
              <a:avLst/>
            </a:prstGeom>
            <a:noFill/>
            <a:ln w="38100" cap="rnd">
              <a:noFill/>
              <a:prstDash val="sysDot"/>
              <a:miter lim="800000"/>
              <a:headEnd/>
              <a:tailEnd/>
            </a:ln>
            <a:effectLst/>
          </p:spPr>
          <p:txBody>
            <a:bodyPr anchor="ctr">
              <a:spAutoFit/>
            </a:bodyPr>
            <a:lstStyle/>
            <a:p>
              <a:pPr algn="r"/>
              <a:r>
                <a:rPr kumimoji="1" lang="en-US" altLang="zh-CN" sz="1400">
                  <a:ea typeface="楷体_GB2312" pitchFamily="49" charset="-122"/>
                </a:rPr>
                <a:t> </a:t>
              </a:r>
              <a:r>
                <a:rPr kumimoji="1" lang="en-US" altLang="zh-CN" sz="2400" b="1" i="1">
                  <a:ea typeface="楷体_GB2312" pitchFamily="49" charset="-122"/>
                </a:rPr>
                <a:t>z</a:t>
              </a:r>
              <a:endParaRPr kumimoji="1" lang="en-US" altLang="zh-CN" sz="2400" b="1">
                <a:ea typeface="楷体_GB2312" pitchFamily="49" charset="-122"/>
              </a:endParaRPr>
            </a:p>
          </p:txBody>
        </p:sp>
        <p:sp>
          <p:nvSpPr>
            <p:cNvPr id="537611" name="Text Box 11"/>
            <p:cNvSpPr txBox="1">
              <a:spLocks noChangeArrowheads="1"/>
            </p:cNvSpPr>
            <p:nvPr/>
          </p:nvSpPr>
          <p:spPr bwMode="auto">
            <a:xfrm>
              <a:off x="3271" y="2560"/>
              <a:ext cx="421" cy="288"/>
            </a:xfrm>
            <a:prstGeom prst="rect">
              <a:avLst/>
            </a:prstGeom>
            <a:noFill/>
            <a:ln w="9525">
              <a:noFill/>
              <a:miter lim="800000"/>
              <a:headEnd/>
              <a:tailEnd/>
            </a:ln>
            <a:effectLst/>
          </p:spPr>
          <p:txBody>
            <a:bodyPr>
              <a:spAutoFit/>
            </a:bodyPr>
            <a:lstStyle/>
            <a:p>
              <a:r>
                <a:rPr kumimoji="1" lang="en-US" altLang="zh-CN" sz="2400" i="1">
                  <a:ea typeface="楷体_GB2312" pitchFamily="49" charset="-122"/>
                </a:rPr>
                <a:t>o</a:t>
              </a:r>
              <a:endParaRPr kumimoji="1" lang="en-US" altLang="zh-CN" sz="2400">
                <a:ea typeface="楷体_GB2312" pitchFamily="49" charset="-122"/>
              </a:endParaRPr>
            </a:p>
          </p:txBody>
        </p:sp>
        <p:sp>
          <p:nvSpPr>
            <p:cNvPr id="537612" name="Line 12"/>
            <p:cNvSpPr>
              <a:spLocks noChangeShapeType="1"/>
            </p:cNvSpPr>
            <p:nvPr/>
          </p:nvSpPr>
          <p:spPr bwMode="auto">
            <a:xfrm flipV="1">
              <a:off x="3481" y="655"/>
              <a:ext cx="0" cy="2127"/>
            </a:xfrm>
            <a:prstGeom prst="line">
              <a:avLst/>
            </a:prstGeom>
            <a:noFill/>
            <a:ln w="38100" cap="rnd">
              <a:solidFill>
                <a:schemeClr val="tx1"/>
              </a:solidFill>
              <a:prstDash val="sysDot"/>
              <a:round/>
              <a:headEnd/>
              <a:tailEnd type="triangle" w="med" len="med"/>
            </a:ln>
            <a:effectLst/>
          </p:spPr>
          <p:txBody>
            <a:bodyPr wrap="none" anchor="ctr"/>
            <a:lstStyle/>
            <a:p>
              <a:endParaRPr lang="zh-CN" altLang="en-US"/>
            </a:p>
          </p:txBody>
        </p:sp>
      </p:grpSp>
      <p:sp>
        <p:nvSpPr>
          <p:cNvPr id="537613" name="Text Box 13"/>
          <p:cNvSpPr txBox="1">
            <a:spLocks noChangeArrowheads="1"/>
          </p:cNvSpPr>
          <p:nvPr/>
        </p:nvSpPr>
        <p:spPr bwMode="auto">
          <a:xfrm>
            <a:off x="3132138" y="547985"/>
            <a:ext cx="992187" cy="457200"/>
          </a:xfrm>
          <a:prstGeom prst="rect">
            <a:avLst/>
          </a:prstGeom>
          <a:noFill/>
          <a:ln w="9525">
            <a:noFill/>
            <a:miter lim="800000"/>
            <a:headEnd/>
            <a:tailEnd/>
          </a:ln>
          <a:effectLst/>
        </p:spPr>
        <p:txBody>
          <a:bodyPr wrap="none">
            <a:spAutoFit/>
          </a:bodyPr>
          <a:lstStyle/>
          <a:p>
            <a:r>
              <a:rPr kumimoji="1" lang="zh-CN" altLang="en-US" sz="2400" b="1"/>
              <a:t>绕</a:t>
            </a:r>
            <a:r>
              <a:rPr kumimoji="1" lang="zh-CN" altLang="en-US" sz="2400" b="1">
                <a:ea typeface="楷体_GB2312" pitchFamily="49" charset="-122"/>
              </a:rPr>
              <a:t> </a:t>
            </a:r>
            <a:r>
              <a:rPr kumimoji="1" lang="en-US" altLang="zh-CN" sz="2400" b="1" i="1">
                <a:solidFill>
                  <a:schemeClr val="accent2"/>
                </a:solidFill>
                <a:ea typeface="楷体_GB2312" pitchFamily="49" charset="-122"/>
              </a:rPr>
              <a:t>z</a:t>
            </a:r>
            <a:r>
              <a:rPr kumimoji="1" lang="zh-CN" altLang="zh-CN" sz="2400" b="1"/>
              <a:t>轴</a:t>
            </a:r>
            <a:endParaRPr kumimoji="1" lang="zh-CN"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37602"/>
                                        </p:tgtEl>
                                        <p:attrNameLst>
                                          <p:attrName>style.visibility</p:attrName>
                                        </p:attrNameLst>
                                      </p:cBhvr>
                                      <p:to>
                                        <p:strVal val="visible"/>
                                      </p:to>
                                    </p:set>
                                    <p:anim calcmode="lin" valueType="num">
                                      <p:cBhvr additive="base">
                                        <p:cTn id="12" dur="500" fill="hold"/>
                                        <p:tgtEl>
                                          <p:spTgt spid="537602"/>
                                        </p:tgtEl>
                                        <p:attrNameLst>
                                          <p:attrName>ppt_x</p:attrName>
                                        </p:attrNameLst>
                                      </p:cBhvr>
                                      <p:tavLst>
                                        <p:tav tm="0">
                                          <p:val>
                                            <p:strVal val="0-#ppt_w/2"/>
                                          </p:val>
                                        </p:tav>
                                        <p:tav tm="100000">
                                          <p:val>
                                            <p:strVal val="#ppt_x"/>
                                          </p:val>
                                        </p:tav>
                                      </p:tavLst>
                                    </p:anim>
                                    <p:anim calcmode="lin" valueType="num">
                                      <p:cBhvr additive="base">
                                        <p:cTn id="13" dur="500" fill="hold"/>
                                        <p:tgtEl>
                                          <p:spTgt spid="53760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7" presetClass="entr" presetSubtype="8" fill="hold" nodeType="clickEffect">
                                  <p:stCondLst>
                                    <p:cond delay="0"/>
                                  </p:stCondLst>
                                  <p:childTnLst>
                                    <p:set>
                                      <p:cBhvr>
                                        <p:cTn id="17" dur="1" fill="hold">
                                          <p:stCondLst>
                                            <p:cond delay="0"/>
                                          </p:stCondLst>
                                        </p:cTn>
                                        <p:tgtEl>
                                          <p:spTgt spid="537603"/>
                                        </p:tgtEl>
                                        <p:attrNameLst>
                                          <p:attrName>style.visibility</p:attrName>
                                        </p:attrNameLst>
                                      </p:cBhvr>
                                      <p:to>
                                        <p:strVal val="visible"/>
                                      </p:to>
                                    </p:set>
                                    <p:anim calcmode="lin" valueType="num">
                                      <p:cBhvr>
                                        <p:cTn id="18" dur="500" fill="hold"/>
                                        <p:tgtEl>
                                          <p:spTgt spid="537603"/>
                                        </p:tgtEl>
                                        <p:attrNameLst>
                                          <p:attrName>ppt_x</p:attrName>
                                        </p:attrNameLst>
                                      </p:cBhvr>
                                      <p:tavLst>
                                        <p:tav tm="0">
                                          <p:val>
                                            <p:strVal val="#ppt_x-#ppt_w/2"/>
                                          </p:val>
                                        </p:tav>
                                        <p:tav tm="100000">
                                          <p:val>
                                            <p:strVal val="#ppt_x"/>
                                          </p:val>
                                        </p:tav>
                                      </p:tavLst>
                                    </p:anim>
                                    <p:anim calcmode="lin" valueType="num">
                                      <p:cBhvr>
                                        <p:cTn id="19" dur="500" fill="hold"/>
                                        <p:tgtEl>
                                          <p:spTgt spid="537603"/>
                                        </p:tgtEl>
                                        <p:attrNameLst>
                                          <p:attrName>ppt_y</p:attrName>
                                        </p:attrNameLst>
                                      </p:cBhvr>
                                      <p:tavLst>
                                        <p:tav tm="0">
                                          <p:val>
                                            <p:strVal val="#ppt_y"/>
                                          </p:val>
                                        </p:tav>
                                        <p:tav tm="100000">
                                          <p:val>
                                            <p:strVal val="#ppt_y"/>
                                          </p:val>
                                        </p:tav>
                                      </p:tavLst>
                                    </p:anim>
                                    <p:anim calcmode="lin" valueType="num">
                                      <p:cBhvr>
                                        <p:cTn id="20" dur="500" fill="hold"/>
                                        <p:tgtEl>
                                          <p:spTgt spid="537603"/>
                                        </p:tgtEl>
                                        <p:attrNameLst>
                                          <p:attrName>ppt_w</p:attrName>
                                        </p:attrNameLst>
                                      </p:cBhvr>
                                      <p:tavLst>
                                        <p:tav tm="0">
                                          <p:val>
                                            <p:fltVal val="0"/>
                                          </p:val>
                                        </p:tav>
                                        <p:tav tm="100000">
                                          <p:val>
                                            <p:strVal val="#ppt_w"/>
                                          </p:val>
                                        </p:tav>
                                      </p:tavLst>
                                    </p:anim>
                                    <p:anim calcmode="lin" valueType="num">
                                      <p:cBhvr>
                                        <p:cTn id="21" dur="500" fill="hold"/>
                                        <p:tgtEl>
                                          <p:spTgt spid="537603"/>
                                        </p:tgtEl>
                                        <p:attrNameLst>
                                          <p:attrName>ppt_h</p:attrName>
                                        </p:attrNameLst>
                                      </p:cBhvr>
                                      <p:tavLst>
                                        <p:tav tm="0">
                                          <p:val>
                                            <p:strVal val="#ppt_h"/>
                                          </p:val>
                                        </p:tav>
                                        <p:tav tm="100000">
                                          <p:val>
                                            <p:strVal val="#ppt_h"/>
                                          </p:val>
                                        </p:tav>
                                      </p:tavLst>
                                    </p:anim>
                                  </p:childTnLst>
                                  <p:subTnLst>
                                    <p:animClr>
                                      <p:cBhvr override="childStyle">
                                        <p:cTn dur="1" fill="hold" display="0" masterRel="nextClick" afterEffect="1"/>
                                        <p:tgtEl>
                                          <p:spTgt spid="537603"/>
                                        </p:tgtEl>
                                        <p:attrNameLst>
                                          <p:attrName>ppt_c</p:attrName>
                                        </p:attrNameLst>
                                      </p:cBhvr>
                                      <p:to>
                                        <a:schemeClr val="tx1"/>
                                      </p:to>
                                    </p:animClr>
                                  </p:subTnLst>
                                </p:cTn>
                              </p:par>
                            </p:childTnLst>
                          </p:cTn>
                        </p:par>
                      </p:childTnLst>
                    </p:cTn>
                  </p:par>
                  <p:par>
                    <p:cTn id="22" fill="hold">
                      <p:stCondLst>
                        <p:cond delay="indefinite"/>
                      </p:stCondLst>
                      <p:childTnLst>
                        <p:par>
                          <p:cTn id="23" fill="hold">
                            <p:stCondLst>
                              <p:cond delay="0"/>
                            </p:stCondLst>
                            <p:childTnLst>
                              <p:par>
                                <p:cTn id="24" presetID="17" presetClass="entr" presetSubtype="8" fill="hold" grpId="0" nodeType="clickEffect">
                                  <p:stCondLst>
                                    <p:cond delay="0"/>
                                  </p:stCondLst>
                                  <p:childTnLst>
                                    <p:set>
                                      <p:cBhvr>
                                        <p:cTn id="25" dur="1" fill="hold">
                                          <p:stCondLst>
                                            <p:cond delay="0"/>
                                          </p:stCondLst>
                                        </p:cTn>
                                        <p:tgtEl>
                                          <p:spTgt spid="537613"/>
                                        </p:tgtEl>
                                        <p:attrNameLst>
                                          <p:attrName>style.visibility</p:attrName>
                                        </p:attrNameLst>
                                      </p:cBhvr>
                                      <p:to>
                                        <p:strVal val="visible"/>
                                      </p:to>
                                    </p:set>
                                    <p:anim calcmode="lin" valueType="num">
                                      <p:cBhvr>
                                        <p:cTn id="26" dur="500" fill="hold"/>
                                        <p:tgtEl>
                                          <p:spTgt spid="537613"/>
                                        </p:tgtEl>
                                        <p:attrNameLst>
                                          <p:attrName>ppt_x</p:attrName>
                                        </p:attrNameLst>
                                      </p:cBhvr>
                                      <p:tavLst>
                                        <p:tav tm="0">
                                          <p:val>
                                            <p:strVal val="#ppt_x-#ppt_w/2"/>
                                          </p:val>
                                        </p:tav>
                                        <p:tav tm="100000">
                                          <p:val>
                                            <p:strVal val="#ppt_x"/>
                                          </p:val>
                                        </p:tav>
                                      </p:tavLst>
                                    </p:anim>
                                    <p:anim calcmode="lin" valueType="num">
                                      <p:cBhvr>
                                        <p:cTn id="27" dur="500" fill="hold"/>
                                        <p:tgtEl>
                                          <p:spTgt spid="537613"/>
                                        </p:tgtEl>
                                        <p:attrNameLst>
                                          <p:attrName>ppt_y</p:attrName>
                                        </p:attrNameLst>
                                      </p:cBhvr>
                                      <p:tavLst>
                                        <p:tav tm="0">
                                          <p:val>
                                            <p:strVal val="#ppt_y"/>
                                          </p:val>
                                        </p:tav>
                                        <p:tav tm="100000">
                                          <p:val>
                                            <p:strVal val="#ppt_y"/>
                                          </p:val>
                                        </p:tav>
                                      </p:tavLst>
                                    </p:anim>
                                    <p:anim calcmode="lin" valueType="num">
                                      <p:cBhvr>
                                        <p:cTn id="28" dur="500" fill="hold"/>
                                        <p:tgtEl>
                                          <p:spTgt spid="537613"/>
                                        </p:tgtEl>
                                        <p:attrNameLst>
                                          <p:attrName>ppt_w</p:attrName>
                                        </p:attrNameLst>
                                      </p:cBhvr>
                                      <p:tavLst>
                                        <p:tav tm="0">
                                          <p:val>
                                            <p:fltVal val="0"/>
                                          </p:val>
                                        </p:tav>
                                        <p:tav tm="100000">
                                          <p:val>
                                            <p:strVal val="#ppt_w"/>
                                          </p:val>
                                        </p:tav>
                                      </p:tavLst>
                                    </p:anim>
                                    <p:anim calcmode="lin" valueType="num">
                                      <p:cBhvr>
                                        <p:cTn id="29" dur="500" fill="hold"/>
                                        <p:tgtEl>
                                          <p:spTgt spid="537613"/>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537606"/>
                                        </p:tgtEl>
                                        <p:attrNameLst>
                                          <p:attrName>style.visibility</p:attrName>
                                        </p:attrNameLst>
                                      </p:cBhvr>
                                      <p:to>
                                        <p:strVal val="visible"/>
                                      </p:to>
                                    </p:set>
                                    <p:animEffect transition="in" filter="wipe(up)">
                                      <p:cBhvr>
                                        <p:cTn id="34" dur="500"/>
                                        <p:tgtEl>
                                          <p:spTgt spid="537606"/>
                                        </p:tgtEl>
                                      </p:cBhvr>
                                    </p:animEffect>
                                  </p:childTnLst>
                                </p:cTn>
                              </p:par>
                            </p:childTnLst>
                          </p:cTn>
                        </p:par>
                        <p:par>
                          <p:cTn id="35" fill="hold">
                            <p:stCondLst>
                              <p:cond delay="500"/>
                            </p:stCondLst>
                            <p:childTnLst>
                              <p:par>
                                <p:cTn id="36" presetID="2" presetClass="entr" presetSubtype="2" fill="hold" grpId="0" nodeType="afterEffect">
                                  <p:stCondLst>
                                    <p:cond delay="0"/>
                                  </p:stCondLst>
                                  <p:childTnLst>
                                    <p:set>
                                      <p:cBhvr>
                                        <p:cTn id="37" dur="1" fill="hold">
                                          <p:stCondLst>
                                            <p:cond delay="0"/>
                                          </p:stCondLst>
                                        </p:cTn>
                                        <p:tgtEl>
                                          <p:spTgt spid="537605"/>
                                        </p:tgtEl>
                                        <p:attrNameLst>
                                          <p:attrName>style.visibility</p:attrName>
                                        </p:attrNameLst>
                                      </p:cBhvr>
                                      <p:to>
                                        <p:strVal val="visible"/>
                                      </p:to>
                                    </p:set>
                                    <p:anim calcmode="lin" valueType="num">
                                      <p:cBhvr additive="base">
                                        <p:cTn id="38" dur="500" fill="hold"/>
                                        <p:tgtEl>
                                          <p:spTgt spid="537605"/>
                                        </p:tgtEl>
                                        <p:attrNameLst>
                                          <p:attrName>ppt_x</p:attrName>
                                        </p:attrNameLst>
                                      </p:cBhvr>
                                      <p:tavLst>
                                        <p:tav tm="0">
                                          <p:val>
                                            <p:strVal val="1+#ppt_w/2"/>
                                          </p:val>
                                        </p:tav>
                                        <p:tav tm="100000">
                                          <p:val>
                                            <p:strVal val="#ppt_x"/>
                                          </p:val>
                                        </p:tav>
                                      </p:tavLst>
                                    </p:anim>
                                    <p:anim calcmode="lin" valueType="num">
                                      <p:cBhvr additive="base">
                                        <p:cTn id="39" dur="500" fill="hold"/>
                                        <p:tgtEl>
                                          <p:spTgt spid="537605"/>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7" presetClass="entr" presetSubtype="1" fill="hold" grpId="0" nodeType="clickEffect">
                                  <p:stCondLst>
                                    <p:cond delay="0"/>
                                  </p:stCondLst>
                                  <p:childTnLst>
                                    <p:set>
                                      <p:cBhvr>
                                        <p:cTn id="43" dur="1" fill="hold">
                                          <p:stCondLst>
                                            <p:cond delay="0"/>
                                          </p:stCondLst>
                                        </p:cTn>
                                        <p:tgtEl>
                                          <p:spTgt spid="537604"/>
                                        </p:tgtEl>
                                        <p:attrNameLst>
                                          <p:attrName>style.visibility</p:attrName>
                                        </p:attrNameLst>
                                      </p:cBhvr>
                                      <p:to>
                                        <p:strVal val="visible"/>
                                      </p:to>
                                    </p:set>
                                    <p:anim calcmode="lin" valueType="num">
                                      <p:cBhvr additive="base">
                                        <p:cTn id="44" dur="5000" fill="hold"/>
                                        <p:tgtEl>
                                          <p:spTgt spid="537604"/>
                                        </p:tgtEl>
                                        <p:attrNameLst>
                                          <p:attrName>ppt_x</p:attrName>
                                        </p:attrNameLst>
                                      </p:cBhvr>
                                      <p:tavLst>
                                        <p:tav tm="0">
                                          <p:val>
                                            <p:strVal val="#ppt_x"/>
                                          </p:val>
                                        </p:tav>
                                        <p:tav tm="100000">
                                          <p:val>
                                            <p:strVal val="#ppt_x"/>
                                          </p:val>
                                        </p:tav>
                                      </p:tavLst>
                                    </p:anim>
                                    <p:anim calcmode="lin" valueType="num">
                                      <p:cBhvr additive="base">
                                        <p:cTn id="45" dur="5000" fill="hold"/>
                                        <p:tgtEl>
                                          <p:spTgt spid="53760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2" grpId="0" autoUpdateAnimBg="0"/>
      <p:bldP spid="537604" grpId="0" animBg="1"/>
      <p:bldP spid="537605" grpId="0" autoUpdateAnimBg="0"/>
      <p:bldP spid="537606" grpId="0" animBg="1"/>
      <p:bldP spid="53761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643313" y="1689100"/>
            <a:ext cx="3760787" cy="2746375"/>
            <a:chOff x="2295" y="1064"/>
            <a:chExt cx="2369" cy="1730"/>
          </a:xfrm>
        </p:grpSpPr>
        <p:sp>
          <p:nvSpPr>
            <p:cNvPr id="538627" name="Freeform 3"/>
            <p:cNvSpPr>
              <a:spLocks/>
            </p:cNvSpPr>
            <p:nvPr/>
          </p:nvSpPr>
          <p:spPr bwMode="auto">
            <a:xfrm>
              <a:off x="4030" y="1072"/>
              <a:ext cx="634" cy="1722"/>
            </a:xfrm>
            <a:custGeom>
              <a:avLst/>
              <a:gdLst/>
              <a:ahLst/>
              <a:cxnLst>
                <a:cxn ang="0">
                  <a:pos x="0" y="0"/>
                </a:cxn>
                <a:cxn ang="0">
                  <a:pos x="148" y="902"/>
                </a:cxn>
                <a:cxn ang="0">
                  <a:pos x="634" y="1722"/>
                </a:cxn>
              </a:cxnLst>
              <a:rect l="0" t="0" r="r" b="b"/>
              <a:pathLst>
                <a:path w="634" h="1722">
                  <a:moveTo>
                    <a:pt x="0" y="0"/>
                  </a:moveTo>
                  <a:cubicBezTo>
                    <a:pt x="25" y="152"/>
                    <a:pt x="42" y="615"/>
                    <a:pt x="148" y="902"/>
                  </a:cubicBezTo>
                  <a:cubicBezTo>
                    <a:pt x="254" y="1189"/>
                    <a:pt x="533" y="1551"/>
                    <a:pt x="634" y="1722"/>
                  </a:cubicBezTo>
                </a:path>
              </a:pathLst>
            </a:custGeom>
            <a:noFill/>
            <a:ln w="38100" cap="flat" cmpd="sng">
              <a:solidFill>
                <a:schemeClr val="accent1"/>
              </a:solidFill>
              <a:prstDash val="solid"/>
              <a:round/>
              <a:headEnd type="none" w="med" len="med"/>
              <a:tailEnd type="none" w="med" len="med"/>
            </a:ln>
            <a:effectLst/>
          </p:spPr>
          <p:txBody>
            <a:bodyPr wrap="none" anchor="ctr"/>
            <a:lstStyle/>
            <a:p>
              <a:endParaRPr lang="zh-CN" altLang="en-US"/>
            </a:p>
          </p:txBody>
        </p:sp>
        <p:sp>
          <p:nvSpPr>
            <p:cNvPr id="538628" name="Freeform 4"/>
            <p:cNvSpPr>
              <a:spLocks/>
            </p:cNvSpPr>
            <p:nvPr/>
          </p:nvSpPr>
          <p:spPr bwMode="auto">
            <a:xfrm>
              <a:off x="2324" y="1069"/>
              <a:ext cx="599" cy="1671"/>
            </a:xfrm>
            <a:custGeom>
              <a:avLst/>
              <a:gdLst/>
              <a:ahLst/>
              <a:cxnLst>
                <a:cxn ang="0">
                  <a:pos x="599" y="0"/>
                </a:cxn>
                <a:cxn ang="0">
                  <a:pos x="451" y="902"/>
                </a:cxn>
                <a:cxn ang="0">
                  <a:pos x="0" y="1671"/>
                </a:cxn>
              </a:cxnLst>
              <a:rect l="0" t="0" r="r" b="b"/>
              <a:pathLst>
                <a:path w="599" h="1671">
                  <a:moveTo>
                    <a:pt x="599" y="0"/>
                  </a:moveTo>
                  <a:cubicBezTo>
                    <a:pt x="574" y="152"/>
                    <a:pt x="551" y="624"/>
                    <a:pt x="451" y="902"/>
                  </a:cubicBezTo>
                  <a:cubicBezTo>
                    <a:pt x="351" y="1180"/>
                    <a:pt x="94" y="1511"/>
                    <a:pt x="0" y="1671"/>
                  </a:cubicBezTo>
                </a:path>
              </a:pathLst>
            </a:custGeom>
            <a:noFill/>
            <a:ln w="38100" cap="flat" cmpd="sng">
              <a:solidFill>
                <a:schemeClr val="accent1"/>
              </a:solidFill>
              <a:prstDash val="solid"/>
              <a:round/>
              <a:headEnd type="none" w="med" len="med"/>
              <a:tailEnd type="none" w="med" len="med"/>
            </a:ln>
            <a:effectLst/>
          </p:spPr>
          <p:txBody>
            <a:bodyPr wrap="none" anchor="ctr"/>
            <a:lstStyle/>
            <a:p>
              <a:endParaRPr lang="zh-CN" altLang="en-US"/>
            </a:p>
          </p:txBody>
        </p:sp>
        <p:sp>
          <p:nvSpPr>
            <p:cNvPr id="538629" name="Line 5"/>
            <p:cNvSpPr>
              <a:spLocks noChangeShapeType="1"/>
            </p:cNvSpPr>
            <p:nvPr/>
          </p:nvSpPr>
          <p:spPr bwMode="auto">
            <a:xfrm>
              <a:off x="2923" y="1064"/>
              <a:ext cx="1106" cy="0"/>
            </a:xfrm>
            <a:prstGeom prst="line">
              <a:avLst/>
            </a:prstGeom>
            <a:noFill/>
            <a:ln w="3175" cap="rnd">
              <a:solidFill>
                <a:schemeClr val="hlink"/>
              </a:solidFill>
              <a:prstDash val="sysDot"/>
              <a:round/>
              <a:headEnd/>
              <a:tailEnd/>
            </a:ln>
            <a:effectLst/>
          </p:spPr>
          <p:txBody>
            <a:bodyPr wrap="none" anchor="ctr">
              <a:spAutoFit/>
            </a:bodyPr>
            <a:lstStyle/>
            <a:p>
              <a:endParaRPr lang="zh-CN" altLang="en-US"/>
            </a:p>
          </p:txBody>
        </p:sp>
        <p:sp>
          <p:nvSpPr>
            <p:cNvPr id="538630" name="Line 6"/>
            <p:cNvSpPr>
              <a:spLocks noChangeShapeType="1"/>
            </p:cNvSpPr>
            <p:nvPr/>
          </p:nvSpPr>
          <p:spPr bwMode="auto">
            <a:xfrm>
              <a:off x="2295" y="2791"/>
              <a:ext cx="2369" cy="0"/>
            </a:xfrm>
            <a:prstGeom prst="line">
              <a:avLst/>
            </a:prstGeom>
            <a:noFill/>
            <a:ln w="3175">
              <a:solidFill>
                <a:schemeClr val="hlink"/>
              </a:solidFill>
              <a:round/>
              <a:headEnd/>
              <a:tailEnd/>
            </a:ln>
            <a:effectLst/>
          </p:spPr>
          <p:txBody>
            <a:bodyPr wrap="none" anchor="ctr">
              <a:spAutoFit/>
            </a:bodyPr>
            <a:lstStyle/>
            <a:p>
              <a:endParaRPr lang="zh-CN" altLang="en-US"/>
            </a:p>
          </p:txBody>
        </p:sp>
      </p:grpSp>
      <p:sp>
        <p:nvSpPr>
          <p:cNvPr id="538631" name="Freeform 7"/>
          <p:cNvSpPr>
            <a:spLocks/>
          </p:cNvSpPr>
          <p:nvPr/>
        </p:nvSpPr>
        <p:spPr bwMode="auto">
          <a:xfrm>
            <a:off x="3694113" y="1698625"/>
            <a:ext cx="3716337" cy="3511550"/>
          </a:xfrm>
          <a:custGeom>
            <a:avLst/>
            <a:gdLst/>
            <a:ahLst/>
            <a:cxnLst>
              <a:cxn ang="0">
                <a:pos x="600" y="12"/>
              </a:cxn>
              <a:cxn ang="0">
                <a:pos x="500" y="739"/>
              </a:cxn>
              <a:cxn ang="0">
                <a:pos x="345" y="1139"/>
              </a:cxn>
              <a:cxn ang="0">
                <a:pos x="127" y="1503"/>
              </a:cxn>
              <a:cxn ang="0">
                <a:pos x="9" y="1703"/>
              </a:cxn>
              <a:cxn ang="0">
                <a:pos x="0" y="1812"/>
              </a:cxn>
              <a:cxn ang="0">
                <a:pos x="64" y="1903"/>
              </a:cxn>
              <a:cxn ang="0">
                <a:pos x="255" y="2039"/>
              </a:cxn>
              <a:cxn ang="0">
                <a:pos x="427" y="2094"/>
              </a:cxn>
              <a:cxn ang="0">
                <a:pos x="754" y="2185"/>
              </a:cxn>
              <a:cxn ang="0">
                <a:pos x="1127" y="2212"/>
              </a:cxn>
              <a:cxn ang="0">
                <a:pos x="1409" y="2202"/>
              </a:cxn>
              <a:cxn ang="0">
                <a:pos x="1721" y="2154"/>
              </a:cxn>
              <a:cxn ang="0">
                <a:pos x="2027" y="2067"/>
              </a:cxn>
              <a:cxn ang="0">
                <a:pos x="2200" y="1967"/>
              </a:cxn>
              <a:cxn ang="0">
                <a:pos x="2293" y="1878"/>
              </a:cxn>
              <a:cxn ang="0">
                <a:pos x="2329" y="1818"/>
              </a:cxn>
              <a:cxn ang="0">
                <a:pos x="2341" y="1766"/>
              </a:cxn>
              <a:cxn ang="0">
                <a:pos x="2327" y="1712"/>
              </a:cxn>
              <a:cxn ang="0">
                <a:pos x="2321" y="1666"/>
              </a:cxn>
              <a:cxn ang="0">
                <a:pos x="2182" y="1485"/>
              </a:cxn>
              <a:cxn ang="0">
                <a:pos x="1963" y="1139"/>
              </a:cxn>
              <a:cxn ang="0">
                <a:pos x="1845" y="894"/>
              </a:cxn>
              <a:cxn ang="0">
                <a:pos x="1787" y="668"/>
              </a:cxn>
              <a:cxn ang="0">
                <a:pos x="1765" y="524"/>
              </a:cxn>
              <a:cxn ang="0">
                <a:pos x="1745" y="392"/>
              </a:cxn>
              <a:cxn ang="0">
                <a:pos x="1731" y="246"/>
              </a:cxn>
              <a:cxn ang="0">
                <a:pos x="1703" y="0"/>
              </a:cxn>
              <a:cxn ang="0">
                <a:pos x="1536" y="57"/>
              </a:cxn>
              <a:cxn ang="0">
                <a:pos x="1336" y="76"/>
              </a:cxn>
              <a:cxn ang="0">
                <a:pos x="1118" y="94"/>
              </a:cxn>
              <a:cxn ang="0">
                <a:pos x="909" y="66"/>
              </a:cxn>
              <a:cxn ang="0">
                <a:pos x="718" y="39"/>
              </a:cxn>
              <a:cxn ang="0">
                <a:pos x="600" y="12"/>
              </a:cxn>
            </a:cxnLst>
            <a:rect l="0" t="0" r="r" b="b"/>
            <a:pathLst>
              <a:path w="2341" h="2212">
                <a:moveTo>
                  <a:pt x="600" y="12"/>
                </a:moveTo>
                <a:lnTo>
                  <a:pt x="500" y="739"/>
                </a:lnTo>
                <a:lnTo>
                  <a:pt x="345" y="1139"/>
                </a:lnTo>
                <a:lnTo>
                  <a:pt x="127" y="1503"/>
                </a:lnTo>
                <a:lnTo>
                  <a:pt x="9" y="1703"/>
                </a:lnTo>
                <a:lnTo>
                  <a:pt x="0" y="1812"/>
                </a:lnTo>
                <a:lnTo>
                  <a:pt x="64" y="1903"/>
                </a:lnTo>
                <a:lnTo>
                  <a:pt x="255" y="2039"/>
                </a:lnTo>
                <a:lnTo>
                  <a:pt x="427" y="2094"/>
                </a:lnTo>
                <a:lnTo>
                  <a:pt x="754" y="2185"/>
                </a:lnTo>
                <a:lnTo>
                  <a:pt x="1127" y="2212"/>
                </a:lnTo>
                <a:lnTo>
                  <a:pt x="1409" y="2202"/>
                </a:lnTo>
                <a:lnTo>
                  <a:pt x="1721" y="2154"/>
                </a:lnTo>
                <a:lnTo>
                  <a:pt x="2027" y="2067"/>
                </a:lnTo>
                <a:lnTo>
                  <a:pt x="2200" y="1967"/>
                </a:lnTo>
                <a:lnTo>
                  <a:pt x="2293" y="1878"/>
                </a:lnTo>
                <a:lnTo>
                  <a:pt x="2329" y="1818"/>
                </a:lnTo>
                <a:lnTo>
                  <a:pt x="2341" y="1766"/>
                </a:lnTo>
                <a:lnTo>
                  <a:pt x="2327" y="1712"/>
                </a:lnTo>
                <a:lnTo>
                  <a:pt x="2321" y="1666"/>
                </a:lnTo>
                <a:lnTo>
                  <a:pt x="2182" y="1485"/>
                </a:lnTo>
                <a:lnTo>
                  <a:pt x="1963" y="1139"/>
                </a:lnTo>
                <a:lnTo>
                  <a:pt x="1845" y="894"/>
                </a:lnTo>
                <a:lnTo>
                  <a:pt x="1787" y="668"/>
                </a:lnTo>
                <a:lnTo>
                  <a:pt x="1765" y="524"/>
                </a:lnTo>
                <a:lnTo>
                  <a:pt x="1745" y="392"/>
                </a:lnTo>
                <a:lnTo>
                  <a:pt x="1731" y="246"/>
                </a:lnTo>
                <a:lnTo>
                  <a:pt x="1703" y="0"/>
                </a:lnTo>
                <a:lnTo>
                  <a:pt x="1536" y="57"/>
                </a:lnTo>
                <a:lnTo>
                  <a:pt x="1336" y="76"/>
                </a:lnTo>
                <a:lnTo>
                  <a:pt x="1118" y="94"/>
                </a:lnTo>
                <a:lnTo>
                  <a:pt x="909" y="66"/>
                </a:lnTo>
                <a:lnTo>
                  <a:pt x="718" y="39"/>
                </a:lnTo>
                <a:lnTo>
                  <a:pt x="600" y="12"/>
                </a:lnTo>
                <a:close/>
              </a:path>
            </a:pathLst>
          </a:custGeom>
          <a:gradFill rotWithShape="0">
            <a:gsLst>
              <a:gs pos="0">
                <a:schemeClr val="accent1"/>
              </a:gs>
              <a:gs pos="50000">
                <a:schemeClr val="bg1"/>
              </a:gs>
              <a:gs pos="100000">
                <a:schemeClr val="accent1"/>
              </a:gs>
            </a:gsLst>
            <a:lin ang="0" scaled="1"/>
          </a:gradFill>
          <a:ln w="28575" cap="flat" cmpd="sng">
            <a:noFill/>
            <a:prstDash val="solid"/>
            <a:round/>
            <a:headEnd type="none" w="med" len="med"/>
            <a:tailEnd type="none" w="med" len="med"/>
          </a:ln>
          <a:effectLst/>
        </p:spPr>
        <p:txBody>
          <a:bodyPr wrap="none" anchor="ctr"/>
          <a:lstStyle/>
          <a:p>
            <a:endParaRPr lang="zh-CN" altLang="en-US"/>
          </a:p>
        </p:txBody>
      </p:sp>
      <p:sp>
        <p:nvSpPr>
          <p:cNvPr id="538632" name="Text Box 8"/>
          <p:cNvSpPr txBox="1">
            <a:spLocks noChangeArrowheads="1"/>
          </p:cNvSpPr>
          <p:nvPr/>
        </p:nvSpPr>
        <p:spPr bwMode="auto">
          <a:xfrm>
            <a:off x="179388" y="404540"/>
            <a:ext cx="1163637" cy="457200"/>
          </a:xfrm>
          <a:prstGeom prst="rect">
            <a:avLst/>
          </a:prstGeom>
          <a:noFill/>
          <a:ln w="28575">
            <a:noFill/>
            <a:prstDash val="sysDot"/>
            <a:miter lim="800000"/>
            <a:headEnd/>
            <a:tailEnd/>
          </a:ln>
          <a:effectLst/>
        </p:spPr>
        <p:txBody>
          <a:bodyPr anchor="ctr">
            <a:spAutoFit/>
          </a:bodyPr>
          <a:lstStyle/>
          <a:p>
            <a:r>
              <a:rPr kumimoji="1" lang="zh-CN" altLang="en-US" sz="2400" b="1" dirty="0"/>
              <a:t>曲线</a:t>
            </a:r>
            <a:r>
              <a:rPr kumimoji="1" lang="zh-CN" altLang="en-US" sz="2400" b="1" dirty="0">
                <a:ea typeface="楷体_GB2312" pitchFamily="49" charset="-122"/>
              </a:rPr>
              <a:t> </a:t>
            </a:r>
            <a:r>
              <a:rPr kumimoji="1" lang="en-US" altLang="zh-CN" sz="2400" b="1" dirty="0">
                <a:ea typeface="楷体_GB2312" pitchFamily="49" charset="-122"/>
              </a:rPr>
              <a:t>C</a:t>
            </a:r>
            <a:endParaRPr kumimoji="1" lang="en-US" altLang="zh-CN" sz="2400" dirty="0">
              <a:ea typeface="楷体_GB2312" pitchFamily="49" charset="-122"/>
            </a:endParaRPr>
          </a:p>
        </p:txBody>
      </p:sp>
      <p:graphicFrame>
        <p:nvGraphicFramePr>
          <p:cNvPr id="538633" name="Object 9"/>
          <p:cNvGraphicFramePr>
            <a:graphicFrameLocks noChangeAspect="1"/>
          </p:cNvGraphicFramePr>
          <p:nvPr/>
        </p:nvGraphicFramePr>
        <p:xfrm>
          <a:off x="1331913" y="188640"/>
          <a:ext cx="1531937" cy="885825"/>
        </p:xfrm>
        <a:graphic>
          <a:graphicData uri="http://schemas.openxmlformats.org/presentationml/2006/ole">
            <p:oleObj spid="_x0000_s727042" name="公式" r:id="rId3" imgW="812520" imgH="469800" progId="Equation.3">
              <p:embed/>
            </p:oleObj>
          </a:graphicData>
        </a:graphic>
      </p:graphicFrame>
      <p:grpSp>
        <p:nvGrpSpPr>
          <p:cNvPr id="3" name="Group 10"/>
          <p:cNvGrpSpPr>
            <a:grpSpLocks/>
          </p:cNvGrpSpPr>
          <p:nvPr/>
        </p:nvGrpSpPr>
        <p:grpSpPr bwMode="auto">
          <a:xfrm>
            <a:off x="3643313" y="4441825"/>
            <a:ext cx="1919287" cy="1592263"/>
            <a:chOff x="2295" y="2798"/>
            <a:chExt cx="1209" cy="1003"/>
          </a:xfrm>
        </p:grpSpPr>
        <p:sp>
          <p:nvSpPr>
            <p:cNvPr id="538635" name="Line 11"/>
            <p:cNvSpPr>
              <a:spLocks noChangeShapeType="1"/>
            </p:cNvSpPr>
            <p:nvPr/>
          </p:nvSpPr>
          <p:spPr bwMode="auto">
            <a:xfrm rot="21482773" flipH="1">
              <a:off x="2743" y="2798"/>
              <a:ext cx="761" cy="845"/>
            </a:xfrm>
            <a:prstGeom prst="line">
              <a:avLst/>
            </a:prstGeom>
            <a:noFill/>
            <a:ln w="38100" cap="rnd">
              <a:solidFill>
                <a:schemeClr val="tx1"/>
              </a:solidFill>
              <a:prstDash val="sysDot"/>
              <a:round/>
              <a:headEnd/>
              <a:tailEnd type="triangle" w="med" len="med"/>
            </a:ln>
            <a:effectLst/>
          </p:spPr>
          <p:txBody>
            <a:bodyPr wrap="none" anchor="ctr"/>
            <a:lstStyle/>
            <a:p>
              <a:endParaRPr lang="zh-CN" altLang="en-US"/>
            </a:p>
          </p:txBody>
        </p:sp>
        <p:sp>
          <p:nvSpPr>
            <p:cNvPr id="538636" name="Text Box 12"/>
            <p:cNvSpPr txBox="1">
              <a:spLocks noChangeArrowheads="1"/>
            </p:cNvSpPr>
            <p:nvPr/>
          </p:nvSpPr>
          <p:spPr bwMode="auto">
            <a:xfrm>
              <a:off x="2295" y="3551"/>
              <a:ext cx="408" cy="250"/>
            </a:xfrm>
            <a:prstGeom prst="rect">
              <a:avLst/>
            </a:prstGeom>
            <a:noFill/>
            <a:ln w="38100" cap="rnd">
              <a:noFill/>
              <a:prstDash val="sysDot"/>
              <a:miter lim="800000"/>
              <a:headEnd/>
              <a:tailEnd/>
            </a:ln>
            <a:effectLst/>
          </p:spPr>
          <p:txBody>
            <a:bodyPr anchor="ctr">
              <a:spAutoFit/>
            </a:bodyPr>
            <a:lstStyle/>
            <a:p>
              <a:pPr algn="r"/>
              <a:r>
                <a:rPr kumimoji="1" lang="en-US" altLang="zh-CN" sz="2000" b="1" i="1">
                  <a:ea typeface="楷体_GB2312" pitchFamily="49" charset="-122"/>
                </a:rPr>
                <a:t>x</a:t>
              </a:r>
              <a:endParaRPr kumimoji="1" lang="en-US" altLang="zh-CN" sz="2000" b="1">
                <a:ea typeface="楷体_GB2312" pitchFamily="49" charset="-122"/>
              </a:endParaRPr>
            </a:p>
          </p:txBody>
        </p:sp>
      </p:grpSp>
      <p:sp>
        <p:nvSpPr>
          <p:cNvPr id="538637" name="Line 13"/>
          <p:cNvSpPr>
            <a:spLocks noChangeShapeType="1"/>
          </p:cNvSpPr>
          <p:nvPr/>
        </p:nvSpPr>
        <p:spPr bwMode="auto">
          <a:xfrm flipV="1">
            <a:off x="5527675" y="1127125"/>
            <a:ext cx="0" cy="3317875"/>
          </a:xfrm>
          <a:prstGeom prst="line">
            <a:avLst/>
          </a:prstGeom>
          <a:noFill/>
          <a:ln w="76200">
            <a:solidFill>
              <a:schemeClr val="accent2"/>
            </a:solidFill>
            <a:prstDash val="sysDot"/>
            <a:round/>
            <a:headEnd/>
            <a:tailEnd/>
          </a:ln>
          <a:effectLst/>
        </p:spPr>
        <p:txBody>
          <a:bodyPr wrap="none" anchor="ctr"/>
          <a:lstStyle/>
          <a:p>
            <a:endParaRPr lang="zh-CN" altLang="en-US"/>
          </a:p>
        </p:txBody>
      </p:sp>
      <p:sp>
        <p:nvSpPr>
          <p:cNvPr id="538638" name="Text Box 14"/>
          <p:cNvSpPr txBox="1">
            <a:spLocks noChangeArrowheads="1"/>
          </p:cNvSpPr>
          <p:nvPr/>
        </p:nvSpPr>
        <p:spPr bwMode="auto">
          <a:xfrm>
            <a:off x="6775450" y="3194050"/>
            <a:ext cx="387350" cy="457200"/>
          </a:xfrm>
          <a:prstGeom prst="rect">
            <a:avLst/>
          </a:prstGeom>
          <a:noFill/>
          <a:ln w="28575">
            <a:noFill/>
            <a:prstDash val="sysDot"/>
            <a:miter lim="800000"/>
            <a:headEnd/>
            <a:tailEnd/>
          </a:ln>
          <a:effectLst/>
        </p:spPr>
        <p:txBody>
          <a:bodyPr wrap="none" anchor="ctr">
            <a:spAutoFit/>
          </a:bodyPr>
          <a:lstStyle/>
          <a:p>
            <a:pPr algn="ctr"/>
            <a:r>
              <a:rPr kumimoji="1" lang="en-US" altLang="zh-CN" sz="2400" b="1" i="1">
                <a:solidFill>
                  <a:srgbClr val="FF0000"/>
                </a:solidFill>
                <a:ea typeface="楷体_GB2312" pitchFamily="49" charset="-122"/>
              </a:rPr>
              <a:t>C</a:t>
            </a:r>
            <a:endParaRPr kumimoji="1" lang="en-US" altLang="zh-CN" sz="2400">
              <a:ea typeface="楷体_GB2312" pitchFamily="49" charset="-122"/>
            </a:endParaRPr>
          </a:p>
        </p:txBody>
      </p:sp>
      <p:grpSp>
        <p:nvGrpSpPr>
          <p:cNvPr id="4" name="Group 15"/>
          <p:cNvGrpSpPr>
            <a:grpSpLocks/>
          </p:cNvGrpSpPr>
          <p:nvPr/>
        </p:nvGrpSpPr>
        <p:grpSpPr bwMode="auto">
          <a:xfrm>
            <a:off x="4643438" y="1443038"/>
            <a:ext cx="1752600" cy="390525"/>
            <a:chOff x="2925" y="909"/>
            <a:chExt cx="1104" cy="246"/>
          </a:xfrm>
        </p:grpSpPr>
        <p:sp>
          <p:nvSpPr>
            <p:cNvPr id="538640" name="Oval 16"/>
            <p:cNvSpPr>
              <a:spLocks noChangeArrowheads="1"/>
            </p:cNvSpPr>
            <p:nvPr/>
          </p:nvSpPr>
          <p:spPr bwMode="auto">
            <a:xfrm>
              <a:off x="2925" y="944"/>
              <a:ext cx="1104" cy="211"/>
            </a:xfrm>
            <a:prstGeom prst="ellipse">
              <a:avLst/>
            </a:prstGeom>
            <a:gradFill rotWithShape="0">
              <a:gsLst>
                <a:gs pos="0">
                  <a:schemeClr val="bg1"/>
                </a:gs>
                <a:gs pos="100000">
                  <a:srgbClr val="FFFF66"/>
                </a:gs>
              </a:gsLst>
              <a:lin ang="5400000" scaled="1"/>
            </a:gradFill>
            <a:ln w="28575">
              <a:noFill/>
              <a:round/>
              <a:headEnd/>
              <a:tailEnd/>
            </a:ln>
            <a:effectLst/>
          </p:spPr>
          <p:txBody>
            <a:bodyPr wrap="none" anchor="ctr"/>
            <a:lstStyle/>
            <a:p>
              <a:endParaRPr lang="zh-CN" altLang="en-US"/>
            </a:p>
          </p:txBody>
        </p:sp>
        <p:sp>
          <p:nvSpPr>
            <p:cNvPr id="538641" name="Freeform 17"/>
            <p:cNvSpPr>
              <a:spLocks/>
            </p:cNvSpPr>
            <p:nvPr/>
          </p:nvSpPr>
          <p:spPr bwMode="auto">
            <a:xfrm>
              <a:off x="3481" y="909"/>
              <a:ext cx="1" cy="132"/>
            </a:xfrm>
            <a:custGeom>
              <a:avLst/>
              <a:gdLst/>
              <a:ahLst/>
              <a:cxnLst>
                <a:cxn ang="0">
                  <a:pos x="0" y="132"/>
                </a:cxn>
                <a:cxn ang="0">
                  <a:pos x="1" y="123"/>
                </a:cxn>
                <a:cxn ang="0">
                  <a:pos x="1" y="0"/>
                </a:cxn>
              </a:cxnLst>
              <a:rect l="0" t="0" r="r" b="b"/>
              <a:pathLst>
                <a:path w="1" h="132">
                  <a:moveTo>
                    <a:pt x="0" y="132"/>
                  </a:moveTo>
                  <a:lnTo>
                    <a:pt x="1" y="123"/>
                  </a:lnTo>
                  <a:lnTo>
                    <a:pt x="1" y="0"/>
                  </a:lnTo>
                </a:path>
              </a:pathLst>
            </a:custGeom>
            <a:noFill/>
            <a:ln w="76200" cap="flat" cmpd="sng">
              <a:solidFill>
                <a:schemeClr val="accent2"/>
              </a:solidFill>
              <a:prstDash val="sysDot"/>
              <a:round/>
              <a:headEnd/>
              <a:tailEnd/>
            </a:ln>
            <a:effectLst/>
          </p:spPr>
          <p:txBody>
            <a:bodyPr wrap="none" anchor="ctr"/>
            <a:lstStyle/>
            <a:p>
              <a:endParaRPr lang="zh-CN" altLang="en-US"/>
            </a:p>
          </p:txBody>
        </p:sp>
      </p:grpSp>
      <p:grpSp>
        <p:nvGrpSpPr>
          <p:cNvPr id="5" name="Group 18"/>
          <p:cNvGrpSpPr>
            <a:grpSpLocks/>
          </p:cNvGrpSpPr>
          <p:nvPr/>
        </p:nvGrpSpPr>
        <p:grpSpPr bwMode="auto">
          <a:xfrm>
            <a:off x="5119688" y="930275"/>
            <a:ext cx="2798762" cy="3884613"/>
            <a:chOff x="3225" y="586"/>
            <a:chExt cx="1763" cy="2447"/>
          </a:xfrm>
        </p:grpSpPr>
        <p:sp>
          <p:nvSpPr>
            <p:cNvPr id="538643" name="Line 19"/>
            <p:cNvSpPr>
              <a:spLocks noChangeShapeType="1"/>
            </p:cNvSpPr>
            <p:nvPr/>
          </p:nvSpPr>
          <p:spPr bwMode="auto">
            <a:xfrm flipV="1">
              <a:off x="3487" y="2787"/>
              <a:ext cx="1476" cy="2"/>
            </a:xfrm>
            <a:prstGeom prst="line">
              <a:avLst/>
            </a:prstGeom>
            <a:noFill/>
            <a:ln w="38100" cap="rnd">
              <a:solidFill>
                <a:schemeClr val="tx1"/>
              </a:solidFill>
              <a:prstDash val="sysDot"/>
              <a:round/>
              <a:headEnd/>
              <a:tailEnd type="triangle" w="med" len="med"/>
            </a:ln>
            <a:effectLst/>
          </p:spPr>
          <p:txBody>
            <a:bodyPr wrap="none" anchor="ctr"/>
            <a:lstStyle/>
            <a:p>
              <a:endParaRPr lang="zh-CN" altLang="en-US"/>
            </a:p>
          </p:txBody>
        </p:sp>
        <p:sp>
          <p:nvSpPr>
            <p:cNvPr id="538644" name="Text Box 20"/>
            <p:cNvSpPr txBox="1">
              <a:spLocks noChangeArrowheads="1"/>
            </p:cNvSpPr>
            <p:nvPr/>
          </p:nvSpPr>
          <p:spPr bwMode="auto">
            <a:xfrm>
              <a:off x="4793" y="2783"/>
              <a:ext cx="195" cy="250"/>
            </a:xfrm>
            <a:prstGeom prst="rect">
              <a:avLst/>
            </a:prstGeom>
            <a:noFill/>
            <a:ln w="38100" cap="rnd">
              <a:noFill/>
              <a:prstDash val="sysDot"/>
              <a:miter lim="800000"/>
              <a:headEnd/>
              <a:tailEnd/>
            </a:ln>
            <a:effectLst/>
          </p:spPr>
          <p:txBody>
            <a:bodyPr anchor="ctr">
              <a:spAutoFit/>
            </a:bodyPr>
            <a:lstStyle/>
            <a:p>
              <a:r>
                <a:rPr kumimoji="1" lang="en-US" altLang="zh-CN" sz="2000" b="1" i="1">
                  <a:ea typeface="楷体_GB2312" pitchFamily="49" charset="-122"/>
                </a:rPr>
                <a:t>y</a:t>
              </a:r>
              <a:endParaRPr kumimoji="1" lang="en-US" altLang="zh-CN" sz="2000" b="1">
                <a:ea typeface="楷体_GB2312" pitchFamily="49" charset="-122"/>
              </a:endParaRPr>
            </a:p>
          </p:txBody>
        </p:sp>
        <p:sp>
          <p:nvSpPr>
            <p:cNvPr id="538645" name="Text Box 21"/>
            <p:cNvSpPr txBox="1">
              <a:spLocks noChangeArrowheads="1"/>
            </p:cNvSpPr>
            <p:nvPr/>
          </p:nvSpPr>
          <p:spPr bwMode="auto">
            <a:xfrm>
              <a:off x="3225" y="586"/>
              <a:ext cx="508" cy="288"/>
            </a:xfrm>
            <a:prstGeom prst="rect">
              <a:avLst/>
            </a:prstGeom>
            <a:noFill/>
            <a:ln w="38100" cap="rnd">
              <a:noFill/>
              <a:prstDash val="sysDot"/>
              <a:miter lim="800000"/>
              <a:headEnd/>
              <a:tailEnd/>
            </a:ln>
            <a:effectLst/>
          </p:spPr>
          <p:txBody>
            <a:bodyPr anchor="ctr">
              <a:spAutoFit/>
            </a:bodyPr>
            <a:lstStyle/>
            <a:p>
              <a:pPr algn="r"/>
              <a:r>
                <a:rPr kumimoji="1" lang="en-US" altLang="zh-CN" sz="1400">
                  <a:ea typeface="楷体_GB2312" pitchFamily="49" charset="-122"/>
                </a:rPr>
                <a:t> </a:t>
              </a:r>
              <a:r>
                <a:rPr kumimoji="1" lang="en-US" altLang="zh-CN" sz="2400" b="1" i="1">
                  <a:ea typeface="楷体_GB2312" pitchFamily="49" charset="-122"/>
                </a:rPr>
                <a:t>z</a:t>
              </a:r>
              <a:endParaRPr kumimoji="1" lang="en-US" altLang="zh-CN" sz="2400" b="1">
                <a:ea typeface="楷体_GB2312" pitchFamily="49" charset="-122"/>
              </a:endParaRPr>
            </a:p>
          </p:txBody>
        </p:sp>
        <p:sp>
          <p:nvSpPr>
            <p:cNvPr id="538646" name="Text Box 22"/>
            <p:cNvSpPr txBox="1">
              <a:spLocks noChangeArrowheads="1"/>
            </p:cNvSpPr>
            <p:nvPr/>
          </p:nvSpPr>
          <p:spPr bwMode="auto">
            <a:xfrm>
              <a:off x="3271" y="2560"/>
              <a:ext cx="421" cy="288"/>
            </a:xfrm>
            <a:prstGeom prst="rect">
              <a:avLst/>
            </a:prstGeom>
            <a:noFill/>
            <a:ln w="9525">
              <a:noFill/>
              <a:miter lim="800000"/>
              <a:headEnd/>
              <a:tailEnd/>
            </a:ln>
            <a:effectLst/>
          </p:spPr>
          <p:txBody>
            <a:bodyPr>
              <a:spAutoFit/>
            </a:bodyPr>
            <a:lstStyle/>
            <a:p>
              <a:r>
                <a:rPr kumimoji="1" lang="en-US" altLang="zh-CN" sz="2400" i="1">
                  <a:ea typeface="楷体_GB2312" pitchFamily="49" charset="-122"/>
                </a:rPr>
                <a:t>o</a:t>
              </a:r>
              <a:endParaRPr kumimoji="1" lang="en-US" altLang="zh-CN" sz="2400">
                <a:ea typeface="楷体_GB2312" pitchFamily="49" charset="-122"/>
              </a:endParaRPr>
            </a:p>
          </p:txBody>
        </p:sp>
        <p:sp>
          <p:nvSpPr>
            <p:cNvPr id="538647" name="Line 23"/>
            <p:cNvSpPr>
              <a:spLocks noChangeShapeType="1"/>
            </p:cNvSpPr>
            <p:nvPr/>
          </p:nvSpPr>
          <p:spPr bwMode="auto">
            <a:xfrm flipV="1">
              <a:off x="3481" y="655"/>
              <a:ext cx="0" cy="2127"/>
            </a:xfrm>
            <a:prstGeom prst="line">
              <a:avLst/>
            </a:prstGeom>
            <a:noFill/>
            <a:ln w="38100" cap="rnd">
              <a:solidFill>
                <a:schemeClr val="tx1"/>
              </a:solidFill>
              <a:prstDash val="sysDot"/>
              <a:round/>
              <a:headEnd/>
              <a:tailEnd type="triangle" w="med" len="med"/>
            </a:ln>
            <a:effectLst/>
          </p:spPr>
          <p:txBody>
            <a:bodyPr wrap="none" anchor="ctr"/>
            <a:lstStyle/>
            <a:p>
              <a:endParaRPr lang="zh-CN" altLang="en-US"/>
            </a:p>
          </p:txBody>
        </p:sp>
      </p:grpSp>
      <p:sp>
        <p:nvSpPr>
          <p:cNvPr id="538648" name="Text Box 24"/>
          <p:cNvSpPr txBox="1">
            <a:spLocks noChangeArrowheads="1"/>
          </p:cNvSpPr>
          <p:nvPr/>
        </p:nvSpPr>
        <p:spPr bwMode="auto">
          <a:xfrm>
            <a:off x="2916238" y="404540"/>
            <a:ext cx="915987" cy="457200"/>
          </a:xfrm>
          <a:prstGeom prst="rect">
            <a:avLst/>
          </a:prstGeom>
          <a:noFill/>
          <a:ln w="9525">
            <a:noFill/>
            <a:miter lim="800000"/>
            <a:headEnd/>
            <a:tailEnd/>
          </a:ln>
          <a:effectLst/>
        </p:spPr>
        <p:txBody>
          <a:bodyPr wrap="none">
            <a:spAutoFit/>
          </a:bodyPr>
          <a:lstStyle/>
          <a:p>
            <a:r>
              <a:rPr kumimoji="1" lang="zh-CN" altLang="en-US" sz="2400" b="1">
                <a:latin typeface="宋体" pitchFamily="2" charset="-122"/>
              </a:rPr>
              <a:t>绕</a:t>
            </a:r>
            <a:r>
              <a:rPr kumimoji="1" lang="en-US" altLang="zh-CN" sz="2400" b="1" i="1">
                <a:solidFill>
                  <a:schemeClr val="accent2"/>
                </a:solidFill>
              </a:rPr>
              <a:t>z</a:t>
            </a:r>
            <a:r>
              <a:rPr kumimoji="1" lang="zh-CN" altLang="zh-CN" sz="2400" b="1">
                <a:latin typeface="宋体" pitchFamily="2" charset="-122"/>
              </a:rPr>
              <a:t>轴</a:t>
            </a:r>
            <a:endParaRPr kumimoji="1" lang="zh-CN" altLang="en-US" sz="2000">
              <a:latin typeface="宋体" pitchFamily="2" charset="-122"/>
            </a:endParaRPr>
          </a:p>
        </p:txBody>
      </p:sp>
      <p:grpSp>
        <p:nvGrpSpPr>
          <p:cNvPr id="6" name="Group 25"/>
          <p:cNvGrpSpPr>
            <a:grpSpLocks/>
          </p:cNvGrpSpPr>
          <p:nvPr/>
        </p:nvGrpSpPr>
        <p:grpSpPr bwMode="auto">
          <a:xfrm>
            <a:off x="3694113" y="1485900"/>
            <a:ext cx="3709987" cy="3711575"/>
            <a:chOff x="2327" y="936"/>
            <a:chExt cx="2337" cy="2338"/>
          </a:xfrm>
        </p:grpSpPr>
        <p:sp>
          <p:nvSpPr>
            <p:cNvPr id="538650" name="Oval 26"/>
            <p:cNvSpPr>
              <a:spLocks noChangeArrowheads="1"/>
            </p:cNvSpPr>
            <p:nvPr/>
          </p:nvSpPr>
          <p:spPr bwMode="auto">
            <a:xfrm>
              <a:off x="2925" y="936"/>
              <a:ext cx="1105" cy="219"/>
            </a:xfrm>
            <a:prstGeom prst="ellipse">
              <a:avLst/>
            </a:prstGeom>
            <a:noFill/>
            <a:ln w="38100">
              <a:solidFill>
                <a:schemeClr val="accent1"/>
              </a:solidFill>
              <a:round/>
              <a:headEnd/>
              <a:tailEnd/>
            </a:ln>
            <a:effectLst/>
          </p:spPr>
          <p:txBody>
            <a:bodyPr wrap="none" anchor="ctr"/>
            <a:lstStyle/>
            <a:p>
              <a:endParaRPr lang="zh-CN" altLang="en-US"/>
            </a:p>
          </p:txBody>
        </p:sp>
        <p:grpSp>
          <p:nvGrpSpPr>
            <p:cNvPr id="7" name="Group 27"/>
            <p:cNvGrpSpPr>
              <a:grpSpLocks/>
            </p:cNvGrpSpPr>
            <p:nvPr/>
          </p:nvGrpSpPr>
          <p:grpSpPr bwMode="auto">
            <a:xfrm>
              <a:off x="2327" y="2368"/>
              <a:ext cx="2337" cy="906"/>
              <a:chOff x="2327" y="2368"/>
              <a:chExt cx="2337" cy="906"/>
            </a:xfrm>
          </p:grpSpPr>
          <p:sp>
            <p:nvSpPr>
              <p:cNvPr id="538652" name="Arc 28"/>
              <p:cNvSpPr>
                <a:spLocks/>
              </p:cNvSpPr>
              <p:nvPr/>
            </p:nvSpPr>
            <p:spPr bwMode="auto">
              <a:xfrm rot="-16172919">
                <a:off x="3180" y="1789"/>
                <a:ext cx="632" cy="2337"/>
              </a:xfrm>
              <a:custGeom>
                <a:avLst/>
                <a:gdLst>
                  <a:gd name="G0" fmla="+- 8388 0 0"/>
                  <a:gd name="G1" fmla="+- 21600 0 0"/>
                  <a:gd name="G2" fmla="+- 21600 0 0"/>
                  <a:gd name="T0" fmla="*/ 0 w 29988"/>
                  <a:gd name="T1" fmla="*/ 1695 h 43200"/>
                  <a:gd name="T2" fmla="*/ 3245 w 29988"/>
                  <a:gd name="T3" fmla="*/ 42579 h 43200"/>
                  <a:gd name="T4" fmla="*/ 8388 w 29988"/>
                  <a:gd name="T5" fmla="*/ 21600 h 43200"/>
                </a:gdLst>
                <a:ahLst/>
                <a:cxnLst>
                  <a:cxn ang="0">
                    <a:pos x="T0" y="T1"/>
                  </a:cxn>
                  <a:cxn ang="0">
                    <a:pos x="T2" y="T3"/>
                  </a:cxn>
                  <a:cxn ang="0">
                    <a:pos x="T4" y="T5"/>
                  </a:cxn>
                </a:cxnLst>
                <a:rect l="0" t="0" r="r" b="b"/>
                <a:pathLst>
                  <a:path w="29988" h="43200" fill="none" extrusionOk="0">
                    <a:moveTo>
                      <a:pt x="0" y="1695"/>
                    </a:moveTo>
                    <a:cubicBezTo>
                      <a:pt x="2655" y="576"/>
                      <a:pt x="5506" y="-1"/>
                      <a:pt x="8388" y="0"/>
                    </a:cubicBezTo>
                    <a:cubicBezTo>
                      <a:pt x="20317" y="0"/>
                      <a:pt x="29988" y="9670"/>
                      <a:pt x="29988" y="21600"/>
                    </a:cubicBezTo>
                    <a:cubicBezTo>
                      <a:pt x="29988" y="33529"/>
                      <a:pt x="20317" y="43200"/>
                      <a:pt x="8388" y="43200"/>
                    </a:cubicBezTo>
                    <a:cubicBezTo>
                      <a:pt x="6654" y="43200"/>
                      <a:pt x="4928" y="42991"/>
                      <a:pt x="3245" y="42578"/>
                    </a:cubicBezTo>
                  </a:path>
                  <a:path w="29988" h="43200" stroke="0" extrusionOk="0">
                    <a:moveTo>
                      <a:pt x="0" y="1695"/>
                    </a:moveTo>
                    <a:cubicBezTo>
                      <a:pt x="2655" y="576"/>
                      <a:pt x="5506" y="-1"/>
                      <a:pt x="8388" y="0"/>
                    </a:cubicBezTo>
                    <a:cubicBezTo>
                      <a:pt x="20317" y="0"/>
                      <a:pt x="29988" y="9670"/>
                      <a:pt x="29988" y="21600"/>
                    </a:cubicBezTo>
                    <a:cubicBezTo>
                      <a:pt x="29988" y="33529"/>
                      <a:pt x="20317" y="43200"/>
                      <a:pt x="8388" y="43200"/>
                    </a:cubicBezTo>
                    <a:cubicBezTo>
                      <a:pt x="6654" y="43200"/>
                      <a:pt x="4928" y="42991"/>
                      <a:pt x="3245" y="42578"/>
                    </a:cubicBezTo>
                    <a:lnTo>
                      <a:pt x="8388" y="21600"/>
                    </a:lnTo>
                    <a:close/>
                  </a:path>
                </a:pathLst>
              </a:custGeom>
              <a:noFill/>
              <a:ln w="38100">
                <a:solidFill>
                  <a:schemeClr val="accent1"/>
                </a:solidFill>
                <a:round/>
                <a:headEnd/>
                <a:tailEnd/>
              </a:ln>
              <a:effectLst/>
            </p:spPr>
            <p:txBody>
              <a:bodyPr wrap="none" anchor="ctr"/>
              <a:lstStyle/>
              <a:p>
                <a:endParaRPr lang="zh-CN" altLang="en-US"/>
              </a:p>
            </p:txBody>
          </p:sp>
          <p:sp>
            <p:nvSpPr>
              <p:cNvPr id="538653" name="Arc 29"/>
              <p:cNvSpPr>
                <a:spLocks/>
              </p:cNvSpPr>
              <p:nvPr/>
            </p:nvSpPr>
            <p:spPr bwMode="auto">
              <a:xfrm rot="16137709" flipV="1">
                <a:off x="3229" y="1495"/>
                <a:ext cx="438" cy="2183"/>
              </a:xfrm>
              <a:custGeom>
                <a:avLst/>
                <a:gdLst>
                  <a:gd name="G0" fmla="+- 0 0 0"/>
                  <a:gd name="G1" fmla="+- 19522 0 0"/>
                  <a:gd name="G2" fmla="+- 21600 0 0"/>
                  <a:gd name="T0" fmla="*/ 9245 w 21600"/>
                  <a:gd name="T1" fmla="*/ 0 h 40468"/>
                  <a:gd name="T2" fmla="*/ 5274 w 21600"/>
                  <a:gd name="T3" fmla="*/ 40468 h 40468"/>
                  <a:gd name="T4" fmla="*/ 0 w 21600"/>
                  <a:gd name="T5" fmla="*/ 19522 h 40468"/>
                </a:gdLst>
                <a:ahLst/>
                <a:cxnLst>
                  <a:cxn ang="0">
                    <a:pos x="T0" y="T1"/>
                  </a:cxn>
                  <a:cxn ang="0">
                    <a:pos x="T2" y="T3"/>
                  </a:cxn>
                  <a:cxn ang="0">
                    <a:pos x="T4" y="T5"/>
                  </a:cxn>
                </a:cxnLst>
                <a:rect l="0" t="0" r="r" b="b"/>
                <a:pathLst>
                  <a:path w="21600" h="40468" fill="none" extrusionOk="0">
                    <a:moveTo>
                      <a:pt x="9244" y="0"/>
                    </a:moveTo>
                    <a:cubicBezTo>
                      <a:pt x="16789" y="3573"/>
                      <a:pt x="21600" y="11174"/>
                      <a:pt x="21600" y="19522"/>
                    </a:cubicBezTo>
                    <a:cubicBezTo>
                      <a:pt x="21600" y="29419"/>
                      <a:pt x="14872" y="38051"/>
                      <a:pt x="5274" y="40468"/>
                    </a:cubicBezTo>
                  </a:path>
                  <a:path w="21600" h="40468" stroke="0" extrusionOk="0">
                    <a:moveTo>
                      <a:pt x="9244" y="0"/>
                    </a:moveTo>
                    <a:cubicBezTo>
                      <a:pt x="16789" y="3573"/>
                      <a:pt x="21600" y="11174"/>
                      <a:pt x="21600" y="19522"/>
                    </a:cubicBezTo>
                    <a:cubicBezTo>
                      <a:pt x="21600" y="29419"/>
                      <a:pt x="14872" y="38051"/>
                      <a:pt x="5274" y="40468"/>
                    </a:cubicBezTo>
                    <a:lnTo>
                      <a:pt x="0" y="19522"/>
                    </a:lnTo>
                    <a:close/>
                  </a:path>
                </a:pathLst>
              </a:custGeom>
              <a:noFill/>
              <a:ln w="38100">
                <a:solidFill>
                  <a:schemeClr val="accent1"/>
                </a:solidFill>
                <a:prstDash val="sysDot"/>
                <a:round/>
                <a:headEnd/>
                <a:tailEnd/>
              </a:ln>
              <a:effectLst/>
            </p:spPr>
            <p:txBody>
              <a:bodyPr wrap="none" anchor="ctr"/>
              <a:lstStyle/>
              <a:p>
                <a:endParaRPr lang="zh-CN" altLang="en-US"/>
              </a:p>
            </p:txBody>
          </p:sp>
        </p:grpSp>
        <p:sp>
          <p:nvSpPr>
            <p:cNvPr id="538654" name="Freeform 30"/>
            <p:cNvSpPr>
              <a:spLocks/>
            </p:cNvSpPr>
            <p:nvPr/>
          </p:nvSpPr>
          <p:spPr bwMode="auto">
            <a:xfrm>
              <a:off x="2331" y="1072"/>
              <a:ext cx="592" cy="1690"/>
            </a:xfrm>
            <a:custGeom>
              <a:avLst/>
              <a:gdLst/>
              <a:ahLst/>
              <a:cxnLst>
                <a:cxn ang="0">
                  <a:pos x="473" y="0"/>
                </a:cxn>
                <a:cxn ang="0">
                  <a:pos x="359" y="714"/>
                </a:cxn>
                <a:cxn ang="0">
                  <a:pos x="0" y="1346"/>
                </a:cxn>
              </a:cxnLst>
              <a:rect l="0" t="0" r="r" b="b"/>
              <a:pathLst>
                <a:path w="473" h="1346">
                  <a:moveTo>
                    <a:pt x="473" y="0"/>
                  </a:moveTo>
                  <a:cubicBezTo>
                    <a:pt x="453" y="120"/>
                    <a:pt x="438" y="490"/>
                    <a:pt x="359" y="714"/>
                  </a:cubicBezTo>
                  <a:cubicBezTo>
                    <a:pt x="280" y="938"/>
                    <a:pt x="75" y="1214"/>
                    <a:pt x="0" y="1346"/>
                  </a:cubicBezTo>
                </a:path>
              </a:pathLst>
            </a:custGeom>
            <a:noFill/>
            <a:ln w="38100" cap="flat" cmpd="sng">
              <a:solidFill>
                <a:schemeClr val="accent1"/>
              </a:solidFill>
              <a:prstDash val="solid"/>
              <a:round/>
              <a:headEnd type="none" w="med" len="med"/>
              <a:tailEnd type="none" w="med" len="med"/>
            </a:ln>
            <a:effectLst/>
          </p:spPr>
          <p:txBody>
            <a:bodyPr wrap="none" anchor="ctr"/>
            <a:lstStyle/>
            <a:p>
              <a:endParaRPr lang="zh-CN" altLang="en-US"/>
            </a:p>
          </p:txBody>
        </p:sp>
      </p:grpSp>
      <p:sp>
        <p:nvSpPr>
          <p:cNvPr id="538655" name="Rectangle 31"/>
          <p:cNvSpPr>
            <a:spLocks noGrp="1" noRot="1" noChangeArrowheads="1"/>
          </p:cNvSpPr>
          <p:nvPr>
            <p:ph type="title" idx="4294967295"/>
          </p:nvPr>
        </p:nvSpPr>
        <p:spPr>
          <a:xfrm>
            <a:off x="449263" y="2763838"/>
            <a:ext cx="312737" cy="430212"/>
          </a:xfrm>
        </p:spPr>
        <p:txBody>
          <a:bodyPr/>
          <a:lstStyle/>
          <a:p>
            <a:r>
              <a:rPr lang="en-US" altLang="zh-CN" sz="900" b="1">
                <a:solidFill>
                  <a:schemeClr val="bg1"/>
                </a:solidFill>
              </a:rPr>
              <a:t>.</a:t>
            </a:r>
            <a:endParaRPr lang="en-US" altLang="zh-CN" sz="2400" b="1">
              <a:solidFill>
                <a:schemeClr val="accent2"/>
              </a:solidFill>
            </a:endParaRPr>
          </a:p>
        </p:txBody>
      </p:sp>
      <p:sp>
        <p:nvSpPr>
          <p:cNvPr id="538656" name="Freeform 32"/>
          <p:cNvSpPr>
            <a:spLocks/>
          </p:cNvSpPr>
          <p:nvPr/>
        </p:nvSpPr>
        <p:spPr bwMode="auto">
          <a:xfrm>
            <a:off x="5529263" y="1200150"/>
            <a:ext cx="1587" cy="614363"/>
          </a:xfrm>
          <a:custGeom>
            <a:avLst/>
            <a:gdLst/>
            <a:ahLst/>
            <a:cxnLst>
              <a:cxn ang="0">
                <a:pos x="0" y="387"/>
              </a:cxn>
              <a:cxn ang="0">
                <a:pos x="0" y="0"/>
              </a:cxn>
            </a:cxnLst>
            <a:rect l="0" t="0" r="r" b="b"/>
            <a:pathLst>
              <a:path w="1" h="387">
                <a:moveTo>
                  <a:pt x="0" y="387"/>
                </a:moveTo>
                <a:lnTo>
                  <a:pt x="0" y="0"/>
                </a:lnTo>
              </a:path>
            </a:pathLst>
          </a:custGeom>
          <a:noFill/>
          <a:ln w="76200" cap="flat" cmpd="sng">
            <a:solidFill>
              <a:schemeClr val="accent2"/>
            </a:solidFill>
            <a:prstDash val="solid"/>
            <a:round/>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0" fill="hold"/>
                                        <p:tgtEl>
                                          <p:spTgt spid="2"/>
                                        </p:tgtEl>
                                        <p:attrNameLst>
                                          <p:attrName>ppt_w</p:attrName>
                                        </p:attrNameLst>
                                      </p:cBhvr>
                                      <p:tavLst>
                                        <p:tav tm="0" fmla="#ppt_w*sin(2.5*pi*$)">
                                          <p:val>
                                            <p:fltVal val="0"/>
                                          </p:val>
                                        </p:tav>
                                        <p:tav tm="100000">
                                          <p:val>
                                            <p:fltVal val="1"/>
                                          </p:val>
                                        </p:tav>
                                      </p:tavLst>
                                    </p:anim>
                                    <p:anim calcmode="lin" valueType="num">
                                      <p:cBhvr>
                                        <p:cTn id="8" dur="5000" fill="hold"/>
                                        <p:tgtEl>
                                          <p:spTgt spid="2"/>
                                        </p:tgtEl>
                                        <p:attrNameLst>
                                          <p:attrName>ppt_h</p:attrName>
                                        </p:attrNameLst>
                                      </p:cBhvr>
                                      <p:tavLst>
                                        <p:tav tm="0">
                                          <p:val>
                                            <p:strVal val="#ppt_h"/>
                                          </p:val>
                                        </p:tav>
                                        <p:tav tm="100000">
                                          <p:val>
                                            <p:strVal val="#ppt_h"/>
                                          </p:val>
                                        </p:tav>
                                      </p:tavLst>
                                    </p:anim>
                                  </p:childTnLst>
                                </p:cTn>
                              </p:par>
                            </p:childTnLst>
                          </p:cTn>
                        </p:par>
                        <p:par>
                          <p:cTn id="9" fill="hold">
                            <p:stCondLst>
                              <p:cond delay="5000"/>
                            </p:stCondLst>
                            <p:childTnLst>
                              <p:par>
                                <p:cTn id="10" presetID="18" presetClass="entr" presetSubtype="12"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Left)">
                                      <p:cBhvr>
                                        <p:cTn id="12" dur="500"/>
                                        <p:tgtEl>
                                          <p:spTgt spid="3"/>
                                        </p:tgtEl>
                                      </p:cBhvr>
                                    </p:animEffect>
                                  </p:childTnLst>
                                </p:cTn>
                              </p:par>
                            </p:childTnLst>
                          </p:cTn>
                        </p:par>
                        <p:par>
                          <p:cTn id="13" fill="hold">
                            <p:stCondLst>
                              <p:cond delay="5500"/>
                            </p:stCondLst>
                            <p:childTnLst>
                              <p:par>
                                <p:cTn id="14" presetID="9"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childTnLst>
                          </p:cTn>
                        </p:par>
                        <p:par>
                          <p:cTn id="17" fill="hold">
                            <p:stCondLst>
                              <p:cond delay="6000"/>
                            </p:stCondLst>
                            <p:childTnLst>
                              <p:par>
                                <p:cTn id="18" presetID="9" presetClass="entr" presetSubtype="0" fill="hold" grpId="0" nodeType="afterEffect">
                                  <p:stCondLst>
                                    <p:cond delay="0"/>
                                  </p:stCondLst>
                                  <p:childTnLst>
                                    <p:set>
                                      <p:cBhvr>
                                        <p:cTn id="19" dur="1" fill="hold">
                                          <p:stCondLst>
                                            <p:cond delay="0"/>
                                          </p:stCondLst>
                                        </p:cTn>
                                        <p:tgtEl>
                                          <p:spTgt spid="538631"/>
                                        </p:tgtEl>
                                        <p:attrNameLst>
                                          <p:attrName>style.visibility</p:attrName>
                                        </p:attrNameLst>
                                      </p:cBhvr>
                                      <p:to>
                                        <p:strVal val="visible"/>
                                      </p:to>
                                    </p:set>
                                    <p:animEffect transition="in" filter="dissolve">
                                      <p:cBhvr>
                                        <p:cTn id="20" dur="500"/>
                                        <p:tgtEl>
                                          <p:spTgt spid="538631"/>
                                        </p:tgtEl>
                                      </p:cBhvr>
                                    </p:animEffect>
                                  </p:childTnLst>
                                </p:cTn>
                              </p:par>
                            </p:childTnLst>
                          </p:cTn>
                        </p:par>
                        <p:par>
                          <p:cTn id="21" fill="hold">
                            <p:stCondLst>
                              <p:cond delay="6500"/>
                            </p:stCondLst>
                            <p:childTnLst>
                              <p:par>
                                <p:cTn id="22" presetID="22" presetClass="entr" presetSubtype="4"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down)">
                                      <p:cBhvr>
                                        <p:cTn id="24" dur="500"/>
                                        <p:tgtEl>
                                          <p:spTgt spid="4"/>
                                        </p:tgtEl>
                                      </p:cBhvr>
                                    </p:animEffect>
                                  </p:childTnLst>
                                </p:cTn>
                              </p:par>
                            </p:childTnLst>
                          </p:cTn>
                        </p:par>
                        <p:par>
                          <p:cTn id="25" fill="hold">
                            <p:stCondLst>
                              <p:cond delay="7000"/>
                            </p:stCondLst>
                            <p:childTnLst>
                              <p:par>
                                <p:cTn id="26" presetID="1" presetClass="entr" presetSubtype="0" fill="hold" grpId="0" nodeType="afterEffect">
                                  <p:stCondLst>
                                    <p:cond delay="0"/>
                                  </p:stCondLst>
                                  <p:childTnLst>
                                    <p:set>
                                      <p:cBhvr>
                                        <p:cTn id="27" dur="1" fill="hold">
                                          <p:stCondLst>
                                            <p:cond delay="499"/>
                                          </p:stCondLst>
                                        </p:cTn>
                                        <p:tgtEl>
                                          <p:spTgt spid="5386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31" grpId="0" animBg="1"/>
      <p:bldP spid="53865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Line 2"/>
          <p:cNvSpPr>
            <a:spLocks noChangeShapeType="1"/>
          </p:cNvSpPr>
          <p:nvPr/>
        </p:nvSpPr>
        <p:spPr bwMode="auto">
          <a:xfrm flipV="1">
            <a:off x="5584130" y="967805"/>
            <a:ext cx="0" cy="3376612"/>
          </a:xfrm>
          <a:prstGeom prst="line">
            <a:avLst/>
          </a:prstGeom>
          <a:noFill/>
          <a:ln w="38100" cap="rnd">
            <a:solidFill>
              <a:schemeClr val="tx1"/>
            </a:solidFill>
            <a:prstDash val="sysDot"/>
            <a:round/>
            <a:headEnd/>
            <a:tailEnd type="triangle" w="med" len="med"/>
          </a:ln>
          <a:effectLst/>
        </p:spPr>
        <p:txBody>
          <a:bodyPr wrap="none" anchor="ctr"/>
          <a:lstStyle/>
          <a:p>
            <a:endParaRPr lang="zh-CN" altLang="en-US"/>
          </a:p>
        </p:txBody>
      </p:sp>
      <p:sp>
        <p:nvSpPr>
          <p:cNvPr id="539651" name="Freeform 3"/>
          <p:cNvSpPr>
            <a:spLocks/>
          </p:cNvSpPr>
          <p:nvPr/>
        </p:nvSpPr>
        <p:spPr bwMode="auto">
          <a:xfrm>
            <a:off x="3752155" y="1617092"/>
            <a:ext cx="3716337" cy="3521075"/>
          </a:xfrm>
          <a:custGeom>
            <a:avLst/>
            <a:gdLst/>
            <a:ahLst/>
            <a:cxnLst>
              <a:cxn ang="0">
                <a:pos x="600" y="18"/>
              </a:cxn>
              <a:cxn ang="0">
                <a:pos x="500" y="745"/>
              </a:cxn>
              <a:cxn ang="0">
                <a:pos x="345" y="1145"/>
              </a:cxn>
              <a:cxn ang="0">
                <a:pos x="240" y="1325"/>
              </a:cxn>
              <a:cxn ang="0">
                <a:pos x="127" y="1509"/>
              </a:cxn>
              <a:cxn ang="0">
                <a:pos x="51" y="1625"/>
              </a:cxn>
              <a:cxn ang="0">
                <a:pos x="9" y="1709"/>
              </a:cxn>
              <a:cxn ang="0">
                <a:pos x="0" y="1818"/>
              </a:cxn>
              <a:cxn ang="0">
                <a:pos x="64" y="1909"/>
              </a:cxn>
              <a:cxn ang="0">
                <a:pos x="255" y="2045"/>
              </a:cxn>
              <a:cxn ang="0">
                <a:pos x="427" y="2100"/>
              </a:cxn>
              <a:cxn ang="0">
                <a:pos x="754" y="2191"/>
              </a:cxn>
              <a:cxn ang="0">
                <a:pos x="1127" y="2218"/>
              </a:cxn>
              <a:cxn ang="0">
                <a:pos x="1409" y="2208"/>
              </a:cxn>
              <a:cxn ang="0">
                <a:pos x="1721" y="2160"/>
              </a:cxn>
              <a:cxn ang="0">
                <a:pos x="2027" y="2073"/>
              </a:cxn>
              <a:cxn ang="0">
                <a:pos x="2200" y="1973"/>
              </a:cxn>
              <a:cxn ang="0">
                <a:pos x="2293" y="1884"/>
              </a:cxn>
              <a:cxn ang="0">
                <a:pos x="2329" y="1824"/>
              </a:cxn>
              <a:cxn ang="0">
                <a:pos x="2341" y="1768"/>
              </a:cxn>
              <a:cxn ang="0">
                <a:pos x="2327" y="1718"/>
              </a:cxn>
              <a:cxn ang="0">
                <a:pos x="2291" y="1663"/>
              </a:cxn>
              <a:cxn ang="0">
                <a:pos x="2182" y="1491"/>
              </a:cxn>
              <a:cxn ang="0">
                <a:pos x="1963" y="1145"/>
              </a:cxn>
              <a:cxn ang="0">
                <a:pos x="1845" y="900"/>
              </a:cxn>
              <a:cxn ang="0">
                <a:pos x="1809" y="672"/>
              </a:cxn>
              <a:cxn ang="0">
                <a:pos x="1773" y="527"/>
              </a:cxn>
              <a:cxn ang="0">
                <a:pos x="1754" y="400"/>
              </a:cxn>
              <a:cxn ang="0">
                <a:pos x="1718" y="254"/>
              </a:cxn>
              <a:cxn ang="0">
                <a:pos x="1691" y="0"/>
              </a:cxn>
              <a:cxn ang="0">
                <a:pos x="1536" y="63"/>
              </a:cxn>
              <a:cxn ang="0">
                <a:pos x="1336" y="82"/>
              </a:cxn>
              <a:cxn ang="0">
                <a:pos x="1118" y="100"/>
              </a:cxn>
              <a:cxn ang="0">
                <a:pos x="909" y="72"/>
              </a:cxn>
              <a:cxn ang="0">
                <a:pos x="718" y="45"/>
              </a:cxn>
              <a:cxn ang="0">
                <a:pos x="600" y="18"/>
              </a:cxn>
            </a:cxnLst>
            <a:rect l="0" t="0" r="r" b="b"/>
            <a:pathLst>
              <a:path w="2341" h="2218">
                <a:moveTo>
                  <a:pt x="600" y="18"/>
                </a:moveTo>
                <a:lnTo>
                  <a:pt x="500" y="745"/>
                </a:lnTo>
                <a:lnTo>
                  <a:pt x="345" y="1145"/>
                </a:lnTo>
                <a:lnTo>
                  <a:pt x="240" y="1325"/>
                </a:lnTo>
                <a:lnTo>
                  <a:pt x="127" y="1509"/>
                </a:lnTo>
                <a:lnTo>
                  <a:pt x="51" y="1625"/>
                </a:lnTo>
                <a:lnTo>
                  <a:pt x="9" y="1709"/>
                </a:lnTo>
                <a:lnTo>
                  <a:pt x="0" y="1818"/>
                </a:lnTo>
                <a:lnTo>
                  <a:pt x="64" y="1909"/>
                </a:lnTo>
                <a:lnTo>
                  <a:pt x="255" y="2045"/>
                </a:lnTo>
                <a:lnTo>
                  <a:pt x="427" y="2100"/>
                </a:lnTo>
                <a:lnTo>
                  <a:pt x="754" y="2191"/>
                </a:lnTo>
                <a:lnTo>
                  <a:pt x="1127" y="2218"/>
                </a:lnTo>
                <a:lnTo>
                  <a:pt x="1409" y="2208"/>
                </a:lnTo>
                <a:lnTo>
                  <a:pt x="1721" y="2160"/>
                </a:lnTo>
                <a:lnTo>
                  <a:pt x="2027" y="2073"/>
                </a:lnTo>
                <a:lnTo>
                  <a:pt x="2200" y="1973"/>
                </a:lnTo>
                <a:lnTo>
                  <a:pt x="2293" y="1884"/>
                </a:lnTo>
                <a:lnTo>
                  <a:pt x="2329" y="1824"/>
                </a:lnTo>
                <a:lnTo>
                  <a:pt x="2341" y="1768"/>
                </a:lnTo>
                <a:lnTo>
                  <a:pt x="2327" y="1718"/>
                </a:lnTo>
                <a:lnTo>
                  <a:pt x="2291" y="1663"/>
                </a:lnTo>
                <a:lnTo>
                  <a:pt x="2182" y="1491"/>
                </a:lnTo>
                <a:lnTo>
                  <a:pt x="1963" y="1145"/>
                </a:lnTo>
                <a:lnTo>
                  <a:pt x="1845" y="900"/>
                </a:lnTo>
                <a:lnTo>
                  <a:pt x="1809" y="672"/>
                </a:lnTo>
                <a:lnTo>
                  <a:pt x="1773" y="527"/>
                </a:lnTo>
                <a:lnTo>
                  <a:pt x="1754" y="400"/>
                </a:lnTo>
                <a:lnTo>
                  <a:pt x="1718" y="254"/>
                </a:lnTo>
                <a:lnTo>
                  <a:pt x="1691" y="0"/>
                </a:lnTo>
                <a:lnTo>
                  <a:pt x="1536" y="63"/>
                </a:lnTo>
                <a:lnTo>
                  <a:pt x="1336" y="82"/>
                </a:lnTo>
                <a:lnTo>
                  <a:pt x="1118" y="100"/>
                </a:lnTo>
                <a:lnTo>
                  <a:pt x="909" y="72"/>
                </a:lnTo>
                <a:lnTo>
                  <a:pt x="718" y="45"/>
                </a:lnTo>
                <a:lnTo>
                  <a:pt x="600" y="18"/>
                </a:lnTo>
                <a:close/>
              </a:path>
            </a:pathLst>
          </a:custGeom>
          <a:gradFill rotWithShape="0">
            <a:gsLst>
              <a:gs pos="0">
                <a:schemeClr val="accent1"/>
              </a:gs>
              <a:gs pos="50000">
                <a:schemeClr val="bg1"/>
              </a:gs>
              <a:gs pos="100000">
                <a:schemeClr val="accent1"/>
              </a:gs>
            </a:gsLst>
            <a:lin ang="0" scaled="1"/>
          </a:gradFill>
          <a:ln w="28575" cap="flat" cmpd="sng">
            <a:noFill/>
            <a:prstDash val="solid"/>
            <a:round/>
            <a:headEnd type="none" w="med" len="med"/>
            <a:tailEnd type="none" w="med" len="med"/>
          </a:ln>
          <a:effectLst/>
        </p:spPr>
        <p:txBody>
          <a:bodyPr wrap="none" anchor="ctr"/>
          <a:lstStyle/>
          <a:p>
            <a:endParaRPr lang="zh-CN" altLang="en-US"/>
          </a:p>
        </p:txBody>
      </p:sp>
      <p:sp>
        <p:nvSpPr>
          <p:cNvPr id="539652" name="Text Box 4"/>
          <p:cNvSpPr txBox="1">
            <a:spLocks noChangeArrowheads="1"/>
          </p:cNvSpPr>
          <p:nvPr/>
        </p:nvSpPr>
        <p:spPr bwMode="auto">
          <a:xfrm>
            <a:off x="309636" y="260524"/>
            <a:ext cx="1163637" cy="457200"/>
          </a:xfrm>
          <a:prstGeom prst="rect">
            <a:avLst/>
          </a:prstGeom>
          <a:noFill/>
          <a:ln w="28575">
            <a:noFill/>
            <a:prstDash val="sysDot"/>
            <a:miter lim="800000"/>
            <a:headEnd/>
            <a:tailEnd/>
          </a:ln>
          <a:effectLst/>
        </p:spPr>
        <p:txBody>
          <a:bodyPr anchor="ctr">
            <a:spAutoFit/>
          </a:bodyPr>
          <a:lstStyle/>
          <a:p>
            <a:r>
              <a:rPr kumimoji="1" lang="zh-CN" altLang="en-US" sz="2400" b="1" dirty="0"/>
              <a:t>曲线</a:t>
            </a:r>
            <a:r>
              <a:rPr kumimoji="1" lang="zh-CN" altLang="en-US" sz="2000" b="1" dirty="0">
                <a:ea typeface="楷体_GB2312" pitchFamily="49" charset="-122"/>
              </a:rPr>
              <a:t> </a:t>
            </a:r>
            <a:r>
              <a:rPr kumimoji="1" lang="en-US" altLang="zh-CN" sz="2400" b="1" dirty="0">
                <a:ea typeface="楷体_GB2312" pitchFamily="49" charset="-122"/>
              </a:rPr>
              <a:t>C</a:t>
            </a:r>
            <a:endParaRPr kumimoji="1" lang="en-US" altLang="zh-CN" sz="2400" dirty="0">
              <a:ea typeface="楷体_GB2312" pitchFamily="49" charset="-122"/>
            </a:endParaRPr>
          </a:p>
        </p:txBody>
      </p:sp>
      <p:graphicFrame>
        <p:nvGraphicFramePr>
          <p:cNvPr id="539653" name="Object 5"/>
          <p:cNvGraphicFramePr>
            <a:graphicFrameLocks noChangeAspect="1"/>
          </p:cNvGraphicFramePr>
          <p:nvPr/>
        </p:nvGraphicFramePr>
        <p:xfrm>
          <a:off x="1389136" y="44624"/>
          <a:ext cx="1512887" cy="874712"/>
        </p:xfrm>
        <a:graphic>
          <a:graphicData uri="http://schemas.openxmlformats.org/presentationml/2006/ole">
            <p:oleObj spid="_x0000_s728066" name="公式" r:id="rId3" imgW="812520" imgH="469800" progId="Equation.3">
              <p:embed/>
            </p:oleObj>
          </a:graphicData>
        </a:graphic>
      </p:graphicFrame>
      <p:sp>
        <p:nvSpPr>
          <p:cNvPr id="539654" name="Text Box 6"/>
          <p:cNvSpPr txBox="1">
            <a:spLocks noChangeArrowheads="1"/>
          </p:cNvSpPr>
          <p:nvPr/>
        </p:nvSpPr>
        <p:spPr bwMode="auto">
          <a:xfrm>
            <a:off x="330273" y="1022524"/>
            <a:ext cx="3292475" cy="457200"/>
          </a:xfrm>
          <a:prstGeom prst="rect">
            <a:avLst/>
          </a:prstGeom>
          <a:noFill/>
          <a:ln w="28575">
            <a:noFill/>
            <a:prstDash val="sysDot"/>
            <a:miter lim="800000"/>
            <a:headEnd/>
            <a:tailEnd/>
          </a:ln>
          <a:effectLst/>
        </p:spPr>
        <p:txBody>
          <a:bodyPr anchor="ctr">
            <a:spAutoFit/>
          </a:bodyPr>
          <a:lstStyle/>
          <a:p>
            <a:r>
              <a:rPr kumimoji="1" lang="zh-CN" altLang="zh-CN" sz="2400" b="1" dirty="0"/>
              <a:t>旋转一周得</a:t>
            </a:r>
            <a:r>
              <a:rPr kumimoji="1" lang="zh-CN" altLang="en-US" sz="2400" b="1" dirty="0"/>
              <a:t>旋转曲面</a:t>
            </a:r>
            <a:r>
              <a:rPr kumimoji="1" lang="zh-CN" altLang="en-US" sz="2400" b="1" dirty="0">
                <a:ea typeface="楷体_GB2312" pitchFamily="49" charset="-122"/>
              </a:rPr>
              <a:t> </a:t>
            </a:r>
            <a:r>
              <a:rPr kumimoji="1" lang="en-US" altLang="zh-CN" sz="2400" b="1" i="1" dirty="0">
                <a:ea typeface="楷体_GB2312" pitchFamily="49" charset="-122"/>
              </a:rPr>
              <a:t>S</a:t>
            </a:r>
          </a:p>
        </p:txBody>
      </p:sp>
      <p:grpSp>
        <p:nvGrpSpPr>
          <p:cNvPr id="2" name="Group 7"/>
          <p:cNvGrpSpPr>
            <a:grpSpLocks/>
          </p:cNvGrpSpPr>
          <p:nvPr/>
        </p:nvGrpSpPr>
        <p:grpSpPr bwMode="auto">
          <a:xfrm>
            <a:off x="3752155" y="1413892"/>
            <a:ext cx="3709987" cy="3711575"/>
            <a:chOff x="2327" y="936"/>
            <a:chExt cx="2337" cy="2338"/>
          </a:xfrm>
        </p:grpSpPr>
        <p:sp>
          <p:nvSpPr>
            <p:cNvPr id="539656" name="Oval 8"/>
            <p:cNvSpPr>
              <a:spLocks noChangeArrowheads="1"/>
            </p:cNvSpPr>
            <p:nvPr/>
          </p:nvSpPr>
          <p:spPr bwMode="auto">
            <a:xfrm>
              <a:off x="2925" y="936"/>
              <a:ext cx="1105" cy="219"/>
            </a:xfrm>
            <a:prstGeom prst="ellipse">
              <a:avLst/>
            </a:prstGeom>
            <a:noFill/>
            <a:ln w="38100">
              <a:solidFill>
                <a:schemeClr val="accent1"/>
              </a:solidFill>
              <a:round/>
              <a:headEnd/>
              <a:tailEnd/>
            </a:ln>
            <a:effectLst/>
          </p:spPr>
          <p:txBody>
            <a:bodyPr wrap="none" anchor="ctr"/>
            <a:lstStyle/>
            <a:p>
              <a:endParaRPr lang="zh-CN" altLang="en-US"/>
            </a:p>
          </p:txBody>
        </p:sp>
        <p:grpSp>
          <p:nvGrpSpPr>
            <p:cNvPr id="3" name="Group 9"/>
            <p:cNvGrpSpPr>
              <a:grpSpLocks/>
            </p:cNvGrpSpPr>
            <p:nvPr/>
          </p:nvGrpSpPr>
          <p:grpSpPr bwMode="auto">
            <a:xfrm>
              <a:off x="2327" y="2368"/>
              <a:ext cx="2337" cy="906"/>
              <a:chOff x="2327" y="2368"/>
              <a:chExt cx="2337" cy="906"/>
            </a:xfrm>
          </p:grpSpPr>
          <p:sp>
            <p:nvSpPr>
              <p:cNvPr id="539658" name="Arc 10"/>
              <p:cNvSpPr>
                <a:spLocks/>
              </p:cNvSpPr>
              <p:nvPr/>
            </p:nvSpPr>
            <p:spPr bwMode="auto">
              <a:xfrm rot="-16172919">
                <a:off x="3180" y="1789"/>
                <a:ext cx="632" cy="2337"/>
              </a:xfrm>
              <a:custGeom>
                <a:avLst/>
                <a:gdLst>
                  <a:gd name="G0" fmla="+- 8388 0 0"/>
                  <a:gd name="G1" fmla="+- 21600 0 0"/>
                  <a:gd name="G2" fmla="+- 21600 0 0"/>
                  <a:gd name="T0" fmla="*/ 0 w 29988"/>
                  <a:gd name="T1" fmla="*/ 1695 h 43200"/>
                  <a:gd name="T2" fmla="*/ 3245 w 29988"/>
                  <a:gd name="T3" fmla="*/ 42579 h 43200"/>
                  <a:gd name="T4" fmla="*/ 8388 w 29988"/>
                  <a:gd name="T5" fmla="*/ 21600 h 43200"/>
                </a:gdLst>
                <a:ahLst/>
                <a:cxnLst>
                  <a:cxn ang="0">
                    <a:pos x="T0" y="T1"/>
                  </a:cxn>
                  <a:cxn ang="0">
                    <a:pos x="T2" y="T3"/>
                  </a:cxn>
                  <a:cxn ang="0">
                    <a:pos x="T4" y="T5"/>
                  </a:cxn>
                </a:cxnLst>
                <a:rect l="0" t="0" r="r" b="b"/>
                <a:pathLst>
                  <a:path w="29988" h="43200" fill="none" extrusionOk="0">
                    <a:moveTo>
                      <a:pt x="0" y="1695"/>
                    </a:moveTo>
                    <a:cubicBezTo>
                      <a:pt x="2655" y="576"/>
                      <a:pt x="5506" y="-1"/>
                      <a:pt x="8388" y="0"/>
                    </a:cubicBezTo>
                    <a:cubicBezTo>
                      <a:pt x="20317" y="0"/>
                      <a:pt x="29988" y="9670"/>
                      <a:pt x="29988" y="21600"/>
                    </a:cubicBezTo>
                    <a:cubicBezTo>
                      <a:pt x="29988" y="33529"/>
                      <a:pt x="20317" y="43200"/>
                      <a:pt x="8388" y="43200"/>
                    </a:cubicBezTo>
                    <a:cubicBezTo>
                      <a:pt x="6654" y="43200"/>
                      <a:pt x="4928" y="42991"/>
                      <a:pt x="3245" y="42578"/>
                    </a:cubicBezTo>
                  </a:path>
                  <a:path w="29988" h="43200" stroke="0" extrusionOk="0">
                    <a:moveTo>
                      <a:pt x="0" y="1695"/>
                    </a:moveTo>
                    <a:cubicBezTo>
                      <a:pt x="2655" y="576"/>
                      <a:pt x="5506" y="-1"/>
                      <a:pt x="8388" y="0"/>
                    </a:cubicBezTo>
                    <a:cubicBezTo>
                      <a:pt x="20317" y="0"/>
                      <a:pt x="29988" y="9670"/>
                      <a:pt x="29988" y="21600"/>
                    </a:cubicBezTo>
                    <a:cubicBezTo>
                      <a:pt x="29988" y="33529"/>
                      <a:pt x="20317" y="43200"/>
                      <a:pt x="8388" y="43200"/>
                    </a:cubicBezTo>
                    <a:cubicBezTo>
                      <a:pt x="6654" y="43200"/>
                      <a:pt x="4928" y="42991"/>
                      <a:pt x="3245" y="42578"/>
                    </a:cubicBezTo>
                    <a:lnTo>
                      <a:pt x="8388" y="21600"/>
                    </a:lnTo>
                    <a:close/>
                  </a:path>
                </a:pathLst>
              </a:custGeom>
              <a:noFill/>
              <a:ln w="38100">
                <a:solidFill>
                  <a:schemeClr val="accent1"/>
                </a:solidFill>
                <a:round/>
                <a:headEnd/>
                <a:tailEnd/>
              </a:ln>
              <a:effectLst/>
            </p:spPr>
            <p:txBody>
              <a:bodyPr wrap="none" anchor="ctr"/>
              <a:lstStyle/>
              <a:p>
                <a:endParaRPr lang="zh-CN" altLang="en-US"/>
              </a:p>
            </p:txBody>
          </p:sp>
          <p:sp>
            <p:nvSpPr>
              <p:cNvPr id="539659" name="Arc 11"/>
              <p:cNvSpPr>
                <a:spLocks/>
              </p:cNvSpPr>
              <p:nvPr/>
            </p:nvSpPr>
            <p:spPr bwMode="auto">
              <a:xfrm rot="16137709" flipV="1">
                <a:off x="3229" y="1495"/>
                <a:ext cx="438" cy="2183"/>
              </a:xfrm>
              <a:custGeom>
                <a:avLst/>
                <a:gdLst>
                  <a:gd name="G0" fmla="+- 0 0 0"/>
                  <a:gd name="G1" fmla="+- 19522 0 0"/>
                  <a:gd name="G2" fmla="+- 21600 0 0"/>
                  <a:gd name="T0" fmla="*/ 9245 w 21600"/>
                  <a:gd name="T1" fmla="*/ 0 h 40468"/>
                  <a:gd name="T2" fmla="*/ 5274 w 21600"/>
                  <a:gd name="T3" fmla="*/ 40468 h 40468"/>
                  <a:gd name="T4" fmla="*/ 0 w 21600"/>
                  <a:gd name="T5" fmla="*/ 19522 h 40468"/>
                </a:gdLst>
                <a:ahLst/>
                <a:cxnLst>
                  <a:cxn ang="0">
                    <a:pos x="T0" y="T1"/>
                  </a:cxn>
                  <a:cxn ang="0">
                    <a:pos x="T2" y="T3"/>
                  </a:cxn>
                  <a:cxn ang="0">
                    <a:pos x="T4" y="T5"/>
                  </a:cxn>
                </a:cxnLst>
                <a:rect l="0" t="0" r="r" b="b"/>
                <a:pathLst>
                  <a:path w="21600" h="40468" fill="none" extrusionOk="0">
                    <a:moveTo>
                      <a:pt x="9244" y="0"/>
                    </a:moveTo>
                    <a:cubicBezTo>
                      <a:pt x="16789" y="3573"/>
                      <a:pt x="21600" y="11174"/>
                      <a:pt x="21600" y="19522"/>
                    </a:cubicBezTo>
                    <a:cubicBezTo>
                      <a:pt x="21600" y="29419"/>
                      <a:pt x="14872" y="38051"/>
                      <a:pt x="5274" y="40468"/>
                    </a:cubicBezTo>
                  </a:path>
                  <a:path w="21600" h="40468" stroke="0" extrusionOk="0">
                    <a:moveTo>
                      <a:pt x="9244" y="0"/>
                    </a:moveTo>
                    <a:cubicBezTo>
                      <a:pt x="16789" y="3573"/>
                      <a:pt x="21600" y="11174"/>
                      <a:pt x="21600" y="19522"/>
                    </a:cubicBezTo>
                    <a:cubicBezTo>
                      <a:pt x="21600" y="29419"/>
                      <a:pt x="14872" y="38051"/>
                      <a:pt x="5274" y="40468"/>
                    </a:cubicBezTo>
                    <a:lnTo>
                      <a:pt x="0" y="19522"/>
                    </a:lnTo>
                    <a:close/>
                  </a:path>
                </a:pathLst>
              </a:custGeom>
              <a:noFill/>
              <a:ln w="38100">
                <a:solidFill>
                  <a:schemeClr val="accent1"/>
                </a:solidFill>
                <a:prstDash val="sysDot"/>
                <a:round/>
                <a:headEnd/>
                <a:tailEnd/>
              </a:ln>
              <a:effectLst/>
            </p:spPr>
            <p:txBody>
              <a:bodyPr wrap="none" anchor="ctr"/>
              <a:lstStyle/>
              <a:p>
                <a:endParaRPr lang="zh-CN" altLang="en-US"/>
              </a:p>
            </p:txBody>
          </p:sp>
        </p:grpSp>
        <p:sp>
          <p:nvSpPr>
            <p:cNvPr id="539660" name="Freeform 12"/>
            <p:cNvSpPr>
              <a:spLocks/>
            </p:cNvSpPr>
            <p:nvPr/>
          </p:nvSpPr>
          <p:spPr bwMode="auto">
            <a:xfrm>
              <a:off x="2331" y="1072"/>
              <a:ext cx="592" cy="1690"/>
            </a:xfrm>
            <a:custGeom>
              <a:avLst/>
              <a:gdLst/>
              <a:ahLst/>
              <a:cxnLst>
                <a:cxn ang="0">
                  <a:pos x="473" y="0"/>
                </a:cxn>
                <a:cxn ang="0">
                  <a:pos x="359" y="714"/>
                </a:cxn>
                <a:cxn ang="0">
                  <a:pos x="0" y="1346"/>
                </a:cxn>
              </a:cxnLst>
              <a:rect l="0" t="0" r="r" b="b"/>
              <a:pathLst>
                <a:path w="473" h="1346">
                  <a:moveTo>
                    <a:pt x="473" y="0"/>
                  </a:moveTo>
                  <a:cubicBezTo>
                    <a:pt x="453" y="120"/>
                    <a:pt x="438" y="490"/>
                    <a:pt x="359" y="714"/>
                  </a:cubicBezTo>
                  <a:cubicBezTo>
                    <a:pt x="280" y="938"/>
                    <a:pt x="75" y="1214"/>
                    <a:pt x="0" y="1346"/>
                  </a:cubicBezTo>
                </a:path>
              </a:pathLst>
            </a:custGeom>
            <a:noFill/>
            <a:ln w="38100" cap="flat" cmpd="sng">
              <a:solidFill>
                <a:schemeClr val="accent1"/>
              </a:solidFill>
              <a:prstDash val="solid"/>
              <a:round/>
              <a:headEnd type="none" w="med" len="med"/>
              <a:tailEnd type="none" w="med" len="med"/>
            </a:ln>
            <a:effectLst/>
          </p:spPr>
          <p:txBody>
            <a:bodyPr wrap="none" anchor="ctr"/>
            <a:lstStyle/>
            <a:p>
              <a:endParaRPr lang="zh-CN" altLang="en-US"/>
            </a:p>
          </p:txBody>
        </p:sp>
      </p:grpSp>
      <p:sp>
        <p:nvSpPr>
          <p:cNvPr id="539661" name="Line 13"/>
          <p:cNvSpPr>
            <a:spLocks noChangeShapeType="1"/>
          </p:cNvSpPr>
          <p:nvPr/>
        </p:nvSpPr>
        <p:spPr bwMode="auto">
          <a:xfrm flipV="1">
            <a:off x="5585717" y="1055117"/>
            <a:ext cx="0" cy="3317875"/>
          </a:xfrm>
          <a:prstGeom prst="line">
            <a:avLst/>
          </a:prstGeom>
          <a:noFill/>
          <a:ln w="76200">
            <a:solidFill>
              <a:schemeClr val="accent2"/>
            </a:solidFill>
            <a:prstDash val="sysDot"/>
            <a:round/>
            <a:headEnd/>
            <a:tailEnd/>
          </a:ln>
          <a:effectLst/>
        </p:spPr>
        <p:txBody>
          <a:bodyPr wrap="none" anchor="ctr"/>
          <a:lstStyle/>
          <a:p>
            <a:endParaRPr lang="zh-CN" altLang="en-US"/>
          </a:p>
        </p:txBody>
      </p:sp>
      <p:sp>
        <p:nvSpPr>
          <p:cNvPr id="539662" name="Text Box 14"/>
          <p:cNvSpPr txBox="1">
            <a:spLocks noChangeArrowheads="1"/>
          </p:cNvSpPr>
          <p:nvPr/>
        </p:nvSpPr>
        <p:spPr bwMode="auto">
          <a:xfrm>
            <a:off x="6833492" y="3122042"/>
            <a:ext cx="387350" cy="457200"/>
          </a:xfrm>
          <a:prstGeom prst="rect">
            <a:avLst/>
          </a:prstGeom>
          <a:noFill/>
          <a:ln w="28575">
            <a:noFill/>
            <a:prstDash val="sysDot"/>
            <a:miter lim="800000"/>
            <a:headEnd/>
            <a:tailEnd/>
          </a:ln>
          <a:effectLst/>
        </p:spPr>
        <p:txBody>
          <a:bodyPr wrap="none" anchor="ctr">
            <a:spAutoFit/>
          </a:bodyPr>
          <a:lstStyle/>
          <a:p>
            <a:pPr algn="ctr"/>
            <a:r>
              <a:rPr kumimoji="1" lang="en-US" altLang="zh-CN" sz="2400" b="1" i="1">
                <a:solidFill>
                  <a:srgbClr val="FF0000"/>
                </a:solidFill>
                <a:ea typeface="楷体_GB2312" pitchFamily="49" charset="-122"/>
              </a:rPr>
              <a:t>C</a:t>
            </a:r>
            <a:endParaRPr kumimoji="1" lang="en-US" altLang="zh-CN" sz="2400" b="1" i="1">
              <a:ea typeface="楷体_GB2312" pitchFamily="49" charset="-122"/>
            </a:endParaRPr>
          </a:p>
        </p:txBody>
      </p:sp>
      <p:sp>
        <p:nvSpPr>
          <p:cNvPr id="539663" name="Text Box 15"/>
          <p:cNvSpPr txBox="1">
            <a:spLocks noChangeArrowheads="1"/>
          </p:cNvSpPr>
          <p:nvPr/>
        </p:nvSpPr>
        <p:spPr bwMode="auto">
          <a:xfrm>
            <a:off x="3764855" y="3091880"/>
            <a:ext cx="482600" cy="519112"/>
          </a:xfrm>
          <a:prstGeom prst="rect">
            <a:avLst/>
          </a:prstGeom>
          <a:noFill/>
          <a:ln w="28575">
            <a:noFill/>
            <a:prstDash val="sysDot"/>
            <a:miter lim="800000"/>
            <a:headEnd/>
            <a:tailEnd/>
          </a:ln>
          <a:effectLst/>
        </p:spPr>
        <p:txBody>
          <a:bodyPr anchor="ctr">
            <a:spAutoFit/>
          </a:bodyPr>
          <a:lstStyle/>
          <a:p>
            <a:pPr algn="r"/>
            <a:r>
              <a:rPr kumimoji="1" lang="en-US" altLang="zh-CN" sz="2800" b="1" i="1" dirty="0">
                <a:ea typeface="楷体_GB2312" pitchFamily="49" charset="-122"/>
              </a:rPr>
              <a:t>S</a:t>
            </a:r>
            <a:endParaRPr kumimoji="1" lang="en-US" altLang="zh-CN" sz="2400" dirty="0">
              <a:ea typeface="楷体_GB2312" pitchFamily="49" charset="-122"/>
            </a:endParaRPr>
          </a:p>
        </p:txBody>
      </p:sp>
      <p:sp>
        <p:nvSpPr>
          <p:cNvPr id="539664" name="Text Box 16"/>
          <p:cNvSpPr txBox="1">
            <a:spLocks noChangeArrowheads="1"/>
          </p:cNvSpPr>
          <p:nvPr/>
        </p:nvSpPr>
        <p:spPr bwMode="auto">
          <a:xfrm>
            <a:off x="4574480" y="2410842"/>
            <a:ext cx="676275" cy="366713"/>
          </a:xfrm>
          <a:prstGeom prst="rect">
            <a:avLst/>
          </a:prstGeom>
          <a:noFill/>
          <a:ln w="28575">
            <a:noFill/>
            <a:prstDash val="sysDot"/>
            <a:miter lim="800000"/>
            <a:headEnd/>
            <a:tailEnd/>
          </a:ln>
          <a:effectLst/>
        </p:spPr>
        <p:txBody>
          <a:bodyPr anchor="ctr">
            <a:spAutoFit/>
          </a:bodyPr>
          <a:lstStyle/>
          <a:p>
            <a:pPr algn="ctr"/>
            <a:r>
              <a:rPr kumimoji="1" lang="en-US" altLang="zh-CN" sz="1800" b="1" i="1">
                <a:solidFill>
                  <a:srgbClr val="FF00FF"/>
                </a:solidFill>
                <a:ea typeface="楷体_GB2312" pitchFamily="49" charset="-122"/>
              </a:rPr>
              <a:t>M</a:t>
            </a:r>
            <a:endParaRPr kumimoji="1" lang="en-US" altLang="zh-CN" sz="2400">
              <a:solidFill>
                <a:srgbClr val="FF00FF"/>
              </a:solidFill>
              <a:ea typeface="楷体_GB2312" pitchFamily="49" charset="-122"/>
            </a:endParaRPr>
          </a:p>
        </p:txBody>
      </p:sp>
      <p:sp>
        <p:nvSpPr>
          <p:cNvPr id="539665" name="Oval 17"/>
          <p:cNvSpPr>
            <a:spLocks noChangeArrowheads="1"/>
          </p:cNvSpPr>
          <p:nvPr/>
        </p:nvSpPr>
        <p:spPr bwMode="auto">
          <a:xfrm>
            <a:off x="5079305" y="2410842"/>
            <a:ext cx="74612" cy="77788"/>
          </a:xfrm>
          <a:prstGeom prst="ellipse">
            <a:avLst/>
          </a:prstGeom>
          <a:solidFill>
            <a:srgbClr val="FF00FF"/>
          </a:solidFill>
          <a:ln w="28575">
            <a:solidFill>
              <a:srgbClr val="FF00FF"/>
            </a:solidFill>
            <a:round/>
            <a:headEnd/>
            <a:tailEnd/>
          </a:ln>
          <a:effectLst/>
        </p:spPr>
        <p:txBody>
          <a:bodyPr wrap="none" anchor="ctr"/>
          <a:lstStyle/>
          <a:p>
            <a:endParaRPr lang="zh-CN" altLang="en-US"/>
          </a:p>
        </p:txBody>
      </p:sp>
      <p:sp>
        <p:nvSpPr>
          <p:cNvPr id="539666" name="Text Box 18"/>
          <p:cNvSpPr txBox="1">
            <a:spLocks noChangeArrowheads="1"/>
          </p:cNvSpPr>
          <p:nvPr/>
        </p:nvSpPr>
        <p:spPr bwMode="auto">
          <a:xfrm>
            <a:off x="6482655" y="2090167"/>
            <a:ext cx="527050" cy="366713"/>
          </a:xfrm>
          <a:prstGeom prst="rect">
            <a:avLst/>
          </a:prstGeom>
          <a:noFill/>
          <a:ln w="28575">
            <a:noFill/>
            <a:prstDash val="sysDot"/>
            <a:miter lim="800000"/>
            <a:headEnd/>
            <a:tailEnd/>
          </a:ln>
          <a:effectLst/>
        </p:spPr>
        <p:txBody>
          <a:bodyPr anchor="ctr">
            <a:spAutoFit/>
          </a:bodyPr>
          <a:lstStyle/>
          <a:p>
            <a:pPr algn="ctr"/>
            <a:r>
              <a:rPr kumimoji="1" lang="en-US" altLang="zh-CN" sz="1800" b="1" i="1" dirty="0" smtClean="0">
                <a:solidFill>
                  <a:srgbClr val="FF0000"/>
                </a:solidFill>
                <a:ea typeface="楷体_GB2312" pitchFamily="49" charset="-122"/>
              </a:rPr>
              <a:t>N</a:t>
            </a:r>
            <a:endParaRPr kumimoji="1" lang="en-US" altLang="zh-CN" sz="2000" dirty="0">
              <a:ea typeface="楷体_GB2312" pitchFamily="49" charset="-122"/>
            </a:endParaRPr>
          </a:p>
        </p:txBody>
      </p:sp>
      <p:graphicFrame>
        <p:nvGraphicFramePr>
          <p:cNvPr id="539667" name="Object 19"/>
          <p:cNvGraphicFramePr>
            <a:graphicFrameLocks noChangeAspect="1"/>
          </p:cNvGraphicFramePr>
          <p:nvPr/>
        </p:nvGraphicFramePr>
        <p:xfrm>
          <a:off x="6833492" y="2080642"/>
          <a:ext cx="1038225" cy="358775"/>
        </p:xfrm>
        <a:graphic>
          <a:graphicData uri="http://schemas.openxmlformats.org/presentationml/2006/ole">
            <p:oleObj spid="_x0000_s728067" name="公式" r:id="rId4" imgW="622080" imgH="215640" progId="Equation.3">
              <p:embed/>
            </p:oleObj>
          </a:graphicData>
        </a:graphic>
      </p:graphicFrame>
      <p:graphicFrame>
        <p:nvGraphicFramePr>
          <p:cNvPr id="539668" name="Object 20"/>
          <p:cNvGraphicFramePr>
            <a:graphicFrameLocks noChangeAspect="1"/>
          </p:cNvGraphicFramePr>
          <p:nvPr/>
        </p:nvGraphicFramePr>
        <p:xfrm>
          <a:off x="375890" y="1671092"/>
          <a:ext cx="271462" cy="295275"/>
        </p:xfrm>
        <a:graphic>
          <a:graphicData uri="http://schemas.openxmlformats.org/presentationml/2006/ole">
            <p:oleObj spid="_x0000_s728068" name="公式" r:id="rId5" imgW="152280" imgH="164880" progId="Equation.3">
              <p:embed/>
            </p:oleObj>
          </a:graphicData>
        </a:graphic>
      </p:graphicFrame>
      <p:graphicFrame>
        <p:nvGraphicFramePr>
          <p:cNvPr id="539669" name="Object 21"/>
          <p:cNvGraphicFramePr>
            <a:graphicFrameLocks noChangeAspect="1"/>
          </p:cNvGraphicFramePr>
          <p:nvPr/>
        </p:nvGraphicFramePr>
        <p:xfrm>
          <a:off x="1120080" y="4666605"/>
          <a:ext cx="917575" cy="469900"/>
        </p:xfrm>
        <a:graphic>
          <a:graphicData uri="http://schemas.openxmlformats.org/presentationml/2006/ole">
            <p:oleObj spid="_x0000_s728069" name="公式" r:id="rId6" imgW="419040" imgH="215640" progId="Equation.3">
              <p:embed/>
            </p:oleObj>
          </a:graphicData>
        </a:graphic>
      </p:graphicFrame>
      <p:sp>
        <p:nvSpPr>
          <p:cNvPr id="539670" name="Freeform 22"/>
          <p:cNvSpPr>
            <a:spLocks/>
          </p:cNvSpPr>
          <p:nvPr/>
        </p:nvSpPr>
        <p:spPr bwMode="auto">
          <a:xfrm>
            <a:off x="5099942" y="2467992"/>
            <a:ext cx="7938" cy="2146300"/>
          </a:xfrm>
          <a:custGeom>
            <a:avLst/>
            <a:gdLst/>
            <a:ahLst/>
            <a:cxnLst>
              <a:cxn ang="0">
                <a:pos x="5" y="0"/>
              </a:cxn>
              <a:cxn ang="0">
                <a:pos x="0" y="1352"/>
              </a:cxn>
            </a:cxnLst>
            <a:rect l="0" t="0" r="r" b="b"/>
            <a:pathLst>
              <a:path w="5" h="1352">
                <a:moveTo>
                  <a:pt x="5" y="0"/>
                </a:moveTo>
                <a:lnTo>
                  <a:pt x="0" y="1352"/>
                </a:lnTo>
              </a:path>
            </a:pathLst>
          </a:custGeom>
          <a:noFill/>
          <a:ln w="38100" cap="flat">
            <a:solidFill>
              <a:srgbClr val="FF00FF"/>
            </a:solidFill>
            <a:prstDash val="sysDot"/>
            <a:round/>
            <a:headEnd/>
            <a:tailEnd/>
          </a:ln>
          <a:effectLst/>
        </p:spPr>
        <p:txBody>
          <a:bodyPr wrap="none" anchor="ctr"/>
          <a:lstStyle/>
          <a:p>
            <a:endParaRPr lang="zh-CN" altLang="en-US"/>
          </a:p>
        </p:txBody>
      </p:sp>
      <p:sp>
        <p:nvSpPr>
          <p:cNvPr id="539671" name="Line 23"/>
          <p:cNvSpPr>
            <a:spLocks noChangeShapeType="1"/>
          </p:cNvSpPr>
          <p:nvPr/>
        </p:nvSpPr>
        <p:spPr bwMode="auto">
          <a:xfrm>
            <a:off x="6508055" y="2294955"/>
            <a:ext cx="0" cy="2078037"/>
          </a:xfrm>
          <a:prstGeom prst="line">
            <a:avLst/>
          </a:prstGeom>
          <a:noFill/>
          <a:ln w="38100">
            <a:solidFill>
              <a:srgbClr val="FF0000"/>
            </a:solidFill>
            <a:prstDash val="sysDot"/>
            <a:round/>
            <a:headEnd/>
            <a:tailEnd/>
          </a:ln>
          <a:effectLst/>
        </p:spPr>
        <p:txBody>
          <a:bodyPr wrap="none" anchor="ctr"/>
          <a:lstStyle/>
          <a:p>
            <a:endParaRPr lang="zh-CN" altLang="en-US"/>
          </a:p>
        </p:txBody>
      </p:sp>
      <p:sp>
        <p:nvSpPr>
          <p:cNvPr id="539672" name="Text Box 24"/>
          <p:cNvSpPr txBox="1">
            <a:spLocks noChangeArrowheads="1"/>
          </p:cNvSpPr>
          <p:nvPr/>
        </p:nvSpPr>
        <p:spPr bwMode="auto">
          <a:xfrm>
            <a:off x="4750692" y="3079180"/>
            <a:ext cx="449263" cy="457200"/>
          </a:xfrm>
          <a:prstGeom prst="rect">
            <a:avLst/>
          </a:prstGeom>
          <a:noFill/>
          <a:ln w="28575">
            <a:noFill/>
            <a:prstDash val="sysDot"/>
            <a:miter lim="800000"/>
            <a:headEnd/>
            <a:tailEnd/>
          </a:ln>
          <a:effectLst/>
        </p:spPr>
        <p:txBody>
          <a:bodyPr anchor="ctr">
            <a:spAutoFit/>
          </a:bodyPr>
          <a:lstStyle/>
          <a:p>
            <a:pPr algn="ctr"/>
            <a:r>
              <a:rPr kumimoji="1" lang="en-US" altLang="zh-CN" sz="2400" b="1" i="1">
                <a:solidFill>
                  <a:srgbClr val="FF00FF"/>
                </a:solidFill>
                <a:ea typeface="楷体_GB2312" pitchFamily="49" charset="-122"/>
              </a:rPr>
              <a:t>z</a:t>
            </a:r>
            <a:endParaRPr kumimoji="1" lang="en-US" altLang="zh-CN" sz="2400">
              <a:solidFill>
                <a:srgbClr val="FF00FF"/>
              </a:solidFill>
              <a:ea typeface="楷体_GB2312" pitchFamily="49" charset="-122"/>
            </a:endParaRPr>
          </a:p>
        </p:txBody>
      </p:sp>
      <p:sp>
        <p:nvSpPr>
          <p:cNvPr id="539673" name="Freeform 25"/>
          <p:cNvSpPr>
            <a:spLocks/>
          </p:cNvSpPr>
          <p:nvPr/>
        </p:nvSpPr>
        <p:spPr bwMode="auto">
          <a:xfrm>
            <a:off x="5111055" y="2247330"/>
            <a:ext cx="481012" cy="204787"/>
          </a:xfrm>
          <a:custGeom>
            <a:avLst/>
            <a:gdLst/>
            <a:ahLst/>
            <a:cxnLst>
              <a:cxn ang="0">
                <a:pos x="0" y="129"/>
              </a:cxn>
              <a:cxn ang="0">
                <a:pos x="303" y="0"/>
              </a:cxn>
            </a:cxnLst>
            <a:rect l="0" t="0" r="r" b="b"/>
            <a:pathLst>
              <a:path w="303" h="129">
                <a:moveTo>
                  <a:pt x="0" y="129"/>
                </a:moveTo>
                <a:lnTo>
                  <a:pt x="303" y="0"/>
                </a:lnTo>
              </a:path>
            </a:pathLst>
          </a:custGeom>
          <a:noFill/>
          <a:ln w="38100">
            <a:solidFill>
              <a:srgbClr val="FF00FF"/>
            </a:solidFill>
            <a:prstDash val="sysDot"/>
            <a:round/>
            <a:headEnd/>
            <a:tailEnd/>
          </a:ln>
          <a:effectLst/>
        </p:spPr>
        <p:txBody>
          <a:bodyPr wrap="none" anchor="ctr"/>
          <a:lstStyle/>
          <a:p>
            <a:endParaRPr lang="zh-CN" altLang="en-US"/>
          </a:p>
        </p:txBody>
      </p:sp>
      <p:sp>
        <p:nvSpPr>
          <p:cNvPr id="539674" name="Text Box 26"/>
          <p:cNvSpPr txBox="1">
            <a:spLocks noChangeArrowheads="1"/>
          </p:cNvSpPr>
          <p:nvPr/>
        </p:nvSpPr>
        <p:spPr bwMode="auto">
          <a:xfrm>
            <a:off x="5295205" y="2012380"/>
            <a:ext cx="325437" cy="366712"/>
          </a:xfrm>
          <a:prstGeom prst="rect">
            <a:avLst/>
          </a:prstGeom>
          <a:noFill/>
          <a:ln w="28575">
            <a:noFill/>
            <a:prstDash val="sysDot"/>
            <a:miter lim="800000"/>
            <a:headEnd/>
            <a:tailEnd/>
          </a:ln>
          <a:effectLst/>
        </p:spPr>
        <p:txBody>
          <a:bodyPr anchor="ctr">
            <a:spAutoFit/>
          </a:bodyPr>
          <a:lstStyle/>
          <a:p>
            <a:pPr algn="ctr"/>
            <a:r>
              <a:rPr kumimoji="1" lang="en-US" altLang="zh-CN" sz="1800" b="1" i="1">
                <a:solidFill>
                  <a:schemeClr val="accent2"/>
                </a:solidFill>
                <a:ea typeface="楷体_GB2312" pitchFamily="49" charset="-122"/>
              </a:rPr>
              <a:t>P</a:t>
            </a:r>
            <a:endParaRPr kumimoji="1" lang="en-US" altLang="zh-CN" sz="1200">
              <a:ea typeface="楷体_GB2312" pitchFamily="49" charset="-122"/>
            </a:endParaRPr>
          </a:p>
        </p:txBody>
      </p:sp>
      <p:graphicFrame>
        <p:nvGraphicFramePr>
          <p:cNvPr id="539675" name="Object 27"/>
          <p:cNvGraphicFramePr>
            <a:graphicFrameLocks noChangeAspect="1"/>
          </p:cNvGraphicFramePr>
          <p:nvPr/>
        </p:nvGraphicFramePr>
        <p:xfrm>
          <a:off x="431105" y="5185717"/>
          <a:ext cx="1306512" cy="538163"/>
        </p:xfrm>
        <a:graphic>
          <a:graphicData uri="http://schemas.openxmlformats.org/presentationml/2006/ole">
            <p:oleObj spid="_x0000_s728070" name="公式" r:id="rId7" imgW="736560" imgH="304560" progId="Equation.3">
              <p:embed/>
            </p:oleObj>
          </a:graphicData>
        </a:graphic>
      </p:graphicFrame>
      <p:graphicFrame>
        <p:nvGraphicFramePr>
          <p:cNvPr id="539676" name="Object 28"/>
          <p:cNvGraphicFramePr>
            <a:graphicFrameLocks noChangeAspect="1"/>
          </p:cNvGraphicFramePr>
          <p:nvPr/>
        </p:nvGraphicFramePr>
        <p:xfrm>
          <a:off x="6366767" y="4292030"/>
          <a:ext cx="288925" cy="350837"/>
        </p:xfrm>
        <a:graphic>
          <a:graphicData uri="http://schemas.openxmlformats.org/presentationml/2006/ole">
            <p:oleObj spid="_x0000_s728071" name="公式" r:id="rId8" imgW="177480" imgH="215640" progId="Equation.3">
              <p:embed/>
            </p:oleObj>
          </a:graphicData>
        </a:graphic>
      </p:graphicFrame>
      <p:graphicFrame>
        <p:nvGraphicFramePr>
          <p:cNvPr id="539677" name="Object 29"/>
          <p:cNvGraphicFramePr>
            <a:graphicFrameLocks noChangeAspect="1"/>
          </p:cNvGraphicFramePr>
          <p:nvPr/>
        </p:nvGraphicFramePr>
        <p:xfrm>
          <a:off x="6230242" y="3122042"/>
          <a:ext cx="293688" cy="385763"/>
        </p:xfrm>
        <a:graphic>
          <a:graphicData uri="http://schemas.openxmlformats.org/presentationml/2006/ole">
            <p:oleObj spid="_x0000_s728072" name="公式" r:id="rId9" imgW="164880" imgH="215640" progId="Equation.3">
              <p:embed/>
            </p:oleObj>
          </a:graphicData>
        </a:graphic>
      </p:graphicFrame>
      <p:sp>
        <p:nvSpPr>
          <p:cNvPr id="539678" name="Freeform 30"/>
          <p:cNvSpPr>
            <a:spLocks/>
          </p:cNvSpPr>
          <p:nvPr/>
        </p:nvSpPr>
        <p:spPr bwMode="auto">
          <a:xfrm>
            <a:off x="5099942" y="4360292"/>
            <a:ext cx="484188" cy="254000"/>
          </a:xfrm>
          <a:custGeom>
            <a:avLst/>
            <a:gdLst/>
            <a:ahLst/>
            <a:cxnLst>
              <a:cxn ang="0">
                <a:pos x="0" y="160"/>
              </a:cxn>
              <a:cxn ang="0">
                <a:pos x="305" y="0"/>
              </a:cxn>
            </a:cxnLst>
            <a:rect l="0" t="0" r="r" b="b"/>
            <a:pathLst>
              <a:path w="305" h="160">
                <a:moveTo>
                  <a:pt x="0" y="160"/>
                </a:moveTo>
                <a:lnTo>
                  <a:pt x="305" y="0"/>
                </a:lnTo>
              </a:path>
            </a:pathLst>
          </a:custGeom>
          <a:noFill/>
          <a:ln w="28575" cap="rnd">
            <a:solidFill>
              <a:schemeClr val="tx1"/>
            </a:solidFill>
            <a:prstDash val="sysDot"/>
            <a:round/>
            <a:headEnd/>
            <a:tailEnd/>
          </a:ln>
          <a:effectLst/>
        </p:spPr>
        <p:txBody>
          <a:bodyPr wrap="none" anchor="ctr"/>
          <a:lstStyle/>
          <a:p>
            <a:endParaRPr lang="zh-CN" altLang="en-US"/>
          </a:p>
        </p:txBody>
      </p:sp>
      <p:sp>
        <p:nvSpPr>
          <p:cNvPr id="539679" name="Freeform 31"/>
          <p:cNvSpPr>
            <a:spLocks/>
          </p:cNvSpPr>
          <p:nvPr/>
        </p:nvSpPr>
        <p:spPr bwMode="auto">
          <a:xfrm>
            <a:off x="6454080" y="1610742"/>
            <a:ext cx="1006475" cy="2733675"/>
          </a:xfrm>
          <a:custGeom>
            <a:avLst/>
            <a:gdLst/>
            <a:ahLst/>
            <a:cxnLst>
              <a:cxn ang="0">
                <a:pos x="0" y="0"/>
              </a:cxn>
              <a:cxn ang="0">
                <a:pos x="148" y="902"/>
              </a:cxn>
              <a:cxn ang="0">
                <a:pos x="634" y="1722"/>
              </a:cxn>
            </a:cxnLst>
            <a:rect l="0" t="0" r="r" b="b"/>
            <a:pathLst>
              <a:path w="634" h="1722">
                <a:moveTo>
                  <a:pt x="0" y="0"/>
                </a:moveTo>
                <a:cubicBezTo>
                  <a:pt x="25" y="152"/>
                  <a:pt x="42" y="615"/>
                  <a:pt x="148" y="902"/>
                </a:cubicBezTo>
                <a:cubicBezTo>
                  <a:pt x="254" y="1189"/>
                  <a:pt x="533" y="1551"/>
                  <a:pt x="634" y="1722"/>
                </a:cubicBezTo>
              </a:path>
            </a:pathLst>
          </a:custGeom>
          <a:noFill/>
          <a:ln w="38100" cap="flat" cmpd="sng">
            <a:solidFill>
              <a:srgbClr val="FF0000"/>
            </a:solidFill>
            <a:prstDash val="solid"/>
            <a:round/>
            <a:headEnd type="none" w="med" len="med"/>
            <a:tailEnd type="none" w="med" len="med"/>
          </a:ln>
          <a:effectLst/>
        </p:spPr>
        <p:txBody>
          <a:bodyPr wrap="none" anchor="ctr"/>
          <a:lstStyle/>
          <a:p>
            <a:endParaRPr lang="zh-CN" altLang="en-US"/>
          </a:p>
        </p:txBody>
      </p:sp>
      <p:sp>
        <p:nvSpPr>
          <p:cNvPr id="539680" name="Oval 32"/>
          <p:cNvSpPr>
            <a:spLocks noChangeArrowheads="1"/>
          </p:cNvSpPr>
          <p:nvPr/>
        </p:nvSpPr>
        <p:spPr bwMode="auto">
          <a:xfrm>
            <a:off x="4701480" y="1426592"/>
            <a:ext cx="1752600" cy="334963"/>
          </a:xfrm>
          <a:prstGeom prst="ellipse">
            <a:avLst/>
          </a:prstGeom>
          <a:gradFill rotWithShape="0">
            <a:gsLst>
              <a:gs pos="0">
                <a:schemeClr val="bg1"/>
              </a:gs>
              <a:gs pos="100000">
                <a:srgbClr val="FFFF66"/>
              </a:gs>
            </a:gsLst>
            <a:lin ang="5400000" scaled="1"/>
          </a:gradFill>
          <a:ln w="28575">
            <a:noFill/>
            <a:round/>
            <a:headEnd/>
            <a:tailEnd/>
          </a:ln>
          <a:effectLst/>
        </p:spPr>
        <p:txBody>
          <a:bodyPr wrap="none" anchor="ctr"/>
          <a:lstStyle/>
          <a:p>
            <a:endParaRPr lang="zh-CN" altLang="en-US"/>
          </a:p>
        </p:txBody>
      </p:sp>
      <p:sp>
        <p:nvSpPr>
          <p:cNvPr id="539681" name="Freeform 33"/>
          <p:cNvSpPr>
            <a:spLocks/>
          </p:cNvSpPr>
          <p:nvPr/>
        </p:nvSpPr>
        <p:spPr bwMode="auto">
          <a:xfrm>
            <a:off x="5587305" y="1128142"/>
            <a:ext cx="1587" cy="614363"/>
          </a:xfrm>
          <a:custGeom>
            <a:avLst/>
            <a:gdLst/>
            <a:ahLst/>
            <a:cxnLst>
              <a:cxn ang="0">
                <a:pos x="0" y="387"/>
              </a:cxn>
              <a:cxn ang="0">
                <a:pos x="0" y="0"/>
              </a:cxn>
            </a:cxnLst>
            <a:rect l="0" t="0" r="r" b="b"/>
            <a:pathLst>
              <a:path w="1" h="387">
                <a:moveTo>
                  <a:pt x="0" y="387"/>
                </a:moveTo>
                <a:lnTo>
                  <a:pt x="0" y="0"/>
                </a:lnTo>
              </a:path>
            </a:pathLst>
          </a:custGeom>
          <a:noFill/>
          <a:ln w="76200" cap="flat" cmpd="sng">
            <a:solidFill>
              <a:schemeClr val="accent2"/>
            </a:solidFill>
            <a:prstDash val="solid"/>
            <a:round/>
            <a:headEnd/>
            <a:tailEnd/>
          </a:ln>
          <a:effectLst/>
        </p:spPr>
        <p:txBody>
          <a:bodyPr wrap="none" anchor="ctr"/>
          <a:lstStyle/>
          <a:p>
            <a:endParaRPr lang="zh-CN" altLang="en-US"/>
          </a:p>
        </p:txBody>
      </p:sp>
      <p:sp>
        <p:nvSpPr>
          <p:cNvPr id="539682" name="Line 34"/>
          <p:cNvSpPr>
            <a:spLocks noChangeShapeType="1"/>
          </p:cNvSpPr>
          <p:nvPr/>
        </p:nvSpPr>
        <p:spPr bwMode="auto">
          <a:xfrm flipV="1">
            <a:off x="5593655" y="4352355"/>
            <a:ext cx="2343150" cy="3175"/>
          </a:xfrm>
          <a:prstGeom prst="line">
            <a:avLst/>
          </a:prstGeom>
          <a:noFill/>
          <a:ln w="38100" cap="rnd">
            <a:solidFill>
              <a:schemeClr val="tx1"/>
            </a:solidFill>
            <a:prstDash val="sysDot"/>
            <a:round/>
            <a:headEnd/>
            <a:tailEnd type="triangle" w="med" len="med"/>
          </a:ln>
          <a:effectLst/>
        </p:spPr>
        <p:txBody>
          <a:bodyPr wrap="none" anchor="ctr"/>
          <a:lstStyle/>
          <a:p>
            <a:endParaRPr lang="zh-CN" altLang="en-US"/>
          </a:p>
        </p:txBody>
      </p:sp>
      <p:sp>
        <p:nvSpPr>
          <p:cNvPr id="539683" name="Text Box 35"/>
          <p:cNvSpPr txBox="1">
            <a:spLocks noChangeArrowheads="1"/>
          </p:cNvSpPr>
          <p:nvPr/>
        </p:nvSpPr>
        <p:spPr bwMode="auto">
          <a:xfrm>
            <a:off x="7666930" y="4346005"/>
            <a:ext cx="309562" cy="396875"/>
          </a:xfrm>
          <a:prstGeom prst="rect">
            <a:avLst/>
          </a:prstGeom>
          <a:noFill/>
          <a:ln w="38100" cap="rnd">
            <a:noFill/>
            <a:prstDash val="sysDot"/>
            <a:miter lim="800000"/>
            <a:headEnd/>
            <a:tailEnd/>
          </a:ln>
          <a:effectLst/>
        </p:spPr>
        <p:txBody>
          <a:bodyPr anchor="ctr">
            <a:spAutoFit/>
          </a:bodyPr>
          <a:lstStyle/>
          <a:p>
            <a:r>
              <a:rPr kumimoji="1" lang="en-US" altLang="zh-CN" sz="2000" b="1" i="1">
                <a:ea typeface="楷体_GB2312" pitchFamily="49" charset="-122"/>
              </a:rPr>
              <a:t>y</a:t>
            </a:r>
            <a:endParaRPr kumimoji="1" lang="en-US" altLang="zh-CN" sz="2000" b="1">
              <a:ea typeface="楷体_GB2312" pitchFamily="49" charset="-122"/>
            </a:endParaRPr>
          </a:p>
        </p:txBody>
      </p:sp>
      <p:sp>
        <p:nvSpPr>
          <p:cNvPr id="539684" name="Text Box 36"/>
          <p:cNvSpPr txBox="1">
            <a:spLocks noChangeArrowheads="1"/>
          </p:cNvSpPr>
          <p:nvPr/>
        </p:nvSpPr>
        <p:spPr bwMode="auto">
          <a:xfrm>
            <a:off x="5177730" y="858267"/>
            <a:ext cx="806450" cy="457200"/>
          </a:xfrm>
          <a:prstGeom prst="rect">
            <a:avLst/>
          </a:prstGeom>
          <a:noFill/>
          <a:ln w="38100" cap="rnd">
            <a:noFill/>
            <a:prstDash val="sysDot"/>
            <a:miter lim="800000"/>
            <a:headEnd/>
            <a:tailEnd/>
          </a:ln>
          <a:effectLst/>
        </p:spPr>
        <p:txBody>
          <a:bodyPr anchor="ctr">
            <a:spAutoFit/>
          </a:bodyPr>
          <a:lstStyle/>
          <a:p>
            <a:pPr algn="r"/>
            <a:r>
              <a:rPr kumimoji="1" lang="en-US" altLang="zh-CN" sz="1400">
                <a:ea typeface="楷体_GB2312" pitchFamily="49" charset="-122"/>
              </a:rPr>
              <a:t> </a:t>
            </a:r>
            <a:r>
              <a:rPr kumimoji="1" lang="en-US" altLang="zh-CN" sz="2400" b="1" i="1">
                <a:ea typeface="楷体_GB2312" pitchFamily="49" charset="-122"/>
              </a:rPr>
              <a:t>z</a:t>
            </a:r>
            <a:endParaRPr kumimoji="1" lang="en-US" altLang="zh-CN" sz="2400" b="1">
              <a:ea typeface="楷体_GB2312" pitchFamily="49" charset="-122"/>
            </a:endParaRPr>
          </a:p>
        </p:txBody>
      </p:sp>
      <p:sp>
        <p:nvSpPr>
          <p:cNvPr id="539685" name="Text Box 37"/>
          <p:cNvSpPr txBox="1">
            <a:spLocks noChangeArrowheads="1"/>
          </p:cNvSpPr>
          <p:nvPr/>
        </p:nvSpPr>
        <p:spPr bwMode="auto">
          <a:xfrm>
            <a:off x="5250755" y="3991992"/>
            <a:ext cx="668337" cy="457200"/>
          </a:xfrm>
          <a:prstGeom prst="rect">
            <a:avLst/>
          </a:prstGeom>
          <a:noFill/>
          <a:ln w="9525">
            <a:noFill/>
            <a:miter lim="800000"/>
            <a:headEnd/>
            <a:tailEnd/>
          </a:ln>
          <a:effectLst/>
        </p:spPr>
        <p:txBody>
          <a:bodyPr>
            <a:spAutoFit/>
          </a:bodyPr>
          <a:lstStyle/>
          <a:p>
            <a:r>
              <a:rPr kumimoji="1" lang="en-US" altLang="zh-CN" sz="2400" i="1">
                <a:ea typeface="楷体_GB2312" pitchFamily="49" charset="-122"/>
              </a:rPr>
              <a:t>o</a:t>
            </a:r>
            <a:endParaRPr kumimoji="1" lang="en-US" altLang="zh-CN" sz="2400">
              <a:ea typeface="楷体_GB2312" pitchFamily="49" charset="-122"/>
            </a:endParaRPr>
          </a:p>
        </p:txBody>
      </p:sp>
      <p:sp>
        <p:nvSpPr>
          <p:cNvPr id="539686" name="Text Box 38"/>
          <p:cNvSpPr txBox="1">
            <a:spLocks noChangeArrowheads="1"/>
          </p:cNvSpPr>
          <p:nvPr/>
        </p:nvSpPr>
        <p:spPr bwMode="auto">
          <a:xfrm>
            <a:off x="3117923" y="260524"/>
            <a:ext cx="1008063" cy="457200"/>
          </a:xfrm>
          <a:prstGeom prst="rect">
            <a:avLst/>
          </a:prstGeom>
          <a:noFill/>
          <a:ln w="9525">
            <a:noFill/>
            <a:miter lim="800000"/>
            <a:headEnd/>
            <a:tailEnd/>
          </a:ln>
          <a:effectLst/>
        </p:spPr>
        <p:txBody>
          <a:bodyPr wrap="none">
            <a:spAutoFit/>
          </a:bodyPr>
          <a:lstStyle/>
          <a:p>
            <a:r>
              <a:rPr kumimoji="1" lang="zh-CN" altLang="en-US" sz="2400" b="1"/>
              <a:t>绕</a:t>
            </a:r>
            <a:r>
              <a:rPr kumimoji="1" lang="zh-CN" altLang="en-US" sz="2400" b="1">
                <a:ea typeface="楷体_GB2312" pitchFamily="49" charset="-122"/>
              </a:rPr>
              <a:t> </a:t>
            </a:r>
            <a:r>
              <a:rPr kumimoji="1" lang="en-US" altLang="zh-CN" sz="2400" b="1">
                <a:solidFill>
                  <a:schemeClr val="accent2"/>
                </a:solidFill>
                <a:ea typeface="楷体_GB2312" pitchFamily="49" charset="-122"/>
              </a:rPr>
              <a:t>z</a:t>
            </a:r>
            <a:r>
              <a:rPr kumimoji="1" lang="zh-CN" altLang="zh-CN" sz="2400" b="1"/>
              <a:t>轴</a:t>
            </a:r>
            <a:endParaRPr kumimoji="1" lang="zh-CN" altLang="en-US" sz="2000"/>
          </a:p>
        </p:txBody>
      </p:sp>
      <p:sp>
        <p:nvSpPr>
          <p:cNvPr id="539687" name="Text Box 39"/>
          <p:cNvSpPr txBox="1">
            <a:spLocks noChangeArrowheads="1"/>
          </p:cNvSpPr>
          <p:nvPr/>
        </p:nvSpPr>
        <p:spPr bwMode="auto">
          <a:xfrm>
            <a:off x="7868542" y="2285430"/>
            <a:ext cx="215900" cy="244475"/>
          </a:xfrm>
          <a:prstGeom prst="rect">
            <a:avLst/>
          </a:prstGeom>
          <a:noFill/>
          <a:ln w="28575">
            <a:noFill/>
            <a:miter lim="800000"/>
            <a:headEnd/>
            <a:tailEnd/>
          </a:ln>
          <a:effectLst/>
        </p:spPr>
        <p:txBody>
          <a:bodyPr wrap="none" anchor="ctr">
            <a:spAutoFit/>
          </a:bodyPr>
          <a:lstStyle/>
          <a:p>
            <a:pPr algn="ctr"/>
            <a:r>
              <a:rPr kumimoji="1" lang="en-US" altLang="zh-CN" sz="1000" b="1">
                <a:solidFill>
                  <a:schemeClr val="bg1"/>
                </a:solidFill>
                <a:ea typeface="楷体_GB2312" pitchFamily="49" charset="-122"/>
              </a:rPr>
              <a:t>.</a:t>
            </a:r>
          </a:p>
        </p:txBody>
      </p:sp>
      <p:sp>
        <p:nvSpPr>
          <p:cNvPr id="539688" name="Oval 40"/>
          <p:cNvSpPr>
            <a:spLocks noChangeArrowheads="1"/>
          </p:cNvSpPr>
          <p:nvPr/>
        </p:nvSpPr>
        <p:spPr bwMode="auto">
          <a:xfrm>
            <a:off x="6500117" y="2231455"/>
            <a:ext cx="74613" cy="77787"/>
          </a:xfrm>
          <a:prstGeom prst="ellipse">
            <a:avLst/>
          </a:prstGeom>
          <a:solidFill>
            <a:srgbClr val="FF0000"/>
          </a:solidFill>
          <a:ln w="28575">
            <a:solidFill>
              <a:srgbClr val="FF0000"/>
            </a:solidFill>
            <a:round/>
            <a:headEnd/>
            <a:tailEnd/>
          </a:ln>
          <a:effectLst/>
        </p:spPr>
        <p:txBody>
          <a:bodyPr wrap="none" anchor="ctr"/>
          <a:lstStyle/>
          <a:p>
            <a:endParaRPr lang="zh-CN" altLang="en-US"/>
          </a:p>
        </p:txBody>
      </p:sp>
      <p:graphicFrame>
        <p:nvGraphicFramePr>
          <p:cNvPr id="539689" name="Object 41"/>
          <p:cNvGraphicFramePr>
            <a:graphicFrameLocks noChangeAspect="1"/>
          </p:cNvGraphicFramePr>
          <p:nvPr/>
        </p:nvGraphicFramePr>
        <p:xfrm>
          <a:off x="1737617" y="5228580"/>
          <a:ext cx="1397000" cy="495300"/>
        </p:xfrm>
        <a:graphic>
          <a:graphicData uri="http://schemas.openxmlformats.org/presentationml/2006/ole">
            <p:oleObj spid="_x0000_s728073" name="公式" r:id="rId10" imgW="787320" imgH="279360" progId="Equation.3">
              <p:embed/>
            </p:oleObj>
          </a:graphicData>
        </a:graphic>
      </p:graphicFrame>
      <p:sp>
        <p:nvSpPr>
          <p:cNvPr id="539690" name="Text Box 42"/>
          <p:cNvSpPr txBox="1">
            <a:spLocks noChangeArrowheads="1"/>
          </p:cNvSpPr>
          <p:nvPr/>
        </p:nvSpPr>
        <p:spPr bwMode="auto">
          <a:xfrm>
            <a:off x="516830" y="4149080"/>
            <a:ext cx="1797050" cy="519112"/>
          </a:xfrm>
          <a:prstGeom prst="rect">
            <a:avLst/>
          </a:prstGeom>
          <a:noFill/>
          <a:ln w="28575">
            <a:noFill/>
            <a:miter lim="800000"/>
            <a:headEnd/>
            <a:tailEnd/>
          </a:ln>
          <a:effectLst/>
        </p:spPr>
        <p:txBody>
          <a:bodyPr anchor="ctr">
            <a:spAutoFit/>
          </a:bodyPr>
          <a:lstStyle/>
          <a:p>
            <a:pPr algn="ctr"/>
            <a:r>
              <a:rPr kumimoji="1" lang="en-US" altLang="zh-CN" sz="2800" b="1" i="1" dirty="0">
                <a:ea typeface="楷体_GB2312" pitchFamily="49" charset="-122"/>
              </a:rPr>
              <a:t>f (y</a:t>
            </a:r>
            <a:r>
              <a:rPr kumimoji="1" lang="en-US" altLang="zh-CN" sz="2000" b="1" baseline="-25000" dirty="0">
                <a:ea typeface="楷体_GB2312" pitchFamily="49" charset="-122"/>
              </a:rPr>
              <a:t>1</a:t>
            </a:r>
            <a:r>
              <a:rPr kumimoji="1" lang="en-US" altLang="zh-CN" sz="2400" b="1" baseline="-25000" dirty="0">
                <a:ea typeface="楷体_GB2312" pitchFamily="49" charset="-122"/>
              </a:rPr>
              <a:t>, </a:t>
            </a:r>
            <a:r>
              <a:rPr kumimoji="1" lang="en-US" altLang="zh-CN" sz="2800" b="1" i="1" dirty="0">
                <a:ea typeface="楷体_GB2312" pitchFamily="49" charset="-122"/>
              </a:rPr>
              <a:t>z</a:t>
            </a:r>
            <a:r>
              <a:rPr kumimoji="1" lang="en-US" altLang="zh-CN" sz="2000" b="1" baseline="-25000" dirty="0">
                <a:ea typeface="楷体_GB2312" pitchFamily="49" charset="-122"/>
              </a:rPr>
              <a:t>1</a:t>
            </a:r>
            <a:r>
              <a:rPr kumimoji="1" lang="en-US" altLang="zh-CN" sz="2400" b="1" dirty="0">
                <a:ea typeface="楷体_GB2312" pitchFamily="49" charset="-122"/>
              </a:rPr>
              <a:t>)=0</a:t>
            </a:r>
            <a:endParaRPr kumimoji="1" lang="en-US" altLang="zh-CN" sz="2800" b="1" dirty="0">
              <a:ea typeface="楷体_GB2312" pitchFamily="49" charset="-122"/>
            </a:endParaRPr>
          </a:p>
        </p:txBody>
      </p:sp>
      <p:sp>
        <p:nvSpPr>
          <p:cNvPr id="539691" name="Text Box 43"/>
          <p:cNvSpPr txBox="1">
            <a:spLocks noChangeArrowheads="1"/>
          </p:cNvSpPr>
          <p:nvPr/>
        </p:nvSpPr>
        <p:spPr bwMode="auto">
          <a:xfrm>
            <a:off x="647352" y="1556792"/>
            <a:ext cx="1217613" cy="457200"/>
          </a:xfrm>
          <a:prstGeom prst="rect">
            <a:avLst/>
          </a:prstGeom>
          <a:noFill/>
          <a:ln w="28575">
            <a:noFill/>
            <a:miter lim="800000"/>
            <a:headEnd/>
            <a:tailEnd/>
          </a:ln>
          <a:effectLst/>
        </p:spPr>
        <p:txBody>
          <a:bodyPr wrap="none" anchor="ctr">
            <a:spAutoFit/>
          </a:bodyPr>
          <a:lstStyle/>
          <a:p>
            <a:pPr algn="ctr"/>
            <a:r>
              <a:rPr kumimoji="1" lang="en-US" altLang="zh-CN" sz="2400" b="1" i="1" dirty="0">
                <a:ea typeface="楷体_GB2312" pitchFamily="49" charset="-122"/>
              </a:rPr>
              <a:t>M</a:t>
            </a:r>
            <a:r>
              <a:rPr kumimoji="1" lang="en-US" altLang="zh-CN" sz="2400" b="1" dirty="0">
                <a:ea typeface="楷体_GB2312" pitchFamily="49" charset="-122"/>
              </a:rPr>
              <a:t>(</a:t>
            </a:r>
            <a:r>
              <a:rPr kumimoji="1" lang="en-US" altLang="zh-CN" sz="2400" b="1" i="1" dirty="0" err="1">
                <a:ea typeface="楷体_GB2312" pitchFamily="49" charset="-122"/>
              </a:rPr>
              <a:t>x,y,z</a:t>
            </a:r>
            <a:r>
              <a:rPr kumimoji="1" lang="en-US" altLang="zh-CN" sz="2400" b="1" dirty="0">
                <a:ea typeface="楷体_GB2312" pitchFamily="49" charset="-122"/>
              </a:rPr>
              <a:t>)</a:t>
            </a:r>
            <a:endParaRPr kumimoji="1" lang="en-US" altLang="zh-CN" sz="2400" b="1" i="1" dirty="0">
              <a:ea typeface="楷体_GB2312" pitchFamily="49" charset="-122"/>
            </a:endParaRPr>
          </a:p>
        </p:txBody>
      </p:sp>
      <p:sp>
        <p:nvSpPr>
          <p:cNvPr id="539692" name="Rectangle 44"/>
          <p:cNvSpPr>
            <a:spLocks noGrp="1" noRot="1" noChangeArrowheads="1"/>
          </p:cNvSpPr>
          <p:nvPr>
            <p:ph type="title" idx="4294967295"/>
          </p:nvPr>
        </p:nvSpPr>
        <p:spPr>
          <a:xfrm>
            <a:off x="8516242" y="4449192"/>
            <a:ext cx="376238" cy="309563"/>
          </a:xfrm>
        </p:spPr>
        <p:txBody>
          <a:bodyPr/>
          <a:lstStyle/>
          <a:p>
            <a:r>
              <a:rPr lang="en-US" altLang="zh-CN" sz="900"/>
              <a:t>.</a:t>
            </a:r>
            <a:endParaRPr lang="en-US" altLang="zh-CN"/>
          </a:p>
        </p:txBody>
      </p:sp>
      <p:grpSp>
        <p:nvGrpSpPr>
          <p:cNvPr id="4" name="Group 45"/>
          <p:cNvGrpSpPr>
            <a:grpSpLocks/>
          </p:cNvGrpSpPr>
          <p:nvPr/>
        </p:nvGrpSpPr>
        <p:grpSpPr bwMode="auto">
          <a:xfrm>
            <a:off x="3701355" y="4369817"/>
            <a:ext cx="1919287" cy="1592263"/>
            <a:chOff x="2295" y="2798"/>
            <a:chExt cx="1209" cy="1003"/>
          </a:xfrm>
        </p:grpSpPr>
        <p:sp>
          <p:nvSpPr>
            <p:cNvPr id="539694" name="Line 46"/>
            <p:cNvSpPr>
              <a:spLocks noChangeShapeType="1"/>
            </p:cNvSpPr>
            <p:nvPr/>
          </p:nvSpPr>
          <p:spPr bwMode="auto">
            <a:xfrm rot="21482773" flipH="1">
              <a:off x="2743" y="2798"/>
              <a:ext cx="761" cy="845"/>
            </a:xfrm>
            <a:prstGeom prst="line">
              <a:avLst/>
            </a:prstGeom>
            <a:noFill/>
            <a:ln w="38100" cap="rnd">
              <a:solidFill>
                <a:schemeClr val="tx1"/>
              </a:solidFill>
              <a:prstDash val="sysDot"/>
              <a:round/>
              <a:headEnd/>
              <a:tailEnd type="triangle" w="med" len="med"/>
            </a:ln>
            <a:effectLst/>
          </p:spPr>
          <p:txBody>
            <a:bodyPr wrap="none" anchor="ctr"/>
            <a:lstStyle/>
            <a:p>
              <a:endParaRPr lang="zh-CN" altLang="en-US"/>
            </a:p>
          </p:txBody>
        </p:sp>
        <p:sp>
          <p:nvSpPr>
            <p:cNvPr id="539695" name="Text Box 47"/>
            <p:cNvSpPr txBox="1">
              <a:spLocks noChangeArrowheads="1"/>
            </p:cNvSpPr>
            <p:nvPr/>
          </p:nvSpPr>
          <p:spPr bwMode="auto">
            <a:xfrm>
              <a:off x="2295" y="3551"/>
              <a:ext cx="408" cy="250"/>
            </a:xfrm>
            <a:prstGeom prst="rect">
              <a:avLst/>
            </a:prstGeom>
            <a:noFill/>
            <a:ln w="38100" cap="rnd">
              <a:noFill/>
              <a:prstDash val="sysDot"/>
              <a:miter lim="800000"/>
              <a:headEnd/>
              <a:tailEnd/>
            </a:ln>
            <a:effectLst/>
          </p:spPr>
          <p:txBody>
            <a:bodyPr anchor="ctr">
              <a:spAutoFit/>
            </a:bodyPr>
            <a:lstStyle/>
            <a:p>
              <a:pPr algn="r"/>
              <a:r>
                <a:rPr kumimoji="1" lang="en-US" altLang="zh-CN" sz="2000" b="1" i="1">
                  <a:ea typeface="楷体_GB2312" pitchFamily="49" charset="-122"/>
                </a:rPr>
                <a:t>x</a:t>
              </a:r>
              <a:endParaRPr kumimoji="1" lang="en-US" altLang="zh-CN" sz="2000" b="1">
                <a:ea typeface="楷体_GB2312" pitchFamily="49" charset="-122"/>
              </a:endParaRPr>
            </a:p>
          </p:txBody>
        </p:sp>
      </p:grpSp>
      <p:grpSp>
        <p:nvGrpSpPr>
          <p:cNvPr id="5" name="Group 48"/>
          <p:cNvGrpSpPr>
            <a:grpSpLocks/>
          </p:cNvGrpSpPr>
          <p:nvPr/>
        </p:nvGrpSpPr>
        <p:grpSpPr bwMode="auto">
          <a:xfrm>
            <a:off x="4631630" y="2044130"/>
            <a:ext cx="1892300" cy="442912"/>
            <a:chOff x="482" y="2169"/>
            <a:chExt cx="1873" cy="751"/>
          </a:xfrm>
        </p:grpSpPr>
        <p:sp>
          <p:nvSpPr>
            <p:cNvPr id="539697" name="Arc 49"/>
            <p:cNvSpPr>
              <a:spLocks/>
            </p:cNvSpPr>
            <p:nvPr/>
          </p:nvSpPr>
          <p:spPr bwMode="auto">
            <a:xfrm rot="-16151433">
              <a:off x="1195" y="1765"/>
              <a:ext cx="449" cy="1862"/>
            </a:xfrm>
            <a:custGeom>
              <a:avLst/>
              <a:gdLst>
                <a:gd name="G0" fmla="+- 4196 0 0"/>
                <a:gd name="G1" fmla="+- 21600 0 0"/>
                <a:gd name="G2" fmla="+- 21600 0 0"/>
                <a:gd name="T0" fmla="*/ 67 w 25796"/>
                <a:gd name="T1" fmla="*/ 398 h 43200"/>
                <a:gd name="T2" fmla="*/ 0 w 25796"/>
                <a:gd name="T3" fmla="*/ 42788 h 43200"/>
                <a:gd name="T4" fmla="*/ 4196 w 25796"/>
                <a:gd name="T5" fmla="*/ 21600 h 43200"/>
              </a:gdLst>
              <a:ahLst/>
              <a:cxnLst>
                <a:cxn ang="0">
                  <a:pos x="T0" y="T1"/>
                </a:cxn>
                <a:cxn ang="0">
                  <a:pos x="T2" y="T3"/>
                </a:cxn>
                <a:cxn ang="0">
                  <a:pos x="T4" y="T5"/>
                </a:cxn>
              </a:cxnLst>
              <a:rect l="0" t="0" r="r" b="b"/>
              <a:pathLst>
                <a:path w="25796" h="43200" fill="none" extrusionOk="0">
                  <a:moveTo>
                    <a:pt x="67" y="398"/>
                  </a:moveTo>
                  <a:cubicBezTo>
                    <a:pt x="1427" y="133"/>
                    <a:pt x="2810" y="-1"/>
                    <a:pt x="4196" y="0"/>
                  </a:cubicBezTo>
                  <a:cubicBezTo>
                    <a:pt x="16125" y="0"/>
                    <a:pt x="25796" y="9670"/>
                    <a:pt x="25796" y="21600"/>
                  </a:cubicBezTo>
                  <a:cubicBezTo>
                    <a:pt x="25796" y="33529"/>
                    <a:pt x="16125" y="43200"/>
                    <a:pt x="4196" y="43200"/>
                  </a:cubicBezTo>
                  <a:cubicBezTo>
                    <a:pt x="2787" y="43200"/>
                    <a:pt x="1381" y="43062"/>
                    <a:pt x="-1" y="42788"/>
                  </a:cubicBezTo>
                </a:path>
                <a:path w="25796" h="43200" stroke="0" extrusionOk="0">
                  <a:moveTo>
                    <a:pt x="67" y="398"/>
                  </a:moveTo>
                  <a:cubicBezTo>
                    <a:pt x="1427" y="133"/>
                    <a:pt x="2810" y="-1"/>
                    <a:pt x="4196" y="0"/>
                  </a:cubicBezTo>
                  <a:cubicBezTo>
                    <a:pt x="16125" y="0"/>
                    <a:pt x="25796" y="9670"/>
                    <a:pt x="25796" y="21600"/>
                  </a:cubicBezTo>
                  <a:cubicBezTo>
                    <a:pt x="25796" y="33529"/>
                    <a:pt x="16125" y="43200"/>
                    <a:pt x="4196" y="43200"/>
                  </a:cubicBezTo>
                  <a:cubicBezTo>
                    <a:pt x="2787" y="43200"/>
                    <a:pt x="1381" y="43062"/>
                    <a:pt x="-1" y="42788"/>
                  </a:cubicBezTo>
                  <a:lnTo>
                    <a:pt x="4196" y="21600"/>
                  </a:lnTo>
                  <a:close/>
                </a:path>
              </a:pathLst>
            </a:custGeom>
            <a:noFill/>
            <a:ln w="38100">
              <a:solidFill>
                <a:srgbClr val="FF00FF"/>
              </a:solidFill>
              <a:round/>
              <a:headEnd/>
              <a:tailEnd/>
            </a:ln>
            <a:effectLst/>
          </p:spPr>
          <p:txBody>
            <a:bodyPr wrap="none" anchor="ctr"/>
            <a:lstStyle/>
            <a:p>
              <a:endParaRPr lang="zh-CN" altLang="en-US"/>
            </a:p>
          </p:txBody>
        </p:sp>
        <p:sp>
          <p:nvSpPr>
            <p:cNvPr id="539698" name="Arc 50"/>
            <p:cNvSpPr>
              <a:spLocks/>
            </p:cNvSpPr>
            <p:nvPr/>
          </p:nvSpPr>
          <p:spPr bwMode="auto">
            <a:xfrm rot="16158204" flipV="1">
              <a:off x="1230" y="1421"/>
              <a:ext cx="378" cy="1873"/>
            </a:xfrm>
            <a:custGeom>
              <a:avLst/>
              <a:gdLst>
                <a:gd name="G0" fmla="+- 980 0 0"/>
                <a:gd name="G1" fmla="+- 21600 0 0"/>
                <a:gd name="G2" fmla="+- 21600 0 0"/>
                <a:gd name="T0" fmla="*/ 0 w 22580"/>
                <a:gd name="T1" fmla="*/ 22 h 43200"/>
                <a:gd name="T2" fmla="*/ 605 w 22580"/>
                <a:gd name="T3" fmla="*/ 43197 h 43200"/>
                <a:gd name="T4" fmla="*/ 980 w 22580"/>
                <a:gd name="T5" fmla="*/ 21600 h 43200"/>
              </a:gdLst>
              <a:ahLst/>
              <a:cxnLst>
                <a:cxn ang="0">
                  <a:pos x="T0" y="T1"/>
                </a:cxn>
                <a:cxn ang="0">
                  <a:pos x="T2" y="T3"/>
                </a:cxn>
                <a:cxn ang="0">
                  <a:pos x="T4" y="T5"/>
                </a:cxn>
              </a:cxnLst>
              <a:rect l="0" t="0" r="r" b="b"/>
              <a:pathLst>
                <a:path w="22580" h="43200" fill="none" extrusionOk="0">
                  <a:moveTo>
                    <a:pt x="0" y="22"/>
                  </a:moveTo>
                  <a:cubicBezTo>
                    <a:pt x="326" y="7"/>
                    <a:pt x="653" y="-1"/>
                    <a:pt x="980" y="0"/>
                  </a:cubicBezTo>
                  <a:cubicBezTo>
                    <a:pt x="12909" y="0"/>
                    <a:pt x="22580" y="9670"/>
                    <a:pt x="22580" y="21600"/>
                  </a:cubicBezTo>
                  <a:cubicBezTo>
                    <a:pt x="22580" y="33529"/>
                    <a:pt x="12909" y="43200"/>
                    <a:pt x="980" y="43200"/>
                  </a:cubicBezTo>
                  <a:cubicBezTo>
                    <a:pt x="854" y="43200"/>
                    <a:pt x="729" y="43198"/>
                    <a:pt x="605" y="43196"/>
                  </a:cubicBezTo>
                </a:path>
                <a:path w="22580" h="43200" stroke="0" extrusionOk="0">
                  <a:moveTo>
                    <a:pt x="0" y="22"/>
                  </a:moveTo>
                  <a:cubicBezTo>
                    <a:pt x="326" y="7"/>
                    <a:pt x="653" y="-1"/>
                    <a:pt x="980" y="0"/>
                  </a:cubicBezTo>
                  <a:cubicBezTo>
                    <a:pt x="12909" y="0"/>
                    <a:pt x="22580" y="9670"/>
                    <a:pt x="22580" y="21600"/>
                  </a:cubicBezTo>
                  <a:cubicBezTo>
                    <a:pt x="22580" y="33529"/>
                    <a:pt x="12909" y="43200"/>
                    <a:pt x="980" y="43200"/>
                  </a:cubicBezTo>
                  <a:cubicBezTo>
                    <a:pt x="854" y="43200"/>
                    <a:pt x="729" y="43198"/>
                    <a:pt x="605" y="43196"/>
                  </a:cubicBezTo>
                  <a:lnTo>
                    <a:pt x="980" y="21600"/>
                  </a:lnTo>
                  <a:close/>
                </a:path>
              </a:pathLst>
            </a:custGeom>
            <a:noFill/>
            <a:ln w="38100">
              <a:solidFill>
                <a:srgbClr val="FF00FF"/>
              </a:solidFill>
              <a:prstDash val="sysDot"/>
              <a:round/>
              <a:headEnd/>
              <a:tailEnd/>
            </a:ln>
            <a:effectLst/>
          </p:spPr>
          <p:txBody>
            <a:bodyPr wrap="none" anchor="ctr"/>
            <a:lstStyle/>
            <a:p>
              <a:endParaRPr lang="zh-CN" altLang="en-US"/>
            </a:p>
          </p:txBody>
        </p:sp>
      </p:grpSp>
      <p:sp>
        <p:nvSpPr>
          <p:cNvPr id="539699" name="Text Box 51"/>
          <p:cNvSpPr txBox="1">
            <a:spLocks noChangeArrowheads="1"/>
          </p:cNvSpPr>
          <p:nvPr/>
        </p:nvSpPr>
        <p:spPr bwMode="auto">
          <a:xfrm>
            <a:off x="1822102" y="1556792"/>
            <a:ext cx="647700" cy="457200"/>
          </a:xfrm>
          <a:prstGeom prst="rect">
            <a:avLst/>
          </a:prstGeom>
          <a:noFill/>
          <a:ln w="38100">
            <a:noFill/>
            <a:miter lim="800000"/>
            <a:headEnd/>
            <a:tailEnd/>
          </a:ln>
          <a:effectLst/>
        </p:spPr>
        <p:txBody>
          <a:bodyPr wrap="none" anchor="ctr">
            <a:spAutoFit/>
          </a:bodyPr>
          <a:lstStyle/>
          <a:p>
            <a:pPr algn="ctr"/>
            <a:r>
              <a:rPr kumimoji="1" lang="en-US" altLang="zh-CN" sz="2400" b="1" dirty="0">
                <a:ea typeface="楷体_GB2312" pitchFamily="49" charset="-122"/>
                <a:sym typeface="Symbol" pitchFamily="18" charset="2"/>
              </a:rPr>
              <a:t> </a:t>
            </a:r>
            <a:r>
              <a:rPr kumimoji="1" lang="en-US" altLang="zh-CN" sz="2400" b="1" i="1" dirty="0">
                <a:ea typeface="楷体_GB2312" pitchFamily="49" charset="-122"/>
                <a:sym typeface="Symbol" pitchFamily="18" charset="2"/>
              </a:rPr>
              <a:t>S</a:t>
            </a:r>
            <a:endParaRPr kumimoji="1" lang="en-US" altLang="zh-CN" sz="2400" b="1" dirty="0">
              <a:ea typeface="楷体_GB2312" pitchFamily="49" charset="-122"/>
            </a:endParaRPr>
          </a:p>
        </p:txBody>
      </p:sp>
      <p:sp>
        <p:nvSpPr>
          <p:cNvPr id="55" name="TextBox 54"/>
          <p:cNvSpPr txBox="1"/>
          <p:nvPr/>
        </p:nvSpPr>
        <p:spPr>
          <a:xfrm>
            <a:off x="381570" y="2444695"/>
            <a:ext cx="3240360" cy="1200329"/>
          </a:xfrm>
          <a:prstGeom prst="rect">
            <a:avLst/>
          </a:prstGeom>
          <a:noFill/>
        </p:spPr>
        <p:txBody>
          <a:bodyPr wrap="square" rtlCol="0">
            <a:spAutoFit/>
          </a:bodyPr>
          <a:lstStyle/>
          <a:p>
            <a:r>
              <a:rPr lang="zh-CN" altLang="en-US" sz="2400" b="1" dirty="0" smtClean="0"/>
              <a:t>充分必要条件为</a:t>
            </a:r>
            <a:r>
              <a:rPr lang="en-US" altLang="zh-CN" sz="2400" b="1" dirty="0" smtClean="0"/>
              <a:t>M</a:t>
            </a:r>
            <a:r>
              <a:rPr lang="zh-CN" altLang="en-US" sz="2400" b="1" dirty="0" smtClean="0"/>
              <a:t>在经过母线上某一点</a:t>
            </a:r>
            <a:r>
              <a:rPr lang="en-US" altLang="zh-CN" sz="2400" b="1" dirty="0" smtClean="0"/>
              <a:t>N</a:t>
            </a:r>
            <a:r>
              <a:rPr lang="zh-CN" altLang="en-US" sz="2400" b="1" dirty="0" smtClean="0"/>
              <a:t>的纬圆上</a:t>
            </a:r>
          </a:p>
        </p:txBody>
      </p:sp>
      <p:graphicFrame>
        <p:nvGraphicFramePr>
          <p:cNvPr id="728074" name="Object 10"/>
          <p:cNvGraphicFramePr>
            <a:graphicFrameLocks noChangeAspect="1"/>
          </p:cNvGraphicFramePr>
          <p:nvPr/>
        </p:nvGraphicFramePr>
        <p:xfrm>
          <a:off x="2234505" y="6101605"/>
          <a:ext cx="3548062" cy="639763"/>
        </p:xfrm>
        <a:graphic>
          <a:graphicData uri="http://schemas.openxmlformats.org/presentationml/2006/ole">
            <p:oleObj spid="_x0000_s728074" name="Equation" r:id="rId11" imgW="1549080" imgH="27936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539663"/>
                                        </p:tgtEl>
                                        <p:attrNameLst>
                                          <p:attrName>style.visibility</p:attrName>
                                        </p:attrNameLst>
                                      </p:cBhvr>
                                      <p:to>
                                        <p:strVal val="visible"/>
                                      </p:to>
                                    </p:set>
                                    <p:animEffect transition="in" filter="slide(fromRight)">
                                      <p:cBhvr>
                                        <p:cTn id="7" dur="500"/>
                                        <p:tgtEl>
                                          <p:spTgt spid="539663"/>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539654"/>
                                        </p:tgtEl>
                                        <p:attrNameLst>
                                          <p:attrName>style.visibility</p:attrName>
                                        </p:attrNameLst>
                                      </p:cBhvr>
                                      <p:to>
                                        <p:strVal val="visible"/>
                                      </p:to>
                                    </p:set>
                                    <p:anim calcmode="lin" valueType="num">
                                      <p:cBhvr>
                                        <p:cTn id="12" dur="500" fill="hold"/>
                                        <p:tgtEl>
                                          <p:spTgt spid="539654"/>
                                        </p:tgtEl>
                                        <p:attrNameLst>
                                          <p:attrName>ppt_x</p:attrName>
                                        </p:attrNameLst>
                                      </p:cBhvr>
                                      <p:tavLst>
                                        <p:tav tm="0">
                                          <p:val>
                                            <p:strVal val="#ppt_x-#ppt_w/2"/>
                                          </p:val>
                                        </p:tav>
                                        <p:tav tm="100000">
                                          <p:val>
                                            <p:strVal val="#ppt_x"/>
                                          </p:val>
                                        </p:tav>
                                      </p:tavLst>
                                    </p:anim>
                                    <p:anim calcmode="lin" valueType="num">
                                      <p:cBhvr>
                                        <p:cTn id="13" dur="500" fill="hold"/>
                                        <p:tgtEl>
                                          <p:spTgt spid="539654"/>
                                        </p:tgtEl>
                                        <p:attrNameLst>
                                          <p:attrName>ppt_y</p:attrName>
                                        </p:attrNameLst>
                                      </p:cBhvr>
                                      <p:tavLst>
                                        <p:tav tm="0">
                                          <p:val>
                                            <p:strVal val="#ppt_y"/>
                                          </p:val>
                                        </p:tav>
                                        <p:tav tm="100000">
                                          <p:val>
                                            <p:strVal val="#ppt_y"/>
                                          </p:val>
                                        </p:tav>
                                      </p:tavLst>
                                    </p:anim>
                                    <p:anim calcmode="lin" valueType="num">
                                      <p:cBhvr>
                                        <p:cTn id="14" dur="500" fill="hold"/>
                                        <p:tgtEl>
                                          <p:spTgt spid="539654"/>
                                        </p:tgtEl>
                                        <p:attrNameLst>
                                          <p:attrName>ppt_w</p:attrName>
                                        </p:attrNameLst>
                                      </p:cBhvr>
                                      <p:tavLst>
                                        <p:tav tm="0">
                                          <p:val>
                                            <p:fltVal val="0"/>
                                          </p:val>
                                        </p:tav>
                                        <p:tav tm="100000">
                                          <p:val>
                                            <p:strVal val="#ppt_w"/>
                                          </p:val>
                                        </p:tav>
                                      </p:tavLst>
                                    </p:anim>
                                    <p:anim calcmode="lin" valueType="num">
                                      <p:cBhvr>
                                        <p:cTn id="15" dur="500" fill="hold"/>
                                        <p:tgtEl>
                                          <p:spTgt spid="539654"/>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nodeType="clickEffect">
                                  <p:stCondLst>
                                    <p:cond delay="0"/>
                                  </p:stCondLst>
                                  <p:childTnLst>
                                    <p:set>
                                      <p:cBhvr>
                                        <p:cTn id="19" dur="1" fill="hold">
                                          <p:stCondLst>
                                            <p:cond delay="0"/>
                                          </p:stCondLst>
                                        </p:cTn>
                                        <p:tgtEl>
                                          <p:spTgt spid="539668"/>
                                        </p:tgtEl>
                                        <p:attrNameLst>
                                          <p:attrName>style.visibility</p:attrName>
                                        </p:attrNameLst>
                                      </p:cBhvr>
                                      <p:to>
                                        <p:strVal val="visible"/>
                                      </p:to>
                                    </p:set>
                                    <p:anim calcmode="lin" valueType="num">
                                      <p:cBhvr>
                                        <p:cTn id="20" dur="500" fill="hold"/>
                                        <p:tgtEl>
                                          <p:spTgt spid="539668"/>
                                        </p:tgtEl>
                                        <p:attrNameLst>
                                          <p:attrName>ppt_x</p:attrName>
                                        </p:attrNameLst>
                                      </p:cBhvr>
                                      <p:tavLst>
                                        <p:tav tm="0">
                                          <p:val>
                                            <p:strVal val="#ppt_x-#ppt_w/2"/>
                                          </p:val>
                                        </p:tav>
                                        <p:tav tm="100000">
                                          <p:val>
                                            <p:strVal val="#ppt_x"/>
                                          </p:val>
                                        </p:tav>
                                      </p:tavLst>
                                    </p:anim>
                                    <p:anim calcmode="lin" valueType="num">
                                      <p:cBhvr>
                                        <p:cTn id="21" dur="500" fill="hold"/>
                                        <p:tgtEl>
                                          <p:spTgt spid="539668"/>
                                        </p:tgtEl>
                                        <p:attrNameLst>
                                          <p:attrName>ppt_y</p:attrName>
                                        </p:attrNameLst>
                                      </p:cBhvr>
                                      <p:tavLst>
                                        <p:tav tm="0">
                                          <p:val>
                                            <p:strVal val="#ppt_y"/>
                                          </p:val>
                                        </p:tav>
                                        <p:tav tm="100000">
                                          <p:val>
                                            <p:strVal val="#ppt_y"/>
                                          </p:val>
                                        </p:tav>
                                      </p:tavLst>
                                    </p:anim>
                                    <p:anim calcmode="lin" valueType="num">
                                      <p:cBhvr>
                                        <p:cTn id="22" dur="500" fill="hold"/>
                                        <p:tgtEl>
                                          <p:spTgt spid="539668"/>
                                        </p:tgtEl>
                                        <p:attrNameLst>
                                          <p:attrName>ppt_w</p:attrName>
                                        </p:attrNameLst>
                                      </p:cBhvr>
                                      <p:tavLst>
                                        <p:tav tm="0">
                                          <p:val>
                                            <p:fltVal val="0"/>
                                          </p:val>
                                        </p:tav>
                                        <p:tav tm="100000">
                                          <p:val>
                                            <p:strVal val="#ppt_w"/>
                                          </p:val>
                                        </p:tav>
                                      </p:tavLst>
                                    </p:anim>
                                    <p:anim calcmode="lin" valueType="num">
                                      <p:cBhvr>
                                        <p:cTn id="23" dur="500" fill="hold"/>
                                        <p:tgtEl>
                                          <p:spTgt spid="539668"/>
                                        </p:tgtEl>
                                        <p:attrNameLst>
                                          <p:attrName>ppt_h</p:attrName>
                                        </p:attrNameLst>
                                      </p:cBhvr>
                                      <p:tavLst>
                                        <p:tav tm="0">
                                          <p:val>
                                            <p:strVal val="#ppt_h"/>
                                          </p:val>
                                        </p:tav>
                                        <p:tav tm="100000">
                                          <p:val>
                                            <p:strVal val="#ppt_h"/>
                                          </p:val>
                                        </p:tav>
                                      </p:tavLst>
                                    </p:anim>
                                  </p:childTnLst>
                                  <p:subTnLst>
                                    <p:animClr>
                                      <p:cBhvr override="childStyle">
                                        <p:cTn dur="1" fill="hold" display="0" masterRel="nextClick" afterEffect="1"/>
                                        <p:tgtEl>
                                          <p:spTgt spid="539668"/>
                                        </p:tgtEl>
                                        <p:attrNameLst>
                                          <p:attrName>ppt_c</p:attrName>
                                        </p:attrNameLst>
                                      </p:cBhvr>
                                      <p:to>
                                        <a:schemeClr val="tx1"/>
                                      </p:to>
                                    </p:animClr>
                                  </p:subTnLst>
                                </p:cTn>
                              </p:par>
                            </p:childTnLst>
                          </p:cTn>
                        </p:par>
                      </p:childTnLst>
                    </p:cTn>
                  </p:par>
                  <p:par>
                    <p:cTn id="24" fill="hold">
                      <p:stCondLst>
                        <p:cond delay="indefinite"/>
                      </p:stCondLst>
                      <p:childTnLst>
                        <p:par>
                          <p:cTn id="25" fill="hold">
                            <p:stCondLst>
                              <p:cond delay="0"/>
                            </p:stCondLst>
                            <p:childTnLst>
                              <p:par>
                                <p:cTn id="26" presetID="17" presetClass="entr" presetSubtype="8" fill="hold" grpId="0" nodeType="clickEffect">
                                  <p:stCondLst>
                                    <p:cond delay="0"/>
                                  </p:stCondLst>
                                  <p:childTnLst>
                                    <p:set>
                                      <p:cBhvr>
                                        <p:cTn id="27" dur="1" fill="hold">
                                          <p:stCondLst>
                                            <p:cond delay="0"/>
                                          </p:stCondLst>
                                        </p:cTn>
                                        <p:tgtEl>
                                          <p:spTgt spid="539691"/>
                                        </p:tgtEl>
                                        <p:attrNameLst>
                                          <p:attrName>style.visibility</p:attrName>
                                        </p:attrNameLst>
                                      </p:cBhvr>
                                      <p:to>
                                        <p:strVal val="visible"/>
                                      </p:to>
                                    </p:set>
                                    <p:anim calcmode="lin" valueType="num">
                                      <p:cBhvr>
                                        <p:cTn id="28" dur="500" fill="hold"/>
                                        <p:tgtEl>
                                          <p:spTgt spid="539691"/>
                                        </p:tgtEl>
                                        <p:attrNameLst>
                                          <p:attrName>ppt_x</p:attrName>
                                        </p:attrNameLst>
                                      </p:cBhvr>
                                      <p:tavLst>
                                        <p:tav tm="0">
                                          <p:val>
                                            <p:strVal val="#ppt_x-#ppt_w/2"/>
                                          </p:val>
                                        </p:tav>
                                        <p:tav tm="100000">
                                          <p:val>
                                            <p:strVal val="#ppt_x"/>
                                          </p:val>
                                        </p:tav>
                                      </p:tavLst>
                                    </p:anim>
                                    <p:anim calcmode="lin" valueType="num">
                                      <p:cBhvr>
                                        <p:cTn id="29" dur="500" fill="hold"/>
                                        <p:tgtEl>
                                          <p:spTgt spid="539691"/>
                                        </p:tgtEl>
                                        <p:attrNameLst>
                                          <p:attrName>ppt_y</p:attrName>
                                        </p:attrNameLst>
                                      </p:cBhvr>
                                      <p:tavLst>
                                        <p:tav tm="0">
                                          <p:val>
                                            <p:strVal val="#ppt_y"/>
                                          </p:val>
                                        </p:tav>
                                        <p:tav tm="100000">
                                          <p:val>
                                            <p:strVal val="#ppt_y"/>
                                          </p:val>
                                        </p:tav>
                                      </p:tavLst>
                                    </p:anim>
                                    <p:anim calcmode="lin" valueType="num">
                                      <p:cBhvr>
                                        <p:cTn id="30" dur="500" fill="hold"/>
                                        <p:tgtEl>
                                          <p:spTgt spid="539691"/>
                                        </p:tgtEl>
                                        <p:attrNameLst>
                                          <p:attrName>ppt_w</p:attrName>
                                        </p:attrNameLst>
                                      </p:cBhvr>
                                      <p:tavLst>
                                        <p:tav tm="0">
                                          <p:val>
                                            <p:fltVal val="0"/>
                                          </p:val>
                                        </p:tav>
                                        <p:tav tm="100000">
                                          <p:val>
                                            <p:strVal val="#ppt_w"/>
                                          </p:val>
                                        </p:tav>
                                      </p:tavLst>
                                    </p:anim>
                                    <p:anim calcmode="lin" valueType="num">
                                      <p:cBhvr>
                                        <p:cTn id="31" dur="500" fill="hold"/>
                                        <p:tgtEl>
                                          <p:spTgt spid="539691"/>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8" fill="hold" grpId="0" nodeType="clickEffect">
                                  <p:stCondLst>
                                    <p:cond delay="0"/>
                                  </p:stCondLst>
                                  <p:childTnLst>
                                    <p:set>
                                      <p:cBhvr>
                                        <p:cTn id="35" dur="1" fill="hold">
                                          <p:stCondLst>
                                            <p:cond delay="0"/>
                                          </p:stCondLst>
                                        </p:cTn>
                                        <p:tgtEl>
                                          <p:spTgt spid="539699"/>
                                        </p:tgtEl>
                                        <p:attrNameLst>
                                          <p:attrName>style.visibility</p:attrName>
                                        </p:attrNameLst>
                                      </p:cBhvr>
                                      <p:to>
                                        <p:strVal val="visible"/>
                                      </p:to>
                                    </p:set>
                                    <p:anim calcmode="lin" valueType="num">
                                      <p:cBhvr>
                                        <p:cTn id="36" dur="500" fill="hold"/>
                                        <p:tgtEl>
                                          <p:spTgt spid="539699"/>
                                        </p:tgtEl>
                                        <p:attrNameLst>
                                          <p:attrName>ppt_x</p:attrName>
                                        </p:attrNameLst>
                                      </p:cBhvr>
                                      <p:tavLst>
                                        <p:tav tm="0">
                                          <p:val>
                                            <p:strVal val="#ppt_x-#ppt_w/2"/>
                                          </p:val>
                                        </p:tav>
                                        <p:tav tm="100000">
                                          <p:val>
                                            <p:strVal val="#ppt_x"/>
                                          </p:val>
                                        </p:tav>
                                      </p:tavLst>
                                    </p:anim>
                                    <p:anim calcmode="lin" valueType="num">
                                      <p:cBhvr>
                                        <p:cTn id="37" dur="500" fill="hold"/>
                                        <p:tgtEl>
                                          <p:spTgt spid="539699"/>
                                        </p:tgtEl>
                                        <p:attrNameLst>
                                          <p:attrName>ppt_y</p:attrName>
                                        </p:attrNameLst>
                                      </p:cBhvr>
                                      <p:tavLst>
                                        <p:tav tm="0">
                                          <p:val>
                                            <p:strVal val="#ppt_y"/>
                                          </p:val>
                                        </p:tav>
                                        <p:tav tm="100000">
                                          <p:val>
                                            <p:strVal val="#ppt_y"/>
                                          </p:val>
                                        </p:tav>
                                      </p:tavLst>
                                    </p:anim>
                                    <p:anim calcmode="lin" valueType="num">
                                      <p:cBhvr>
                                        <p:cTn id="38" dur="500" fill="hold"/>
                                        <p:tgtEl>
                                          <p:spTgt spid="539699"/>
                                        </p:tgtEl>
                                        <p:attrNameLst>
                                          <p:attrName>ppt_w</p:attrName>
                                        </p:attrNameLst>
                                      </p:cBhvr>
                                      <p:tavLst>
                                        <p:tav tm="0">
                                          <p:val>
                                            <p:fltVal val="0"/>
                                          </p:val>
                                        </p:tav>
                                        <p:tav tm="100000">
                                          <p:val>
                                            <p:strVal val="#ppt_w"/>
                                          </p:val>
                                        </p:tav>
                                      </p:tavLst>
                                    </p:anim>
                                    <p:anim calcmode="lin" valueType="num">
                                      <p:cBhvr>
                                        <p:cTn id="39" dur="500" fill="hold"/>
                                        <p:tgtEl>
                                          <p:spTgt spid="539699"/>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15" presetClass="entr" presetSubtype="0" fill="hold" grpId="0" nodeType="clickEffect">
                                  <p:stCondLst>
                                    <p:cond delay="0"/>
                                  </p:stCondLst>
                                  <p:childTnLst>
                                    <p:set>
                                      <p:cBhvr>
                                        <p:cTn id="43" dur="1" fill="hold">
                                          <p:stCondLst>
                                            <p:cond delay="0"/>
                                          </p:stCondLst>
                                        </p:cTn>
                                        <p:tgtEl>
                                          <p:spTgt spid="539665"/>
                                        </p:tgtEl>
                                        <p:attrNameLst>
                                          <p:attrName>style.visibility</p:attrName>
                                        </p:attrNameLst>
                                      </p:cBhvr>
                                      <p:to>
                                        <p:strVal val="visible"/>
                                      </p:to>
                                    </p:set>
                                    <p:anim calcmode="lin" valueType="num">
                                      <p:cBhvr>
                                        <p:cTn id="44" dur="1000" fill="hold"/>
                                        <p:tgtEl>
                                          <p:spTgt spid="539665"/>
                                        </p:tgtEl>
                                        <p:attrNameLst>
                                          <p:attrName>ppt_w</p:attrName>
                                        </p:attrNameLst>
                                      </p:cBhvr>
                                      <p:tavLst>
                                        <p:tav tm="0">
                                          <p:val>
                                            <p:fltVal val="0"/>
                                          </p:val>
                                        </p:tav>
                                        <p:tav tm="100000">
                                          <p:val>
                                            <p:strVal val="#ppt_w"/>
                                          </p:val>
                                        </p:tav>
                                      </p:tavLst>
                                    </p:anim>
                                    <p:anim calcmode="lin" valueType="num">
                                      <p:cBhvr>
                                        <p:cTn id="45" dur="1000" fill="hold"/>
                                        <p:tgtEl>
                                          <p:spTgt spid="539665"/>
                                        </p:tgtEl>
                                        <p:attrNameLst>
                                          <p:attrName>ppt_h</p:attrName>
                                        </p:attrNameLst>
                                      </p:cBhvr>
                                      <p:tavLst>
                                        <p:tav tm="0">
                                          <p:val>
                                            <p:fltVal val="0"/>
                                          </p:val>
                                        </p:tav>
                                        <p:tav tm="100000">
                                          <p:val>
                                            <p:strVal val="#ppt_h"/>
                                          </p:val>
                                        </p:tav>
                                      </p:tavLst>
                                    </p:anim>
                                    <p:anim calcmode="lin" valueType="num">
                                      <p:cBhvr>
                                        <p:cTn id="46" dur="1000" fill="hold"/>
                                        <p:tgtEl>
                                          <p:spTgt spid="539665"/>
                                        </p:tgtEl>
                                        <p:attrNameLst>
                                          <p:attrName>ppt_x</p:attrName>
                                        </p:attrNameLst>
                                      </p:cBhvr>
                                      <p:tavLst>
                                        <p:tav tm="0" fmla="#ppt_x+(cos(-2*pi*(1-$))*-#ppt_x-sin(-2*pi*(1-$))*(1-#ppt_y))*(1-$)">
                                          <p:val>
                                            <p:fltVal val="0"/>
                                          </p:val>
                                        </p:tav>
                                        <p:tav tm="100000">
                                          <p:val>
                                            <p:fltVal val="1"/>
                                          </p:val>
                                        </p:tav>
                                      </p:tavLst>
                                    </p:anim>
                                    <p:anim calcmode="lin" valueType="num">
                                      <p:cBhvr>
                                        <p:cTn id="47" dur="1000" fill="hold"/>
                                        <p:tgtEl>
                                          <p:spTgt spid="539665"/>
                                        </p:tgtEl>
                                        <p:attrNameLst>
                                          <p:attrName>ppt_y</p:attrName>
                                        </p:attrNameLst>
                                      </p:cBhvr>
                                      <p:tavLst>
                                        <p:tav tm="0" fmla="#ppt_y+(sin(-2*pi*(1-$))*-#ppt_x+cos(-2*pi*(1-$))*(1-#ppt_y))*(1-$)">
                                          <p:val>
                                            <p:fltVal val="0"/>
                                          </p:val>
                                        </p:tav>
                                        <p:tav tm="100000">
                                          <p:val>
                                            <p:fltVal val="1"/>
                                          </p:val>
                                        </p:tav>
                                      </p:tavLst>
                                    </p:anim>
                                  </p:childTnLst>
                                </p:cTn>
                              </p:par>
                            </p:childTnLst>
                          </p:cTn>
                        </p:par>
                        <p:par>
                          <p:cTn id="48" fill="hold">
                            <p:stCondLst>
                              <p:cond delay="1000"/>
                            </p:stCondLst>
                            <p:childTnLst>
                              <p:par>
                                <p:cTn id="49" presetID="12" presetClass="entr" presetSubtype="1" fill="hold" grpId="0" nodeType="afterEffect">
                                  <p:stCondLst>
                                    <p:cond delay="0"/>
                                  </p:stCondLst>
                                  <p:childTnLst>
                                    <p:set>
                                      <p:cBhvr>
                                        <p:cTn id="50" dur="1" fill="hold">
                                          <p:stCondLst>
                                            <p:cond delay="0"/>
                                          </p:stCondLst>
                                        </p:cTn>
                                        <p:tgtEl>
                                          <p:spTgt spid="539664"/>
                                        </p:tgtEl>
                                        <p:attrNameLst>
                                          <p:attrName>style.visibility</p:attrName>
                                        </p:attrNameLst>
                                      </p:cBhvr>
                                      <p:to>
                                        <p:strVal val="visible"/>
                                      </p:to>
                                    </p:set>
                                    <p:animEffect transition="in" filter="slide(fromTop)">
                                      <p:cBhvr>
                                        <p:cTn id="51" dur="500"/>
                                        <p:tgtEl>
                                          <p:spTgt spid="539664"/>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55"/>
                                        </p:tgtEl>
                                        <p:attrNameLst>
                                          <p:attrName>style.visibility</p:attrName>
                                        </p:attrNameLst>
                                      </p:cBhvr>
                                      <p:to>
                                        <p:strVal val="visible"/>
                                      </p:to>
                                    </p:set>
                                    <p:animEffect transition="in" filter="blinds(horizontal)">
                                      <p:cBhvr>
                                        <p:cTn id="56" dur="500"/>
                                        <p:tgtEl>
                                          <p:spTgt spid="5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wipe(left)">
                                      <p:cBhvr>
                                        <p:cTn id="61" dur="500"/>
                                        <p:tgtEl>
                                          <p:spTgt spid="5"/>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2" fill="hold" grpId="0" nodeType="clickEffect">
                                  <p:stCondLst>
                                    <p:cond delay="0"/>
                                  </p:stCondLst>
                                  <p:childTnLst>
                                    <p:set>
                                      <p:cBhvr>
                                        <p:cTn id="65" dur="1" fill="hold">
                                          <p:stCondLst>
                                            <p:cond delay="0"/>
                                          </p:stCondLst>
                                        </p:cTn>
                                        <p:tgtEl>
                                          <p:spTgt spid="539688"/>
                                        </p:tgtEl>
                                        <p:attrNameLst>
                                          <p:attrName>style.visibility</p:attrName>
                                        </p:attrNameLst>
                                      </p:cBhvr>
                                      <p:to>
                                        <p:strVal val="visible"/>
                                      </p:to>
                                    </p:set>
                                    <p:anim calcmode="lin" valueType="num">
                                      <p:cBhvr additive="base">
                                        <p:cTn id="66" dur="500" fill="hold"/>
                                        <p:tgtEl>
                                          <p:spTgt spid="539688"/>
                                        </p:tgtEl>
                                        <p:attrNameLst>
                                          <p:attrName>ppt_x</p:attrName>
                                        </p:attrNameLst>
                                      </p:cBhvr>
                                      <p:tavLst>
                                        <p:tav tm="0">
                                          <p:val>
                                            <p:strVal val="1+#ppt_w/2"/>
                                          </p:val>
                                        </p:tav>
                                        <p:tav tm="100000">
                                          <p:val>
                                            <p:strVal val="#ppt_x"/>
                                          </p:val>
                                        </p:tav>
                                      </p:tavLst>
                                    </p:anim>
                                    <p:anim calcmode="lin" valueType="num">
                                      <p:cBhvr additive="base">
                                        <p:cTn id="67" dur="500" fill="hold"/>
                                        <p:tgtEl>
                                          <p:spTgt spid="539688"/>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2" presetClass="entr" presetSubtype="8" fill="hold" grpId="0" nodeType="clickEffect">
                                  <p:stCondLst>
                                    <p:cond delay="0"/>
                                  </p:stCondLst>
                                  <p:childTnLst>
                                    <p:set>
                                      <p:cBhvr>
                                        <p:cTn id="71" dur="1" fill="hold">
                                          <p:stCondLst>
                                            <p:cond delay="0"/>
                                          </p:stCondLst>
                                        </p:cTn>
                                        <p:tgtEl>
                                          <p:spTgt spid="539666"/>
                                        </p:tgtEl>
                                        <p:attrNameLst>
                                          <p:attrName>style.visibility</p:attrName>
                                        </p:attrNameLst>
                                      </p:cBhvr>
                                      <p:to>
                                        <p:strVal val="visible"/>
                                      </p:to>
                                    </p:set>
                                    <p:animEffect transition="in" filter="slide(fromLeft)">
                                      <p:cBhvr>
                                        <p:cTn id="72" dur="500"/>
                                        <p:tgtEl>
                                          <p:spTgt spid="539666"/>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8" fill="hold" nodeType="clickEffect">
                                  <p:stCondLst>
                                    <p:cond delay="0"/>
                                  </p:stCondLst>
                                  <p:childTnLst>
                                    <p:set>
                                      <p:cBhvr>
                                        <p:cTn id="76" dur="1" fill="hold">
                                          <p:stCondLst>
                                            <p:cond delay="0"/>
                                          </p:stCondLst>
                                        </p:cTn>
                                        <p:tgtEl>
                                          <p:spTgt spid="539667"/>
                                        </p:tgtEl>
                                        <p:attrNameLst>
                                          <p:attrName>style.visibility</p:attrName>
                                        </p:attrNameLst>
                                      </p:cBhvr>
                                      <p:to>
                                        <p:strVal val="visible"/>
                                      </p:to>
                                    </p:set>
                                    <p:animEffect transition="in" filter="slide(fromLeft)">
                                      <p:cBhvr>
                                        <p:cTn id="77" dur="500"/>
                                        <p:tgtEl>
                                          <p:spTgt spid="539667"/>
                                        </p:tgtEl>
                                      </p:cBhvr>
                                    </p:animEffect>
                                  </p:childTnLst>
                                  <p:subTnLst>
                                    <p:animClr>
                                      <p:cBhvr override="childStyle">
                                        <p:cTn dur="1" fill="hold" display="0" masterRel="nextClick" afterEffect="1"/>
                                        <p:tgtEl>
                                          <p:spTgt spid="539667"/>
                                        </p:tgtEl>
                                        <p:attrNameLst>
                                          <p:attrName>ppt_c</p:attrName>
                                        </p:attrNameLst>
                                      </p:cBhvr>
                                      <p:to>
                                        <a:srgbClr val="FF0000"/>
                                      </p:to>
                                    </p:animClr>
                                  </p:sub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499"/>
                                          </p:stCondLst>
                                        </p:cTn>
                                        <p:tgtEl>
                                          <p:spTgt spid="539687"/>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 presetClass="entr" presetSubtype="8" fill="hold" grpId="0" nodeType="clickEffect">
                                  <p:stCondLst>
                                    <p:cond delay="0"/>
                                  </p:stCondLst>
                                  <p:childTnLst>
                                    <p:set>
                                      <p:cBhvr>
                                        <p:cTn id="85" dur="1" fill="hold">
                                          <p:stCondLst>
                                            <p:cond delay="0"/>
                                          </p:stCondLst>
                                        </p:cTn>
                                        <p:tgtEl>
                                          <p:spTgt spid="539690"/>
                                        </p:tgtEl>
                                        <p:attrNameLst>
                                          <p:attrName>style.visibility</p:attrName>
                                        </p:attrNameLst>
                                      </p:cBhvr>
                                      <p:to>
                                        <p:strVal val="visible"/>
                                      </p:to>
                                    </p:set>
                                    <p:anim calcmode="lin" valueType="num">
                                      <p:cBhvr additive="base">
                                        <p:cTn id="86" dur="500" fill="hold"/>
                                        <p:tgtEl>
                                          <p:spTgt spid="539690"/>
                                        </p:tgtEl>
                                        <p:attrNameLst>
                                          <p:attrName>ppt_x</p:attrName>
                                        </p:attrNameLst>
                                      </p:cBhvr>
                                      <p:tavLst>
                                        <p:tav tm="0">
                                          <p:val>
                                            <p:strVal val="0-#ppt_w/2"/>
                                          </p:val>
                                        </p:tav>
                                        <p:tav tm="100000">
                                          <p:val>
                                            <p:strVal val="#ppt_x"/>
                                          </p:val>
                                        </p:tav>
                                      </p:tavLst>
                                    </p:anim>
                                    <p:anim calcmode="lin" valueType="num">
                                      <p:cBhvr additive="base">
                                        <p:cTn id="87" dur="500" fill="hold"/>
                                        <p:tgtEl>
                                          <p:spTgt spid="539690"/>
                                        </p:tgtEl>
                                        <p:attrNameLst>
                                          <p:attrName>ppt_y</p:attrName>
                                        </p:attrNameLst>
                                      </p:cBhvr>
                                      <p:tavLst>
                                        <p:tav tm="0">
                                          <p:val>
                                            <p:strVal val="#ppt_y"/>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539670"/>
                                        </p:tgtEl>
                                        <p:attrNameLst>
                                          <p:attrName>style.visibility</p:attrName>
                                        </p:attrNameLst>
                                      </p:cBhvr>
                                      <p:to>
                                        <p:strVal val="visible"/>
                                      </p:to>
                                    </p:set>
                                    <p:animEffect transition="in" filter="wipe(up)">
                                      <p:cBhvr>
                                        <p:cTn id="92" dur="500"/>
                                        <p:tgtEl>
                                          <p:spTgt spid="539670"/>
                                        </p:tgtEl>
                                      </p:cBhvr>
                                    </p:animEffect>
                                  </p:childTnLst>
                                </p:cTn>
                              </p:par>
                            </p:childTnLst>
                          </p:cTn>
                        </p:par>
                        <p:par>
                          <p:cTn id="93" fill="hold">
                            <p:stCondLst>
                              <p:cond delay="500"/>
                            </p:stCondLst>
                            <p:childTnLst>
                              <p:par>
                                <p:cTn id="94" presetID="18" presetClass="entr" presetSubtype="3" fill="hold" grpId="0" nodeType="afterEffect">
                                  <p:stCondLst>
                                    <p:cond delay="0"/>
                                  </p:stCondLst>
                                  <p:childTnLst>
                                    <p:set>
                                      <p:cBhvr>
                                        <p:cTn id="95" dur="1" fill="hold">
                                          <p:stCondLst>
                                            <p:cond delay="0"/>
                                          </p:stCondLst>
                                        </p:cTn>
                                        <p:tgtEl>
                                          <p:spTgt spid="539678"/>
                                        </p:tgtEl>
                                        <p:attrNameLst>
                                          <p:attrName>style.visibility</p:attrName>
                                        </p:attrNameLst>
                                      </p:cBhvr>
                                      <p:to>
                                        <p:strVal val="visible"/>
                                      </p:to>
                                    </p:set>
                                    <p:animEffect transition="in" filter="strips(upRight)">
                                      <p:cBhvr>
                                        <p:cTn id="96" dur="500"/>
                                        <p:tgtEl>
                                          <p:spTgt spid="539678"/>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grpId="0" nodeType="clickEffect">
                                  <p:stCondLst>
                                    <p:cond delay="0"/>
                                  </p:stCondLst>
                                  <p:childTnLst>
                                    <p:set>
                                      <p:cBhvr>
                                        <p:cTn id="100" dur="1" fill="hold">
                                          <p:stCondLst>
                                            <p:cond delay="0"/>
                                          </p:stCondLst>
                                        </p:cTn>
                                        <p:tgtEl>
                                          <p:spTgt spid="539671"/>
                                        </p:tgtEl>
                                        <p:attrNameLst>
                                          <p:attrName>style.visibility</p:attrName>
                                        </p:attrNameLst>
                                      </p:cBhvr>
                                      <p:to>
                                        <p:strVal val="visible"/>
                                      </p:to>
                                    </p:set>
                                    <p:animEffect transition="in" filter="wipe(up)">
                                      <p:cBhvr>
                                        <p:cTn id="101" dur="500"/>
                                        <p:tgtEl>
                                          <p:spTgt spid="539671"/>
                                        </p:tgtEl>
                                      </p:cBhvr>
                                    </p:animEffect>
                                  </p:childTnLst>
                                </p:cTn>
                              </p:par>
                            </p:childTnLst>
                          </p:cTn>
                        </p:par>
                      </p:childTnLst>
                    </p:cTn>
                  </p:par>
                  <p:par>
                    <p:cTn id="102" fill="hold">
                      <p:stCondLst>
                        <p:cond delay="indefinite"/>
                      </p:stCondLst>
                      <p:childTnLst>
                        <p:par>
                          <p:cTn id="103" fill="hold">
                            <p:stCondLst>
                              <p:cond delay="0"/>
                            </p:stCondLst>
                            <p:childTnLst>
                              <p:par>
                                <p:cTn id="104" presetID="12" presetClass="entr" presetSubtype="2" fill="hold" grpId="0" nodeType="clickEffect">
                                  <p:stCondLst>
                                    <p:cond delay="0"/>
                                  </p:stCondLst>
                                  <p:childTnLst>
                                    <p:set>
                                      <p:cBhvr>
                                        <p:cTn id="105" dur="1" fill="hold">
                                          <p:stCondLst>
                                            <p:cond delay="0"/>
                                          </p:stCondLst>
                                        </p:cTn>
                                        <p:tgtEl>
                                          <p:spTgt spid="539672"/>
                                        </p:tgtEl>
                                        <p:attrNameLst>
                                          <p:attrName>style.visibility</p:attrName>
                                        </p:attrNameLst>
                                      </p:cBhvr>
                                      <p:to>
                                        <p:strVal val="visible"/>
                                      </p:to>
                                    </p:set>
                                    <p:animEffect transition="in" filter="slide(fromRight)">
                                      <p:cBhvr>
                                        <p:cTn id="106" dur="500"/>
                                        <p:tgtEl>
                                          <p:spTgt spid="539672"/>
                                        </p:tgtEl>
                                      </p:cBhvr>
                                    </p:animEffect>
                                  </p:childTnLst>
                                </p:cTn>
                              </p:par>
                            </p:childTnLst>
                          </p:cTn>
                        </p:par>
                        <p:par>
                          <p:cTn id="107" fill="hold">
                            <p:stCondLst>
                              <p:cond delay="500"/>
                            </p:stCondLst>
                            <p:childTnLst>
                              <p:par>
                                <p:cTn id="108" presetID="12" presetClass="entr" presetSubtype="2" fill="hold" nodeType="afterEffect">
                                  <p:stCondLst>
                                    <p:cond delay="0"/>
                                  </p:stCondLst>
                                  <p:childTnLst>
                                    <p:set>
                                      <p:cBhvr>
                                        <p:cTn id="109" dur="1" fill="hold">
                                          <p:stCondLst>
                                            <p:cond delay="0"/>
                                          </p:stCondLst>
                                        </p:cTn>
                                        <p:tgtEl>
                                          <p:spTgt spid="539677"/>
                                        </p:tgtEl>
                                        <p:attrNameLst>
                                          <p:attrName>style.visibility</p:attrName>
                                        </p:attrNameLst>
                                      </p:cBhvr>
                                      <p:to>
                                        <p:strVal val="visible"/>
                                      </p:to>
                                    </p:set>
                                    <p:animEffect transition="in" filter="slide(fromRight)">
                                      <p:cBhvr>
                                        <p:cTn id="110" dur="500"/>
                                        <p:tgtEl>
                                          <p:spTgt spid="539677"/>
                                        </p:tgtEl>
                                      </p:cBhvr>
                                    </p:animEffect>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nodeType="clickEffect">
                                  <p:stCondLst>
                                    <p:cond delay="0"/>
                                  </p:stCondLst>
                                  <p:childTnLst>
                                    <p:set>
                                      <p:cBhvr>
                                        <p:cTn id="114" dur="1" fill="hold">
                                          <p:stCondLst>
                                            <p:cond delay="0"/>
                                          </p:stCondLst>
                                        </p:cTn>
                                        <p:tgtEl>
                                          <p:spTgt spid="539669"/>
                                        </p:tgtEl>
                                        <p:attrNameLst>
                                          <p:attrName>style.visibility</p:attrName>
                                        </p:attrNameLst>
                                      </p:cBhvr>
                                      <p:to>
                                        <p:strVal val="visible"/>
                                      </p:to>
                                    </p:set>
                                    <p:anim calcmode="lin" valueType="num">
                                      <p:cBhvr additive="base">
                                        <p:cTn id="115" dur="500" fill="hold"/>
                                        <p:tgtEl>
                                          <p:spTgt spid="539669"/>
                                        </p:tgtEl>
                                        <p:attrNameLst>
                                          <p:attrName>ppt_x</p:attrName>
                                        </p:attrNameLst>
                                      </p:cBhvr>
                                      <p:tavLst>
                                        <p:tav tm="0">
                                          <p:val>
                                            <p:strVal val="0-#ppt_w/2"/>
                                          </p:val>
                                        </p:tav>
                                        <p:tav tm="100000">
                                          <p:val>
                                            <p:strVal val="#ppt_x"/>
                                          </p:val>
                                        </p:tav>
                                      </p:tavLst>
                                    </p:anim>
                                    <p:anim calcmode="lin" valueType="num">
                                      <p:cBhvr additive="base">
                                        <p:cTn id="116" dur="500" fill="hold"/>
                                        <p:tgtEl>
                                          <p:spTgt spid="539669"/>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12" presetClass="entr" presetSubtype="1" fill="hold" nodeType="clickEffect">
                                  <p:stCondLst>
                                    <p:cond delay="0"/>
                                  </p:stCondLst>
                                  <p:childTnLst>
                                    <p:set>
                                      <p:cBhvr>
                                        <p:cTn id="120" dur="1" fill="hold">
                                          <p:stCondLst>
                                            <p:cond delay="0"/>
                                          </p:stCondLst>
                                        </p:cTn>
                                        <p:tgtEl>
                                          <p:spTgt spid="539676"/>
                                        </p:tgtEl>
                                        <p:attrNameLst>
                                          <p:attrName>style.visibility</p:attrName>
                                        </p:attrNameLst>
                                      </p:cBhvr>
                                      <p:to>
                                        <p:strVal val="visible"/>
                                      </p:to>
                                    </p:set>
                                    <p:animEffect transition="in" filter="slide(fromTop)">
                                      <p:cBhvr>
                                        <p:cTn id="121" dur="500"/>
                                        <p:tgtEl>
                                          <p:spTgt spid="539676"/>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grpId="0" nodeType="clickEffect">
                                  <p:stCondLst>
                                    <p:cond delay="0"/>
                                  </p:stCondLst>
                                  <p:childTnLst>
                                    <p:set>
                                      <p:cBhvr>
                                        <p:cTn id="125" dur="1" fill="hold">
                                          <p:stCondLst>
                                            <p:cond delay="0"/>
                                          </p:stCondLst>
                                        </p:cTn>
                                        <p:tgtEl>
                                          <p:spTgt spid="539673"/>
                                        </p:tgtEl>
                                        <p:attrNameLst>
                                          <p:attrName>style.visibility</p:attrName>
                                        </p:attrNameLst>
                                      </p:cBhvr>
                                      <p:to>
                                        <p:strVal val="visible"/>
                                      </p:to>
                                    </p:set>
                                    <p:animEffect transition="in" filter="wipe(down)">
                                      <p:cBhvr>
                                        <p:cTn id="126" dur="500"/>
                                        <p:tgtEl>
                                          <p:spTgt spid="539673"/>
                                        </p:tgtEl>
                                      </p:cBhvr>
                                    </p:animEffect>
                                  </p:childTnLst>
                                </p:cTn>
                              </p:par>
                            </p:childTnLst>
                          </p:cTn>
                        </p:par>
                        <p:par>
                          <p:cTn id="127" fill="hold">
                            <p:stCondLst>
                              <p:cond delay="500"/>
                            </p:stCondLst>
                            <p:childTnLst>
                              <p:par>
                                <p:cTn id="128" presetID="2" presetClass="entr" presetSubtype="8" fill="hold" grpId="0" nodeType="afterEffect">
                                  <p:stCondLst>
                                    <p:cond delay="0"/>
                                  </p:stCondLst>
                                  <p:childTnLst>
                                    <p:set>
                                      <p:cBhvr>
                                        <p:cTn id="129" dur="1" fill="hold">
                                          <p:stCondLst>
                                            <p:cond delay="0"/>
                                          </p:stCondLst>
                                        </p:cTn>
                                        <p:tgtEl>
                                          <p:spTgt spid="539674"/>
                                        </p:tgtEl>
                                        <p:attrNameLst>
                                          <p:attrName>style.visibility</p:attrName>
                                        </p:attrNameLst>
                                      </p:cBhvr>
                                      <p:to>
                                        <p:strVal val="visible"/>
                                      </p:to>
                                    </p:set>
                                    <p:anim calcmode="lin" valueType="num">
                                      <p:cBhvr additive="base">
                                        <p:cTn id="130" dur="500" fill="hold"/>
                                        <p:tgtEl>
                                          <p:spTgt spid="539674"/>
                                        </p:tgtEl>
                                        <p:attrNameLst>
                                          <p:attrName>ppt_x</p:attrName>
                                        </p:attrNameLst>
                                      </p:cBhvr>
                                      <p:tavLst>
                                        <p:tav tm="0">
                                          <p:val>
                                            <p:strVal val="0-#ppt_w/2"/>
                                          </p:val>
                                        </p:tav>
                                        <p:tav tm="100000">
                                          <p:val>
                                            <p:strVal val="#ppt_x"/>
                                          </p:val>
                                        </p:tav>
                                      </p:tavLst>
                                    </p:anim>
                                    <p:anim calcmode="lin" valueType="num">
                                      <p:cBhvr additive="base">
                                        <p:cTn id="131" dur="500" fill="hold"/>
                                        <p:tgtEl>
                                          <p:spTgt spid="539674"/>
                                        </p:tgtEl>
                                        <p:attrNameLst>
                                          <p:attrName>ppt_y</p:attrName>
                                        </p:attrNameLst>
                                      </p:cBhvr>
                                      <p:tavLst>
                                        <p:tav tm="0">
                                          <p:val>
                                            <p:strVal val="#ppt_y"/>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17" presetClass="entr" presetSubtype="8" fill="hold" nodeType="clickEffect">
                                  <p:stCondLst>
                                    <p:cond delay="0"/>
                                  </p:stCondLst>
                                  <p:childTnLst>
                                    <p:set>
                                      <p:cBhvr>
                                        <p:cTn id="135" dur="1" fill="hold">
                                          <p:stCondLst>
                                            <p:cond delay="0"/>
                                          </p:stCondLst>
                                        </p:cTn>
                                        <p:tgtEl>
                                          <p:spTgt spid="539675"/>
                                        </p:tgtEl>
                                        <p:attrNameLst>
                                          <p:attrName>style.visibility</p:attrName>
                                        </p:attrNameLst>
                                      </p:cBhvr>
                                      <p:to>
                                        <p:strVal val="visible"/>
                                      </p:to>
                                    </p:set>
                                    <p:anim calcmode="lin" valueType="num">
                                      <p:cBhvr>
                                        <p:cTn id="136" dur="500" fill="hold"/>
                                        <p:tgtEl>
                                          <p:spTgt spid="539675"/>
                                        </p:tgtEl>
                                        <p:attrNameLst>
                                          <p:attrName>ppt_x</p:attrName>
                                        </p:attrNameLst>
                                      </p:cBhvr>
                                      <p:tavLst>
                                        <p:tav tm="0">
                                          <p:val>
                                            <p:strVal val="#ppt_x-#ppt_w/2"/>
                                          </p:val>
                                        </p:tav>
                                        <p:tav tm="100000">
                                          <p:val>
                                            <p:strVal val="#ppt_x"/>
                                          </p:val>
                                        </p:tav>
                                      </p:tavLst>
                                    </p:anim>
                                    <p:anim calcmode="lin" valueType="num">
                                      <p:cBhvr>
                                        <p:cTn id="137" dur="500" fill="hold"/>
                                        <p:tgtEl>
                                          <p:spTgt spid="539675"/>
                                        </p:tgtEl>
                                        <p:attrNameLst>
                                          <p:attrName>ppt_y</p:attrName>
                                        </p:attrNameLst>
                                      </p:cBhvr>
                                      <p:tavLst>
                                        <p:tav tm="0">
                                          <p:val>
                                            <p:strVal val="#ppt_y"/>
                                          </p:val>
                                        </p:tav>
                                        <p:tav tm="100000">
                                          <p:val>
                                            <p:strVal val="#ppt_y"/>
                                          </p:val>
                                        </p:tav>
                                      </p:tavLst>
                                    </p:anim>
                                    <p:anim calcmode="lin" valueType="num">
                                      <p:cBhvr>
                                        <p:cTn id="138" dur="500" fill="hold"/>
                                        <p:tgtEl>
                                          <p:spTgt spid="539675"/>
                                        </p:tgtEl>
                                        <p:attrNameLst>
                                          <p:attrName>ppt_w</p:attrName>
                                        </p:attrNameLst>
                                      </p:cBhvr>
                                      <p:tavLst>
                                        <p:tav tm="0">
                                          <p:val>
                                            <p:fltVal val="0"/>
                                          </p:val>
                                        </p:tav>
                                        <p:tav tm="100000">
                                          <p:val>
                                            <p:strVal val="#ppt_w"/>
                                          </p:val>
                                        </p:tav>
                                      </p:tavLst>
                                    </p:anim>
                                    <p:anim calcmode="lin" valueType="num">
                                      <p:cBhvr>
                                        <p:cTn id="139" dur="500" fill="hold"/>
                                        <p:tgtEl>
                                          <p:spTgt spid="539675"/>
                                        </p:tgtEl>
                                        <p:attrNameLst>
                                          <p:attrName>ppt_h</p:attrName>
                                        </p:attrNameLst>
                                      </p:cBhvr>
                                      <p:tavLst>
                                        <p:tav tm="0">
                                          <p:val>
                                            <p:strVal val="#ppt_h"/>
                                          </p:val>
                                        </p:tav>
                                        <p:tav tm="100000">
                                          <p:val>
                                            <p:strVal val="#ppt_h"/>
                                          </p:val>
                                        </p:tav>
                                      </p:tavLst>
                                    </p:anim>
                                  </p:childTnLst>
                                </p:cTn>
                              </p:par>
                            </p:childTnLst>
                          </p:cTn>
                        </p:par>
                      </p:childTnLst>
                    </p:cTn>
                  </p:par>
                  <p:par>
                    <p:cTn id="140" fill="hold">
                      <p:stCondLst>
                        <p:cond delay="indefinite"/>
                      </p:stCondLst>
                      <p:childTnLst>
                        <p:par>
                          <p:cTn id="141" fill="hold">
                            <p:stCondLst>
                              <p:cond delay="0"/>
                            </p:stCondLst>
                            <p:childTnLst>
                              <p:par>
                                <p:cTn id="142" presetID="17" presetClass="entr" presetSubtype="8" fill="hold" nodeType="clickEffect">
                                  <p:stCondLst>
                                    <p:cond delay="0"/>
                                  </p:stCondLst>
                                  <p:childTnLst>
                                    <p:set>
                                      <p:cBhvr>
                                        <p:cTn id="143" dur="1" fill="hold">
                                          <p:stCondLst>
                                            <p:cond delay="0"/>
                                          </p:stCondLst>
                                        </p:cTn>
                                        <p:tgtEl>
                                          <p:spTgt spid="539689"/>
                                        </p:tgtEl>
                                        <p:attrNameLst>
                                          <p:attrName>style.visibility</p:attrName>
                                        </p:attrNameLst>
                                      </p:cBhvr>
                                      <p:to>
                                        <p:strVal val="visible"/>
                                      </p:to>
                                    </p:set>
                                    <p:anim calcmode="lin" valueType="num">
                                      <p:cBhvr>
                                        <p:cTn id="144" dur="500" fill="hold"/>
                                        <p:tgtEl>
                                          <p:spTgt spid="539689"/>
                                        </p:tgtEl>
                                        <p:attrNameLst>
                                          <p:attrName>ppt_x</p:attrName>
                                        </p:attrNameLst>
                                      </p:cBhvr>
                                      <p:tavLst>
                                        <p:tav tm="0">
                                          <p:val>
                                            <p:strVal val="#ppt_x-#ppt_w/2"/>
                                          </p:val>
                                        </p:tav>
                                        <p:tav tm="100000">
                                          <p:val>
                                            <p:strVal val="#ppt_x"/>
                                          </p:val>
                                        </p:tav>
                                      </p:tavLst>
                                    </p:anim>
                                    <p:anim calcmode="lin" valueType="num">
                                      <p:cBhvr>
                                        <p:cTn id="145" dur="500" fill="hold"/>
                                        <p:tgtEl>
                                          <p:spTgt spid="539689"/>
                                        </p:tgtEl>
                                        <p:attrNameLst>
                                          <p:attrName>ppt_y</p:attrName>
                                        </p:attrNameLst>
                                      </p:cBhvr>
                                      <p:tavLst>
                                        <p:tav tm="0">
                                          <p:val>
                                            <p:strVal val="#ppt_y"/>
                                          </p:val>
                                        </p:tav>
                                        <p:tav tm="100000">
                                          <p:val>
                                            <p:strVal val="#ppt_y"/>
                                          </p:val>
                                        </p:tav>
                                      </p:tavLst>
                                    </p:anim>
                                    <p:anim calcmode="lin" valueType="num">
                                      <p:cBhvr>
                                        <p:cTn id="146" dur="500" fill="hold"/>
                                        <p:tgtEl>
                                          <p:spTgt spid="539689"/>
                                        </p:tgtEl>
                                        <p:attrNameLst>
                                          <p:attrName>ppt_w</p:attrName>
                                        </p:attrNameLst>
                                      </p:cBhvr>
                                      <p:tavLst>
                                        <p:tav tm="0">
                                          <p:val>
                                            <p:fltVal val="0"/>
                                          </p:val>
                                        </p:tav>
                                        <p:tav tm="100000">
                                          <p:val>
                                            <p:strVal val="#ppt_w"/>
                                          </p:val>
                                        </p:tav>
                                      </p:tavLst>
                                    </p:anim>
                                    <p:anim calcmode="lin" valueType="num">
                                      <p:cBhvr>
                                        <p:cTn id="147" dur="500" fill="hold"/>
                                        <p:tgtEl>
                                          <p:spTgt spid="539689"/>
                                        </p:tgtEl>
                                        <p:attrNameLst>
                                          <p:attrName>ppt_h</p:attrName>
                                        </p:attrNameLst>
                                      </p:cBhvr>
                                      <p:tavLst>
                                        <p:tav tm="0">
                                          <p:val>
                                            <p:strVal val="#ppt_h"/>
                                          </p:val>
                                        </p:tav>
                                        <p:tav tm="100000">
                                          <p:val>
                                            <p:strVal val="#ppt_h"/>
                                          </p:val>
                                        </p:tav>
                                      </p:tavLst>
                                    </p:anim>
                                  </p:childTnLst>
                                </p:cTn>
                              </p:par>
                            </p:childTnLst>
                          </p:cTn>
                        </p:par>
                      </p:childTnLst>
                    </p:cTn>
                  </p:par>
                  <p:par>
                    <p:cTn id="148" fill="hold">
                      <p:stCondLst>
                        <p:cond delay="indefinite"/>
                      </p:stCondLst>
                      <p:childTnLst>
                        <p:par>
                          <p:cTn id="149" fill="hold">
                            <p:stCondLst>
                              <p:cond delay="0"/>
                            </p:stCondLst>
                            <p:childTnLst>
                              <p:par>
                                <p:cTn id="150" presetID="2" presetClass="entr" presetSubtype="8" fill="hold" nodeType="clickEffect">
                                  <p:stCondLst>
                                    <p:cond delay="0"/>
                                  </p:stCondLst>
                                  <p:childTnLst>
                                    <p:set>
                                      <p:cBhvr>
                                        <p:cTn id="151" dur="1" fill="hold">
                                          <p:stCondLst>
                                            <p:cond delay="0"/>
                                          </p:stCondLst>
                                        </p:cTn>
                                        <p:tgtEl>
                                          <p:spTgt spid="728074"/>
                                        </p:tgtEl>
                                        <p:attrNameLst>
                                          <p:attrName>style.visibility</p:attrName>
                                        </p:attrNameLst>
                                      </p:cBhvr>
                                      <p:to>
                                        <p:strVal val="visible"/>
                                      </p:to>
                                    </p:set>
                                    <p:anim calcmode="lin" valueType="num">
                                      <p:cBhvr additive="base">
                                        <p:cTn id="152" dur="500" fill="hold"/>
                                        <p:tgtEl>
                                          <p:spTgt spid="728074"/>
                                        </p:tgtEl>
                                        <p:attrNameLst>
                                          <p:attrName>ppt_x</p:attrName>
                                        </p:attrNameLst>
                                      </p:cBhvr>
                                      <p:tavLst>
                                        <p:tav tm="0">
                                          <p:val>
                                            <p:strVal val="0-#ppt_w/2"/>
                                          </p:val>
                                        </p:tav>
                                        <p:tav tm="100000">
                                          <p:val>
                                            <p:strVal val="#ppt_x"/>
                                          </p:val>
                                        </p:tav>
                                      </p:tavLst>
                                    </p:anim>
                                    <p:anim calcmode="lin" valueType="num">
                                      <p:cBhvr additive="base">
                                        <p:cTn id="153" dur="500" fill="hold"/>
                                        <p:tgtEl>
                                          <p:spTgt spid="728074"/>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728074"/>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4" grpId="0" autoUpdateAnimBg="0"/>
      <p:bldP spid="539663" grpId="0" autoUpdateAnimBg="0"/>
      <p:bldP spid="539664" grpId="0" autoUpdateAnimBg="0"/>
      <p:bldP spid="539665" grpId="0" animBg="1"/>
      <p:bldP spid="539666" grpId="0" autoUpdateAnimBg="0"/>
      <p:bldP spid="539670" grpId="0" animBg="1"/>
      <p:bldP spid="539671" grpId="0" animBg="1"/>
      <p:bldP spid="539672" grpId="0" autoUpdateAnimBg="0"/>
      <p:bldP spid="539673" grpId="0" animBg="1"/>
      <p:bldP spid="539674" grpId="0" autoUpdateAnimBg="0"/>
      <p:bldP spid="539678" grpId="0" animBg="1"/>
      <p:bldP spid="539687" grpId="0" autoUpdateAnimBg="0"/>
      <p:bldP spid="539688" grpId="0" animBg="1"/>
      <p:bldP spid="539690" grpId="0" autoUpdateAnimBg="0"/>
      <p:bldP spid="539691" grpId="0" autoUpdateAnimBg="0"/>
      <p:bldP spid="539699" grpId="0" autoUpdateAnimBg="0"/>
      <p:bldP spid="5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260648"/>
            <a:ext cx="3791423" cy="523220"/>
          </a:xfrm>
          <a:prstGeom prst="rect">
            <a:avLst/>
          </a:prstGeom>
          <a:noFill/>
        </p:spPr>
        <p:txBody>
          <a:bodyPr wrap="none" rtlCol="0">
            <a:spAutoFit/>
          </a:bodyPr>
          <a:lstStyle/>
          <a:p>
            <a:r>
              <a:rPr lang="zh-CN" altLang="en-US" sz="2800" b="1" dirty="0" smtClean="0">
                <a:solidFill>
                  <a:schemeClr val="accent1"/>
                </a:solidFill>
              </a:rPr>
              <a:t>一般的情况如何处理？</a:t>
            </a:r>
          </a:p>
        </p:txBody>
      </p:sp>
      <p:graphicFrame>
        <p:nvGraphicFramePr>
          <p:cNvPr id="4" name="对象 3"/>
          <p:cNvGraphicFramePr>
            <a:graphicFrameLocks noChangeAspect="1"/>
          </p:cNvGraphicFramePr>
          <p:nvPr/>
        </p:nvGraphicFramePr>
        <p:xfrm>
          <a:off x="755650" y="921643"/>
          <a:ext cx="7345363" cy="530225"/>
        </p:xfrm>
        <a:graphic>
          <a:graphicData uri="http://schemas.openxmlformats.org/presentationml/2006/ole">
            <p:oleObj spid="_x0000_s781315" name="Equation" r:id="rId3" imgW="2984400" imgH="215640" progId="Equation.KSEE3">
              <p:embed/>
            </p:oleObj>
          </a:graphicData>
        </a:graphic>
      </p:graphicFrame>
      <p:graphicFrame>
        <p:nvGraphicFramePr>
          <p:cNvPr id="781316" name="Object 4"/>
          <p:cNvGraphicFramePr>
            <a:graphicFrameLocks noChangeAspect="1"/>
          </p:cNvGraphicFramePr>
          <p:nvPr/>
        </p:nvGraphicFramePr>
        <p:xfrm>
          <a:off x="683568" y="1444863"/>
          <a:ext cx="4768850" cy="1079500"/>
        </p:xfrm>
        <a:graphic>
          <a:graphicData uri="http://schemas.openxmlformats.org/presentationml/2006/ole">
            <p:oleObj spid="_x0000_s781316" name="Equation" r:id="rId4" imgW="2019240" imgH="457200" progId="Equation.KSEE3">
              <p:embed/>
            </p:oleObj>
          </a:graphicData>
        </a:graphic>
      </p:graphicFrame>
      <p:sp>
        <p:nvSpPr>
          <p:cNvPr id="6" name="TextBox 5"/>
          <p:cNvSpPr txBox="1"/>
          <p:nvPr/>
        </p:nvSpPr>
        <p:spPr>
          <a:xfrm>
            <a:off x="708569" y="2577827"/>
            <a:ext cx="3791423" cy="523220"/>
          </a:xfrm>
          <a:prstGeom prst="rect">
            <a:avLst/>
          </a:prstGeom>
          <a:noFill/>
        </p:spPr>
        <p:txBody>
          <a:bodyPr wrap="none" rtlCol="0">
            <a:spAutoFit/>
          </a:bodyPr>
          <a:lstStyle/>
          <a:p>
            <a:r>
              <a:rPr lang="zh-CN" altLang="en-US" sz="2800" b="1" dirty="0" smtClean="0"/>
              <a:t>求生成的旋转面的方程</a:t>
            </a:r>
          </a:p>
        </p:txBody>
      </p:sp>
      <p:sp>
        <p:nvSpPr>
          <p:cNvPr id="7" name="矩形 6"/>
          <p:cNvSpPr/>
          <p:nvPr/>
        </p:nvSpPr>
        <p:spPr>
          <a:xfrm>
            <a:off x="611560" y="3153891"/>
            <a:ext cx="7632848" cy="954107"/>
          </a:xfrm>
          <a:prstGeom prst="rect">
            <a:avLst/>
          </a:prstGeom>
        </p:spPr>
        <p:txBody>
          <a:bodyPr wrap="square">
            <a:spAutoFit/>
          </a:bodyPr>
          <a:lstStyle/>
          <a:p>
            <a:pPr lvl="0"/>
            <a:r>
              <a:rPr lang="zh-CN" altLang="en-US" sz="2800" b="1" dirty="0" smtClean="0">
                <a:solidFill>
                  <a:schemeClr val="bg2"/>
                </a:solidFill>
              </a:rPr>
              <a:t>点</a:t>
            </a:r>
            <a:r>
              <a:rPr lang="en-US" altLang="zh-CN" sz="2800" b="1" dirty="0" smtClean="0">
                <a:solidFill>
                  <a:schemeClr val="bg2"/>
                </a:solidFill>
              </a:rPr>
              <a:t>M</a:t>
            </a:r>
            <a:r>
              <a:rPr lang="zh-CN" altLang="en-US" sz="2800" b="1" dirty="0" smtClean="0">
                <a:solidFill>
                  <a:schemeClr val="bg2"/>
                </a:solidFill>
              </a:rPr>
              <a:t>在旋转面上的充分必要条件为</a:t>
            </a:r>
            <a:r>
              <a:rPr lang="en-US" altLang="zh-CN" sz="2800" b="1" dirty="0" smtClean="0">
                <a:solidFill>
                  <a:schemeClr val="bg2"/>
                </a:solidFill>
              </a:rPr>
              <a:t>M</a:t>
            </a:r>
            <a:r>
              <a:rPr lang="zh-CN" altLang="en-US" sz="2800" b="1" dirty="0" smtClean="0">
                <a:solidFill>
                  <a:schemeClr val="bg2"/>
                </a:solidFill>
              </a:rPr>
              <a:t>在经过母线上某一点</a:t>
            </a:r>
            <a:r>
              <a:rPr lang="en-US" altLang="zh-CN" sz="2800" b="1" dirty="0" smtClean="0">
                <a:solidFill>
                  <a:schemeClr val="bg2"/>
                </a:solidFill>
              </a:rPr>
              <a:t>M</a:t>
            </a:r>
            <a:r>
              <a:rPr lang="en-US" altLang="zh-CN" sz="2800" b="1" baseline="-25000" dirty="0" smtClean="0">
                <a:solidFill>
                  <a:schemeClr val="bg2"/>
                </a:solidFill>
              </a:rPr>
              <a:t>0</a:t>
            </a:r>
            <a:r>
              <a:rPr lang="en-US" altLang="zh-CN" sz="2800" b="1" dirty="0" smtClean="0">
                <a:solidFill>
                  <a:schemeClr val="bg2"/>
                </a:solidFill>
              </a:rPr>
              <a:t>(x</a:t>
            </a:r>
            <a:r>
              <a:rPr lang="en-US" altLang="zh-CN" sz="2800" b="1" baseline="-25000" dirty="0" smtClean="0">
                <a:solidFill>
                  <a:schemeClr val="bg2"/>
                </a:solidFill>
              </a:rPr>
              <a:t>0</a:t>
            </a:r>
            <a:r>
              <a:rPr lang="en-US" altLang="zh-CN" sz="2800" b="1" dirty="0" smtClean="0">
                <a:solidFill>
                  <a:schemeClr val="bg2"/>
                </a:solidFill>
              </a:rPr>
              <a:t>,y</a:t>
            </a:r>
            <a:r>
              <a:rPr lang="en-US" altLang="zh-CN" sz="2800" b="1" baseline="-25000" dirty="0" smtClean="0">
                <a:solidFill>
                  <a:schemeClr val="bg2"/>
                </a:solidFill>
              </a:rPr>
              <a:t>0</a:t>
            </a:r>
            <a:r>
              <a:rPr lang="en-US" altLang="zh-CN" sz="2800" b="1" dirty="0" smtClean="0">
                <a:solidFill>
                  <a:schemeClr val="bg2"/>
                </a:solidFill>
              </a:rPr>
              <a:t>,z</a:t>
            </a:r>
            <a:r>
              <a:rPr lang="en-US" altLang="zh-CN" sz="2800" b="1" baseline="-25000" dirty="0" smtClean="0">
                <a:solidFill>
                  <a:schemeClr val="bg2"/>
                </a:solidFill>
              </a:rPr>
              <a:t>0</a:t>
            </a:r>
            <a:r>
              <a:rPr lang="en-US" altLang="zh-CN" sz="2800" b="1" dirty="0" smtClean="0">
                <a:solidFill>
                  <a:schemeClr val="bg2"/>
                </a:solidFill>
              </a:rPr>
              <a:t>)</a:t>
            </a:r>
            <a:r>
              <a:rPr lang="zh-CN" altLang="en-US" sz="2800" b="1" dirty="0" smtClean="0">
                <a:solidFill>
                  <a:schemeClr val="bg2"/>
                </a:solidFill>
              </a:rPr>
              <a:t>的纬圆上。</a:t>
            </a:r>
          </a:p>
        </p:txBody>
      </p:sp>
      <p:graphicFrame>
        <p:nvGraphicFramePr>
          <p:cNvPr id="781317" name="Object 5"/>
          <p:cNvGraphicFramePr>
            <a:graphicFrameLocks noChangeAspect="1"/>
          </p:cNvGraphicFramePr>
          <p:nvPr/>
        </p:nvGraphicFramePr>
        <p:xfrm>
          <a:off x="613072" y="4306019"/>
          <a:ext cx="5399088" cy="2219325"/>
        </p:xfrm>
        <a:graphic>
          <a:graphicData uri="http://schemas.openxmlformats.org/presentationml/2006/ole">
            <p:oleObj spid="_x0000_s781317" name="Equation" r:id="rId5" imgW="2286000" imgH="939600" progId="Equation.KSEE3">
              <p:embed/>
            </p:oleObj>
          </a:graphicData>
        </a:graphic>
      </p:graphicFrame>
      <p:sp>
        <p:nvSpPr>
          <p:cNvPr id="9" name="TextBox 8"/>
          <p:cNvSpPr txBox="1"/>
          <p:nvPr/>
        </p:nvSpPr>
        <p:spPr>
          <a:xfrm>
            <a:off x="6084168" y="5066020"/>
            <a:ext cx="2685351" cy="523220"/>
          </a:xfrm>
          <a:prstGeom prst="rect">
            <a:avLst/>
          </a:prstGeom>
          <a:noFill/>
        </p:spPr>
        <p:txBody>
          <a:bodyPr wrap="none" rtlCol="0">
            <a:spAutoFit/>
          </a:bodyPr>
          <a:lstStyle/>
          <a:p>
            <a:r>
              <a:rPr lang="zh-CN" altLang="en-US" sz="2800" b="1" dirty="0" smtClean="0"/>
              <a:t>消去</a:t>
            </a:r>
            <a:r>
              <a:rPr lang="en-US" altLang="zh-CN" sz="2800" b="1" dirty="0" smtClean="0">
                <a:solidFill>
                  <a:srgbClr val="000000"/>
                </a:solidFill>
              </a:rPr>
              <a:t>x</a:t>
            </a:r>
            <a:r>
              <a:rPr lang="en-US" altLang="zh-CN" sz="2800" b="1" baseline="-25000" dirty="0" smtClean="0">
                <a:solidFill>
                  <a:srgbClr val="000000"/>
                </a:solidFill>
              </a:rPr>
              <a:t>0</a:t>
            </a:r>
            <a:r>
              <a:rPr lang="en-US" altLang="zh-CN" sz="2800" b="1" dirty="0" smtClean="0">
                <a:solidFill>
                  <a:srgbClr val="000000"/>
                </a:solidFill>
              </a:rPr>
              <a:t>,y</a:t>
            </a:r>
            <a:r>
              <a:rPr lang="en-US" altLang="zh-CN" sz="2800" b="1" baseline="-25000" dirty="0" smtClean="0">
                <a:solidFill>
                  <a:srgbClr val="000000"/>
                </a:solidFill>
              </a:rPr>
              <a:t>0</a:t>
            </a:r>
            <a:r>
              <a:rPr lang="en-US" altLang="zh-CN" sz="2800" b="1" dirty="0" smtClean="0">
                <a:solidFill>
                  <a:srgbClr val="000000"/>
                </a:solidFill>
              </a:rPr>
              <a:t>,z</a:t>
            </a:r>
            <a:r>
              <a:rPr lang="en-US" altLang="zh-CN" sz="2800" b="1" baseline="-25000" dirty="0" smtClean="0">
                <a:solidFill>
                  <a:srgbClr val="000000"/>
                </a:solidFill>
              </a:rPr>
              <a:t>0</a:t>
            </a:r>
            <a:r>
              <a:rPr lang="zh-CN" altLang="en-US" sz="2800" b="1" dirty="0" smtClean="0"/>
              <a:t>即可</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81316"/>
                                        </p:tgtEl>
                                        <p:attrNameLst>
                                          <p:attrName>style.visibility</p:attrName>
                                        </p:attrNameLst>
                                      </p:cBhvr>
                                      <p:to>
                                        <p:strVal val="visible"/>
                                      </p:to>
                                    </p:set>
                                    <p:animEffect transition="in" filter="blinds(horizontal)">
                                      <p:cBhvr>
                                        <p:cTn id="12" dur="500"/>
                                        <p:tgtEl>
                                          <p:spTgt spid="7813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blinds(horizontal)">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81317"/>
                                        </p:tgtEl>
                                        <p:attrNameLst>
                                          <p:attrName>style.visibility</p:attrName>
                                        </p:attrNameLst>
                                      </p:cBhvr>
                                      <p:to>
                                        <p:strVal val="visible"/>
                                      </p:to>
                                    </p:set>
                                    <p:animEffect transition="in" filter="blinds(horizontal)">
                                      <p:cBhvr>
                                        <p:cTn id="27" dur="500"/>
                                        <p:tgtEl>
                                          <p:spTgt spid="78131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548680"/>
            <a:ext cx="4512774" cy="523220"/>
          </a:xfrm>
          <a:prstGeom prst="rect">
            <a:avLst/>
          </a:prstGeom>
          <a:noFill/>
        </p:spPr>
        <p:txBody>
          <a:bodyPr wrap="none" rtlCol="0">
            <a:spAutoFit/>
          </a:bodyPr>
          <a:lstStyle/>
          <a:p>
            <a:r>
              <a:rPr lang="zh-CN" altLang="en-US" sz="2800" b="1" dirty="0" smtClean="0"/>
              <a:t>注意，条件还可以改写为：</a:t>
            </a:r>
          </a:p>
        </p:txBody>
      </p:sp>
      <p:graphicFrame>
        <p:nvGraphicFramePr>
          <p:cNvPr id="814082" name="Object 2"/>
          <p:cNvGraphicFramePr>
            <a:graphicFrameLocks noChangeAspect="1"/>
          </p:cNvGraphicFramePr>
          <p:nvPr/>
        </p:nvGraphicFramePr>
        <p:xfrm>
          <a:off x="612775" y="1365374"/>
          <a:ext cx="5399088" cy="2279650"/>
        </p:xfrm>
        <a:graphic>
          <a:graphicData uri="http://schemas.openxmlformats.org/presentationml/2006/ole">
            <p:oleObj spid="_x0000_s814082" name="Equation" r:id="rId3" imgW="2286000" imgH="96516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4082"/>
                                        </p:tgtEl>
                                        <p:attrNameLst>
                                          <p:attrName>style.visibility</p:attrName>
                                        </p:attrNameLst>
                                      </p:cBhvr>
                                      <p:to>
                                        <p:strVal val="visible"/>
                                      </p:to>
                                    </p:set>
                                    <p:animEffect transition="in" filter="blinds(horizontal)">
                                      <p:cBhvr>
                                        <p:cTn id="7" dur="500"/>
                                        <p:tgtEl>
                                          <p:spTgt spid="814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3648" y="2905780"/>
            <a:ext cx="6316153" cy="523220"/>
          </a:xfrm>
          <a:prstGeom prst="rect">
            <a:avLst/>
          </a:prstGeom>
          <a:noFill/>
        </p:spPr>
        <p:txBody>
          <a:bodyPr wrap="none" rtlCol="0">
            <a:spAutoFit/>
          </a:bodyPr>
          <a:lstStyle/>
          <a:p>
            <a:r>
              <a:rPr lang="zh-CN" altLang="en-US" sz="2800" b="1" dirty="0" smtClean="0">
                <a:solidFill>
                  <a:schemeClr val="bg2"/>
                </a:solidFill>
              </a:rPr>
              <a:t>可见仍然使用的都是第一二章的工具！</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9468" y="116632"/>
            <a:ext cx="6676828" cy="523220"/>
          </a:xfrm>
          <a:prstGeom prst="rect">
            <a:avLst/>
          </a:prstGeom>
          <a:noFill/>
        </p:spPr>
        <p:txBody>
          <a:bodyPr wrap="none" rtlCol="0">
            <a:spAutoFit/>
          </a:bodyPr>
          <a:lstStyle/>
          <a:p>
            <a:r>
              <a:rPr lang="zh-CN" altLang="en-US" sz="2800" b="1" dirty="0" smtClean="0"/>
              <a:t>用之前的例子来验证这个一般情况的公式</a:t>
            </a:r>
          </a:p>
        </p:txBody>
      </p:sp>
      <p:sp>
        <p:nvSpPr>
          <p:cNvPr id="3" name="TextBox 2"/>
          <p:cNvSpPr txBox="1"/>
          <p:nvPr/>
        </p:nvSpPr>
        <p:spPr>
          <a:xfrm>
            <a:off x="539553" y="746701"/>
            <a:ext cx="7992888" cy="954107"/>
          </a:xfrm>
          <a:prstGeom prst="rect">
            <a:avLst/>
          </a:prstGeom>
          <a:noFill/>
        </p:spPr>
        <p:txBody>
          <a:bodyPr wrap="square" rtlCol="0">
            <a:spAutoFit/>
          </a:bodyPr>
          <a:lstStyle/>
          <a:p>
            <a:r>
              <a:rPr lang="zh-CN" altLang="en-US" sz="2800" b="1" dirty="0" smtClean="0"/>
              <a:t>旋转轴为</a:t>
            </a:r>
            <a:r>
              <a:rPr lang="en-US" altLang="zh-CN" sz="2800" b="1" dirty="0" smtClean="0"/>
              <a:t>z</a:t>
            </a:r>
            <a:r>
              <a:rPr lang="zh-CN" altLang="en-US" sz="2800" b="1" dirty="0" smtClean="0"/>
              <a:t>轴（过原点</a:t>
            </a:r>
            <a:r>
              <a:rPr lang="en-US" altLang="zh-CN" sz="2800" b="1" dirty="0" smtClean="0"/>
              <a:t>O</a:t>
            </a:r>
            <a:r>
              <a:rPr lang="zh-CN" altLang="en-US" sz="2800" b="1" dirty="0" smtClean="0"/>
              <a:t>），母线</a:t>
            </a:r>
            <a:r>
              <a:rPr kumimoji="1" lang="el-GR" altLang="zh-CN" sz="2800" b="1" dirty="0" smtClean="0">
                <a:latin typeface="宋体" pitchFamily="2" charset="-122"/>
              </a:rPr>
              <a:t>Γ</a:t>
            </a:r>
            <a:r>
              <a:rPr kumimoji="1" lang="zh-CN" altLang="en-US" sz="2800" b="1" dirty="0" smtClean="0">
                <a:latin typeface="宋体" pitchFamily="2" charset="-122"/>
              </a:rPr>
              <a:t>在</a:t>
            </a:r>
            <a:r>
              <a:rPr kumimoji="1" lang="en-US" altLang="zh-CN" sz="2800" b="1" dirty="0" err="1" smtClean="0">
                <a:latin typeface="+mn-lt"/>
              </a:rPr>
              <a:t>yOz</a:t>
            </a:r>
            <a:r>
              <a:rPr kumimoji="1" lang="zh-CN" altLang="en-US" sz="2800" b="1" dirty="0" smtClean="0">
                <a:latin typeface="+mn-lt"/>
              </a:rPr>
              <a:t>平面上，其方程为</a:t>
            </a:r>
            <a:endParaRPr lang="zh-CN" altLang="en-US" sz="2800" b="1" dirty="0" smtClean="0">
              <a:latin typeface="+mn-lt"/>
            </a:endParaRPr>
          </a:p>
        </p:txBody>
      </p:sp>
      <p:graphicFrame>
        <p:nvGraphicFramePr>
          <p:cNvPr id="4" name="Object 1"/>
          <p:cNvGraphicFramePr>
            <a:graphicFrameLocks noChangeAspect="1"/>
          </p:cNvGraphicFramePr>
          <p:nvPr/>
        </p:nvGraphicFramePr>
        <p:xfrm>
          <a:off x="2919756" y="1628800"/>
          <a:ext cx="1868268" cy="1080120"/>
        </p:xfrm>
        <a:graphic>
          <a:graphicData uri="http://schemas.openxmlformats.org/presentationml/2006/ole">
            <p:oleObj spid="_x0000_s784386" name="公式" r:id="rId3" imgW="812520" imgH="469800" progId="Equation.3">
              <p:embed/>
            </p:oleObj>
          </a:graphicData>
        </a:graphic>
      </p:graphicFrame>
      <p:sp>
        <p:nvSpPr>
          <p:cNvPr id="5" name="矩形 4"/>
          <p:cNvSpPr/>
          <p:nvPr/>
        </p:nvSpPr>
        <p:spPr>
          <a:xfrm>
            <a:off x="539552" y="2708920"/>
            <a:ext cx="6480720" cy="523220"/>
          </a:xfrm>
          <a:prstGeom prst="rect">
            <a:avLst/>
          </a:prstGeom>
        </p:spPr>
        <p:txBody>
          <a:bodyPr wrap="square">
            <a:spAutoFit/>
          </a:bodyPr>
          <a:lstStyle/>
          <a:p>
            <a:r>
              <a:rPr lang="zh-CN" altLang="en-US" sz="2800" b="1" dirty="0" smtClean="0">
                <a:solidFill>
                  <a:srgbClr val="000000"/>
                </a:solidFill>
              </a:rPr>
              <a:t>点</a:t>
            </a:r>
            <a:r>
              <a:rPr lang="en-US" altLang="zh-CN" sz="2800" b="1" dirty="0" smtClean="0">
                <a:solidFill>
                  <a:srgbClr val="000000"/>
                </a:solidFill>
              </a:rPr>
              <a:t>M</a:t>
            </a:r>
            <a:r>
              <a:rPr lang="zh-CN" altLang="en-US" sz="2800" b="1" dirty="0" smtClean="0">
                <a:solidFill>
                  <a:srgbClr val="000000"/>
                </a:solidFill>
              </a:rPr>
              <a:t>在旋转面上的充分必要条件为</a:t>
            </a:r>
            <a:endParaRPr lang="zh-CN" altLang="en-US" dirty="0"/>
          </a:p>
        </p:txBody>
      </p:sp>
      <p:graphicFrame>
        <p:nvGraphicFramePr>
          <p:cNvPr id="784387" name="Object 3"/>
          <p:cNvGraphicFramePr>
            <a:graphicFrameLocks noChangeAspect="1"/>
          </p:cNvGraphicFramePr>
          <p:nvPr/>
        </p:nvGraphicFramePr>
        <p:xfrm>
          <a:off x="671513" y="3429000"/>
          <a:ext cx="5280025" cy="2219325"/>
        </p:xfrm>
        <a:graphic>
          <a:graphicData uri="http://schemas.openxmlformats.org/presentationml/2006/ole">
            <p:oleObj spid="_x0000_s784387" name="Equation" r:id="rId4" imgW="2234880" imgH="93960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ppt_x</p:attrName>
                                        </p:attrNameLst>
                                      </p:cBhvr>
                                      <p:tavLst>
                                        <p:tav tm="0">
                                          <p:val>
                                            <p:strVal val="#ppt_x-#ppt_w/2"/>
                                          </p:val>
                                        </p:tav>
                                        <p:tav tm="100000">
                                          <p:val>
                                            <p:strVal val="#ppt_x"/>
                                          </p:val>
                                        </p:tav>
                                      </p:tavLst>
                                    </p:anim>
                                    <p:anim calcmode="lin" valueType="num">
                                      <p:cBhvr>
                                        <p:cTn id="13" dur="500" fill="hold"/>
                                        <p:tgtEl>
                                          <p:spTgt spid="4"/>
                                        </p:tgtEl>
                                        <p:attrNameLst>
                                          <p:attrName>ppt_y</p:attrName>
                                        </p:attrNameLst>
                                      </p:cBhvr>
                                      <p:tavLst>
                                        <p:tav tm="0">
                                          <p:val>
                                            <p:strVal val="#ppt_y"/>
                                          </p:val>
                                        </p:tav>
                                        <p:tav tm="100000">
                                          <p:val>
                                            <p:strVal val="#ppt_y"/>
                                          </p:val>
                                        </p:tav>
                                      </p:tavLst>
                                    </p:anim>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strVal val="#ppt_h"/>
                                          </p:val>
                                        </p:tav>
                                        <p:tav tm="100000">
                                          <p:val>
                                            <p:strVal val="#ppt_h"/>
                                          </p:val>
                                        </p:tav>
                                      </p:tavLst>
                                    </p:anim>
                                  </p:childTnLst>
                                  <p:subTnLst>
                                    <p:animClr>
                                      <p:cBhvr override="childStyle">
                                        <p:cTn dur="1" fill="hold" display="0" masterRel="nextClick" afterEffect="1"/>
                                        <p:tgtEl>
                                          <p:spTgt spid="4"/>
                                        </p:tgtEl>
                                        <p:attrNameLst>
                                          <p:attrName>ppt_c</p:attrName>
                                        </p:attrNameLst>
                                      </p:cBhvr>
                                      <p:to>
                                        <a:schemeClr val="tx1"/>
                                      </p:to>
                                    </p:animClr>
                                  </p:sub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84387"/>
                                        </p:tgtEl>
                                        <p:attrNameLst>
                                          <p:attrName>style.visibility</p:attrName>
                                        </p:attrNameLst>
                                      </p:cBhvr>
                                      <p:to>
                                        <p:strVal val="visible"/>
                                      </p:to>
                                    </p:set>
                                    <p:animEffect transition="in" filter="blinds(horizontal)">
                                      <p:cBhvr>
                                        <p:cTn id="25" dur="500"/>
                                        <p:tgtEl>
                                          <p:spTgt spid="784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5410" name="Object 2"/>
          <p:cNvGraphicFramePr>
            <a:graphicFrameLocks noChangeAspect="1"/>
          </p:cNvGraphicFramePr>
          <p:nvPr/>
        </p:nvGraphicFramePr>
        <p:xfrm>
          <a:off x="1907704" y="489595"/>
          <a:ext cx="2760663" cy="2219325"/>
        </p:xfrm>
        <a:graphic>
          <a:graphicData uri="http://schemas.openxmlformats.org/presentationml/2006/ole">
            <p:oleObj spid="_x0000_s785410" name="Equation" r:id="rId3" imgW="1168200" imgH="939600" progId="Equation.KSEE3">
              <p:embed/>
            </p:oleObj>
          </a:graphicData>
        </a:graphic>
      </p:graphicFrame>
      <p:sp>
        <p:nvSpPr>
          <p:cNvPr id="3" name="TextBox 2"/>
          <p:cNvSpPr txBox="1"/>
          <p:nvPr/>
        </p:nvSpPr>
        <p:spPr>
          <a:xfrm>
            <a:off x="467544" y="404664"/>
            <a:ext cx="1266693" cy="523220"/>
          </a:xfrm>
          <a:prstGeom prst="rect">
            <a:avLst/>
          </a:prstGeom>
          <a:noFill/>
        </p:spPr>
        <p:txBody>
          <a:bodyPr wrap="none" rtlCol="0">
            <a:spAutoFit/>
          </a:bodyPr>
          <a:lstStyle/>
          <a:p>
            <a:r>
              <a:rPr lang="zh-CN" altLang="en-US" sz="2800" b="1" dirty="0" smtClean="0"/>
              <a:t>化简为</a:t>
            </a:r>
          </a:p>
        </p:txBody>
      </p:sp>
      <p:sp>
        <p:nvSpPr>
          <p:cNvPr id="4" name="TextBox 3"/>
          <p:cNvSpPr txBox="1"/>
          <p:nvPr/>
        </p:nvSpPr>
        <p:spPr>
          <a:xfrm>
            <a:off x="539552" y="2977788"/>
            <a:ext cx="3406702" cy="523220"/>
          </a:xfrm>
          <a:prstGeom prst="rect">
            <a:avLst/>
          </a:prstGeom>
          <a:noFill/>
        </p:spPr>
        <p:txBody>
          <a:bodyPr wrap="none" rtlCol="0">
            <a:spAutoFit/>
          </a:bodyPr>
          <a:lstStyle/>
          <a:p>
            <a:r>
              <a:rPr lang="zh-CN" altLang="en-US" sz="2800" b="1" dirty="0" smtClean="0"/>
              <a:t>将</a:t>
            </a:r>
            <a:r>
              <a:rPr lang="en-US" altLang="zh-CN" sz="2800" b="1" dirty="0" smtClean="0">
                <a:solidFill>
                  <a:srgbClr val="000000"/>
                </a:solidFill>
              </a:rPr>
              <a:t>x</a:t>
            </a:r>
            <a:r>
              <a:rPr lang="en-US" altLang="zh-CN" sz="2800" b="1" baseline="-25000" dirty="0" smtClean="0">
                <a:solidFill>
                  <a:srgbClr val="000000"/>
                </a:solidFill>
              </a:rPr>
              <a:t>0</a:t>
            </a:r>
            <a:r>
              <a:rPr lang="en-US" altLang="zh-CN" sz="2800" b="1" dirty="0" smtClean="0">
                <a:solidFill>
                  <a:srgbClr val="000000"/>
                </a:solidFill>
              </a:rPr>
              <a:t>,y</a:t>
            </a:r>
            <a:r>
              <a:rPr lang="en-US" altLang="zh-CN" sz="2800" b="1" baseline="-25000" dirty="0" smtClean="0">
                <a:solidFill>
                  <a:srgbClr val="000000"/>
                </a:solidFill>
              </a:rPr>
              <a:t>0</a:t>
            </a:r>
            <a:r>
              <a:rPr lang="en-US" altLang="zh-CN" sz="2800" b="1" dirty="0" smtClean="0">
                <a:solidFill>
                  <a:srgbClr val="000000"/>
                </a:solidFill>
              </a:rPr>
              <a:t>,z</a:t>
            </a:r>
            <a:r>
              <a:rPr lang="en-US" altLang="zh-CN" sz="2800" b="1" baseline="-25000" dirty="0" smtClean="0">
                <a:solidFill>
                  <a:srgbClr val="000000"/>
                </a:solidFill>
              </a:rPr>
              <a:t>0</a:t>
            </a:r>
            <a:r>
              <a:rPr lang="zh-CN" altLang="en-US" sz="2800" b="1" dirty="0" smtClean="0">
                <a:solidFill>
                  <a:srgbClr val="000000"/>
                </a:solidFill>
              </a:rPr>
              <a:t>消去，即得</a:t>
            </a:r>
            <a:endParaRPr lang="zh-CN" altLang="en-US" sz="2800" b="1" dirty="0" smtClean="0"/>
          </a:p>
        </p:txBody>
      </p:sp>
      <p:graphicFrame>
        <p:nvGraphicFramePr>
          <p:cNvPr id="785411" name="Object 3"/>
          <p:cNvGraphicFramePr>
            <a:graphicFrameLocks noChangeAspect="1"/>
          </p:cNvGraphicFramePr>
          <p:nvPr/>
        </p:nvGraphicFramePr>
        <p:xfrm>
          <a:off x="3995936" y="2933254"/>
          <a:ext cx="2936875" cy="639762"/>
        </p:xfrm>
        <a:graphic>
          <a:graphicData uri="http://schemas.openxmlformats.org/presentationml/2006/ole">
            <p:oleObj spid="_x0000_s785411" name="Equation" r:id="rId4" imgW="1282680" imgH="279360" progId="Equation.DSMT4">
              <p:embed/>
            </p:oleObj>
          </a:graphicData>
        </a:graphic>
      </p:graphicFrame>
      <p:sp>
        <p:nvSpPr>
          <p:cNvPr id="6" name="TextBox 5"/>
          <p:cNvSpPr txBox="1"/>
          <p:nvPr/>
        </p:nvSpPr>
        <p:spPr>
          <a:xfrm>
            <a:off x="395536" y="3933056"/>
            <a:ext cx="8496943" cy="954107"/>
          </a:xfrm>
          <a:prstGeom prst="rect">
            <a:avLst/>
          </a:prstGeom>
          <a:noFill/>
        </p:spPr>
        <p:txBody>
          <a:bodyPr wrap="square" rtlCol="0">
            <a:spAutoFit/>
          </a:bodyPr>
          <a:lstStyle/>
          <a:p>
            <a:r>
              <a:rPr lang="zh-CN" altLang="en-US" sz="2800" b="1" dirty="0" smtClean="0">
                <a:solidFill>
                  <a:schemeClr val="bg2"/>
                </a:solidFill>
              </a:rPr>
              <a:t>如果能够记住公式的话，以后任何一种旋转面都可以直接带公式求出方程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5410"/>
                                        </p:tgtEl>
                                        <p:attrNameLst>
                                          <p:attrName>style.visibility</p:attrName>
                                        </p:attrNameLst>
                                      </p:cBhvr>
                                      <p:to>
                                        <p:strVal val="visible"/>
                                      </p:to>
                                    </p:set>
                                    <p:animEffect transition="in" filter="blinds(horizontal)">
                                      <p:cBhvr>
                                        <p:cTn id="7" dur="500"/>
                                        <p:tgtEl>
                                          <p:spTgt spid="7854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85411"/>
                                        </p:tgtEl>
                                        <p:attrNameLst>
                                          <p:attrName>style.visibility</p:attrName>
                                        </p:attrNameLst>
                                      </p:cBhvr>
                                      <p:to>
                                        <p:strVal val="visible"/>
                                      </p:to>
                                    </p:set>
                                    <p:animEffect transition="in" filter="blinds(horizontal)">
                                      <p:cBhvr>
                                        <p:cTn id="17" dur="500"/>
                                        <p:tgtEl>
                                          <p:spTgt spid="7854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2722" name="Object 2"/>
          <p:cNvGraphicFramePr>
            <a:graphicFrameLocks noChangeAspect="1"/>
          </p:cNvGraphicFramePr>
          <p:nvPr/>
        </p:nvGraphicFramePr>
        <p:xfrm>
          <a:off x="395536" y="1052736"/>
          <a:ext cx="6629400" cy="928687"/>
        </p:xfrm>
        <a:graphic>
          <a:graphicData uri="http://schemas.openxmlformats.org/presentationml/2006/ole">
            <p:oleObj spid="_x0000_s731138" name="文档" r:id="rId4" imgW="6534421" imgH="916478" progId="">
              <p:embed/>
            </p:oleObj>
          </a:graphicData>
        </a:graphic>
      </p:graphicFrame>
      <p:graphicFrame>
        <p:nvGraphicFramePr>
          <p:cNvPr id="542723" name="Object 3"/>
          <p:cNvGraphicFramePr>
            <a:graphicFrameLocks noChangeAspect="1"/>
          </p:cNvGraphicFramePr>
          <p:nvPr/>
        </p:nvGraphicFramePr>
        <p:xfrm>
          <a:off x="2411760" y="2216355"/>
          <a:ext cx="3437384" cy="548518"/>
        </p:xfrm>
        <a:graphic>
          <a:graphicData uri="http://schemas.openxmlformats.org/presentationml/2006/ole">
            <p:oleObj spid="_x0000_s731139" name="Equation" r:id="rId5" imgW="3187440" imgH="507960" progId="Equation.DSMT4">
              <p:embed/>
            </p:oleObj>
          </a:graphicData>
        </a:graphic>
      </p:graphicFrame>
      <p:graphicFrame>
        <p:nvGraphicFramePr>
          <p:cNvPr id="542725" name="Object 5"/>
          <p:cNvGraphicFramePr>
            <a:graphicFrameLocks noChangeAspect="1"/>
          </p:cNvGraphicFramePr>
          <p:nvPr/>
        </p:nvGraphicFramePr>
        <p:xfrm>
          <a:off x="467544" y="2982838"/>
          <a:ext cx="6648450" cy="1238250"/>
        </p:xfrm>
        <a:graphic>
          <a:graphicData uri="http://schemas.openxmlformats.org/presentationml/2006/ole">
            <p:oleObj spid="_x0000_s731140" name="文档" r:id="rId6" imgW="6407280" imgH="1204920" progId="">
              <p:embed/>
            </p:oleObj>
          </a:graphicData>
        </a:graphic>
      </p:graphicFrame>
      <p:graphicFrame>
        <p:nvGraphicFramePr>
          <p:cNvPr id="542726" name="Object 6"/>
          <p:cNvGraphicFramePr>
            <a:graphicFrameLocks noChangeAspect="1"/>
          </p:cNvGraphicFramePr>
          <p:nvPr/>
        </p:nvGraphicFramePr>
        <p:xfrm>
          <a:off x="2494136" y="4429993"/>
          <a:ext cx="3302000" cy="511175"/>
        </p:xfrm>
        <a:graphic>
          <a:graphicData uri="http://schemas.openxmlformats.org/presentationml/2006/ole">
            <p:oleObj spid="_x0000_s731141" name="Equation" r:id="rId7" imgW="3187440" imgH="495000" progId="Equation.DSMT4">
              <p:embed/>
            </p:oleObj>
          </a:graphicData>
        </a:graphic>
      </p:graphicFrame>
      <p:sp>
        <p:nvSpPr>
          <p:cNvPr id="10" name="TextBox 9"/>
          <p:cNvSpPr txBox="1"/>
          <p:nvPr/>
        </p:nvSpPr>
        <p:spPr>
          <a:xfrm>
            <a:off x="177854" y="188640"/>
            <a:ext cx="8930650" cy="523220"/>
          </a:xfrm>
          <a:prstGeom prst="rect">
            <a:avLst/>
          </a:prstGeom>
          <a:noFill/>
        </p:spPr>
        <p:txBody>
          <a:bodyPr wrap="none" rtlCol="0">
            <a:spAutoFit/>
          </a:bodyPr>
          <a:lstStyle/>
          <a:p>
            <a:r>
              <a:rPr lang="zh-CN" altLang="en-US" sz="2800" b="1" dirty="0" smtClean="0"/>
              <a:t>大部分遇到的情况是绕坐标轴旋转</a:t>
            </a:r>
            <a:r>
              <a:rPr lang="en-US" altLang="zh-CN" sz="2800" b="1" dirty="0" smtClean="0"/>
              <a:t>,</a:t>
            </a:r>
            <a:r>
              <a:rPr lang="zh-CN" altLang="en-US" sz="2800" b="1" dirty="0" smtClean="0"/>
              <a:t>有更简便的记忆方式</a:t>
            </a:r>
          </a:p>
        </p:txBody>
      </p:sp>
      <p:sp>
        <p:nvSpPr>
          <p:cNvPr id="15" name="矩形 14"/>
          <p:cNvSpPr/>
          <p:nvPr/>
        </p:nvSpPr>
        <p:spPr>
          <a:xfrm>
            <a:off x="395536" y="5229200"/>
            <a:ext cx="8136904" cy="954107"/>
          </a:xfrm>
          <a:prstGeom prst="rect">
            <a:avLst/>
          </a:prstGeom>
        </p:spPr>
        <p:txBody>
          <a:bodyPr wrap="square">
            <a:spAutoFit/>
          </a:bodyPr>
          <a:lstStyle/>
          <a:p>
            <a:r>
              <a:rPr lang="zh-CN" altLang="en-US" sz="2800" b="1" dirty="0" smtClean="0">
                <a:solidFill>
                  <a:schemeClr val="bg2"/>
                </a:solidFill>
              </a:rPr>
              <a:t>绕哪个轴旋转哪个坐标保持不变，另外一个坐标变为除去不变的坐标剩下的两个坐标的平方和开根号</a:t>
            </a:r>
            <a:endParaRPr lang="zh-CN" altLang="en-US" sz="2800" b="1" dirty="0">
              <a:solidFill>
                <a:schemeClr val="bg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42722"/>
                                        </p:tgtEl>
                                        <p:attrNameLst>
                                          <p:attrName>style.visibility</p:attrName>
                                        </p:attrNameLst>
                                      </p:cBhvr>
                                      <p:to>
                                        <p:strVal val="visible"/>
                                      </p:to>
                                    </p:set>
                                    <p:animEffect transition="in" filter="wipe(left)">
                                      <p:cBhvr>
                                        <p:cTn id="7" dur="500"/>
                                        <p:tgtEl>
                                          <p:spTgt spid="5427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42723"/>
                                        </p:tgtEl>
                                        <p:attrNameLst>
                                          <p:attrName>style.visibility</p:attrName>
                                        </p:attrNameLst>
                                      </p:cBhvr>
                                      <p:to>
                                        <p:strVal val="visible"/>
                                      </p:to>
                                    </p:set>
                                    <p:animEffect transition="in" filter="blinds(horizontal)">
                                      <p:cBhvr>
                                        <p:cTn id="12" dur="500"/>
                                        <p:tgtEl>
                                          <p:spTgt spid="5427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42725"/>
                                        </p:tgtEl>
                                        <p:attrNameLst>
                                          <p:attrName>style.visibility</p:attrName>
                                        </p:attrNameLst>
                                      </p:cBhvr>
                                      <p:to>
                                        <p:strVal val="visible"/>
                                      </p:to>
                                    </p:set>
                                    <p:animEffect transition="in" filter="wipe(left)">
                                      <p:cBhvr>
                                        <p:cTn id="17" dur="500"/>
                                        <p:tgtEl>
                                          <p:spTgt spid="5427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42726"/>
                                        </p:tgtEl>
                                        <p:attrNameLst>
                                          <p:attrName>style.visibility</p:attrName>
                                        </p:attrNameLst>
                                      </p:cBhvr>
                                      <p:to>
                                        <p:strVal val="visible"/>
                                      </p:to>
                                    </p:set>
                                    <p:animEffect transition="in" filter="wipe(left)">
                                      <p:cBhvr>
                                        <p:cTn id="22" dur="500"/>
                                        <p:tgtEl>
                                          <p:spTgt spid="54272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116632"/>
            <a:ext cx="4304383" cy="584775"/>
          </a:xfrm>
          <a:prstGeom prst="rect">
            <a:avLst/>
          </a:prstGeom>
          <a:noFill/>
        </p:spPr>
        <p:txBody>
          <a:bodyPr wrap="none" rtlCol="0">
            <a:spAutoFit/>
          </a:bodyPr>
          <a:lstStyle/>
          <a:p>
            <a:r>
              <a:rPr lang="zh-CN" altLang="en-US" b="1" dirty="0" smtClean="0">
                <a:solidFill>
                  <a:schemeClr val="accent2"/>
                </a:solidFill>
                <a:latin typeface="+mj-ea"/>
                <a:ea typeface="+mj-ea"/>
              </a:rPr>
              <a:t>学习这一章的注意要点</a:t>
            </a:r>
          </a:p>
        </p:txBody>
      </p:sp>
      <p:sp>
        <p:nvSpPr>
          <p:cNvPr id="3" name="TextBox 2"/>
          <p:cNvSpPr txBox="1"/>
          <p:nvPr/>
        </p:nvSpPr>
        <p:spPr>
          <a:xfrm>
            <a:off x="395536" y="830317"/>
            <a:ext cx="8280920" cy="5909310"/>
          </a:xfrm>
          <a:prstGeom prst="rect">
            <a:avLst/>
          </a:prstGeom>
          <a:noFill/>
        </p:spPr>
        <p:txBody>
          <a:bodyPr wrap="square" rtlCol="0">
            <a:spAutoFit/>
          </a:bodyPr>
          <a:lstStyle/>
          <a:p>
            <a:pPr marL="514350" indent="-514350">
              <a:lnSpc>
                <a:spcPct val="150000"/>
              </a:lnSpc>
              <a:buFont typeface="+mj-lt"/>
              <a:buAutoNum type="arabicPeriod"/>
            </a:pPr>
            <a:r>
              <a:rPr lang="zh-CN" altLang="en-US" sz="2800" b="1" dirty="0" smtClean="0"/>
              <a:t>尽管研究的对象是曲面，但是研究的工具仍然是向量，内积，外积等，研究的方法和前两章并无实质差异</a:t>
            </a:r>
            <a:endParaRPr lang="en-US" altLang="zh-CN" sz="2800" b="1" dirty="0" smtClean="0"/>
          </a:p>
          <a:p>
            <a:pPr marL="514350" indent="-514350">
              <a:lnSpc>
                <a:spcPct val="150000"/>
              </a:lnSpc>
              <a:buFont typeface="+mj-lt"/>
              <a:buAutoNum type="arabicPeriod"/>
            </a:pPr>
            <a:r>
              <a:rPr lang="zh-CN" altLang="en-US" sz="2800" b="1" dirty="0" smtClean="0"/>
              <a:t>这一章中曲面的类型非常多，分类情况和也复杂。核心还是在于共性的研究方式方法，而并非各个曲面本身的特性。</a:t>
            </a:r>
            <a:endParaRPr lang="en-US" altLang="zh-CN" sz="2800" b="1" dirty="0" smtClean="0"/>
          </a:p>
          <a:p>
            <a:pPr marL="514350" indent="-514350">
              <a:lnSpc>
                <a:spcPct val="150000"/>
              </a:lnSpc>
              <a:buFont typeface="+mj-lt"/>
              <a:buAutoNum type="arabicPeriod"/>
            </a:pPr>
            <a:r>
              <a:rPr lang="zh-CN" altLang="en-US" sz="2800" b="1" dirty="0" smtClean="0"/>
              <a:t>最常用的方法是将曲面的研究转化为相关的曲线、甚至是直线的研究，即将复杂的对象分解为一系列简单对象的集合。</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16632"/>
            <a:ext cx="8387232" cy="523220"/>
          </a:xfrm>
          <a:prstGeom prst="rect">
            <a:avLst/>
          </a:prstGeom>
          <a:noFill/>
        </p:spPr>
        <p:txBody>
          <a:bodyPr wrap="none" rtlCol="0">
            <a:spAutoFit/>
          </a:bodyPr>
          <a:lstStyle/>
          <a:p>
            <a:r>
              <a:rPr lang="en-US" altLang="zh-CN" sz="2800" b="1" dirty="0" err="1" smtClean="0"/>
              <a:t>xOy</a:t>
            </a:r>
            <a:r>
              <a:rPr lang="zh-CN" altLang="en-US" sz="2800" b="1" dirty="0" smtClean="0"/>
              <a:t>平面上的曲线</a:t>
            </a:r>
            <a:r>
              <a:rPr lang="en-US" altLang="zh-CN" sz="2800" b="1" dirty="0" smtClean="0"/>
              <a:t>g(</a:t>
            </a:r>
            <a:r>
              <a:rPr lang="en-US" altLang="zh-CN" sz="2800" b="1" dirty="0" err="1" smtClean="0"/>
              <a:t>x,y</a:t>
            </a:r>
            <a:r>
              <a:rPr lang="en-US" altLang="zh-CN" sz="2800" b="1" dirty="0" smtClean="0"/>
              <a:t>)=0</a:t>
            </a:r>
            <a:r>
              <a:rPr lang="zh-CN" altLang="en-US" sz="2800" b="1" dirty="0" smtClean="0"/>
              <a:t>绕</a:t>
            </a:r>
            <a:r>
              <a:rPr lang="en-US" altLang="zh-CN" sz="2800" b="1" dirty="0" smtClean="0"/>
              <a:t>x</a:t>
            </a:r>
            <a:r>
              <a:rPr lang="zh-CN" altLang="en-US" sz="2800" b="1" dirty="0" smtClean="0"/>
              <a:t>轴旋转得到的曲面方程</a:t>
            </a:r>
          </a:p>
        </p:txBody>
      </p:sp>
      <p:sp>
        <p:nvSpPr>
          <p:cNvPr id="3" name="TextBox 2"/>
          <p:cNvSpPr txBox="1"/>
          <p:nvPr/>
        </p:nvSpPr>
        <p:spPr>
          <a:xfrm>
            <a:off x="323528" y="1452389"/>
            <a:ext cx="8387232" cy="523220"/>
          </a:xfrm>
          <a:prstGeom prst="rect">
            <a:avLst/>
          </a:prstGeom>
          <a:noFill/>
        </p:spPr>
        <p:txBody>
          <a:bodyPr wrap="none" rtlCol="0">
            <a:spAutoFit/>
          </a:bodyPr>
          <a:lstStyle/>
          <a:p>
            <a:r>
              <a:rPr lang="en-US" altLang="zh-CN" sz="2800" b="1" dirty="0" err="1" smtClean="0"/>
              <a:t>xOy</a:t>
            </a:r>
            <a:r>
              <a:rPr lang="zh-CN" altLang="en-US" sz="2800" b="1" dirty="0" smtClean="0"/>
              <a:t>平面上的曲线</a:t>
            </a:r>
            <a:r>
              <a:rPr lang="en-US" altLang="zh-CN" sz="2800" b="1" dirty="0" smtClean="0"/>
              <a:t>g(</a:t>
            </a:r>
            <a:r>
              <a:rPr lang="en-US" altLang="zh-CN" sz="2800" b="1" dirty="0" err="1" smtClean="0"/>
              <a:t>x,y</a:t>
            </a:r>
            <a:r>
              <a:rPr lang="en-US" altLang="zh-CN" sz="2800" b="1" dirty="0" smtClean="0"/>
              <a:t>)=0</a:t>
            </a:r>
            <a:r>
              <a:rPr lang="zh-CN" altLang="en-US" sz="2800" b="1" dirty="0" smtClean="0"/>
              <a:t>绕</a:t>
            </a:r>
            <a:r>
              <a:rPr lang="en-US" altLang="zh-CN" sz="2800" b="1" dirty="0" smtClean="0"/>
              <a:t>y</a:t>
            </a:r>
            <a:r>
              <a:rPr lang="zh-CN" altLang="en-US" sz="2800" b="1" dirty="0" smtClean="0"/>
              <a:t>轴旋转得到的曲面方程</a:t>
            </a:r>
          </a:p>
        </p:txBody>
      </p:sp>
      <p:graphicFrame>
        <p:nvGraphicFramePr>
          <p:cNvPr id="4" name="Object 6"/>
          <p:cNvGraphicFramePr>
            <a:graphicFrameLocks noChangeAspect="1"/>
          </p:cNvGraphicFramePr>
          <p:nvPr/>
        </p:nvGraphicFramePr>
        <p:xfrm>
          <a:off x="2609280" y="765944"/>
          <a:ext cx="2800350" cy="719138"/>
        </p:xfrm>
        <a:graphic>
          <a:graphicData uri="http://schemas.openxmlformats.org/presentationml/2006/ole">
            <p:oleObj spid="_x0000_s786434" name="Equation" r:id="rId4" imgW="1384200" imgH="355320" progId="Equation.DSMT4">
              <p:embed/>
            </p:oleObj>
          </a:graphicData>
        </a:graphic>
      </p:graphicFrame>
      <p:graphicFrame>
        <p:nvGraphicFramePr>
          <p:cNvPr id="5" name="Object 7"/>
          <p:cNvGraphicFramePr>
            <a:graphicFrameLocks noChangeAspect="1"/>
          </p:cNvGraphicFramePr>
          <p:nvPr/>
        </p:nvGraphicFramePr>
        <p:xfrm>
          <a:off x="2483768" y="2132856"/>
          <a:ext cx="2970262" cy="778277"/>
        </p:xfrm>
        <a:graphic>
          <a:graphicData uri="http://schemas.openxmlformats.org/presentationml/2006/ole">
            <p:oleObj spid="_x0000_s786435" name="Equation" r:id="rId5" imgW="1358640" imgH="355320" progId="Equation.DSMT4">
              <p:embed/>
            </p:oleObj>
          </a:graphicData>
        </a:graphic>
      </p:graphicFrame>
      <p:sp>
        <p:nvSpPr>
          <p:cNvPr id="6" name="TextBox 5"/>
          <p:cNvSpPr txBox="1"/>
          <p:nvPr/>
        </p:nvSpPr>
        <p:spPr>
          <a:xfrm>
            <a:off x="289224" y="3140968"/>
            <a:ext cx="8387232" cy="523220"/>
          </a:xfrm>
          <a:prstGeom prst="rect">
            <a:avLst/>
          </a:prstGeom>
          <a:noFill/>
        </p:spPr>
        <p:txBody>
          <a:bodyPr wrap="none" rtlCol="0">
            <a:spAutoFit/>
          </a:bodyPr>
          <a:lstStyle/>
          <a:p>
            <a:r>
              <a:rPr lang="en-US" altLang="zh-CN" sz="2800" b="1" dirty="0" err="1" smtClean="0"/>
              <a:t>xOz</a:t>
            </a:r>
            <a:r>
              <a:rPr lang="zh-CN" altLang="en-US" sz="2800" b="1" dirty="0" smtClean="0"/>
              <a:t>平面上的曲线</a:t>
            </a:r>
            <a:r>
              <a:rPr lang="en-US" altLang="zh-CN" sz="2800" b="1" dirty="0" smtClean="0"/>
              <a:t>h(</a:t>
            </a:r>
            <a:r>
              <a:rPr lang="en-US" altLang="zh-CN" sz="2800" b="1" dirty="0" err="1" smtClean="0"/>
              <a:t>x,z</a:t>
            </a:r>
            <a:r>
              <a:rPr lang="en-US" altLang="zh-CN" sz="2800" b="1" dirty="0" smtClean="0"/>
              <a:t>)=0</a:t>
            </a:r>
            <a:r>
              <a:rPr lang="zh-CN" altLang="en-US" sz="2800" b="1" dirty="0" smtClean="0"/>
              <a:t>绕</a:t>
            </a:r>
            <a:r>
              <a:rPr lang="en-US" altLang="zh-CN" sz="2800" b="1" dirty="0" smtClean="0"/>
              <a:t>x</a:t>
            </a:r>
            <a:r>
              <a:rPr lang="zh-CN" altLang="en-US" sz="2800" b="1" dirty="0" smtClean="0"/>
              <a:t>轴旋转得到的曲面方程</a:t>
            </a:r>
          </a:p>
        </p:txBody>
      </p:sp>
      <p:sp>
        <p:nvSpPr>
          <p:cNvPr id="7" name="TextBox 6"/>
          <p:cNvSpPr txBox="1"/>
          <p:nvPr/>
        </p:nvSpPr>
        <p:spPr>
          <a:xfrm>
            <a:off x="251520" y="4633972"/>
            <a:ext cx="8387232" cy="523220"/>
          </a:xfrm>
          <a:prstGeom prst="rect">
            <a:avLst/>
          </a:prstGeom>
          <a:noFill/>
        </p:spPr>
        <p:txBody>
          <a:bodyPr wrap="none" rtlCol="0">
            <a:spAutoFit/>
          </a:bodyPr>
          <a:lstStyle/>
          <a:p>
            <a:r>
              <a:rPr lang="en-US" altLang="zh-CN" sz="2800" b="1" dirty="0" err="1" smtClean="0"/>
              <a:t>xOz</a:t>
            </a:r>
            <a:r>
              <a:rPr lang="zh-CN" altLang="en-US" sz="2800" b="1" dirty="0" smtClean="0"/>
              <a:t>平面上的曲线</a:t>
            </a:r>
            <a:r>
              <a:rPr lang="en-US" altLang="zh-CN" sz="2800" b="1" dirty="0" smtClean="0"/>
              <a:t>h(</a:t>
            </a:r>
            <a:r>
              <a:rPr lang="en-US" altLang="zh-CN" sz="2800" b="1" dirty="0" err="1" smtClean="0"/>
              <a:t>x,z</a:t>
            </a:r>
            <a:r>
              <a:rPr lang="en-US" altLang="zh-CN" sz="2800" b="1" dirty="0" smtClean="0"/>
              <a:t>)=0</a:t>
            </a:r>
            <a:r>
              <a:rPr lang="zh-CN" altLang="en-US" sz="2800" b="1" dirty="0" smtClean="0"/>
              <a:t>绕</a:t>
            </a:r>
            <a:r>
              <a:rPr lang="en-US" altLang="zh-CN" sz="2800" b="1" dirty="0" smtClean="0"/>
              <a:t>z</a:t>
            </a:r>
            <a:r>
              <a:rPr lang="zh-CN" altLang="en-US" sz="2800" b="1" dirty="0" smtClean="0"/>
              <a:t>轴旋转得到的曲面方程</a:t>
            </a:r>
          </a:p>
        </p:txBody>
      </p:sp>
      <p:graphicFrame>
        <p:nvGraphicFramePr>
          <p:cNvPr id="8" name="Object 6"/>
          <p:cNvGraphicFramePr>
            <a:graphicFrameLocks noChangeAspect="1"/>
          </p:cNvGraphicFramePr>
          <p:nvPr/>
        </p:nvGraphicFramePr>
        <p:xfrm>
          <a:off x="2483768" y="3789040"/>
          <a:ext cx="3049713" cy="792088"/>
        </p:xfrm>
        <a:graphic>
          <a:graphicData uri="http://schemas.openxmlformats.org/presentationml/2006/ole">
            <p:oleObj spid="_x0000_s786436" name="Equation" r:id="rId6" imgW="1371600" imgH="355320" progId="Equation.DSMT4">
              <p:embed/>
            </p:oleObj>
          </a:graphicData>
        </a:graphic>
      </p:graphicFrame>
      <p:graphicFrame>
        <p:nvGraphicFramePr>
          <p:cNvPr id="786437" name="Object 5"/>
          <p:cNvGraphicFramePr>
            <a:graphicFrameLocks noChangeAspect="1"/>
          </p:cNvGraphicFramePr>
          <p:nvPr/>
        </p:nvGraphicFramePr>
        <p:xfrm>
          <a:off x="2555776" y="5229200"/>
          <a:ext cx="2929200" cy="805486"/>
        </p:xfrm>
        <a:graphic>
          <a:graphicData uri="http://schemas.openxmlformats.org/presentationml/2006/ole">
            <p:oleObj spid="_x0000_s786437" name="Equation" r:id="rId7" imgW="1295280" imgH="355320" progId="Equation.DSMT4">
              <p:embed/>
            </p:oleObj>
          </a:graphicData>
        </a:graphic>
      </p:graphicFrame>
      <p:sp>
        <p:nvSpPr>
          <p:cNvPr id="10" name="TextBox 9"/>
          <p:cNvSpPr txBox="1"/>
          <p:nvPr/>
        </p:nvSpPr>
        <p:spPr>
          <a:xfrm>
            <a:off x="666693" y="6093296"/>
            <a:ext cx="7577715" cy="523220"/>
          </a:xfrm>
          <a:prstGeom prst="rect">
            <a:avLst/>
          </a:prstGeom>
          <a:noFill/>
        </p:spPr>
        <p:txBody>
          <a:bodyPr wrap="none" rtlCol="0">
            <a:spAutoFit/>
          </a:bodyPr>
          <a:lstStyle/>
          <a:p>
            <a:r>
              <a:rPr lang="zh-CN" altLang="en-US" sz="2800" b="1" dirty="0" smtClean="0">
                <a:solidFill>
                  <a:schemeClr val="bg2"/>
                </a:solidFill>
              </a:rPr>
              <a:t>这</a:t>
            </a:r>
            <a:r>
              <a:rPr lang="en-US" altLang="zh-CN" sz="2800" b="1" dirty="0" smtClean="0">
                <a:solidFill>
                  <a:schemeClr val="bg2"/>
                </a:solidFill>
              </a:rPr>
              <a:t>6</a:t>
            </a:r>
            <a:r>
              <a:rPr lang="zh-CN" altLang="en-US" sz="2800" b="1" dirty="0" smtClean="0">
                <a:solidFill>
                  <a:schemeClr val="bg2"/>
                </a:solidFill>
              </a:rPr>
              <a:t>种类型可以直接写出，不需要代入一般公式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786437"/>
                                        </p:tgtEl>
                                        <p:attrNameLst>
                                          <p:attrName>style.visibility</p:attrName>
                                        </p:attrNameLst>
                                      </p:cBhvr>
                                      <p:to>
                                        <p:strVal val="visible"/>
                                      </p:to>
                                    </p:set>
                                    <p:animEffect transition="in" filter="wipe(left)">
                                      <p:cBhvr>
                                        <p:cTn id="30" dur="500"/>
                                        <p:tgtEl>
                                          <p:spTgt spid="786437"/>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linds(horizontal)">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Text Box 2"/>
          <p:cNvSpPr txBox="1">
            <a:spLocks noChangeArrowheads="1"/>
          </p:cNvSpPr>
          <p:nvPr/>
        </p:nvSpPr>
        <p:spPr bwMode="auto">
          <a:xfrm>
            <a:off x="990600" y="457200"/>
            <a:ext cx="7467600" cy="946150"/>
          </a:xfrm>
          <a:prstGeom prst="rect">
            <a:avLst/>
          </a:prstGeom>
          <a:noFill/>
          <a:ln w="9525">
            <a:noFill/>
            <a:miter lim="800000"/>
            <a:headEnd/>
            <a:tailEnd/>
          </a:ln>
        </p:spPr>
        <p:txBody>
          <a:bodyPr>
            <a:spAutoFit/>
          </a:bodyPr>
          <a:lstStyle/>
          <a:p>
            <a:pPr>
              <a:spcBef>
                <a:spcPct val="50000"/>
              </a:spcBef>
            </a:pPr>
            <a:r>
              <a:rPr kumimoji="1" lang="zh-CN" altLang="en-US" sz="2800" b="1" dirty="0" smtClean="0">
                <a:solidFill>
                  <a:srgbClr val="0000CC"/>
                </a:solidFill>
                <a:latin typeface="黑体" pitchFamily="2" charset="-122"/>
                <a:ea typeface="黑体" pitchFamily="2" charset="-122"/>
              </a:rPr>
              <a:t>例</a:t>
            </a:r>
            <a:r>
              <a:rPr kumimoji="1" lang="en-US" altLang="zh-CN" sz="2800" b="1" dirty="0" smtClean="0">
                <a:solidFill>
                  <a:srgbClr val="0000CC"/>
                </a:solidFill>
              </a:rPr>
              <a:t>  </a:t>
            </a:r>
            <a:r>
              <a:rPr kumimoji="1" lang="zh-CN" altLang="en-US" sz="2800" b="1" dirty="0"/>
              <a:t>将下列各曲线绕对应的轴旋转一周，求生成的旋转曲面的方程．</a:t>
            </a:r>
          </a:p>
        </p:txBody>
      </p:sp>
      <p:graphicFrame>
        <p:nvGraphicFramePr>
          <p:cNvPr id="543747" name="Object 3"/>
          <p:cNvGraphicFramePr>
            <a:graphicFrameLocks noChangeAspect="1"/>
          </p:cNvGraphicFramePr>
          <p:nvPr/>
        </p:nvGraphicFramePr>
        <p:xfrm>
          <a:off x="609600" y="1446213"/>
          <a:ext cx="7861300" cy="977900"/>
        </p:xfrm>
        <a:graphic>
          <a:graphicData uri="http://schemas.openxmlformats.org/presentationml/2006/ole">
            <p:oleObj spid="_x0000_s732162" name="Document" r:id="rId3" imgW="7957080" imgH="990720" progId="">
              <p:embed/>
            </p:oleObj>
          </a:graphicData>
        </a:graphic>
      </p:graphicFrame>
      <p:graphicFrame>
        <p:nvGraphicFramePr>
          <p:cNvPr id="543748" name="Object 4"/>
          <p:cNvGraphicFramePr>
            <a:graphicFrameLocks noChangeAspect="1"/>
          </p:cNvGraphicFramePr>
          <p:nvPr/>
        </p:nvGraphicFramePr>
        <p:xfrm>
          <a:off x="1524000" y="2895600"/>
          <a:ext cx="1981200" cy="468313"/>
        </p:xfrm>
        <a:graphic>
          <a:graphicData uri="http://schemas.openxmlformats.org/presentationml/2006/ole">
            <p:oleObj spid="_x0000_s732163" name="文档" r:id="rId4" imgW="1765800" imgH="443880" progId="">
              <p:embed/>
            </p:oleObj>
          </a:graphicData>
        </a:graphic>
      </p:graphicFrame>
      <p:graphicFrame>
        <p:nvGraphicFramePr>
          <p:cNvPr id="543749" name="Object 5"/>
          <p:cNvGraphicFramePr>
            <a:graphicFrameLocks noChangeAspect="1"/>
          </p:cNvGraphicFramePr>
          <p:nvPr/>
        </p:nvGraphicFramePr>
        <p:xfrm>
          <a:off x="1371600" y="3581400"/>
          <a:ext cx="2476500" cy="927100"/>
        </p:xfrm>
        <a:graphic>
          <a:graphicData uri="http://schemas.openxmlformats.org/presentationml/2006/ole">
            <p:oleObj spid="_x0000_s732164" name="公式" r:id="rId5" imgW="2476440" imgH="927000" progId="Equation.3">
              <p:embed/>
            </p:oleObj>
          </a:graphicData>
        </a:graphic>
      </p:graphicFrame>
      <p:sp>
        <p:nvSpPr>
          <p:cNvPr id="543750" name="Text Box 6"/>
          <p:cNvSpPr txBox="1">
            <a:spLocks noChangeArrowheads="1"/>
          </p:cNvSpPr>
          <p:nvPr/>
        </p:nvSpPr>
        <p:spPr bwMode="auto">
          <a:xfrm>
            <a:off x="1219200" y="4800600"/>
            <a:ext cx="2684463" cy="519113"/>
          </a:xfrm>
          <a:prstGeom prst="rect">
            <a:avLst/>
          </a:prstGeom>
          <a:noFill/>
          <a:ln w="57150">
            <a:noFill/>
            <a:miter lim="800000"/>
            <a:headEnd/>
            <a:tailEnd/>
          </a:ln>
          <a:effectLst/>
        </p:spPr>
        <p:txBody>
          <a:bodyPr wrap="none">
            <a:spAutoFit/>
          </a:bodyPr>
          <a:lstStyle/>
          <a:p>
            <a:pPr eaLnBrk="0" hangingPunct="0"/>
            <a:r>
              <a:rPr kumimoji="1" lang="zh-CN" altLang="en-US" sz="2800" b="1">
                <a:solidFill>
                  <a:srgbClr val="FF0000"/>
                </a:solidFill>
                <a:ea typeface="黑体" pitchFamily="2" charset="-122"/>
              </a:rPr>
              <a:t>旋转双叶双曲面</a:t>
            </a:r>
          </a:p>
        </p:txBody>
      </p:sp>
      <p:grpSp>
        <p:nvGrpSpPr>
          <p:cNvPr id="2" name="Group 7"/>
          <p:cNvGrpSpPr>
            <a:grpSpLocks/>
          </p:cNvGrpSpPr>
          <p:nvPr/>
        </p:nvGrpSpPr>
        <p:grpSpPr bwMode="auto">
          <a:xfrm>
            <a:off x="6705600" y="2209800"/>
            <a:ext cx="2022475" cy="3810000"/>
            <a:chOff x="4224" y="1392"/>
            <a:chExt cx="1274" cy="2400"/>
          </a:xfrm>
        </p:grpSpPr>
        <p:sp>
          <p:nvSpPr>
            <p:cNvPr id="543752" name="Line 8"/>
            <p:cNvSpPr>
              <a:spLocks noChangeShapeType="1"/>
            </p:cNvSpPr>
            <p:nvPr/>
          </p:nvSpPr>
          <p:spPr bwMode="auto">
            <a:xfrm>
              <a:off x="4224" y="2746"/>
              <a:ext cx="1129" cy="0"/>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543753" name="Line 9"/>
            <p:cNvSpPr>
              <a:spLocks noChangeShapeType="1"/>
            </p:cNvSpPr>
            <p:nvPr/>
          </p:nvSpPr>
          <p:spPr bwMode="auto">
            <a:xfrm flipH="1">
              <a:off x="4412" y="2320"/>
              <a:ext cx="790" cy="775"/>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543754" name="Line 10"/>
            <p:cNvSpPr>
              <a:spLocks noChangeShapeType="1"/>
            </p:cNvSpPr>
            <p:nvPr/>
          </p:nvSpPr>
          <p:spPr bwMode="auto">
            <a:xfrm flipV="1">
              <a:off x="4751" y="1584"/>
              <a:ext cx="0" cy="387"/>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543755" name="Oval 11"/>
            <p:cNvSpPr>
              <a:spLocks noChangeArrowheads="1"/>
            </p:cNvSpPr>
            <p:nvPr/>
          </p:nvSpPr>
          <p:spPr bwMode="auto">
            <a:xfrm>
              <a:off x="4299" y="1816"/>
              <a:ext cx="903" cy="349"/>
            </a:xfrm>
            <a:prstGeom prst="ellipse">
              <a:avLst/>
            </a:prstGeom>
            <a:noFill/>
            <a:ln w="38100">
              <a:solidFill>
                <a:srgbClr val="0000FF"/>
              </a:solidFill>
              <a:round/>
              <a:headEnd/>
              <a:tailEnd/>
            </a:ln>
            <a:effectLst/>
          </p:spPr>
          <p:txBody>
            <a:bodyPr wrap="none" anchor="ctr"/>
            <a:lstStyle/>
            <a:p>
              <a:endParaRPr lang="zh-CN" altLang="en-US"/>
            </a:p>
          </p:txBody>
        </p:sp>
        <p:sp>
          <p:nvSpPr>
            <p:cNvPr id="543756" name="Freeform 12"/>
            <p:cNvSpPr>
              <a:spLocks/>
            </p:cNvSpPr>
            <p:nvPr/>
          </p:nvSpPr>
          <p:spPr bwMode="auto">
            <a:xfrm>
              <a:off x="4297" y="2017"/>
              <a:ext cx="901" cy="574"/>
            </a:xfrm>
            <a:custGeom>
              <a:avLst/>
              <a:gdLst/>
              <a:ahLst/>
              <a:cxnLst>
                <a:cxn ang="0">
                  <a:pos x="0" y="3"/>
                </a:cxn>
                <a:cxn ang="0">
                  <a:pos x="579" y="711"/>
                </a:cxn>
                <a:cxn ang="0">
                  <a:pos x="1149" y="0"/>
                </a:cxn>
              </a:cxnLst>
              <a:rect l="0" t="0" r="r" b="b"/>
              <a:pathLst>
                <a:path w="1149" h="711">
                  <a:moveTo>
                    <a:pt x="0" y="3"/>
                  </a:moveTo>
                  <a:cubicBezTo>
                    <a:pt x="96" y="121"/>
                    <a:pt x="388" y="711"/>
                    <a:pt x="579" y="711"/>
                  </a:cubicBezTo>
                  <a:cubicBezTo>
                    <a:pt x="770" y="711"/>
                    <a:pt x="1030" y="148"/>
                    <a:pt x="1149" y="0"/>
                  </a:cubicBezTo>
                </a:path>
              </a:pathLst>
            </a:custGeom>
            <a:noFill/>
            <a:ln w="38100">
              <a:solidFill>
                <a:srgbClr val="0000FF"/>
              </a:solidFill>
              <a:round/>
              <a:headEnd/>
              <a:tailEnd/>
            </a:ln>
            <a:effectLst/>
          </p:spPr>
          <p:txBody>
            <a:bodyPr wrap="none" anchor="ctr"/>
            <a:lstStyle/>
            <a:p>
              <a:endParaRPr lang="zh-CN" altLang="en-US"/>
            </a:p>
          </p:txBody>
        </p:sp>
        <p:sp>
          <p:nvSpPr>
            <p:cNvPr id="543757" name="Freeform 13"/>
            <p:cNvSpPr>
              <a:spLocks/>
            </p:cNvSpPr>
            <p:nvPr/>
          </p:nvSpPr>
          <p:spPr bwMode="auto">
            <a:xfrm>
              <a:off x="4525" y="1836"/>
              <a:ext cx="409" cy="799"/>
            </a:xfrm>
            <a:custGeom>
              <a:avLst/>
              <a:gdLst/>
              <a:ahLst/>
              <a:cxnLst>
                <a:cxn ang="0">
                  <a:pos x="0" y="360"/>
                </a:cxn>
                <a:cxn ang="0">
                  <a:pos x="306" y="930"/>
                </a:cxn>
                <a:cxn ang="0">
                  <a:pos x="522" y="0"/>
                </a:cxn>
              </a:cxnLst>
              <a:rect l="0" t="0" r="r" b="b"/>
              <a:pathLst>
                <a:path w="522" h="990">
                  <a:moveTo>
                    <a:pt x="0" y="360"/>
                  </a:moveTo>
                  <a:cubicBezTo>
                    <a:pt x="51" y="455"/>
                    <a:pt x="219" y="990"/>
                    <a:pt x="306" y="930"/>
                  </a:cubicBezTo>
                  <a:cubicBezTo>
                    <a:pt x="393" y="870"/>
                    <a:pt x="477" y="194"/>
                    <a:pt x="522" y="0"/>
                  </a:cubicBezTo>
                </a:path>
              </a:pathLst>
            </a:custGeom>
            <a:noFill/>
            <a:ln w="38100">
              <a:solidFill>
                <a:srgbClr val="FF0000"/>
              </a:solidFill>
              <a:round/>
              <a:headEnd/>
              <a:tailEnd/>
            </a:ln>
            <a:effectLst/>
          </p:spPr>
          <p:txBody>
            <a:bodyPr wrap="none" anchor="ctr"/>
            <a:lstStyle/>
            <a:p>
              <a:endParaRPr lang="zh-CN" altLang="en-US"/>
            </a:p>
          </p:txBody>
        </p:sp>
        <p:sp>
          <p:nvSpPr>
            <p:cNvPr id="543758" name="Oval 14"/>
            <p:cNvSpPr>
              <a:spLocks noChangeArrowheads="1"/>
            </p:cNvSpPr>
            <p:nvPr/>
          </p:nvSpPr>
          <p:spPr bwMode="auto">
            <a:xfrm>
              <a:off x="4525" y="2320"/>
              <a:ext cx="433" cy="116"/>
            </a:xfrm>
            <a:prstGeom prst="ellipse">
              <a:avLst/>
            </a:prstGeom>
            <a:noFill/>
            <a:ln w="38100">
              <a:solidFill>
                <a:srgbClr val="FF00FF"/>
              </a:solidFill>
              <a:round/>
              <a:headEnd/>
              <a:tailEnd/>
            </a:ln>
            <a:effectLst/>
          </p:spPr>
          <p:txBody>
            <a:bodyPr wrap="none" anchor="ctr"/>
            <a:lstStyle/>
            <a:p>
              <a:endParaRPr lang="zh-CN" altLang="en-US"/>
            </a:p>
          </p:txBody>
        </p:sp>
        <p:sp>
          <p:nvSpPr>
            <p:cNvPr id="543759" name="Line 15"/>
            <p:cNvSpPr>
              <a:spLocks noChangeShapeType="1"/>
            </p:cNvSpPr>
            <p:nvPr/>
          </p:nvSpPr>
          <p:spPr bwMode="auto">
            <a:xfrm>
              <a:off x="4525" y="2383"/>
              <a:ext cx="452" cy="0"/>
            </a:xfrm>
            <a:prstGeom prst="line">
              <a:avLst/>
            </a:prstGeom>
            <a:noFill/>
            <a:ln w="19050">
              <a:solidFill>
                <a:schemeClr val="tx1"/>
              </a:solidFill>
              <a:prstDash val="dash"/>
              <a:round/>
              <a:headEnd/>
              <a:tailEnd/>
            </a:ln>
            <a:effectLst/>
          </p:spPr>
          <p:txBody>
            <a:bodyPr wrap="none" anchor="ctr"/>
            <a:lstStyle/>
            <a:p>
              <a:endParaRPr lang="zh-CN" altLang="en-US"/>
            </a:p>
          </p:txBody>
        </p:sp>
        <p:sp>
          <p:nvSpPr>
            <p:cNvPr id="543760" name="Freeform 16"/>
            <p:cNvSpPr>
              <a:spLocks/>
            </p:cNvSpPr>
            <p:nvPr/>
          </p:nvSpPr>
          <p:spPr bwMode="auto">
            <a:xfrm>
              <a:off x="4527" y="1836"/>
              <a:ext cx="412" cy="295"/>
            </a:xfrm>
            <a:custGeom>
              <a:avLst/>
              <a:gdLst/>
              <a:ahLst/>
              <a:cxnLst>
                <a:cxn ang="0">
                  <a:pos x="0" y="366"/>
                </a:cxn>
                <a:cxn ang="0">
                  <a:pos x="525" y="0"/>
                </a:cxn>
              </a:cxnLst>
              <a:rect l="0" t="0" r="r" b="b"/>
              <a:pathLst>
                <a:path w="525" h="366">
                  <a:moveTo>
                    <a:pt x="0" y="366"/>
                  </a:moveTo>
                  <a:lnTo>
                    <a:pt x="525" y="0"/>
                  </a:lnTo>
                </a:path>
              </a:pathLst>
            </a:custGeom>
            <a:noFill/>
            <a:ln w="38100" cap="flat" cmpd="sng">
              <a:solidFill>
                <a:srgbClr val="FF0000"/>
              </a:solidFill>
              <a:prstDash val="solid"/>
              <a:round/>
              <a:headEnd type="none" w="med" len="med"/>
              <a:tailEnd type="none" w="med" len="med"/>
            </a:ln>
            <a:effectLst/>
          </p:spPr>
          <p:txBody>
            <a:bodyPr wrap="none" anchor="ctr"/>
            <a:lstStyle/>
            <a:p>
              <a:endParaRPr lang="zh-CN" altLang="en-US"/>
            </a:p>
          </p:txBody>
        </p:sp>
        <p:sp>
          <p:nvSpPr>
            <p:cNvPr id="543761" name="Freeform 17"/>
            <p:cNvSpPr>
              <a:spLocks/>
            </p:cNvSpPr>
            <p:nvPr/>
          </p:nvSpPr>
          <p:spPr bwMode="auto">
            <a:xfrm>
              <a:off x="4647" y="2339"/>
              <a:ext cx="200" cy="83"/>
            </a:xfrm>
            <a:custGeom>
              <a:avLst/>
              <a:gdLst/>
              <a:ahLst/>
              <a:cxnLst>
                <a:cxn ang="0">
                  <a:pos x="0" y="102"/>
                </a:cxn>
                <a:cxn ang="0">
                  <a:pos x="255" y="0"/>
                </a:cxn>
              </a:cxnLst>
              <a:rect l="0" t="0" r="r" b="b"/>
              <a:pathLst>
                <a:path w="255" h="102">
                  <a:moveTo>
                    <a:pt x="0" y="102"/>
                  </a:moveTo>
                  <a:lnTo>
                    <a:pt x="255" y="0"/>
                  </a:lnTo>
                </a:path>
              </a:pathLst>
            </a:custGeom>
            <a:noFill/>
            <a:ln w="19050" cap="flat">
              <a:solidFill>
                <a:schemeClr val="tx1"/>
              </a:solidFill>
              <a:prstDash val="dash"/>
              <a:round/>
              <a:headEnd type="none" w="med" len="med"/>
              <a:tailEnd type="none" w="med" len="med"/>
            </a:ln>
            <a:effectLst/>
          </p:spPr>
          <p:txBody>
            <a:bodyPr wrap="none" anchor="ctr"/>
            <a:lstStyle/>
            <a:p>
              <a:endParaRPr lang="zh-CN" altLang="en-US"/>
            </a:p>
          </p:txBody>
        </p:sp>
        <p:sp>
          <p:nvSpPr>
            <p:cNvPr id="543762" name="Line 18"/>
            <p:cNvSpPr>
              <a:spLocks noChangeShapeType="1"/>
            </p:cNvSpPr>
            <p:nvPr/>
          </p:nvSpPr>
          <p:spPr bwMode="auto">
            <a:xfrm flipH="1">
              <a:off x="4299" y="1971"/>
              <a:ext cx="903" cy="0"/>
            </a:xfrm>
            <a:prstGeom prst="line">
              <a:avLst/>
            </a:prstGeom>
            <a:noFill/>
            <a:ln w="19050">
              <a:solidFill>
                <a:schemeClr val="tx1"/>
              </a:solidFill>
              <a:round/>
              <a:headEnd/>
              <a:tailEnd/>
            </a:ln>
            <a:effectLst/>
          </p:spPr>
          <p:txBody>
            <a:bodyPr wrap="none" anchor="ctr"/>
            <a:lstStyle/>
            <a:p>
              <a:endParaRPr lang="zh-CN" altLang="en-US"/>
            </a:p>
          </p:txBody>
        </p:sp>
        <p:sp>
          <p:nvSpPr>
            <p:cNvPr id="543763" name="Oval 19"/>
            <p:cNvSpPr>
              <a:spLocks noChangeArrowheads="1"/>
            </p:cNvSpPr>
            <p:nvPr/>
          </p:nvSpPr>
          <p:spPr bwMode="auto">
            <a:xfrm flipH="1" flipV="1">
              <a:off x="4297" y="3327"/>
              <a:ext cx="903" cy="349"/>
            </a:xfrm>
            <a:prstGeom prst="ellipse">
              <a:avLst/>
            </a:prstGeom>
            <a:noFill/>
            <a:ln w="38100">
              <a:solidFill>
                <a:srgbClr val="0000FF"/>
              </a:solidFill>
              <a:round/>
              <a:headEnd/>
              <a:tailEnd/>
            </a:ln>
            <a:effectLst/>
          </p:spPr>
          <p:txBody>
            <a:bodyPr wrap="none" anchor="ctr"/>
            <a:lstStyle/>
            <a:p>
              <a:endParaRPr lang="zh-CN" altLang="en-US"/>
            </a:p>
          </p:txBody>
        </p:sp>
        <p:sp>
          <p:nvSpPr>
            <p:cNvPr id="543764" name="Freeform 20"/>
            <p:cNvSpPr>
              <a:spLocks/>
            </p:cNvSpPr>
            <p:nvPr/>
          </p:nvSpPr>
          <p:spPr bwMode="auto">
            <a:xfrm flipH="1" flipV="1">
              <a:off x="4302" y="2901"/>
              <a:ext cx="900" cy="574"/>
            </a:xfrm>
            <a:custGeom>
              <a:avLst/>
              <a:gdLst/>
              <a:ahLst/>
              <a:cxnLst>
                <a:cxn ang="0">
                  <a:pos x="0" y="3"/>
                </a:cxn>
                <a:cxn ang="0">
                  <a:pos x="579" y="711"/>
                </a:cxn>
                <a:cxn ang="0">
                  <a:pos x="1149" y="0"/>
                </a:cxn>
              </a:cxnLst>
              <a:rect l="0" t="0" r="r" b="b"/>
              <a:pathLst>
                <a:path w="1149" h="711">
                  <a:moveTo>
                    <a:pt x="0" y="3"/>
                  </a:moveTo>
                  <a:cubicBezTo>
                    <a:pt x="96" y="121"/>
                    <a:pt x="388" y="711"/>
                    <a:pt x="579" y="711"/>
                  </a:cubicBezTo>
                  <a:cubicBezTo>
                    <a:pt x="770" y="711"/>
                    <a:pt x="1030" y="148"/>
                    <a:pt x="1149" y="0"/>
                  </a:cubicBezTo>
                </a:path>
              </a:pathLst>
            </a:custGeom>
            <a:noFill/>
            <a:ln w="38100">
              <a:solidFill>
                <a:srgbClr val="0000FF"/>
              </a:solidFill>
              <a:round/>
              <a:headEnd/>
              <a:tailEnd/>
            </a:ln>
            <a:effectLst/>
          </p:spPr>
          <p:txBody>
            <a:bodyPr wrap="none" anchor="ctr"/>
            <a:lstStyle/>
            <a:p>
              <a:endParaRPr lang="zh-CN" altLang="en-US"/>
            </a:p>
          </p:txBody>
        </p:sp>
        <p:sp>
          <p:nvSpPr>
            <p:cNvPr id="543765" name="Freeform 21"/>
            <p:cNvSpPr>
              <a:spLocks/>
            </p:cNvSpPr>
            <p:nvPr/>
          </p:nvSpPr>
          <p:spPr bwMode="auto">
            <a:xfrm flipH="1" flipV="1">
              <a:off x="4565" y="2857"/>
              <a:ext cx="409" cy="799"/>
            </a:xfrm>
            <a:custGeom>
              <a:avLst/>
              <a:gdLst/>
              <a:ahLst/>
              <a:cxnLst>
                <a:cxn ang="0">
                  <a:pos x="0" y="360"/>
                </a:cxn>
                <a:cxn ang="0">
                  <a:pos x="306" y="930"/>
                </a:cxn>
                <a:cxn ang="0">
                  <a:pos x="522" y="0"/>
                </a:cxn>
              </a:cxnLst>
              <a:rect l="0" t="0" r="r" b="b"/>
              <a:pathLst>
                <a:path w="522" h="990">
                  <a:moveTo>
                    <a:pt x="0" y="360"/>
                  </a:moveTo>
                  <a:cubicBezTo>
                    <a:pt x="51" y="455"/>
                    <a:pt x="219" y="990"/>
                    <a:pt x="306" y="930"/>
                  </a:cubicBezTo>
                  <a:cubicBezTo>
                    <a:pt x="393" y="870"/>
                    <a:pt x="477" y="194"/>
                    <a:pt x="522" y="0"/>
                  </a:cubicBezTo>
                </a:path>
              </a:pathLst>
            </a:custGeom>
            <a:noFill/>
            <a:ln w="38100">
              <a:solidFill>
                <a:srgbClr val="FF0000"/>
              </a:solidFill>
              <a:round/>
              <a:headEnd/>
              <a:tailEnd/>
            </a:ln>
            <a:effectLst/>
          </p:spPr>
          <p:txBody>
            <a:bodyPr wrap="none" anchor="ctr"/>
            <a:lstStyle/>
            <a:p>
              <a:endParaRPr lang="zh-CN" altLang="en-US"/>
            </a:p>
          </p:txBody>
        </p:sp>
        <p:sp>
          <p:nvSpPr>
            <p:cNvPr id="543766" name="Oval 22"/>
            <p:cNvSpPr>
              <a:spLocks noChangeArrowheads="1"/>
            </p:cNvSpPr>
            <p:nvPr/>
          </p:nvSpPr>
          <p:spPr bwMode="auto">
            <a:xfrm flipH="1" flipV="1">
              <a:off x="4541" y="3056"/>
              <a:ext cx="433" cy="116"/>
            </a:xfrm>
            <a:prstGeom prst="ellipse">
              <a:avLst/>
            </a:prstGeom>
            <a:noFill/>
            <a:ln w="38100">
              <a:solidFill>
                <a:srgbClr val="FF00FF"/>
              </a:solidFill>
              <a:round/>
              <a:headEnd/>
              <a:tailEnd/>
            </a:ln>
            <a:effectLst/>
          </p:spPr>
          <p:txBody>
            <a:bodyPr wrap="none" anchor="ctr"/>
            <a:lstStyle/>
            <a:p>
              <a:endParaRPr lang="zh-CN" altLang="en-US"/>
            </a:p>
          </p:txBody>
        </p:sp>
        <p:sp>
          <p:nvSpPr>
            <p:cNvPr id="543767" name="Line 23"/>
            <p:cNvSpPr>
              <a:spLocks noChangeShapeType="1"/>
            </p:cNvSpPr>
            <p:nvPr/>
          </p:nvSpPr>
          <p:spPr bwMode="auto">
            <a:xfrm flipH="1" flipV="1">
              <a:off x="4523" y="3109"/>
              <a:ext cx="451" cy="0"/>
            </a:xfrm>
            <a:prstGeom prst="line">
              <a:avLst/>
            </a:prstGeom>
            <a:noFill/>
            <a:ln w="19050">
              <a:solidFill>
                <a:schemeClr val="tx1"/>
              </a:solidFill>
              <a:prstDash val="dash"/>
              <a:round/>
              <a:headEnd/>
              <a:tailEnd/>
            </a:ln>
            <a:effectLst/>
          </p:spPr>
          <p:txBody>
            <a:bodyPr wrap="none" anchor="ctr"/>
            <a:lstStyle/>
            <a:p>
              <a:endParaRPr lang="zh-CN" altLang="en-US"/>
            </a:p>
          </p:txBody>
        </p:sp>
        <p:sp>
          <p:nvSpPr>
            <p:cNvPr id="543768" name="Freeform 24"/>
            <p:cNvSpPr>
              <a:spLocks/>
            </p:cNvSpPr>
            <p:nvPr/>
          </p:nvSpPr>
          <p:spPr bwMode="auto">
            <a:xfrm flipH="1" flipV="1">
              <a:off x="4560" y="3361"/>
              <a:ext cx="412" cy="295"/>
            </a:xfrm>
            <a:custGeom>
              <a:avLst/>
              <a:gdLst/>
              <a:ahLst/>
              <a:cxnLst>
                <a:cxn ang="0">
                  <a:pos x="0" y="366"/>
                </a:cxn>
                <a:cxn ang="0">
                  <a:pos x="525" y="0"/>
                </a:cxn>
              </a:cxnLst>
              <a:rect l="0" t="0" r="r" b="b"/>
              <a:pathLst>
                <a:path w="525" h="366">
                  <a:moveTo>
                    <a:pt x="0" y="366"/>
                  </a:moveTo>
                  <a:lnTo>
                    <a:pt x="525" y="0"/>
                  </a:lnTo>
                </a:path>
              </a:pathLst>
            </a:custGeom>
            <a:noFill/>
            <a:ln w="38100" cap="flat" cmpd="sng">
              <a:solidFill>
                <a:srgbClr val="FF0000"/>
              </a:solidFill>
              <a:prstDash val="solid"/>
              <a:round/>
              <a:headEnd type="none" w="med" len="med"/>
              <a:tailEnd type="none" w="med" len="med"/>
            </a:ln>
            <a:effectLst/>
          </p:spPr>
          <p:txBody>
            <a:bodyPr wrap="none" anchor="ctr"/>
            <a:lstStyle/>
            <a:p>
              <a:endParaRPr lang="zh-CN" altLang="en-US"/>
            </a:p>
          </p:txBody>
        </p:sp>
        <p:sp>
          <p:nvSpPr>
            <p:cNvPr id="543769" name="Freeform 25"/>
            <p:cNvSpPr>
              <a:spLocks/>
            </p:cNvSpPr>
            <p:nvPr/>
          </p:nvSpPr>
          <p:spPr bwMode="auto">
            <a:xfrm flipH="1" flipV="1">
              <a:off x="4850" y="3475"/>
              <a:ext cx="310" cy="196"/>
            </a:xfrm>
            <a:custGeom>
              <a:avLst/>
              <a:gdLst/>
              <a:ahLst/>
              <a:cxnLst>
                <a:cxn ang="0">
                  <a:pos x="0" y="243"/>
                </a:cxn>
                <a:cxn ang="0">
                  <a:pos x="396" y="0"/>
                </a:cxn>
              </a:cxnLst>
              <a:rect l="0" t="0" r="r" b="b"/>
              <a:pathLst>
                <a:path w="396" h="243">
                  <a:moveTo>
                    <a:pt x="0" y="243"/>
                  </a:moveTo>
                  <a:lnTo>
                    <a:pt x="396" y="0"/>
                  </a:lnTo>
                </a:path>
              </a:pathLst>
            </a:custGeom>
            <a:noFill/>
            <a:ln w="9525">
              <a:solidFill>
                <a:srgbClr val="FF00FF"/>
              </a:solidFill>
              <a:round/>
              <a:headEnd type="none" w="med" len="med"/>
              <a:tailEnd type="none" w="med" len="med"/>
            </a:ln>
            <a:effectLst/>
          </p:spPr>
          <p:txBody>
            <a:bodyPr wrap="none" anchor="ctr"/>
            <a:lstStyle/>
            <a:p>
              <a:endParaRPr lang="zh-CN" altLang="en-US"/>
            </a:p>
          </p:txBody>
        </p:sp>
        <p:sp>
          <p:nvSpPr>
            <p:cNvPr id="543770" name="Freeform 26"/>
            <p:cNvSpPr>
              <a:spLocks/>
            </p:cNvSpPr>
            <p:nvPr/>
          </p:nvSpPr>
          <p:spPr bwMode="auto">
            <a:xfrm flipH="1" flipV="1">
              <a:off x="4652" y="3071"/>
              <a:ext cx="200" cy="82"/>
            </a:xfrm>
            <a:custGeom>
              <a:avLst/>
              <a:gdLst/>
              <a:ahLst/>
              <a:cxnLst>
                <a:cxn ang="0">
                  <a:pos x="0" y="102"/>
                </a:cxn>
                <a:cxn ang="0">
                  <a:pos x="255" y="0"/>
                </a:cxn>
              </a:cxnLst>
              <a:rect l="0" t="0" r="r" b="b"/>
              <a:pathLst>
                <a:path w="255" h="102">
                  <a:moveTo>
                    <a:pt x="0" y="102"/>
                  </a:moveTo>
                  <a:lnTo>
                    <a:pt x="255" y="0"/>
                  </a:lnTo>
                </a:path>
              </a:pathLst>
            </a:custGeom>
            <a:noFill/>
            <a:ln w="19050" cap="flat">
              <a:solidFill>
                <a:schemeClr val="tx1"/>
              </a:solidFill>
              <a:prstDash val="dash"/>
              <a:round/>
              <a:headEnd type="none" w="med" len="med"/>
              <a:tailEnd type="none" w="med" len="med"/>
            </a:ln>
            <a:effectLst/>
          </p:spPr>
          <p:txBody>
            <a:bodyPr wrap="none" anchor="ctr"/>
            <a:lstStyle/>
            <a:p>
              <a:endParaRPr lang="zh-CN" altLang="en-US"/>
            </a:p>
          </p:txBody>
        </p:sp>
        <p:sp>
          <p:nvSpPr>
            <p:cNvPr id="543771" name="Line 27"/>
            <p:cNvSpPr>
              <a:spLocks noChangeShapeType="1"/>
            </p:cNvSpPr>
            <p:nvPr/>
          </p:nvSpPr>
          <p:spPr bwMode="auto">
            <a:xfrm flipV="1">
              <a:off x="4297" y="3521"/>
              <a:ext cx="903" cy="0"/>
            </a:xfrm>
            <a:prstGeom prst="line">
              <a:avLst/>
            </a:prstGeom>
            <a:noFill/>
            <a:ln w="19050">
              <a:solidFill>
                <a:schemeClr val="tx1"/>
              </a:solidFill>
              <a:prstDash val="dash"/>
              <a:round/>
              <a:headEnd/>
              <a:tailEnd/>
            </a:ln>
            <a:effectLst/>
          </p:spPr>
          <p:txBody>
            <a:bodyPr wrap="none" anchor="ctr"/>
            <a:lstStyle/>
            <a:p>
              <a:endParaRPr lang="zh-CN" altLang="en-US"/>
            </a:p>
          </p:txBody>
        </p:sp>
        <p:sp>
          <p:nvSpPr>
            <p:cNvPr id="543772" name="Line 28"/>
            <p:cNvSpPr>
              <a:spLocks noChangeShapeType="1"/>
            </p:cNvSpPr>
            <p:nvPr/>
          </p:nvSpPr>
          <p:spPr bwMode="auto">
            <a:xfrm>
              <a:off x="4751" y="2901"/>
              <a:ext cx="0" cy="775"/>
            </a:xfrm>
            <a:prstGeom prst="line">
              <a:avLst/>
            </a:prstGeom>
            <a:noFill/>
            <a:ln w="38100">
              <a:solidFill>
                <a:schemeClr val="tx1"/>
              </a:solidFill>
              <a:prstDash val="dash"/>
              <a:round/>
              <a:headEnd/>
              <a:tailEnd/>
            </a:ln>
            <a:effectLst/>
          </p:spPr>
          <p:txBody>
            <a:bodyPr wrap="none" anchor="ctr"/>
            <a:lstStyle/>
            <a:p>
              <a:endParaRPr lang="zh-CN" altLang="en-US"/>
            </a:p>
          </p:txBody>
        </p:sp>
        <p:sp>
          <p:nvSpPr>
            <p:cNvPr id="543773" name="Line 29"/>
            <p:cNvSpPr>
              <a:spLocks noChangeShapeType="1"/>
            </p:cNvSpPr>
            <p:nvPr/>
          </p:nvSpPr>
          <p:spPr bwMode="auto">
            <a:xfrm>
              <a:off x="4751" y="3676"/>
              <a:ext cx="0" cy="116"/>
            </a:xfrm>
            <a:prstGeom prst="line">
              <a:avLst/>
            </a:prstGeom>
            <a:noFill/>
            <a:ln w="38100">
              <a:solidFill>
                <a:schemeClr val="tx1"/>
              </a:solidFill>
              <a:round/>
              <a:headEnd/>
              <a:tailEnd/>
            </a:ln>
            <a:effectLst/>
          </p:spPr>
          <p:txBody>
            <a:bodyPr wrap="none" anchor="ctr"/>
            <a:lstStyle/>
            <a:p>
              <a:endParaRPr lang="zh-CN" altLang="en-US"/>
            </a:p>
          </p:txBody>
        </p:sp>
        <p:sp>
          <p:nvSpPr>
            <p:cNvPr id="543774" name="Line 30"/>
            <p:cNvSpPr>
              <a:spLocks noChangeShapeType="1"/>
            </p:cNvSpPr>
            <p:nvPr/>
          </p:nvSpPr>
          <p:spPr bwMode="auto">
            <a:xfrm>
              <a:off x="4751" y="1971"/>
              <a:ext cx="0" cy="620"/>
            </a:xfrm>
            <a:prstGeom prst="line">
              <a:avLst/>
            </a:prstGeom>
            <a:noFill/>
            <a:ln w="38100">
              <a:solidFill>
                <a:schemeClr val="tx1"/>
              </a:solidFill>
              <a:prstDash val="dash"/>
              <a:round/>
              <a:headEnd/>
              <a:tailEnd/>
            </a:ln>
            <a:effectLst/>
          </p:spPr>
          <p:txBody>
            <a:bodyPr wrap="none" anchor="ctr"/>
            <a:lstStyle/>
            <a:p>
              <a:endParaRPr lang="zh-CN" altLang="en-US"/>
            </a:p>
          </p:txBody>
        </p:sp>
        <p:sp>
          <p:nvSpPr>
            <p:cNvPr id="543775" name="Line 31"/>
            <p:cNvSpPr>
              <a:spLocks noChangeShapeType="1"/>
            </p:cNvSpPr>
            <p:nvPr/>
          </p:nvSpPr>
          <p:spPr bwMode="auto">
            <a:xfrm>
              <a:off x="4751" y="2591"/>
              <a:ext cx="0" cy="310"/>
            </a:xfrm>
            <a:prstGeom prst="line">
              <a:avLst/>
            </a:prstGeom>
            <a:noFill/>
            <a:ln w="38100">
              <a:solidFill>
                <a:schemeClr val="tx1"/>
              </a:solidFill>
              <a:round/>
              <a:headEnd/>
              <a:tailEnd/>
            </a:ln>
            <a:effectLst/>
          </p:spPr>
          <p:txBody>
            <a:bodyPr wrap="none" anchor="ctr"/>
            <a:lstStyle/>
            <a:p>
              <a:endParaRPr lang="zh-CN" altLang="en-US"/>
            </a:p>
          </p:txBody>
        </p:sp>
        <p:sp>
          <p:nvSpPr>
            <p:cNvPr id="543776" name="Text Box 32"/>
            <p:cNvSpPr txBox="1">
              <a:spLocks noChangeArrowheads="1"/>
            </p:cNvSpPr>
            <p:nvPr/>
          </p:nvSpPr>
          <p:spPr bwMode="auto">
            <a:xfrm>
              <a:off x="4291" y="2884"/>
              <a:ext cx="212" cy="288"/>
            </a:xfrm>
            <a:prstGeom prst="rect">
              <a:avLst/>
            </a:prstGeom>
            <a:noFill/>
            <a:ln w="9525">
              <a:noFill/>
              <a:miter lim="800000"/>
              <a:headEnd/>
              <a:tailEnd/>
            </a:ln>
            <a:effectLst/>
          </p:spPr>
          <p:txBody>
            <a:bodyPr wrap="none">
              <a:spAutoFit/>
            </a:bodyPr>
            <a:lstStyle/>
            <a:p>
              <a:pPr eaLnBrk="0" hangingPunct="0"/>
              <a:r>
                <a:rPr kumimoji="1" lang="en-US" altLang="zh-CN" sz="2400" b="1"/>
                <a:t>y</a:t>
              </a:r>
            </a:p>
          </p:txBody>
        </p:sp>
        <p:sp>
          <p:nvSpPr>
            <p:cNvPr id="543777" name="Text Box 33"/>
            <p:cNvSpPr txBox="1">
              <a:spLocks noChangeArrowheads="1"/>
            </p:cNvSpPr>
            <p:nvPr/>
          </p:nvSpPr>
          <p:spPr bwMode="auto">
            <a:xfrm>
              <a:off x="5307" y="2611"/>
              <a:ext cx="191" cy="288"/>
            </a:xfrm>
            <a:prstGeom prst="rect">
              <a:avLst/>
            </a:prstGeom>
            <a:noFill/>
            <a:ln w="9525">
              <a:noFill/>
              <a:miter lim="800000"/>
              <a:headEnd/>
              <a:tailEnd/>
            </a:ln>
            <a:effectLst/>
          </p:spPr>
          <p:txBody>
            <a:bodyPr wrap="none">
              <a:spAutoFit/>
            </a:bodyPr>
            <a:lstStyle/>
            <a:p>
              <a:pPr eaLnBrk="0" hangingPunct="0"/>
              <a:r>
                <a:rPr kumimoji="1" lang="en-US" altLang="zh-CN" sz="2400" b="1" i="1"/>
                <a:t>z</a:t>
              </a:r>
            </a:p>
          </p:txBody>
        </p:sp>
        <p:sp>
          <p:nvSpPr>
            <p:cNvPr id="543778" name="Text Box 34"/>
            <p:cNvSpPr txBox="1">
              <a:spLocks noChangeArrowheads="1"/>
            </p:cNvSpPr>
            <p:nvPr/>
          </p:nvSpPr>
          <p:spPr bwMode="auto">
            <a:xfrm>
              <a:off x="4713" y="2669"/>
              <a:ext cx="212" cy="288"/>
            </a:xfrm>
            <a:prstGeom prst="rect">
              <a:avLst/>
            </a:prstGeom>
            <a:noFill/>
            <a:ln w="9525">
              <a:noFill/>
              <a:miter lim="800000"/>
              <a:headEnd/>
              <a:tailEnd/>
            </a:ln>
            <a:effectLst/>
          </p:spPr>
          <p:txBody>
            <a:bodyPr wrap="none">
              <a:spAutoFit/>
            </a:bodyPr>
            <a:lstStyle/>
            <a:p>
              <a:pPr eaLnBrk="0" hangingPunct="0"/>
              <a:r>
                <a:rPr kumimoji="1" lang="en-US" altLang="zh-CN" sz="2400" b="1"/>
                <a:t>o</a:t>
              </a:r>
            </a:p>
          </p:txBody>
        </p:sp>
        <p:sp>
          <p:nvSpPr>
            <p:cNvPr id="543779" name="Text Box 35"/>
            <p:cNvSpPr txBox="1">
              <a:spLocks noChangeArrowheads="1"/>
            </p:cNvSpPr>
            <p:nvPr/>
          </p:nvSpPr>
          <p:spPr bwMode="auto">
            <a:xfrm>
              <a:off x="4764" y="1392"/>
              <a:ext cx="228" cy="327"/>
            </a:xfrm>
            <a:prstGeom prst="rect">
              <a:avLst/>
            </a:prstGeom>
            <a:noFill/>
            <a:ln w="57150">
              <a:noFill/>
              <a:miter lim="800000"/>
              <a:headEnd/>
              <a:tailEnd/>
            </a:ln>
            <a:effectLst/>
          </p:spPr>
          <p:txBody>
            <a:bodyPr wrap="none">
              <a:spAutoFit/>
            </a:bodyPr>
            <a:lstStyle/>
            <a:p>
              <a:pPr eaLnBrk="0" hangingPunct="0"/>
              <a:r>
                <a:rPr kumimoji="1" lang="en-US" altLang="zh-CN" sz="2800" b="1" i="1"/>
                <a:t>x</a:t>
              </a:r>
            </a:p>
          </p:txBody>
        </p:sp>
      </p:grpSp>
      <p:grpSp>
        <p:nvGrpSpPr>
          <p:cNvPr id="3" name="Group 36"/>
          <p:cNvGrpSpPr>
            <a:grpSpLocks/>
          </p:cNvGrpSpPr>
          <p:nvPr/>
        </p:nvGrpSpPr>
        <p:grpSpPr bwMode="auto">
          <a:xfrm>
            <a:off x="4329113" y="2209800"/>
            <a:ext cx="1993900" cy="3810000"/>
            <a:chOff x="2727" y="1152"/>
            <a:chExt cx="1256" cy="2400"/>
          </a:xfrm>
        </p:grpSpPr>
        <p:sp>
          <p:nvSpPr>
            <p:cNvPr id="543781" name="Line 37"/>
            <p:cNvSpPr>
              <a:spLocks noChangeShapeType="1"/>
            </p:cNvSpPr>
            <p:nvPr/>
          </p:nvSpPr>
          <p:spPr bwMode="auto">
            <a:xfrm>
              <a:off x="2736" y="2506"/>
              <a:ext cx="1129" cy="0"/>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543782" name="Line 38"/>
            <p:cNvSpPr>
              <a:spLocks noChangeShapeType="1"/>
            </p:cNvSpPr>
            <p:nvPr/>
          </p:nvSpPr>
          <p:spPr bwMode="auto">
            <a:xfrm flipH="1">
              <a:off x="2924" y="2080"/>
              <a:ext cx="790" cy="775"/>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543783" name="Line 39"/>
            <p:cNvSpPr>
              <a:spLocks noChangeShapeType="1"/>
            </p:cNvSpPr>
            <p:nvPr/>
          </p:nvSpPr>
          <p:spPr bwMode="auto">
            <a:xfrm flipV="1">
              <a:off x="3263" y="1344"/>
              <a:ext cx="0" cy="387"/>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543784" name="Freeform 40"/>
            <p:cNvSpPr>
              <a:spLocks/>
            </p:cNvSpPr>
            <p:nvPr/>
          </p:nvSpPr>
          <p:spPr bwMode="auto">
            <a:xfrm>
              <a:off x="2809" y="1777"/>
              <a:ext cx="901" cy="574"/>
            </a:xfrm>
            <a:custGeom>
              <a:avLst/>
              <a:gdLst/>
              <a:ahLst/>
              <a:cxnLst>
                <a:cxn ang="0">
                  <a:pos x="0" y="3"/>
                </a:cxn>
                <a:cxn ang="0">
                  <a:pos x="579" y="711"/>
                </a:cxn>
                <a:cxn ang="0">
                  <a:pos x="1149" y="0"/>
                </a:cxn>
              </a:cxnLst>
              <a:rect l="0" t="0" r="r" b="b"/>
              <a:pathLst>
                <a:path w="1149" h="711">
                  <a:moveTo>
                    <a:pt x="0" y="3"/>
                  </a:moveTo>
                  <a:cubicBezTo>
                    <a:pt x="96" y="121"/>
                    <a:pt x="388" y="711"/>
                    <a:pt x="579" y="711"/>
                  </a:cubicBezTo>
                  <a:cubicBezTo>
                    <a:pt x="770" y="711"/>
                    <a:pt x="1030" y="148"/>
                    <a:pt x="1149" y="0"/>
                  </a:cubicBezTo>
                </a:path>
              </a:pathLst>
            </a:custGeom>
            <a:noFill/>
            <a:ln w="38100">
              <a:solidFill>
                <a:srgbClr val="0000FF"/>
              </a:solidFill>
              <a:round/>
              <a:headEnd/>
              <a:tailEnd/>
            </a:ln>
            <a:effectLst/>
          </p:spPr>
          <p:txBody>
            <a:bodyPr wrap="none" anchor="ctr"/>
            <a:lstStyle/>
            <a:p>
              <a:endParaRPr lang="zh-CN" altLang="en-US"/>
            </a:p>
          </p:txBody>
        </p:sp>
        <p:sp>
          <p:nvSpPr>
            <p:cNvPr id="543785" name="Freeform 41"/>
            <p:cNvSpPr>
              <a:spLocks/>
            </p:cNvSpPr>
            <p:nvPr/>
          </p:nvSpPr>
          <p:spPr bwMode="auto">
            <a:xfrm flipH="1" flipV="1">
              <a:off x="2814" y="2661"/>
              <a:ext cx="900" cy="574"/>
            </a:xfrm>
            <a:custGeom>
              <a:avLst/>
              <a:gdLst/>
              <a:ahLst/>
              <a:cxnLst>
                <a:cxn ang="0">
                  <a:pos x="0" y="3"/>
                </a:cxn>
                <a:cxn ang="0">
                  <a:pos x="579" y="711"/>
                </a:cxn>
                <a:cxn ang="0">
                  <a:pos x="1149" y="0"/>
                </a:cxn>
              </a:cxnLst>
              <a:rect l="0" t="0" r="r" b="b"/>
              <a:pathLst>
                <a:path w="1149" h="711">
                  <a:moveTo>
                    <a:pt x="0" y="3"/>
                  </a:moveTo>
                  <a:cubicBezTo>
                    <a:pt x="96" y="121"/>
                    <a:pt x="388" y="711"/>
                    <a:pt x="579" y="711"/>
                  </a:cubicBezTo>
                  <a:cubicBezTo>
                    <a:pt x="770" y="711"/>
                    <a:pt x="1030" y="148"/>
                    <a:pt x="1149" y="0"/>
                  </a:cubicBezTo>
                </a:path>
              </a:pathLst>
            </a:custGeom>
            <a:noFill/>
            <a:ln w="38100">
              <a:solidFill>
                <a:srgbClr val="0000FF"/>
              </a:solidFill>
              <a:round/>
              <a:headEnd/>
              <a:tailEnd/>
            </a:ln>
            <a:effectLst/>
          </p:spPr>
          <p:txBody>
            <a:bodyPr wrap="none" anchor="ctr"/>
            <a:lstStyle/>
            <a:p>
              <a:endParaRPr lang="zh-CN" altLang="en-US"/>
            </a:p>
          </p:txBody>
        </p:sp>
        <p:sp>
          <p:nvSpPr>
            <p:cNvPr id="543786" name="Line 42"/>
            <p:cNvSpPr>
              <a:spLocks noChangeShapeType="1"/>
            </p:cNvSpPr>
            <p:nvPr/>
          </p:nvSpPr>
          <p:spPr bwMode="auto">
            <a:xfrm>
              <a:off x="3263" y="2661"/>
              <a:ext cx="0" cy="775"/>
            </a:xfrm>
            <a:prstGeom prst="line">
              <a:avLst/>
            </a:prstGeom>
            <a:noFill/>
            <a:ln w="38100">
              <a:solidFill>
                <a:schemeClr val="tx1"/>
              </a:solidFill>
              <a:round/>
              <a:headEnd/>
              <a:tailEnd/>
            </a:ln>
            <a:effectLst/>
          </p:spPr>
          <p:txBody>
            <a:bodyPr wrap="none" anchor="ctr"/>
            <a:lstStyle/>
            <a:p>
              <a:endParaRPr lang="zh-CN" altLang="en-US"/>
            </a:p>
          </p:txBody>
        </p:sp>
        <p:sp>
          <p:nvSpPr>
            <p:cNvPr id="543787" name="Line 43"/>
            <p:cNvSpPr>
              <a:spLocks noChangeShapeType="1"/>
            </p:cNvSpPr>
            <p:nvPr/>
          </p:nvSpPr>
          <p:spPr bwMode="auto">
            <a:xfrm>
              <a:off x="3263" y="3436"/>
              <a:ext cx="0" cy="116"/>
            </a:xfrm>
            <a:prstGeom prst="line">
              <a:avLst/>
            </a:prstGeom>
            <a:noFill/>
            <a:ln w="38100">
              <a:solidFill>
                <a:schemeClr val="tx1"/>
              </a:solidFill>
              <a:round/>
              <a:headEnd/>
              <a:tailEnd/>
            </a:ln>
            <a:effectLst/>
          </p:spPr>
          <p:txBody>
            <a:bodyPr wrap="none" anchor="ctr"/>
            <a:lstStyle/>
            <a:p>
              <a:endParaRPr lang="zh-CN" altLang="en-US"/>
            </a:p>
          </p:txBody>
        </p:sp>
        <p:sp>
          <p:nvSpPr>
            <p:cNvPr id="543788" name="Line 44"/>
            <p:cNvSpPr>
              <a:spLocks noChangeShapeType="1"/>
            </p:cNvSpPr>
            <p:nvPr/>
          </p:nvSpPr>
          <p:spPr bwMode="auto">
            <a:xfrm>
              <a:off x="3263" y="1731"/>
              <a:ext cx="0" cy="620"/>
            </a:xfrm>
            <a:prstGeom prst="line">
              <a:avLst/>
            </a:prstGeom>
            <a:noFill/>
            <a:ln w="38100">
              <a:solidFill>
                <a:schemeClr val="tx1"/>
              </a:solidFill>
              <a:round/>
              <a:headEnd/>
              <a:tailEnd/>
            </a:ln>
            <a:effectLst/>
          </p:spPr>
          <p:txBody>
            <a:bodyPr wrap="none" anchor="ctr"/>
            <a:lstStyle/>
            <a:p>
              <a:endParaRPr lang="zh-CN" altLang="en-US"/>
            </a:p>
          </p:txBody>
        </p:sp>
        <p:sp>
          <p:nvSpPr>
            <p:cNvPr id="543789" name="Line 45"/>
            <p:cNvSpPr>
              <a:spLocks noChangeShapeType="1"/>
            </p:cNvSpPr>
            <p:nvPr/>
          </p:nvSpPr>
          <p:spPr bwMode="auto">
            <a:xfrm>
              <a:off x="3263" y="2351"/>
              <a:ext cx="0" cy="310"/>
            </a:xfrm>
            <a:prstGeom prst="line">
              <a:avLst/>
            </a:prstGeom>
            <a:noFill/>
            <a:ln w="38100">
              <a:solidFill>
                <a:schemeClr val="tx1"/>
              </a:solidFill>
              <a:round/>
              <a:headEnd/>
              <a:tailEnd/>
            </a:ln>
            <a:effectLst/>
          </p:spPr>
          <p:txBody>
            <a:bodyPr wrap="none" anchor="ctr"/>
            <a:lstStyle/>
            <a:p>
              <a:endParaRPr lang="zh-CN" altLang="en-US"/>
            </a:p>
          </p:txBody>
        </p:sp>
        <p:sp>
          <p:nvSpPr>
            <p:cNvPr id="543790" name="Text Box 46"/>
            <p:cNvSpPr txBox="1">
              <a:spLocks noChangeArrowheads="1"/>
            </p:cNvSpPr>
            <p:nvPr/>
          </p:nvSpPr>
          <p:spPr bwMode="auto">
            <a:xfrm>
              <a:off x="2727" y="2640"/>
              <a:ext cx="249" cy="288"/>
            </a:xfrm>
            <a:prstGeom prst="rect">
              <a:avLst/>
            </a:prstGeom>
            <a:noFill/>
            <a:ln w="9525">
              <a:noFill/>
              <a:miter lim="800000"/>
              <a:headEnd/>
              <a:tailEnd/>
            </a:ln>
            <a:effectLst/>
          </p:spPr>
          <p:txBody>
            <a:bodyPr>
              <a:spAutoFit/>
            </a:bodyPr>
            <a:lstStyle/>
            <a:p>
              <a:pPr eaLnBrk="0" hangingPunct="0"/>
              <a:r>
                <a:rPr kumimoji="1" lang="en-US" altLang="zh-CN" sz="2400" b="1" i="1"/>
                <a:t>y</a:t>
              </a:r>
            </a:p>
          </p:txBody>
        </p:sp>
        <p:sp>
          <p:nvSpPr>
            <p:cNvPr id="543791" name="Text Box 47"/>
            <p:cNvSpPr txBox="1">
              <a:spLocks noChangeArrowheads="1"/>
            </p:cNvSpPr>
            <p:nvPr/>
          </p:nvSpPr>
          <p:spPr bwMode="auto">
            <a:xfrm>
              <a:off x="3792" y="2448"/>
              <a:ext cx="191" cy="288"/>
            </a:xfrm>
            <a:prstGeom prst="rect">
              <a:avLst/>
            </a:prstGeom>
            <a:noFill/>
            <a:ln w="9525">
              <a:noFill/>
              <a:miter lim="800000"/>
              <a:headEnd/>
              <a:tailEnd/>
            </a:ln>
            <a:effectLst/>
          </p:spPr>
          <p:txBody>
            <a:bodyPr wrap="none">
              <a:spAutoFit/>
            </a:bodyPr>
            <a:lstStyle/>
            <a:p>
              <a:pPr eaLnBrk="0" hangingPunct="0"/>
              <a:r>
                <a:rPr kumimoji="1" lang="en-US" altLang="zh-CN" sz="2400" b="1" i="1"/>
                <a:t>z</a:t>
              </a:r>
            </a:p>
          </p:txBody>
        </p:sp>
        <p:sp>
          <p:nvSpPr>
            <p:cNvPr id="543792" name="Text Box 48"/>
            <p:cNvSpPr txBox="1">
              <a:spLocks noChangeArrowheads="1"/>
            </p:cNvSpPr>
            <p:nvPr/>
          </p:nvSpPr>
          <p:spPr bwMode="auto">
            <a:xfrm>
              <a:off x="3225" y="2429"/>
              <a:ext cx="212" cy="288"/>
            </a:xfrm>
            <a:prstGeom prst="rect">
              <a:avLst/>
            </a:prstGeom>
            <a:noFill/>
            <a:ln w="9525">
              <a:noFill/>
              <a:miter lim="800000"/>
              <a:headEnd/>
              <a:tailEnd/>
            </a:ln>
            <a:effectLst/>
          </p:spPr>
          <p:txBody>
            <a:bodyPr wrap="none">
              <a:spAutoFit/>
            </a:bodyPr>
            <a:lstStyle/>
            <a:p>
              <a:pPr eaLnBrk="0" hangingPunct="0"/>
              <a:r>
                <a:rPr kumimoji="1" lang="en-US" altLang="zh-CN" sz="2400" b="1"/>
                <a:t>o</a:t>
              </a:r>
            </a:p>
          </p:txBody>
        </p:sp>
        <p:sp>
          <p:nvSpPr>
            <p:cNvPr id="543793" name="Text Box 49"/>
            <p:cNvSpPr txBox="1">
              <a:spLocks noChangeArrowheads="1"/>
            </p:cNvSpPr>
            <p:nvPr/>
          </p:nvSpPr>
          <p:spPr bwMode="auto">
            <a:xfrm>
              <a:off x="3301" y="1152"/>
              <a:ext cx="228" cy="327"/>
            </a:xfrm>
            <a:prstGeom prst="rect">
              <a:avLst/>
            </a:prstGeom>
            <a:noFill/>
            <a:ln w="57150">
              <a:noFill/>
              <a:miter lim="800000"/>
              <a:headEnd/>
              <a:tailEnd/>
            </a:ln>
            <a:effectLst/>
          </p:spPr>
          <p:txBody>
            <a:bodyPr wrap="none">
              <a:spAutoFit/>
            </a:bodyPr>
            <a:lstStyle/>
            <a:p>
              <a:pPr eaLnBrk="0" hangingPunct="0"/>
              <a:r>
                <a:rPr kumimoji="1" lang="en-US" altLang="zh-CN" sz="2800" b="1" i="1"/>
                <a:t>x</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43747"/>
                                        </p:tgtEl>
                                        <p:attrNameLst>
                                          <p:attrName>style.visibility</p:attrName>
                                        </p:attrNameLst>
                                      </p:cBhvr>
                                      <p:to>
                                        <p:strVal val="visible"/>
                                      </p:to>
                                    </p:set>
                                    <p:animEffect transition="in" filter="wipe(left)">
                                      <p:cBhvr>
                                        <p:cTn id="7" dur="500"/>
                                        <p:tgtEl>
                                          <p:spTgt spid="5437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43748"/>
                                        </p:tgtEl>
                                        <p:attrNameLst>
                                          <p:attrName>style.visibility</p:attrName>
                                        </p:attrNameLst>
                                      </p:cBhvr>
                                      <p:to>
                                        <p:strVal val="visible"/>
                                      </p:to>
                                    </p:set>
                                    <p:animEffect transition="in" filter="wipe(left)">
                                      <p:cBhvr>
                                        <p:cTn id="12" dur="500"/>
                                        <p:tgtEl>
                                          <p:spTgt spid="5437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43749"/>
                                        </p:tgtEl>
                                        <p:attrNameLst>
                                          <p:attrName>style.visibility</p:attrName>
                                        </p:attrNameLst>
                                      </p:cBhvr>
                                      <p:to>
                                        <p:strVal val="visible"/>
                                      </p:to>
                                    </p:set>
                                    <p:animEffect transition="in" filter="wipe(left)">
                                      <p:cBhvr>
                                        <p:cTn id="17" dur="500"/>
                                        <p:tgtEl>
                                          <p:spTgt spid="543749"/>
                                        </p:tgtEl>
                                      </p:cBhvr>
                                    </p:animEffect>
                                  </p:childTnLst>
                                  <p:subTnLst>
                                    <p:animClr>
                                      <p:cBhvr override="childStyle">
                                        <p:cTn dur="1" fill="hold" display="0" masterRel="nextClick" afterEffect="1"/>
                                        <p:tgtEl>
                                          <p:spTgt spid="543749"/>
                                        </p:tgtEl>
                                        <p:attrNameLst>
                                          <p:attrName>ppt_c</p:attrName>
                                        </p:attrNameLst>
                                      </p:cBhvr>
                                      <p:to>
                                        <a:srgbClr val="FF0000"/>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43750"/>
                                        </p:tgtEl>
                                        <p:attrNameLst>
                                          <p:attrName>style.visibility</p:attrName>
                                        </p:attrNameLst>
                                      </p:cBhvr>
                                      <p:to>
                                        <p:strVal val="visible"/>
                                      </p:to>
                                    </p:set>
                                    <p:animEffect transition="in" filter="wipe(left)">
                                      <p:cBhvr>
                                        <p:cTn id="22" dur="500"/>
                                        <p:tgtEl>
                                          <p:spTgt spid="54375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dissolv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dissolve">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50"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4770" name="Object 2"/>
          <p:cNvGraphicFramePr>
            <a:graphicFrameLocks noChangeAspect="1"/>
          </p:cNvGraphicFramePr>
          <p:nvPr/>
        </p:nvGraphicFramePr>
        <p:xfrm>
          <a:off x="990600" y="1828800"/>
          <a:ext cx="1981200" cy="468313"/>
        </p:xfrm>
        <a:graphic>
          <a:graphicData uri="http://schemas.openxmlformats.org/presentationml/2006/ole">
            <p:oleObj spid="_x0000_s733186" name="文档" r:id="rId3" imgW="1796400" imgH="429120" progId="">
              <p:embed/>
            </p:oleObj>
          </a:graphicData>
        </a:graphic>
      </p:graphicFrame>
      <p:graphicFrame>
        <p:nvGraphicFramePr>
          <p:cNvPr id="544771" name="Object 3"/>
          <p:cNvGraphicFramePr>
            <a:graphicFrameLocks noChangeAspect="1"/>
          </p:cNvGraphicFramePr>
          <p:nvPr/>
        </p:nvGraphicFramePr>
        <p:xfrm>
          <a:off x="3200400" y="1676400"/>
          <a:ext cx="2476500" cy="927100"/>
        </p:xfrm>
        <a:graphic>
          <a:graphicData uri="http://schemas.openxmlformats.org/presentationml/2006/ole">
            <p:oleObj spid="_x0000_s733187" name="公式" r:id="rId4" imgW="2476440" imgH="927000" progId="Equation.3">
              <p:embed/>
            </p:oleObj>
          </a:graphicData>
        </a:graphic>
      </p:graphicFrame>
      <p:graphicFrame>
        <p:nvGraphicFramePr>
          <p:cNvPr id="544772" name="Object 4"/>
          <p:cNvGraphicFramePr>
            <a:graphicFrameLocks noChangeAspect="1"/>
          </p:cNvGraphicFramePr>
          <p:nvPr/>
        </p:nvGraphicFramePr>
        <p:xfrm>
          <a:off x="467544" y="404664"/>
          <a:ext cx="8475663" cy="1085850"/>
        </p:xfrm>
        <a:graphic>
          <a:graphicData uri="http://schemas.openxmlformats.org/presentationml/2006/ole">
            <p:oleObj spid="_x0000_s733188" name="Document" r:id="rId5" imgW="8350920" imgH="1071360" progId="">
              <p:embed/>
            </p:oleObj>
          </a:graphicData>
        </a:graphic>
      </p:graphicFrame>
      <p:pic>
        <p:nvPicPr>
          <p:cNvPr id="544773" name="Picture 5"/>
          <p:cNvPicPr>
            <a:picLocks noChangeAspect="1" noChangeArrowheads="1"/>
          </p:cNvPicPr>
          <p:nvPr/>
        </p:nvPicPr>
        <p:blipFill>
          <a:blip r:embed="rId6" cstate="screen"/>
          <a:srcRect/>
          <a:stretch>
            <a:fillRect/>
          </a:stretch>
        </p:blipFill>
        <p:spPr bwMode="auto">
          <a:xfrm>
            <a:off x="6477000" y="2981325"/>
            <a:ext cx="2193925" cy="3200400"/>
          </a:xfrm>
          <a:prstGeom prst="rect">
            <a:avLst/>
          </a:prstGeom>
          <a:noFill/>
          <a:ln w="12700">
            <a:solidFill>
              <a:srgbClr val="CC3300"/>
            </a:solidFill>
            <a:miter lim="800000"/>
            <a:headEnd/>
            <a:tailEnd/>
          </a:ln>
          <a:effectLst/>
        </p:spPr>
      </p:pic>
      <p:grpSp>
        <p:nvGrpSpPr>
          <p:cNvPr id="2" name="Group 6"/>
          <p:cNvGrpSpPr>
            <a:grpSpLocks/>
          </p:cNvGrpSpPr>
          <p:nvPr/>
        </p:nvGrpSpPr>
        <p:grpSpPr bwMode="auto">
          <a:xfrm>
            <a:off x="838200" y="2981325"/>
            <a:ext cx="2376488" cy="3152775"/>
            <a:chOff x="528" y="2016"/>
            <a:chExt cx="1497" cy="1986"/>
          </a:xfrm>
        </p:grpSpPr>
        <p:sp>
          <p:nvSpPr>
            <p:cNvPr id="544775" name="Freeform 7"/>
            <p:cNvSpPr>
              <a:spLocks/>
            </p:cNvSpPr>
            <p:nvPr/>
          </p:nvSpPr>
          <p:spPr bwMode="auto">
            <a:xfrm>
              <a:off x="568" y="2534"/>
              <a:ext cx="121" cy="1258"/>
            </a:xfrm>
            <a:custGeom>
              <a:avLst/>
              <a:gdLst/>
              <a:ahLst/>
              <a:cxnLst>
                <a:cxn ang="0">
                  <a:pos x="0" y="0"/>
                </a:cxn>
                <a:cxn ang="0">
                  <a:pos x="192" y="1056"/>
                </a:cxn>
                <a:cxn ang="0">
                  <a:pos x="0" y="2016"/>
                </a:cxn>
              </a:cxnLst>
              <a:rect l="0" t="0" r="r" b="b"/>
              <a:pathLst>
                <a:path w="192" h="2016">
                  <a:moveTo>
                    <a:pt x="0" y="0"/>
                  </a:moveTo>
                  <a:cubicBezTo>
                    <a:pt x="96" y="360"/>
                    <a:pt x="192" y="720"/>
                    <a:pt x="192" y="1056"/>
                  </a:cubicBezTo>
                  <a:cubicBezTo>
                    <a:pt x="192" y="1392"/>
                    <a:pt x="32" y="1856"/>
                    <a:pt x="0" y="2016"/>
                  </a:cubicBezTo>
                </a:path>
              </a:pathLst>
            </a:custGeom>
            <a:noFill/>
            <a:ln w="38100">
              <a:solidFill>
                <a:schemeClr val="tx1"/>
              </a:solidFill>
              <a:round/>
              <a:headEnd/>
              <a:tailEnd/>
            </a:ln>
            <a:effectLst/>
          </p:spPr>
          <p:txBody>
            <a:bodyPr wrap="none" anchor="ctr"/>
            <a:lstStyle/>
            <a:p>
              <a:endParaRPr lang="zh-CN" altLang="en-US"/>
            </a:p>
          </p:txBody>
        </p:sp>
        <p:sp>
          <p:nvSpPr>
            <p:cNvPr id="544776" name="Freeform 8"/>
            <p:cNvSpPr>
              <a:spLocks/>
            </p:cNvSpPr>
            <p:nvPr/>
          </p:nvSpPr>
          <p:spPr bwMode="auto">
            <a:xfrm>
              <a:off x="1473" y="2585"/>
              <a:ext cx="120" cy="1267"/>
            </a:xfrm>
            <a:custGeom>
              <a:avLst/>
              <a:gdLst/>
              <a:ahLst/>
              <a:cxnLst>
                <a:cxn ang="0">
                  <a:pos x="189" y="0"/>
                </a:cxn>
                <a:cxn ang="0">
                  <a:pos x="0" y="975"/>
                </a:cxn>
                <a:cxn ang="0">
                  <a:pos x="192" y="2031"/>
                </a:cxn>
              </a:cxnLst>
              <a:rect l="0" t="0" r="r" b="b"/>
              <a:pathLst>
                <a:path w="192" h="2031">
                  <a:moveTo>
                    <a:pt x="189" y="0"/>
                  </a:moveTo>
                  <a:cubicBezTo>
                    <a:pt x="158" y="162"/>
                    <a:pt x="0" y="637"/>
                    <a:pt x="0" y="975"/>
                  </a:cubicBezTo>
                  <a:cubicBezTo>
                    <a:pt x="0" y="1313"/>
                    <a:pt x="160" y="1855"/>
                    <a:pt x="192" y="2031"/>
                  </a:cubicBezTo>
                </a:path>
              </a:pathLst>
            </a:custGeom>
            <a:noFill/>
            <a:ln w="38100">
              <a:solidFill>
                <a:schemeClr val="tx1"/>
              </a:solidFill>
              <a:round/>
              <a:headEnd/>
              <a:tailEnd/>
            </a:ln>
            <a:effectLst/>
          </p:spPr>
          <p:txBody>
            <a:bodyPr wrap="none" anchor="ctr"/>
            <a:lstStyle/>
            <a:p>
              <a:endParaRPr lang="zh-CN" altLang="en-US"/>
            </a:p>
          </p:txBody>
        </p:sp>
        <p:sp>
          <p:nvSpPr>
            <p:cNvPr id="544777" name="Line 9"/>
            <p:cNvSpPr>
              <a:spLocks noChangeShapeType="1"/>
            </p:cNvSpPr>
            <p:nvPr/>
          </p:nvSpPr>
          <p:spPr bwMode="auto">
            <a:xfrm flipV="1">
              <a:off x="870" y="2544"/>
              <a:ext cx="906" cy="799"/>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544778" name="Line 10"/>
            <p:cNvSpPr>
              <a:spLocks noChangeShapeType="1"/>
            </p:cNvSpPr>
            <p:nvPr/>
          </p:nvSpPr>
          <p:spPr bwMode="auto">
            <a:xfrm flipH="1">
              <a:off x="538" y="3343"/>
              <a:ext cx="332" cy="330"/>
            </a:xfrm>
            <a:prstGeom prst="line">
              <a:avLst/>
            </a:prstGeom>
            <a:noFill/>
            <a:ln w="38100">
              <a:solidFill>
                <a:schemeClr val="tx1"/>
              </a:solidFill>
              <a:round/>
              <a:headEnd/>
              <a:tailEnd/>
            </a:ln>
            <a:effectLst/>
          </p:spPr>
          <p:txBody>
            <a:bodyPr wrap="none" anchor="ctr"/>
            <a:lstStyle/>
            <a:p>
              <a:endParaRPr lang="zh-CN" altLang="en-US"/>
            </a:p>
          </p:txBody>
        </p:sp>
        <p:sp>
          <p:nvSpPr>
            <p:cNvPr id="544779" name="Line 11"/>
            <p:cNvSpPr>
              <a:spLocks noChangeShapeType="1"/>
            </p:cNvSpPr>
            <p:nvPr/>
          </p:nvSpPr>
          <p:spPr bwMode="auto">
            <a:xfrm flipV="1">
              <a:off x="1073" y="2504"/>
              <a:ext cx="0" cy="1498"/>
            </a:xfrm>
            <a:prstGeom prst="line">
              <a:avLst/>
            </a:prstGeom>
            <a:noFill/>
            <a:ln w="38100">
              <a:solidFill>
                <a:schemeClr val="tx1"/>
              </a:solidFill>
              <a:round/>
              <a:headEnd/>
              <a:tailEnd/>
            </a:ln>
            <a:effectLst/>
          </p:spPr>
          <p:txBody>
            <a:bodyPr wrap="none" anchor="ctr"/>
            <a:lstStyle/>
            <a:p>
              <a:endParaRPr lang="zh-CN" altLang="en-US"/>
            </a:p>
          </p:txBody>
        </p:sp>
        <p:sp>
          <p:nvSpPr>
            <p:cNvPr id="544780" name="Line 12"/>
            <p:cNvSpPr>
              <a:spLocks noChangeShapeType="1"/>
            </p:cNvSpPr>
            <p:nvPr/>
          </p:nvSpPr>
          <p:spPr bwMode="auto">
            <a:xfrm flipV="1">
              <a:off x="1073" y="2175"/>
              <a:ext cx="0" cy="359"/>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544781" name="Text Box 13"/>
            <p:cNvSpPr txBox="1">
              <a:spLocks noChangeArrowheads="1"/>
            </p:cNvSpPr>
            <p:nvPr/>
          </p:nvSpPr>
          <p:spPr bwMode="auto">
            <a:xfrm>
              <a:off x="1728" y="3120"/>
              <a:ext cx="260" cy="288"/>
            </a:xfrm>
            <a:prstGeom prst="rect">
              <a:avLst/>
            </a:prstGeom>
            <a:noFill/>
            <a:ln w="9525">
              <a:noFill/>
              <a:miter lim="800000"/>
              <a:headEnd/>
              <a:tailEnd/>
            </a:ln>
            <a:effectLst/>
          </p:spPr>
          <p:txBody>
            <a:bodyPr>
              <a:spAutoFit/>
            </a:bodyPr>
            <a:lstStyle/>
            <a:p>
              <a:pPr eaLnBrk="0" hangingPunct="0"/>
              <a:r>
                <a:rPr kumimoji="1" lang="en-US" altLang="zh-CN" sz="2400" b="1"/>
                <a:t> </a:t>
              </a:r>
              <a:r>
                <a:rPr kumimoji="1" lang="en-US" altLang="zh-CN" sz="2400" b="1" i="1"/>
                <a:t>x</a:t>
              </a:r>
            </a:p>
          </p:txBody>
        </p:sp>
        <p:sp>
          <p:nvSpPr>
            <p:cNvPr id="544782" name="Text Box 14"/>
            <p:cNvSpPr txBox="1">
              <a:spLocks noChangeArrowheads="1"/>
            </p:cNvSpPr>
            <p:nvPr/>
          </p:nvSpPr>
          <p:spPr bwMode="auto">
            <a:xfrm>
              <a:off x="1824" y="2400"/>
              <a:ext cx="201" cy="288"/>
            </a:xfrm>
            <a:prstGeom prst="rect">
              <a:avLst/>
            </a:prstGeom>
            <a:noFill/>
            <a:ln w="9525">
              <a:noFill/>
              <a:miter lim="800000"/>
              <a:headEnd/>
              <a:tailEnd/>
            </a:ln>
            <a:effectLst/>
          </p:spPr>
          <p:txBody>
            <a:bodyPr wrap="none">
              <a:spAutoFit/>
            </a:bodyPr>
            <a:lstStyle/>
            <a:p>
              <a:pPr eaLnBrk="0" hangingPunct="0"/>
              <a:r>
                <a:rPr kumimoji="1" lang="en-US" altLang="zh-CN" sz="2400" b="1" i="1"/>
                <a:t>y</a:t>
              </a:r>
              <a:endParaRPr kumimoji="1" lang="en-US" altLang="zh-CN" sz="2400" i="1"/>
            </a:p>
          </p:txBody>
        </p:sp>
        <p:sp>
          <p:nvSpPr>
            <p:cNvPr id="544783" name="Text Box 15"/>
            <p:cNvSpPr txBox="1">
              <a:spLocks noChangeArrowheads="1"/>
            </p:cNvSpPr>
            <p:nvPr/>
          </p:nvSpPr>
          <p:spPr bwMode="auto">
            <a:xfrm>
              <a:off x="1044" y="3120"/>
              <a:ext cx="213" cy="287"/>
            </a:xfrm>
            <a:prstGeom prst="rect">
              <a:avLst/>
            </a:prstGeom>
            <a:noFill/>
            <a:ln w="9525">
              <a:noFill/>
              <a:miter lim="800000"/>
              <a:headEnd/>
              <a:tailEnd/>
            </a:ln>
            <a:effectLst/>
          </p:spPr>
          <p:txBody>
            <a:bodyPr wrap="none">
              <a:spAutoFit/>
            </a:bodyPr>
            <a:lstStyle/>
            <a:p>
              <a:pPr eaLnBrk="0" hangingPunct="0"/>
              <a:r>
                <a:rPr kumimoji="1" lang="en-US" altLang="zh-CN" sz="2400" b="1"/>
                <a:t>o</a:t>
              </a:r>
            </a:p>
          </p:txBody>
        </p:sp>
        <p:sp>
          <p:nvSpPr>
            <p:cNvPr id="544784" name="Text Box 16"/>
            <p:cNvSpPr txBox="1">
              <a:spLocks noChangeArrowheads="1"/>
            </p:cNvSpPr>
            <p:nvPr/>
          </p:nvSpPr>
          <p:spPr bwMode="auto">
            <a:xfrm>
              <a:off x="1152" y="2016"/>
              <a:ext cx="191" cy="288"/>
            </a:xfrm>
            <a:prstGeom prst="rect">
              <a:avLst/>
            </a:prstGeom>
            <a:noFill/>
            <a:ln w="9525">
              <a:noFill/>
              <a:miter lim="800000"/>
              <a:headEnd/>
              <a:tailEnd/>
            </a:ln>
            <a:effectLst/>
          </p:spPr>
          <p:txBody>
            <a:bodyPr wrap="none">
              <a:spAutoFit/>
            </a:bodyPr>
            <a:lstStyle/>
            <a:p>
              <a:pPr eaLnBrk="0" hangingPunct="0"/>
              <a:r>
                <a:rPr kumimoji="1" lang="en-US" altLang="zh-CN" sz="2400" b="1" i="1"/>
                <a:t>z</a:t>
              </a:r>
              <a:endParaRPr kumimoji="1" lang="en-US" altLang="zh-CN" sz="2400" i="1"/>
            </a:p>
          </p:txBody>
        </p:sp>
        <p:sp>
          <p:nvSpPr>
            <p:cNvPr id="544785" name="Line 17"/>
            <p:cNvSpPr>
              <a:spLocks noChangeShapeType="1"/>
            </p:cNvSpPr>
            <p:nvPr/>
          </p:nvSpPr>
          <p:spPr bwMode="auto">
            <a:xfrm>
              <a:off x="528" y="3168"/>
              <a:ext cx="1296" cy="0"/>
            </a:xfrm>
            <a:prstGeom prst="line">
              <a:avLst/>
            </a:prstGeom>
            <a:noFill/>
            <a:ln w="28575">
              <a:solidFill>
                <a:schemeClr val="tx1"/>
              </a:solidFill>
              <a:round/>
              <a:headEnd/>
              <a:tailEnd type="triangle" w="med" len="med"/>
            </a:ln>
            <a:effectLst/>
          </p:spPr>
          <p:txBody>
            <a:bodyPr/>
            <a:lstStyle/>
            <a:p>
              <a:endParaRPr lang="zh-CN" altLang="en-US"/>
            </a:p>
          </p:txBody>
        </p:sp>
      </p:grpSp>
      <p:grpSp>
        <p:nvGrpSpPr>
          <p:cNvPr id="3" name="Group 18"/>
          <p:cNvGrpSpPr>
            <a:grpSpLocks/>
          </p:cNvGrpSpPr>
          <p:nvPr/>
        </p:nvGrpSpPr>
        <p:grpSpPr bwMode="auto">
          <a:xfrm>
            <a:off x="3505200" y="2819400"/>
            <a:ext cx="2306638" cy="3286125"/>
            <a:chOff x="2208" y="1914"/>
            <a:chExt cx="1453" cy="2070"/>
          </a:xfrm>
        </p:grpSpPr>
        <p:sp>
          <p:nvSpPr>
            <p:cNvPr id="544787" name="Oval 19"/>
            <p:cNvSpPr>
              <a:spLocks noChangeArrowheads="1"/>
            </p:cNvSpPr>
            <p:nvPr/>
          </p:nvSpPr>
          <p:spPr bwMode="auto">
            <a:xfrm>
              <a:off x="2238" y="2277"/>
              <a:ext cx="1025" cy="449"/>
            </a:xfrm>
            <a:prstGeom prst="ellipse">
              <a:avLst/>
            </a:prstGeom>
            <a:noFill/>
            <a:ln w="38100">
              <a:solidFill>
                <a:schemeClr val="tx1"/>
              </a:solidFill>
              <a:round/>
              <a:headEnd/>
              <a:tailEnd/>
            </a:ln>
            <a:effectLst/>
          </p:spPr>
          <p:txBody>
            <a:bodyPr wrap="none" anchor="ctr"/>
            <a:lstStyle/>
            <a:p>
              <a:endParaRPr lang="zh-CN" altLang="en-US"/>
            </a:p>
          </p:txBody>
        </p:sp>
        <p:sp>
          <p:nvSpPr>
            <p:cNvPr id="544788" name="Oval 20"/>
            <p:cNvSpPr>
              <a:spLocks noChangeArrowheads="1"/>
            </p:cNvSpPr>
            <p:nvPr/>
          </p:nvSpPr>
          <p:spPr bwMode="auto">
            <a:xfrm rot="146611">
              <a:off x="2238" y="3535"/>
              <a:ext cx="1025" cy="449"/>
            </a:xfrm>
            <a:prstGeom prst="ellipse">
              <a:avLst/>
            </a:prstGeom>
            <a:noFill/>
            <a:ln w="38100">
              <a:solidFill>
                <a:schemeClr val="tx1"/>
              </a:solidFill>
              <a:round/>
              <a:headEnd/>
              <a:tailEnd/>
            </a:ln>
            <a:effectLst/>
          </p:spPr>
          <p:txBody>
            <a:bodyPr wrap="none" anchor="ctr"/>
            <a:lstStyle/>
            <a:p>
              <a:endParaRPr lang="zh-CN" altLang="en-US"/>
            </a:p>
          </p:txBody>
        </p:sp>
        <p:sp>
          <p:nvSpPr>
            <p:cNvPr id="544789" name="Oval 21"/>
            <p:cNvSpPr>
              <a:spLocks noChangeArrowheads="1"/>
            </p:cNvSpPr>
            <p:nvPr/>
          </p:nvSpPr>
          <p:spPr bwMode="auto">
            <a:xfrm>
              <a:off x="2359" y="2936"/>
              <a:ext cx="784" cy="389"/>
            </a:xfrm>
            <a:prstGeom prst="ellipse">
              <a:avLst/>
            </a:prstGeom>
            <a:noFill/>
            <a:ln w="19050">
              <a:solidFill>
                <a:schemeClr val="tx1"/>
              </a:solidFill>
              <a:round/>
              <a:headEnd/>
              <a:tailEnd/>
            </a:ln>
            <a:effectLst/>
          </p:spPr>
          <p:txBody>
            <a:bodyPr wrap="none" anchor="ctr"/>
            <a:lstStyle/>
            <a:p>
              <a:endParaRPr lang="zh-CN" altLang="en-US"/>
            </a:p>
          </p:txBody>
        </p:sp>
        <p:sp>
          <p:nvSpPr>
            <p:cNvPr id="544790" name="Freeform 22"/>
            <p:cNvSpPr>
              <a:spLocks/>
            </p:cNvSpPr>
            <p:nvPr/>
          </p:nvSpPr>
          <p:spPr bwMode="auto">
            <a:xfrm>
              <a:off x="2238" y="2486"/>
              <a:ext cx="121" cy="1258"/>
            </a:xfrm>
            <a:custGeom>
              <a:avLst/>
              <a:gdLst/>
              <a:ahLst/>
              <a:cxnLst>
                <a:cxn ang="0">
                  <a:pos x="0" y="0"/>
                </a:cxn>
                <a:cxn ang="0">
                  <a:pos x="192" y="1056"/>
                </a:cxn>
                <a:cxn ang="0">
                  <a:pos x="0" y="2016"/>
                </a:cxn>
              </a:cxnLst>
              <a:rect l="0" t="0" r="r" b="b"/>
              <a:pathLst>
                <a:path w="192" h="2016">
                  <a:moveTo>
                    <a:pt x="0" y="0"/>
                  </a:moveTo>
                  <a:cubicBezTo>
                    <a:pt x="96" y="360"/>
                    <a:pt x="192" y="720"/>
                    <a:pt x="192" y="1056"/>
                  </a:cubicBezTo>
                  <a:cubicBezTo>
                    <a:pt x="192" y="1392"/>
                    <a:pt x="32" y="1856"/>
                    <a:pt x="0" y="2016"/>
                  </a:cubicBezTo>
                </a:path>
              </a:pathLst>
            </a:custGeom>
            <a:noFill/>
            <a:ln w="38100">
              <a:solidFill>
                <a:schemeClr val="tx1"/>
              </a:solidFill>
              <a:round/>
              <a:headEnd/>
              <a:tailEnd/>
            </a:ln>
            <a:effectLst/>
          </p:spPr>
          <p:txBody>
            <a:bodyPr wrap="none" anchor="ctr"/>
            <a:lstStyle/>
            <a:p>
              <a:endParaRPr lang="zh-CN" altLang="en-US"/>
            </a:p>
          </p:txBody>
        </p:sp>
        <p:sp>
          <p:nvSpPr>
            <p:cNvPr id="544791" name="Freeform 23"/>
            <p:cNvSpPr>
              <a:spLocks/>
            </p:cNvSpPr>
            <p:nvPr/>
          </p:nvSpPr>
          <p:spPr bwMode="auto">
            <a:xfrm>
              <a:off x="2419" y="2696"/>
              <a:ext cx="131" cy="1228"/>
            </a:xfrm>
            <a:custGeom>
              <a:avLst/>
              <a:gdLst/>
              <a:ahLst/>
              <a:cxnLst>
                <a:cxn ang="0">
                  <a:pos x="96" y="0"/>
                </a:cxn>
                <a:cxn ang="0">
                  <a:pos x="192" y="960"/>
                </a:cxn>
                <a:cxn ang="0">
                  <a:pos x="0" y="1968"/>
                </a:cxn>
              </a:cxnLst>
              <a:rect l="0" t="0" r="r" b="b"/>
              <a:pathLst>
                <a:path w="208" h="1968">
                  <a:moveTo>
                    <a:pt x="96" y="0"/>
                  </a:moveTo>
                  <a:cubicBezTo>
                    <a:pt x="152" y="316"/>
                    <a:pt x="208" y="632"/>
                    <a:pt x="192" y="960"/>
                  </a:cubicBezTo>
                  <a:cubicBezTo>
                    <a:pt x="176" y="1288"/>
                    <a:pt x="32" y="1800"/>
                    <a:pt x="0" y="1968"/>
                  </a:cubicBezTo>
                </a:path>
              </a:pathLst>
            </a:custGeom>
            <a:noFill/>
            <a:ln w="38100">
              <a:solidFill>
                <a:srgbClr val="FF00FF"/>
              </a:solidFill>
              <a:round/>
              <a:headEnd/>
              <a:tailEnd/>
            </a:ln>
            <a:effectLst/>
          </p:spPr>
          <p:txBody>
            <a:bodyPr wrap="none" anchor="ctr"/>
            <a:lstStyle/>
            <a:p>
              <a:endParaRPr lang="zh-CN" altLang="en-US"/>
            </a:p>
          </p:txBody>
        </p:sp>
        <p:sp>
          <p:nvSpPr>
            <p:cNvPr id="544792" name="Line 24"/>
            <p:cNvSpPr>
              <a:spLocks noChangeShapeType="1"/>
            </p:cNvSpPr>
            <p:nvPr/>
          </p:nvSpPr>
          <p:spPr bwMode="auto">
            <a:xfrm rot="21905468">
              <a:off x="2268" y="3714"/>
              <a:ext cx="995" cy="4"/>
            </a:xfrm>
            <a:prstGeom prst="line">
              <a:avLst/>
            </a:prstGeom>
            <a:noFill/>
            <a:ln w="38100">
              <a:solidFill>
                <a:schemeClr val="tx1"/>
              </a:solidFill>
              <a:prstDash val="dash"/>
              <a:round/>
              <a:headEnd/>
              <a:tailEnd/>
            </a:ln>
            <a:effectLst/>
          </p:spPr>
          <p:txBody>
            <a:bodyPr wrap="none" anchor="ctr"/>
            <a:lstStyle/>
            <a:p>
              <a:endParaRPr lang="zh-CN" altLang="en-US"/>
            </a:p>
          </p:txBody>
        </p:sp>
        <p:sp>
          <p:nvSpPr>
            <p:cNvPr id="544793" name="Line 25"/>
            <p:cNvSpPr>
              <a:spLocks noChangeShapeType="1"/>
            </p:cNvSpPr>
            <p:nvPr/>
          </p:nvSpPr>
          <p:spPr bwMode="auto">
            <a:xfrm rot="408637">
              <a:off x="2267" y="2487"/>
              <a:ext cx="996" cy="1"/>
            </a:xfrm>
            <a:prstGeom prst="line">
              <a:avLst/>
            </a:prstGeom>
            <a:noFill/>
            <a:ln w="38100">
              <a:solidFill>
                <a:schemeClr val="tx1"/>
              </a:solidFill>
              <a:round/>
              <a:headEnd/>
              <a:tailEnd/>
            </a:ln>
            <a:effectLst/>
          </p:spPr>
          <p:txBody>
            <a:bodyPr wrap="none" anchor="ctr"/>
            <a:lstStyle/>
            <a:p>
              <a:endParaRPr lang="zh-CN" altLang="en-US"/>
            </a:p>
          </p:txBody>
        </p:sp>
        <p:sp>
          <p:nvSpPr>
            <p:cNvPr id="544794" name="Freeform 26"/>
            <p:cNvSpPr>
              <a:spLocks/>
            </p:cNvSpPr>
            <p:nvPr/>
          </p:nvSpPr>
          <p:spPr bwMode="auto">
            <a:xfrm>
              <a:off x="2479" y="2295"/>
              <a:ext cx="485" cy="401"/>
            </a:xfrm>
            <a:custGeom>
              <a:avLst/>
              <a:gdLst/>
              <a:ahLst/>
              <a:cxnLst>
                <a:cxn ang="0">
                  <a:pos x="0" y="642"/>
                </a:cxn>
                <a:cxn ang="0">
                  <a:pos x="771" y="0"/>
                </a:cxn>
              </a:cxnLst>
              <a:rect l="0" t="0" r="r" b="b"/>
              <a:pathLst>
                <a:path w="771" h="642">
                  <a:moveTo>
                    <a:pt x="0" y="642"/>
                  </a:moveTo>
                  <a:lnTo>
                    <a:pt x="771" y="0"/>
                  </a:lnTo>
                </a:path>
              </a:pathLst>
            </a:custGeom>
            <a:noFill/>
            <a:ln w="38100">
              <a:solidFill>
                <a:srgbClr val="FF00FF"/>
              </a:solidFill>
              <a:round/>
              <a:headEnd type="none" w="med" len="med"/>
              <a:tailEnd type="none" w="med" len="med"/>
            </a:ln>
            <a:effectLst/>
          </p:spPr>
          <p:txBody>
            <a:bodyPr wrap="none" anchor="ctr"/>
            <a:lstStyle/>
            <a:p>
              <a:endParaRPr lang="zh-CN" altLang="en-US"/>
            </a:p>
          </p:txBody>
        </p:sp>
        <p:sp>
          <p:nvSpPr>
            <p:cNvPr id="544795" name="Line 27"/>
            <p:cNvSpPr>
              <a:spLocks noChangeShapeType="1"/>
            </p:cNvSpPr>
            <p:nvPr/>
          </p:nvSpPr>
          <p:spPr bwMode="auto">
            <a:xfrm flipV="1">
              <a:off x="2419" y="3565"/>
              <a:ext cx="543" cy="359"/>
            </a:xfrm>
            <a:prstGeom prst="line">
              <a:avLst/>
            </a:prstGeom>
            <a:noFill/>
            <a:ln w="38100">
              <a:solidFill>
                <a:srgbClr val="FF00FF"/>
              </a:solidFill>
              <a:prstDash val="dash"/>
              <a:round/>
              <a:headEnd/>
              <a:tailEnd/>
            </a:ln>
            <a:effectLst/>
          </p:spPr>
          <p:txBody>
            <a:bodyPr wrap="none" anchor="ctr"/>
            <a:lstStyle/>
            <a:p>
              <a:endParaRPr lang="zh-CN" altLang="en-US"/>
            </a:p>
          </p:txBody>
        </p:sp>
        <p:sp>
          <p:nvSpPr>
            <p:cNvPr id="544796" name="Freeform 28"/>
            <p:cNvSpPr>
              <a:spLocks/>
            </p:cNvSpPr>
            <p:nvPr/>
          </p:nvSpPr>
          <p:spPr bwMode="auto">
            <a:xfrm>
              <a:off x="3143" y="2537"/>
              <a:ext cx="120" cy="1267"/>
            </a:xfrm>
            <a:custGeom>
              <a:avLst/>
              <a:gdLst/>
              <a:ahLst/>
              <a:cxnLst>
                <a:cxn ang="0">
                  <a:pos x="189" y="0"/>
                </a:cxn>
                <a:cxn ang="0">
                  <a:pos x="0" y="975"/>
                </a:cxn>
                <a:cxn ang="0">
                  <a:pos x="192" y="2031"/>
                </a:cxn>
              </a:cxnLst>
              <a:rect l="0" t="0" r="r" b="b"/>
              <a:pathLst>
                <a:path w="192" h="2031">
                  <a:moveTo>
                    <a:pt x="189" y="0"/>
                  </a:moveTo>
                  <a:cubicBezTo>
                    <a:pt x="158" y="162"/>
                    <a:pt x="0" y="637"/>
                    <a:pt x="0" y="975"/>
                  </a:cubicBezTo>
                  <a:cubicBezTo>
                    <a:pt x="0" y="1313"/>
                    <a:pt x="160" y="1855"/>
                    <a:pt x="192" y="2031"/>
                  </a:cubicBezTo>
                </a:path>
              </a:pathLst>
            </a:custGeom>
            <a:noFill/>
            <a:ln w="38100">
              <a:solidFill>
                <a:schemeClr val="tx1"/>
              </a:solidFill>
              <a:round/>
              <a:headEnd/>
              <a:tailEnd/>
            </a:ln>
            <a:effectLst/>
          </p:spPr>
          <p:txBody>
            <a:bodyPr wrap="none" anchor="ctr"/>
            <a:lstStyle/>
            <a:p>
              <a:endParaRPr lang="zh-CN" altLang="en-US"/>
            </a:p>
          </p:txBody>
        </p:sp>
        <p:sp>
          <p:nvSpPr>
            <p:cNvPr id="544797" name="Line 29"/>
            <p:cNvSpPr>
              <a:spLocks noChangeShapeType="1"/>
            </p:cNvSpPr>
            <p:nvPr/>
          </p:nvSpPr>
          <p:spPr bwMode="auto">
            <a:xfrm>
              <a:off x="2359" y="3115"/>
              <a:ext cx="784" cy="30"/>
            </a:xfrm>
            <a:prstGeom prst="line">
              <a:avLst/>
            </a:prstGeom>
            <a:noFill/>
            <a:ln w="38100">
              <a:solidFill>
                <a:schemeClr val="tx1"/>
              </a:solidFill>
              <a:prstDash val="dash"/>
              <a:round/>
              <a:headEnd/>
              <a:tailEnd/>
            </a:ln>
            <a:effectLst/>
          </p:spPr>
          <p:txBody>
            <a:bodyPr wrap="none" anchor="ctr"/>
            <a:lstStyle/>
            <a:p>
              <a:endParaRPr lang="zh-CN" altLang="en-US"/>
            </a:p>
          </p:txBody>
        </p:sp>
        <p:sp>
          <p:nvSpPr>
            <p:cNvPr id="544798" name="Line 30"/>
            <p:cNvSpPr>
              <a:spLocks noChangeShapeType="1"/>
            </p:cNvSpPr>
            <p:nvPr/>
          </p:nvSpPr>
          <p:spPr bwMode="auto">
            <a:xfrm flipV="1">
              <a:off x="2540" y="2544"/>
              <a:ext cx="813" cy="751"/>
            </a:xfrm>
            <a:prstGeom prst="line">
              <a:avLst/>
            </a:prstGeom>
            <a:noFill/>
            <a:ln w="38100">
              <a:solidFill>
                <a:schemeClr val="tx1"/>
              </a:solidFill>
              <a:prstDash val="dash"/>
              <a:round/>
              <a:headEnd/>
              <a:tailEnd type="triangle" w="med" len="med"/>
            </a:ln>
            <a:effectLst/>
          </p:spPr>
          <p:txBody>
            <a:bodyPr wrap="none" anchor="ctr"/>
            <a:lstStyle/>
            <a:p>
              <a:endParaRPr lang="zh-CN" altLang="en-US"/>
            </a:p>
          </p:txBody>
        </p:sp>
        <p:sp>
          <p:nvSpPr>
            <p:cNvPr id="544799" name="Freeform 31"/>
            <p:cNvSpPr>
              <a:spLocks/>
            </p:cNvSpPr>
            <p:nvPr/>
          </p:nvSpPr>
          <p:spPr bwMode="auto">
            <a:xfrm>
              <a:off x="2932" y="2307"/>
              <a:ext cx="30" cy="1258"/>
            </a:xfrm>
            <a:custGeom>
              <a:avLst/>
              <a:gdLst/>
              <a:ahLst/>
              <a:cxnLst>
                <a:cxn ang="0">
                  <a:pos x="48" y="0"/>
                </a:cxn>
                <a:cxn ang="0">
                  <a:pos x="0" y="1056"/>
                </a:cxn>
                <a:cxn ang="0">
                  <a:pos x="48" y="2016"/>
                </a:cxn>
              </a:cxnLst>
              <a:rect l="0" t="0" r="r" b="b"/>
              <a:pathLst>
                <a:path w="48" h="2016">
                  <a:moveTo>
                    <a:pt x="48" y="0"/>
                  </a:moveTo>
                  <a:cubicBezTo>
                    <a:pt x="24" y="360"/>
                    <a:pt x="0" y="720"/>
                    <a:pt x="0" y="1056"/>
                  </a:cubicBezTo>
                  <a:cubicBezTo>
                    <a:pt x="0" y="1392"/>
                    <a:pt x="40" y="1856"/>
                    <a:pt x="48" y="2016"/>
                  </a:cubicBezTo>
                </a:path>
              </a:pathLst>
            </a:custGeom>
            <a:noFill/>
            <a:ln w="38100" cap="flat">
              <a:solidFill>
                <a:srgbClr val="FF00FF"/>
              </a:solidFill>
              <a:prstDash val="dash"/>
              <a:round/>
              <a:headEnd/>
              <a:tailEnd/>
            </a:ln>
            <a:effectLst/>
          </p:spPr>
          <p:txBody>
            <a:bodyPr wrap="none" anchor="ctr"/>
            <a:lstStyle/>
            <a:p>
              <a:endParaRPr lang="zh-CN" altLang="en-US"/>
            </a:p>
          </p:txBody>
        </p:sp>
        <p:sp>
          <p:nvSpPr>
            <p:cNvPr id="544800" name="Line 32"/>
            <p:cNvSpPr>
              <a:spLocks noChangeShapeType="1"/>
            </p:cNvSpPr>
            <p:nvPr/>
          </p:nvSpPr>
          <p:spPr bwMode="auto">
            <a:xfrm flipH="1">
              <a:off x="2208" y="3295"/>
              <a:ext cx="332" cy="330"/>
            </a:xfrm>
            <a:prstGeom prst="line">
              <a:avLst/>
            </a:prstGeom>
            <a:noFill/>
            <a:ln w="38100">
              <a:solidFill>
                <a:schemeClr val="tx1"/>
              </a:solidFill>
              <a:round/>
              <a:headEnd/>
              <a:tailEnd/>
            </a:ln>
            <a:effectLst/>
          </p:spPr>
          <p:txBody>
            <a:bodyPr wrap="none" anchor="ctr"/>
            <a:lstStyle/>
            <a:p>
              <a:endParaRPr lang="zh-CN" altLang="en-US"/>
            </a:p>
          </p:txBody>
        </p:sp>
        <p:sp>
          <p:nvSpPr>
            <p:cNvPr id="544801" name="Line 33"/>
            <p:cNvSpPr>
              <a:spLocks noChangeShapeType="1"/>
            </p:cNvSpPr>
            <p:nvPr/>
          </p:nvSpPr>
          <p:spPr bwMode="auto">
            <a:xfrm>
              <a:off x="3143" y="3145"/>
              <a:ext cx="271" cy="0"/>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544802" name="Line 34"/>
            <p:cNvSpPr>
              <a:spLocks noChangeShapeType="1"/>
            </p:cNvSpPr>
            <p:nvPr/>
          </p:nvSpPr>
          <p:spPr bwMode="auto">
            <a:xfrm flipV="1">
              <a:off x="2743" y="2456"/>
              <a:ext cx="0" cy="1498"/>
            </a:xfrm>
            <a:prstGeom prst="line">
              <a:avLst/>
            </a:prstGeom>
            <a:noFill/>
            <a:ln w="38100">
              <a:solidFill>
                <a:schemeClr val="tx1"/>
              </a:solidFill>
              <a:prstDash val="dash"/>
              <a:round/>
              <a:headEnd/>
              <a:tailEnd/>
            </a:ln>
            <a:effectLst/>
          </p:spPr>
          <p:txBody>
            <a:bodyPr wrap="none" anchor="ctr"/>
            <a:lstStyle/>
            <a:p>
              <a:endParaRPr lang="zh-CN" altLang="en-US"/>
            </a:p>
          </p:txBody>
        </p:sp>
        <p:sp>
          <p:nvSpPr>
            <p:cNvPr id="544803" name="Line 35"/>
            <p:cNvSpPr>
              <a:spLocks noChangeShapeType="1"/>
            </p:cNvSpPr>
            <p:nvPr/>
          </p:nvSpPr>
          <p:spPr bwMode="auto">
            <a:xfrm flipV="1">
              <a:off x="2743" y="2127"/>
              <a:ext cx="0" cy="359"/>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544804" name="Line 36"/>
            <p:cNvSpPr>
              <a:spLocks noChangeShapeType="1"/>
            </p:cNvSpPr>
            <p:nvPr/>
          </p:nvSpPr>
          <p:spPr bwMode="auto">
            <a:xfrm flipH="1">
              <a:off x="2238" y="3115"/>
              <a:ext cx="121" cy="0"/>
            </a:xfrm>
            <a:prstGeom prst="line">
              <a:avLst/>
            </a:prstGeom>
            <a:noFill/>
            <a:ln w="38100">
              <a:solidFill>
                <a:schemeClr val="tx1"/>
              </a:solidFill>
              <a:round/>
              <a:headEnd/>
              <a:tailEnd/>
            </a:ln>
            <a:effectLst/>
          </p:spPr>
          <p:txBody>
            <a:bodyPr wrap="none" anchor="ctr"/>
            <a:lstStyle/>
            <a:p>
              <a:endParaRPr lang="zh-CN" altLang="en-US"/>
            </a:p>
          </p:txBody>
        </p:sp>
        <p:sp>
          <p:nvSpPr>
            <p:cNvPr id="544805" name="Text Box 37"/>
            <p:cNvSpPr txBox="1">
              <a:spLocks noChangeArrowheads="1"/>
            </p:cNvSpPr>
            <p:nvPr/>
          </p:nvSpPr>
          <p:spPr bwMode="auto">
            <a:xfrm>
              <a:off x="3401" y="3120"/>
              <a:ext cx="260" cy="287"/>
            </a:xfrm>
            <a:prstGeom prst="rect">
              <a:avLst/>
            </a:prstGeom>
            <a:noFill/>
            <a:ln w="9525">
              <a:noFill/>
              <a:miter lim="800000"/>
              <a:headEnd/>
              <a:tailEnd/>
            </a:ln>
            <a:effectLst/>
          </p:spPr>
          <p:txBody>
            <a:bodyPr wrap="none">
              <a:spAutoFit/>
            </a:bodyPr>
            <a:lstStyle/>
            <a:p>
              <a:pPr eaLnBrk="0" hangingPunct="0"/>
              <a:r>
                <a:rPr kumimoji="1" lang="en-US" altLang="zh-CN" sz="2400" b="1" i="1"/>
                <a:t> x</a:t>
              </a:r>
            </a:p>
          </p:txBody>
        </p:sp>
        <p:sp>
          <p:nvSpPr>
            <p:cNvPr id="544806" name="Text Box 38"/>
            <p:cNvSpPr txBox="1">
              <a:spLocks noChangeArrowheads="1"/>
            </p:cNvSpPr>
            <p:nvPr/>
          </p:nvSpPr>
          <p:spPr bwMode="auto">
            <a:xfrm>
              <a:off x="3353" y="2400"/>
              <a:ext cx="263" cy="288"/>
            </a:xfrm>
            <a:prstGeom prst="rect">
              <a:avLst/>
            </a:prstGeom>
            <a:noFill/>
            <a:ln w="9525">
              <a:noFill/>
              <a:miter lim="800000"/>
              <a:headEnd/>
              <a:tailEnd/>
            </a:ln>
            <a:effectLst/>
          </p:spPr>
          <p:txBody>
            <a:bodyPr>
              <a:spAutoFit/>
            </a:bodyPr>
            <a:lstStyle/>
            <a:p>
              <a:pPr eaLnBrk="0" hangingPunct="0"/>
              <a:r>
                <a:rPr kumimoji="1" lang="en-US" altLang="zh-CN" sz="2400" b="1" i="1"/>
                <a:t>y</a:t>
              </a:r>
            </a:p>
          </p:txBody>
        </p:sp>
        <p:sp>
          <p:nvSpPr>
            <p:cNvPr id="544807" name="Text Box 39"/>
            <p:cNvSpPr txBox="1">
              <a:spLocks noChangeArrowheads="1"/>
            </p:cNvSpPr>
            <p:nvPr/>
          </p:nvSpPr>
          <p:spPr bwMode="auto">
            <a:xfrm>
              <a:off x="2714" y="3072"/>
              <a:ext cx="213" cy="287"/>
            </a:xfrm>
            <a:prstGeom prst="rect">
              <a:avLst/>
            </a:prstGeom>
            <a:noFill/>
            <a:ln w="9525">
              <a:noFill/>
              <a:miter lim="800000"/>
              <a:headEnd/>
              <a:tailEnd/>
            </a:ln>
            <a:effectLst/>
          </p:spPr>
          <p:txBody>
            <a:bodyPr wrap="none">
              <a:spAutoFit/>
            </a:bodyPr>
            <a:lstStyle/>
            <a:p>
              <a:pPr eaLnBrk="0" hangingPunct="0"/>
              <a:r>
                <a:rPr kumimoji="1" lang="en-US" altLang="zh-CN" sz="2400" b="1"/>
                <a:t>o</a:t>
              </a:r>
            </a:p>
          </p:txBody>
        </p:sp>
        <p:sp>
          <p:nvSpPr>
            <p:cNvPr id="544808" name="Text Box 40"/>
            <p:cNvSpPr txBox="1">
              <a:spLocks noChangeArrowheads="1"/>
            </p:cNvSpPr>
            <p:nvPr/>
          </p:nvSpPr>
          <p:spPr bwMode="auto">
            <a:xfrm>
              <a:off x="2767" y="1914"/>
              <a:ext cx="203" cy="327"/>
            </a:xfrm>
            <a:prstGeom prst="rect">
              <a:avLst/>
            </a:prstGeom>
            <a:noFill/>
            <a:ln w="57150">
              <a:noFill/>
              <a:miter lim="800000"/>
              <a:headEnd/>
              <a:tailEnd/>
            </a:ln>
            <a:effectLst/>
          </p:spPr>
          <p:txBody>
            <a:bodyPr wrap="none">
              <a:spAutoFit/>
            </a:bodyPr>
            <a:lstStyle/>
            <a:p>
              <a:pPr eaLnBrk="0" hangingPunct="0"/>
              <a:r>
                <a:rPr kumimoji="1" lang="en-US" altLang="zh-CN" sz="2800" b="1" i="1"/>
                <a:t>z</a:t>
              </a:r>
            </a:p>
          </p:txBody>
        </p:sp>
      </p:grpSp>
      <p:sp>
        <p:nvSpPr>
          <p:cNvPr id="544809" name="Text Box 41"/>
          <p:cNvSpPr txBox="1">
            <a:spLocks noChangeArrowheads="1"/>
          </p:cNvSpPr>
          <p:nvPr/>
        </p:nvSpPr>
        <p:spPr bwMode="auto">
          <a:xfrm>
            <a:off x="6019800" y="1828800"/>
            <a:ext cx="2684463" cy="519113"/>
          </a:xfrm>
          <a:prstGeom prst="rect">
            <a:avLst/>
          </a:prstGeom>
          <a:noFill/>
          <a:ln w="57150">
            <a:noFill/>
            <a:miter lim="800000"/>
            <a:headEnd/>
            <a:tailEnd/>
          </a:ln>
          <a:effectLst/>
        </p:spPr>
        <p:txBody>
          <a:bodyPr wrap="none">
            <a:spAutoFit/>
          </a:bodyPr>
          <a:lstStyle/>
          <a:p>
            <a:pPr eaLnBrk="0" hangingPunct="0"/>
            <a:r>
              <a:rPr kumimoji="1" lang="zh-CN" altLang="en-US" sz="2800" b="1">
                <a:solidFill>
                  <a:srgbClr val="FF0000"/>
                </a:solidFill>
                <a:ea typeface="黑体" pitchFamily="2" charset="-122"/>
              </a:rPr>
              <a:t>旋转单叶双曲面</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44770"/>
                                        </p:tgtEl>
                                        <p:attrNameLst>
                                          <p:attrName>style.visibility</p:attrName>
                                        </p:attrNameLst>
                                      </p:cBhvr>
                                      <p:to>
                                        <p:strVal val="visible"/>
                                      </p:to>
                                    </p:set>
                                    <p:animEffect transition="in" filter="wipe(left)">
                                      <p:cBhvr>
                                        <p:cTn id="7" dur="500"/>
                                        <p:tgtEl>
                                          <p:spTgt spid="5447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44771"/>
                                        </p:tgtEl>
                                        <p:attrNameLst>
                                          <p:attrName>style.visibility</p:attrName>
                                        </p:attrNameLst>
                                      </p:cBhvr>
                                      <p:to>
                                        <p:strVal val="visible"/>
                                      </p:to>
                                    </p:set>
                                    <p:animEffect transition="in" filter="wipe(left)">
                                      <p:cBhvr>
                                        <p:cTn id="12" dur="500"/>
                                        <p:tgtEl>
                                          <p:spTgt spid="544771"/>
                                        </p:tgtEl>
                                      </p:cBhvr>
                                    </p:animEffect>
                                  </p:childTnLst>
                                  <p:subTnLst>
                                    <p:animClr>
                                      <p:cBhvr override="childStyle">
                                        <p:cTn dur="1" fill="hold" display="0" masterRel="nextClick" afterEffect="1"/>
                                        <p:tgtEl>
                                          <p:spTgt spid="544771"/>
                                        </p:tgtEl>
                                        <p:attrNameLst>
                                          <p:attrName>ppt_c</p:attrName>
                                        </p:attrNameLst>
                                      </p:cBhvr>
                                      <p:to>
                                        <a:srgbClr val="FF0000"/>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4809"/>
                                        </p:tgtEl>
                                        <p:attrNameLst>
                                          <p:attrName>style.visibility</p:attrName>
                                        </p:attrNameLst>
                                      </p:cBhvr>
                                      <p:to>
                                        <p:strVal val="visible"/>
                                      </p:to>
                                    </p:set>
                                    <p:animEffect transition="in" filter="wipe(left)">
                                      <p:cBhvr>
                                        <p:cTn id="17" dur="500"/>
                                        <p:tgtEl>
                                          <p:spTgt spid="54480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dissolv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44773"/>
                                        </p:tgtEl>
                                        <p:attrNameLst>
                                          <p:attrName>style.visibility</p:attrName>
                                        </p:attrNameLst>
                                      </p:cBhvr>
                                      <p:to>
                                        <p:strVal val="visible"/>
                                      </p:to>
                                    </p:set>
                                    <p:animEffect transition="in" filter="dissolve">
                                      <p:cBhvr>
                                        <p:cTn id="32" dur="500"/>
                                        <p:tgtEl>
                                          <p:spTgt spid="544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809"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019800" y="4572000"/>
            <a:ext cx="2362200" cy="914400"/>
            <a:chOff x="3792" y="2880"/>
            <a:chExt cx="1488" cy="576"/>
          </a:xfrm>
        </p:grpSpPr>
        <p:grpSp>
          <p:nvGrpSpPr>
            <p:cNvPr id="3" name="Group 3"/>
            <p:cNvGrpSpPr>
              <a:grpSpLocks/>
            </p:cNvGrpSpPr>
            <p:nvPr/>
          </p:nvGrpSpPr>
          <p:grpSpPr bwMode="auto">
            <a:xfrm>
              <a:off x="3792" y="2880"/>
              <a:ext cx="1488" cy="576"/>
              <a:chOff x="2544" y="2352"/>
              <a:chExt cx="1488" cy="576"/>
            </a:xfrm>
          </p:grpSpPr>
          <p:sp>
            <p:nvSpPr>
              <p:cNvPr id="545796" name="Oval 4"/>
              <p:cNvSpPr>
                <a:spLocks noChangeArrowheads="1"/>
              </p:cNvSpPr>
              <p:nvPr/>
            </p:nvSpPr>
            <p:spPr bwMode="auto">
              <a:xfrm>
                <a:off x="2544" y="2352"/>
                <a:ext cx="1440" cy="576"/>
              </a:xfrm>
              <a:prstGeom prst="ellipse">
                <a:avLst/>
              </a:prstGeom>
              <a:noFill/>
              <a:ln w="28575">
                <a:solidFill>
                  <a:schemeClr val="tx1"/>
                </a:solidFill>
                <a:round/>
                <a:headEnd/>
                <a:tailEnd/>
              </a:ln>
              <a:effectLst/>
            </p:spPr>
            <p:txBody>
              <a:bodyPr wrap="none" anchor="ctr"/>
              <a:lstStyle/>
              <a:p>
                <a:endParaRPr lang="zh-CN" altLang="en-US"/>
              </a:p>
            </p:txBody>
          </p:sp>
          <p:sp>
            <p:nvSpPr>
              <p:cNvPr id="545797" name="Rectangle 5"/>
              <p:cNvSpPr>
                <a:spLocks noChangeArrowheads="1"/>
              </p:cNvSpPr>
              <p:nvPr/>
            </p:nvSpPr>
            <p:spPr bwMode="auto">
              <a:xfrm>
                <a:off x="2544" y="2352"/>
                <a:ext cx="1488" cy="288"/>
              </a:xfrm>
              <a:prstGeom prst="rect">
                <a:avLst/>
              </a:prstGeom>
              <a:solidFill>
                <a:srgbClr val="F6FECC"/>
              </a:solidFill>
              <a:ln w="57150">
                <a:noFill/>
                <a:miter lim="800000"/>
                <a:headEnd/>
                <a:tailEnd/>
              </a:ln>
              <a:effectLst/>
            </p:spPr>
            <p:txBody>
              <a:bodyPr wrap="none" anchor="ctr"/>
              <a:lstStyle/>
              <a:p>
                <a:endParaRPr lang="zh-CN" altLang="en-US"/>
              </a:p>
            </p:txBody>
          </p:sp>
        </p:grpSp>
        <p:sp>
          <p:nvSpPr>
            <p:cNvPr id="545798" name="Oval 6"/>
            <p:cNvSpPr>
              <a:spLocks noChangeArrowheads="1"/>
            </p:cNvSpPr>
            <p:nvPr/>
          </p:nvSpPr>
          <p:spPr bwMode="auto">
            <a:xfrm>
              <a:off x="3792" y="2880"/>
              <a:ext cx="1440" cy="576"/>
            </a:xfrm>
            <a:prstGeom prst="ellipse">
              <a:avLst/>
            </a:prstGeom>
            <a:noFill/>
            <a:ln w="28575">
              <a:solidFill>
                <a:schemeClr val="tx1"/>
              </a:solidFill>
              <a:prstDash val="dash"/>
              <a:round/>
              <a:headEnd/>
              <a:tailEnd/>
            </a:ln>
            <a:effectLst/>
          </p:spPr>
          <p:txBody>
            <a:bodyPr wrap="none" anchor="ctr"/>
            <a:lstStyle/>
            <a:p>
              <a:endParaRPr lang="zh-CN" altLang="en-US"/>
            </a:p>
          </p:txBody>
        </p:sp>
      </p:grpSp>
      <p:graphicFrame>
        <p:nvGraphicFramePr>
          <p:cNvPr id="545799" name="Object 7"/>
          <p:cNvGraphicFramePr>
            <a:graphicFrameLocks noChangeAspect="1"/>
          </p:cNvGraphicFramePr>
          <p:nvPr/>
        </p:nvGraphicFramePr>
        <p:xfrm>
          <a:off x="614363" y="73025"/>
          <a:ext cx="4979987" cy="1928813"/>
        </p:xfrm>
        <a:graphic>
          <a:graphicData uri="http://schemas.openxmlformats.org/presentationml/2006/ole">
            <p:oleObj spid="_x0000_s734210" name="Document" r:id="rId3" imgW="5033520" imgH="1981080" progId="">
              <p:embed/>
            </p:oleObj>
          </a:graphicData>
        </a:graphic>
      </p:graphicFrame>
      <p:graphicFrame>
        <p:nvGraphicFramePr>
          <p:cNvPr id="545800" name="Object 8"/>
          <p:cNvGraphicFramePr>
            <a:graphicFrameLocks noChangeAspect="1"/>
          </p:cNvGraphicFramePr>
          <p:nvPr/>
        </p:nvGraphicFramePr>
        <p:xfrm>
          <a:off x="1960563" y="2247900"/>
          <a:ext cx="1936750" cy="476250"/>
        </p:xfrm>
        <a:graphic>
          <a:graphicData uri="http://schemas.openxmlformats.org/presentationml/2006/ole">
            <p:oleObj spid="_x0000_s734211" name="文档" r:id="rId4" imgW="1765800" imgH="447480" progId="">
              <p:embed/>
            </p:oleObj>
          </a:graphicData>
        </a:graphic>
      </p:graphicFrame>
      <p:graphicFrame>
        <p:nvGraphicFramePr>
          <p:cNvPr id="545801" name="Object 9"/>
          <p:cNvGraphicFramePr>
            <a:graphicFrameLocks noChangeAspect="1"/>
          </p:cNvGraphicFramePr>
          <p:nvPr/>
        </p:nvGraphicFramePr>
        <p:xfrm>
          <a:off x="1981200" y="4572000"/>
          <a:ext cx="1981200" cy="468313"/>
        </p:xfrm>
        <a:graphic>
          <a:graphicData uri="http://schemas.openxmlformats.org/presentationml/2006/ole">
            <p:oleObj spid="_x0000_s734212" name="文档" r:id="rId5" imgW="1796400" imgH="429120" progId="">
              <p:embed/>
            </p:oleObj>
          </a:graphicData>
        </a:graphic>
      </p:graphicFrame>
      <p:graphicFrame>
        <p:nvGraphicFramePr>
          <p:cNvPr id="545802" name="Object 10"/>
          <p:cNvGraphicFramePr>
            <a:graphicFrameLocks noChangeAspect="1"/>
          </p:cNvGraphicFramePr>
          <p:nvPr/>
        </p:nvGraphicFramePr>
        <p:xfrm>
          <a:off x="1981200" y="2895600"/>
          <a:ext cx="2476500" cy="927100"/>
        </p:xfrm>
        <a:graphic>
          <a:graphicData uri="http://schemas.openxmlformats.org/presentationml/2006/ole">
            <p:oleObj spid="_x0000_s734213" name="公式" r:id="rId6" imgW="2476440" imgH="927000" progId="Equation.3">
              <p:embed/>
            </p:oleObj>
          </a:graphicData>
        </a:graphic>
      </p:graphicFrame>
      <p:graphicFrame>
        <p:nvGraphicFramePr>
          <p:cNvPr id="545803" name="Object 11"/>
          <p:cNvGraphicFramePr>
            <a:graphicFrameLocks noChangeAspect="1"/>
          </p:cNvGraphicFramePr>
          <p:nvPr/>
        </p:nvGraphicFramePr>
        <p:xfrm>
          <a:off x="1905000" y="5486400"/>
          <a:ext cx="2476500" cy="927100"/>
        </p:xfrm>
        <a:graphic>
          <a:graphicData uri="http://schemas.openxmlformats.org/presentationml/2006/ole">
            <p:oleObj spid="_x0000_s734214" name="公式" r:id="rId7" imgW="2476440" imgH="927000" progId="Equation.3">
              <p:embed/>
            </p:oleObj>
          </a:graphicData>
        </a:graphic>
      </p:graphicFrame>
      <p:sp>
        <p:nvSpPr>
          <p:cNvPr id="545804" name="Text Box 12"/>
          <p:cNvSpPr txBox="1">
            <a:spLocks noChangeArrowheads="1"/>
          </p:cNvSpPr>
          <p:nvPr/>
        </p:nvSpPr>
        <p:spPr bwMode="auto">
          <a:xfrm>
            <a:off x="990600" y="2971800"/>
            <a:ext cx="611188" cy="2133600"/>
          </a:xfrm>
          <a:prstGeom prst="rect">
            <a:avLst/>
          </a:prstGeom>
          <a:noFill/>
          <a:ln w="9525">
            <a:noFill/>
            <a:miter lim="800000"/>
            <a:headEnd/>
            <a:tailEnd/>
          </a:ln>
        </p:spPr>
        <p:txBody>
          <a:bodyPr vert="eaVert">
            <a:spAutoFit/>
          </a:bodyPr>
          <a:lstStyle/>
          <a:p>
            <a:pPr>
              <a:spcBef>
                <a:spcPct val="50000"/>
              </a:spcBef>
            </a:pPr>
            <a:r>
              <a:rPr kumimoji="1" lang="zh-CN" altLang="en-US" sz="2800" b="1">
                <a:solidFill>
                  <a:srgbClr val="FF3300"/>
                </a:solidFill>
                <a:ea typeface="黑体" pitchFamily="2" charset="-122"/>
              </a:rPr>
              <a:t>旋转椭球面</a:t>
            </a:r>
          </a:p>
        </p:txBody>
      </p:sp>
      <p:grpSp>
        <p:nvGrpSpPr>
          <p:cNvPr id="4" name="Group 13"/>
          <p:cNvGrpSpPr>
            <a:grpSpLocks/>
          </p:cNvGrpSpPr>
          <p:nvPr/>
        </p:nvGrpSpPr>
        <p:grpSpPr bwMode="auto">
          <a:xfrm>
            <a:off x="6669088" y="1447800"/>
            <a:ext cx="990600" cy="1447800"/>
            <a:chOff x="4032" y="1440"/>
            <a:chExt cx="624" cy="912"/>
          </a:xfrm>
        </p:grpSpPr>
        <p:grpSp>
          <p:nvGrpSpPr>
            <p:cNvPr id="5" name="Group 14"/>
            <p:cNvGrpSpPr>
              <a:grpSpLocks/>
            </p:cNvGrpSpPr>
            <p:nvPr/>
          </p:nvGrpSpPr>
          <p:grpSpPr bwMode="auto">
            <a:xfrm>
              <a:off x="4032" y="1440"/>
              <a:ext cx="624" cy="912"/>
              <a:chOff x="4128" y="2592"/>
              <a:chExt cx="624" cy="912"/>
            </a:xfrm>
          </p:grpSpPr>
          <p:sp>
            <p:nvSpPr>
              <p:cNvPr id="545807" name="Oval 15"/>
              <p:cNvSpPr>
                <a:spLocks noChangeArrowheads="1"/>
              </p:cNvSpPr>
              <p:nvPr/>
            </p:nvSpPr>
            <p:spPr bwMode="auto">
              <a:xfrm>
                <a:off x="4128" y="2592"/>
                <a:ext cx="576" cy="864"/>
              </a:xfrm>
              <a:prstGeom prst="ellipse">
                <a:avLst/>
              </a:prstGeom>
              <a:noFill/>
              <a:ln w="28575">
                <a:solidFill>
                  <a:schemeClr val="tx1"/>
                </a:solidFill>
                <a:round/>
                <a:headEnd/>
                <a:tailEnd/>
              </a:ln>
              <a:effectLst/>
            </p:spPr>
            <p:txBody>
              <a:bodyPr wrap="none" anchor="ctr"/>
              <a:lstStyle/>
              <a:p>
                <a:endParaRPr lang="zh-CN" altLang="en-US"/>
              </a:p>
            </p:txBody>
          </p:sp>
          <p:sp>
            <p:nvSpPr>
              <p:cNvPr id="545808" name="Rectangle 16"/>
              <p:cNvSpPr>
                <a:spLocks noChangeArrowheads="1"/>
              </p:cNvSpPr>
              <p:nvPr/>
            </p:nvSpPr>
            <p:spPr bwMode="auto">
              <a:xfrm>
                <a:off x="4416" y="2592"/>
                <a:ext cx="336" cy="912"/>
              </a:xfrm>
              <a:prstGeom prst="rect">
                <a:avLst/>
              </a:prstGeom>
              <a:solidFill>
                <a:srgbClr val="FFFFCC"/>
              </a:solidFill>
              <a:ln w="57150">
                <a:noFill/>
                <a:miter lim="800000"/>
                <a:headEnd/>
                <a:tailEnd/>
              </a:ln>
              <a:effectLst/>
            </p:spPr>
            <p:txBody>
              <a:bodyPr wrap="none" anchor="ctr"/>
              <a:lstStyle/>
              <a:p>
                <a:endParaRPr lang="zh-CN" altLang="en-US"/>
              </a:p>
            </p:txBody>
          </p:sp>
        </p:grpSp>
        <p:sp>
          <p:nvSpPr>
            <p:cNvPr id="545809" name="Oval 17"/>
            <p:cNvSpPr>
              <a:spLocks noChangeArrowheads="1"/>
            </p:cNvSpPr>
            <p:nvPr/>
          </p:nvSpPr>
          <p:spPr bwMode="auto">
            <a:xfrm>
              <a:off x="4032" y="1440"/>
              <a:ext cx="576" cy="864"/>
            </a:xfrm>
            <a:prstGeom prst="ellipse">
              <a:avLst/>
            </a:prstGeom>
            <a:noFill/>
            <a:ln w="28575">
              <a:solidFill>
                <a:schemeClr val="tx1"/>
              </a:solidFill>
              <a:prstDash val="dash"/>
              <a:round/>
              <a:headEnd/>
              <a:tailEnd/>
            </a:ln>
            <a:effectLst/>
          </p:spPr>
          <p:txBody>
            <a:bodyPr wrap="none" anchor="ctr"/>
            <a:lstStyle/>
            <a:p>
              <a:endParaRPr lang="zh-CN" altLang="en-US"/>
            </a:p>
          </p:txBody>
        </p:sp>
      </p:grpSp>
      <p:grpSp>
        <p:nvGrpSpPr>
          <p:cNvPr id="6" name="Group 18"/>
          <p:cNvGrpSpPr>
            <a:grpSpLocks/>
          </p:cNvGrpSpPr>
          <p:nvPr/>
        </p:nvGrpSpPr>
        <p:grpSpPr bwMode="auto">
          <a:xfrm>
            <a:off x="5830888" y="533400"/>
            <a:ext cx="2932112" cy="2971800"/>
            <a:chOff x="3504" y="864"/>
            <a:chExt cx="1847" cy="1872"/>
          </a:xfrm>
        </p:grpSpPr>
        <p:sp>
          <p:nvSpPr>
            <p:cNvPr id="545811" name="Line 19"/>
            <p:cNvSpPr>
              <a:spLocks noChangeShapeType="1"/>
            </p:cNvSpPr>
            <p:nvPr/>
          </p:nvSpPr>
          <p:spPr bwMode="auto">
            <a:xfrm>
              <a:off x="3504" y="1872"/>
              <a:ext cx="1824" cy="0"/>
            </a:xfrm>
            <a:prstGeom prst="line">
              <a:avLst/>
            </a:prstGeom>
            <a:noFill/>
            <a:ln w="19050">
              <a:solidFill>
                <a:schemeClr val="tx1"/>
              </a:solidFill>
              <a:round/>
              <a:headEnd/>
              <a:tailEnd type="triangle" w="med" len="med"/>
            </a:ln>
            <a:effectLst/>
          </p:spPr>
          <p:txBody>
            <a:bodyPr/>
            <a:lstStyle/>
            <a:p>
              <a:endParaRPr lang="zh-CN" altLang="en-US"/>
            </a:p>
          </p:txBody>
        </p:sp>
        <p:sp>
          <p:nvSpPr>
            <p:cNvPr id="545812" name="Line 20"/>
            <p:cNvSpPr>
              <a:spLocks noChangeShapeType="1"/>
            </p:cNvSpPr>
            <p:nvPr/>
          </p:nvSpPr>
          <p:spPr bwMode="auto">
            <a:xfrm>
              <a:off x="4320" y="960"/>
              <a:ext cx="0" cy="1776"/>
            </a:xfrm>
            <a:prstGeom prst="line">
              <a:avLst/>
            </a:prstGeom>
            <a:noFill/>
            <a:ln w="19050">
              <a:solidFill>
                <a:schemeClr val="tx1"/>
              </a:solidFill>
              <a:round/>
              <a:headEnd type="triangle" w="med" len="med"/>
              <a:tailEnd/>
            </a:ln>
            <a:effectLst/>
          </p:spPr>
          <p:txBody>
            <a:bodyPr/>
            <a:lstStyle/>
            <a:p>
              <a:endParaRPr lang="zh-CN" altLang="en-US"/>
            </a:p>
          </p:txBody>
        </p:sp>
        <p:sp>
          <p:nvSpPr>
            <p:cNvPr id="545813" name="Oval 21"/>
            <p:cNvSpPr>
              <a:spLocks noChangeArrowheads="1"/>
            </p:cNvSpPr>
            <p:nvPr/>
          </p:nvSpPr>
          <p:spPr bwMode="auto">
            <a:xfrm>
              <a:off x="3600" y="1440"/>
              <a:ext cx="1440" cy="864"/>
            </a:xfrm>
            <a:prstGeom prst="ellipse">
              <a:avLst/>
            </a:prstGeom>
            <a:noFill/>
            <a:ln w="28575">
              <a:solidFill>
                <a:schemeClr val="tx1"/>
              </a:solidFill>
              <a:round/>
              <a:headEnd/>
              <a:tailEnd/>
            </a:ln>
            <a:effectLst/>
          </p:spPr>
          <p:txBody>
            <a:bodyPr wrap="none" anchor="ctr"/>
            <a:lstStyle/>
            <a:p>
              <a:endParaRPr lang="zh-CN" altLang="en-US"/>
            </a:p>
          </p:txBody>
        </p:sp>
        <p:sp>
          <p:nvSpPr>
            <p:cNvPr id="545814" name="Line 22"/>
            <p:cNvSpPr>
              <a:spLocks noChangeShapeType="1"/>
            </p:cNvSpPr>
            <p:nvPr/>
          </p:nvSpPr>
          <p:spPr bwMode="auto">
            <a:xfrm flipH="1">
              <a:off x="3648" y="1872"/>
              <a:ext cx="672" cy="576"/>
            </a:xfrm>
            <a:prstGeom prst="line">
              <a:avLst/>
            </a:prstGeom>
            <a:noFill/>
            <a:ln w="19050">
              <a:solidFill>
                <a:schemeClr val="tx1"/>
              </a:solidFill>
              <a:round/>
              <a:headEnd/>
              <a:tailEnd type="triangle" w="med" len="med"/>
            </a:ln>
            <a:effectLst/>
          </p:spPr>
          <p:txBody>
            <a:bodyPr/>
            <a:lstStyle/>
            <a:p>
              <a:endParaRPr lang="zh-CN" altLang="en-US"/>
            </a:p>
          </p:txBody>
        </p:sp>
        <p:sp>
          <p:nvSpPr>
            <p:cNvPr id="545815" name="Text Box 23"/>
            <p:cNvSpPr txBox="1">
              <a:spLocks noChangeArrowheads="1"/>
            </p:cNvSpPr>
            <p:nvPr/>
          </p:nvSpPr>
          <p:spPr bwMode="auto">
            <a:xfrm>
              <a:off x="3734" y="2346"/>
              <a:ext cx="228" cy="327"/>
            </a:xfrm>
            <a:prstGeom prst="rect">
              <a:avLst/>
            </a:prstGeom>
            <a:noFill/>
            <a:ln w="57150">
              <a:noFill/>
              <a:miter lim="800000"/>
              <a:headEnd/>
              <a:tailEnd/>
            </a:ln>
            <a:effectLst/>
          </p:spPr>
          <p:txBody>
            <a:bodyPr wrap="none">
              <a:spAutoFit/>
            </a:bodyPr>
            <a:lstStyle/>
            <a:p>
              <a:pPr eaLnBrk="0" hangingPunct="0"/>
              <a:r>
                <a:rPr kumimoji="1" lang="en-US" altLang="zh-CN" sz="2800" b="1" i="1"/>
                <a:t>x</a:t>
              </a:r>
            </a:p>
          </p:txBody>
        </p:sp>
        <p:sp>
          <p:nvSpPr>
            <p:cNvPr id="545816" name="Text Box 24"/>
            <p:cNvSpPr txBox="1">
              <a:spLocks noChangeArrowheads="1"/>
            </p:cNvSpPr>
            <p:nvPr/>
          </p:nvSpPr>
          <p:spPr bwMode="auto">
            <a:xfrm>
              <a:off x="5136" y="1968"/>
              <a:ext cx="215" cy="327"/>
            </a:xfrm>
            <a:prstGeom prst="rect">
              <a:avLst/>
            </a:prstGeom>
            <a:noFill/>
            <a:ln w="57150">
              <a:noFill/>
              <a:miter lim="800000"/>
              <a:headEnd/>
              <a:tailEnd/>
            </a:ln>
            <a:effectLst/>
          </p:spPr>
          <p:txBody>
            <a:bodyPr wrap="none">
              <a:spAutoFit/>
            </a:bodyPr>
            <a:lstStyle/>
            <a:p>
              <a:pPr eaLnBrk="0" hangingPunct="0"/>
              <a:r>
                <a:rPr kumimoji="1" lang="en-US" altLang="zh-CN" sz="2800" b="1" i="1"/>
                <a:t>y</a:t>
              </a:r>
            </a:p>
          </p:txBody>
        </p:sp>
        <p:sp>
          <p:nvSpPr>
            <p:cNvPr id="545817" name="Text Box 25"/>
            <p:cNvSpPr txBox="1">
              <a:spLocks noChangeArrowheads="1"/>
            </p:cNvSpPr>
            <p:nvPr/>
          </p:nvSpPr>
          <p:spPr bwMode="auto">
            <a:xfrm>
              <a:off x="4368" y="864"/>
              <a:ext cx="203" cy="327"/>
            </a:xfrm>
            <a:prstGeom prst="rect">
              <a:avLst/>
            </a:prstGeom>
            <a:noFill/>
            <a:ln w="57150">
              <a:noFill/>
              <a:miter lim="800000"/>
              <a:headEnd/>
              <a:tailEnd/>
            </a:ln>
            <a:effectLst/>
          </p:spPr>
          <p:txBody>
            <a:bodyPr wrap="none">
              <a:spAutoFit/>
            </a:bodyPr>
            <a:lstStyle/>
            <a:p>
              <a:pPr eaLnBrk="0" hangingPunct="0"/>
              <a:r>
                <a:rPr kumimoji="1" lang="en-US" altLang="zh-CN" sz="2800" b="1" i="1"/>
                <a:t>z</a:t>
              </a:r>
            </a:p>
          </p:txBody>
        </p:sp>
      </p:grpSp>
      <p:grpSp>
        <p:nvGrpSpPr>
          <p:cNvPr id="7" name="Group 26"/>
          <p:cNvGrpSpPr>
            <a:grpSpLocks/>
          </p:cNvGrpSpPr>
          <p:nvPr/>
        </p:nvGrpSpPr>
        <p:grpSpPr bwMode="auto">
          <a:xfrm>
            <a:off x="5867400" y="3429000"/>
            <a:ext cx="2932113" cy="2971800"/>
            <a:chOff x="3504" y="864"/>
            <a:chExt cx="1847" cy="1872"/>
          </a:xfrm>
        </p:grpSpPr>
        <p:sp>
          <p:nvSpPr>
            <p:cNvPr id="545819" name="Line 27"/>
            <p:cNvSpPr>
              <a:spLocks noChangeShapeType="1"/>
            </p:cNvSpPr>
            <p:nvPr/>
          </p:nvSpPr>
          <p:spPr bwMode="auto">
            <a:xfrm>
              <a:off x="3504" y="1872"/>
              <a:ext cx="1824" cy="0"/>
            </a:xfrm>
            <a:prstGeom prst="line">
              <a:avLst/>
            </a:prstGeom>
            <a:noFill/>
            <a:ln w="19050">
              <a:solidFill>
                <a:schemeClr val="tx1"/>
              </a:solidFill>
              <a:round/>
              <a:headEnd/>
              <a:tailEnd type="triangle" w="med" len="med"/>
            </a:ln>
            <a:effectLst/>
          </p:spPr>
          <p:txBody>
            <a:bodyPr/>
            <a:lstStyle/>
            <a:p>
              <a:endParaRPr lang="zh-CN" altLang="en-US"/>
            </a:p>
          </p:txBody>
        </p:sp>
        <p:sp>
          <p:nvSpPr>
            <p:cNvPr id="545820" name="Line 28"/>
            <p:cNvSpPr>
              <a:spLocks noChangeShapeType="1"/>
            </p:cNvSpPr>
            <p:nvPr/>
          </p:nvSpPr>
          <p:spPr bwMode="auto">
            <a:xfrm>
              <a:off x="4320" y="960"/>
              <a:ext cx="0" cy="1776"/>
            </a:xfrm>
            <a:prstGeom prst="line">
              <a:avLst/>
            </a:prstGeom>
            <a:noFill/>
            <a:ln w="19050">
              <a:solidFill>
                <a:schemeClr val="tx1"/>
              </a:solidFill>
              <a:round/>
              <a:headEnd type="triangle" w="med" len="med"/>
              <a:tailEnd/>
            </a:ln>
            <a:effectLst/>
          </p:spPr>
          <p:txBody>
            <a:bodyPr/>
            <a:lstStyle/>
            <a:p>
              <a:endParaRPr lang="zh-CN" altLang="en-US"/>
            </a:p>
          </p:txBody>
        </p:sp>
        <p:sp>
          <p:nvSpPr>
            <p:cNvPr id="545821" name="Oval 29"/>
            <p:cNvSpPr>
              <a:spLocks noChangeArrowheads="1"/>
            </p:cNvSpPr>
            <p:nvPr/>
          </p:nvSpPr>
          <p:spPr bwMode="auto">
            <a:xfrm>
              <a:off x="3600" y="1440"/>
              <a:ext cx="1440" cy="864"/>
            </a:xfrm>
            <a:prstGeom prst="ellipse">
              <a:avLst/>
            </a:prstGeom>
            <a:noFill/>
            <a:ln w="28575">
              <a:solidFill>
                <a:schemeClr val="tx1"/>
              </a:solidFill>
              <a:round/>
              <a:headEnd/>
              <a:tailEnd/>
            </a:ln>
            <a:effectLst/>
          </p:spPr>
          <p:txBody>
            <a:bodyPr wrap="none" anchor="ctr"/>
            <a:lstStyle/>
            <a:p>
              <a:endParaRPr lang="zh-CN" altLang="en-US"/>
            </a:p>
          </p:txBody>
        </p:sp>
        <p:sp>
          <p:nvSpPr>
            <p:cNvPr id="545822" name="Line 30"/>
            <p:cNvSpPr>
              <a:spLocks noChangeShapeType="1"/>
            </p:cNvSpPr>
            <p:nvPr/>
          </p:nvSpPr>
          <p:spPr bwMode="auto">
            <a:xfrm flipH="1">
              <a:off x="3648" y="1872"/>
              <a:ext cx="672" cy="576"/>
            </a:xfrm>
            <a:prstGeom prst="line">
              <a:avLst/>
            </a:prstGeom>
            <a:noFill/>
            <a:ln w="19050">
              <a:solidFill>
                <a:schemeClr val="tx1"/>
              </a:solidFill>
              <a:round/>
              <a:headEnd/>
              <a:tailEnd type="triangle" w="med" len="med"/>
            </a:ln>
            <a:effectLst/>
          </p:spPr>
          <p:txBody>
            <a:bodyPr/>
            <a:lstStyle/>
            <a:p>
              <a:endParaRPr lang="zh-CN" altLang="en-US"/>
            </a:p>
          </p:txBody>
        </p:sp>
        <p:sp>
          <p:nvSpPr>
            <p:cNvPr id="545823" name="Text Box 31"/>
            <p:cNvSpPr txBox="1">
              <a:spLocks noChangeArrowheads="1"/>
            </p:cNvSpPr>
            <p:nvPr/>
          </p:nvSpPr>
          <p:spPr bwMode="auto">
            <a:xfrm>
              <a:off x="3734" y="2346"/>
              <a:ext cx="228" cy="327"/>
            </a:xfrm>
            <a:prstGeom prst="rect">
              <a:avLst/>
            </a:prstGeom>
            <a:noFill/>
            <a:ln w="57150">
              <a:noFill/>
              <a:miter lim="800000"/>
              <a:headEnd/>
              <a:tailEnd/>
            </a:ln>
            <a:effectLst/>
          </p:spPr>
          <p:txBody>
            <a:bodyPr wrap="none">
              <a:spAutoFit/>
            </a:bodyPr>
            <a:lstStyle/>
            <a:p>
              <a:pPr eaLnBrk="0" hangingPunct="0"/>
              <a:r>
                <a:rPr kumimoji="1" lang="en-US" altLang="zh-CN" sz="2800" b="1" i="1"/>
                <a:t>x</a:t>
              </a:r>
            </a:p>
          </p:txBody>
        </p:sp>
        <p:sp>
          <p:nvSpPr>
            <p:cNvPr id="545824" name="Text Box 32"/>
            <p:cNvSpPr txBox="1">
              <a:spLocks noChangeArrowheads="1"/>
            </p:cNvSpPr>
            <p:nvPr/>
          </p:nvSpPr>
          <p:spPr bwMode="auto">
            <a:xfrm>
              <a:off x="5136" y="1968"/>
              <a:ext cx="215" cy="327"/>
            </a:xfrm>
            <a:prstGeom prst="rect">
              <a:avLst/>
            </a:prstGeom>
            <a:noFill/>
            <a:ln w="57150">
              <a:noFill/>
              <a:miter lim="800000"/>
              <a:headEnd/>
              <a:tailEnd/>
            </a:ln>
            <a:effectLst/>
          </p:spPr>
          <p:txBody>
            <a:bodyPr wrap="none">
              <a:spAutoFit/>
            </a:bodyPr>
            <a:lstStyle/>
            <a:p>
              <a:pPr eaLnBrk="0" hangingPunct="0"/>
              <a:r>
                <a:rPr kumimoji="1" lang="en-US" altLang="zh-CN" sz="2800" b="1" i="1"/>
                <a:t>y</a:t>
              </a:r>
            </a:p>
          </p:txBody>
        </p:sp>
        <p:sp>
          <p:nvSpPr>
            <p:cNvPr id="545825" name="Text Box 33"/>
            <p:cNvSpPr txBox="1">
              <a:spLocks noChangeArrowheads="1"/>
            </p:cNvSpPr>
            <p:nvPr/>
          </p:nvSpPr>
          <p:spPr bwMode="auto">
            <a:xfrm>
              <a:off x="4368" y="864"/>
              <a:ext cx="203" cy="327"/>
            </a:xfrm>
            <a:prstGeom prst="rect">
              <a:avLst/>
            </a:prstGeom>
            <a:noFill/>
            <a:ln w="57150">
              <a:noFill/>
              <a:miter lim="800000"/>
              <a:headEnd/>
              <a:tailEnd/>
            </a:ln>
            <a:effectLst/>
          </p:spPr>
          <p:txBody>
            <a:bodyPr wrap="none">
              <a:spAutoFit/>
            </a:bodyPr>
            <a:lstStyle/>
            <a:p>
              <a:pPr eaLnBrk="0" hangingPunct="0"/>
              <a:r>
                <a:rPr kumimoji="1" lang="en-US" altLang="zh-CN" sz="2800" b="1" i="1"/>
                <a:t>z</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45800"/>
                                        </p:tgtEl>
                                        <p:attrNameLst>
                                          <p:attrName>style.visibility</p:attrName>
                                        </p:attrNameLst>
                                      </p:cBhvr>
                                      <p:to>
                                        <p:strVal val="visible"/>
                                      </p:to>
                                    </p:set>
                                    <p:animEffect transition="in" filter="wipe(left)">
                                      <p:cBhvr>
                                        <p:cTn id="7" dur="500"/>
                                        <p:tgtEl>
                                          <p:spTgt spid="5458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45802"/>
                                        </p:tgtEl>
                                        <p:attrNameLst>
                                          <p:attrName>style.visibility</p:attrName>
                                        </p:attrNameLst>
                                      </p:cBhvr>
                                      <p:to>
                                        <p:strVal val="visible"/>
                                      </p:to>
                                    </p:set>
                                    <p:animEffect transition="in" filter="wipe(left)">
                                      <p:cBhvr>
                                        <p:cTn id="12" dur="500"/>
                                        <p:tgtEl>
                                          <p:spTgt spid="54580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45801"/>
                                        </p:tgtEl>
                                        <p:attrNameLst>
                                          <p:attrName>style.visibility</p:attrName>
                                        </p:attrNameLst>
                                      </p:cBhvr>
                                      <p:to>
                                        <p:strVal val="visible"/>
                                      </p:to>
                                    </p:set>
                                    <p:animEffect transition="in" filter="wipe(left)">
                                      <p:cBhvr>
                                        <p:cTn id="27" dur="500"/>
                                        <p:tgtEl>
                                          <p:spTgt spid="54580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45803"/>
                                        </p:tgtEl>
                                        <p:attrNameLst>
                                          <p:attrName>style.visibility</p:attrName>
                                        </p:attrNameLst>
                                      </p:cBhvr>
                                      <p:to>
                                        <p:strVal val="visible"/>
                                      </p:to>
                                    </p:set>
                                    <p:animEffect transition="in" filter="wipe(left)">
                                      <p:cBhvr>
                                        <p:cTn id="32" dur="500"/>
                                        <p:tgtEl>
                                          <p:spTgt spid="54580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dissolv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dissolve">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545804"/>
                                        </p:tgtEl>
                                        <p:attrNameLst>
                                          <p:attrName>style.visibility</p:attrName>
                                        </p:attrNameLst>
                                      </p:cBhvr>
                                      <p:to>
                                        <p:strVal val="visible"/>
                                      </p:to>
                                    </p:set>
                                    <p:animEffect transition="in" filter="wipe(up)">
                                      <p:cBhvr>
                                        <p:cTn id="47" dur="500"/>
                                        <p:tgtEl>
                                          <p:spTgt spid="545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804"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6818" name="Object 2"/>
          <p:cNvGraphicFramePr>
            <a:graphicFrameLocks noChangeAspect="1"/>
          </p:cNvGraphicFramePr>
          <p:nvPr/>
        </p:nvGraphicFramePr>
        <p:xfrm>
          <a:off x="915988" y="530225"/>
          <a:ext cx="6619875" cy="844550"/>
        </p:xfrm>
        <a:graphic>
          <a:graphicData uri="http://schemas.openxmlformats.org/presentationml/2006/ole">
            <p:oleObj spid="_x0000_s735234" name="Document" r:id="rId3" imgW="6789960" imgH="865800" progId="">
              <p:embed/>
            </p:oleObj>
          </a:graphicData>
        </a:graphic>
      </p:graphicFrame>
      <p:graphicFrame>
        <p:nvGraphicFramePr>
          <p:cNvPr id="546819" name="Object 3"/>
          <p:cNvGraphicFramePr>
            <a:graphicFrameLocks noChangeAspect="1"/>
          </p:cNvGraphicFramePr>
          <p:nvPr/>
        </p:nvGraphicFramePr>
        <p:xfrm>
          <a:off x="2057400" y="1843088"/>
          <a:ext cx="2184400" cy="493712"/>
        </p:xfrm>
        <a:graphic>
          <a:graphicData uri="http://schemas.openxmlformats.org/presentationml/2006/ole">
            <p:oleObj spid="_x0000_s735235" name="公式" r:id="rId4" imgW="2184120" imgH="495000" progId="Equation.3">
              <p:embed/>
            </p:oleObj>
          </a:graphicData>
        </a:graphic>
      </p:graphicFrame>
      <p:sp>
        <p:nvSpPr>
          <p:cNvPr id="546820" name="Text Box 4"/>
          <p:cNvSpPr txBox="1">
            <a:spLocks noChangeArrowheads="1"/>
          </p:cNvSpPr>
          <p:nvPr/>
        </p:nvSpPr>
        <p:spPr bwMode="auto">
          <a:xfrm>
            <a:off x="4648200" y="1879600"/>
            <a:ext cx="2209800" cy="519113"/>
          </a:xfrm>
          <a:prstGeom prst="rect">
            <a:avLst/>
          </a:prstGeom>
          <a:noFill/>
          <a:ln w="9525">
            <a:noFill/>
            <a:miter lim="800000"/>
            <a:headEnd/>
            <a:tailEnd/>
          </a:ln>
        </p:spPr>
        <p:txBody>
          <a:bodyPr>
            <a:spAutoFit/>
          </a:bodyPr>
          <a:lstStyle/>
          <a:p>
            <a:pPr>
              <a:spcBef>
                <a:spcPct val="50000"/>
              </a:spcBef>
            </a:pPr>
            <a:r>
              <a:rPr kumimoji="1" lang="zh-CN" altLang="en-US" sz="2800" b="1">
                <a:solidFill>
                  <a:srgbClr val="FF3300"/>
                </a:solidFill>
                <a:ea typeface="黑体" pitchFamily="2" charset="-122"/>
              </a:rPr>
              <a:t>旋转抛物面</a:t>
            </a:r>
          </a:p>
        </p:txBody>
      </p:sp>
      <p:grpSp>
        <p:nvGrpSpPr>
          <p:cNvPr id="2" name="Group 5"/>
          <p:cNvGrpSpPr>
            <a:grpSpLocks/>
          </p:cNvGrpSpPr>
          <p:nvPr/>
        </p:nvGrpSpPr>
        <p:grpSpPr bwMode="auto">
          <a:xfrm>
            <a:off x="1219200" y="2790825"/>
            <a:ext cx="2497138" cy="3152775"/>
            <a:chOff x="768" y="1758"/>
            <a:chExt cx="1573" cy="1986"/>
          </a:xfrm>
        </p:grpSpPr>
        <p:sp>
          <p:nvSpPr>
            <p:cNvPr id="546822" name="Line 6"/>
            <p:cNvSpPr>
              <a:spLocks noChangeShapeType="1"/>
            </p:cNvSpPr>
            <p:nvPr/>
          </p:nvSpPr>
          <p:spPr bwMode="auto">
            <a:xfrm flipH="1" flipV="1">
              <a:off x="896" y="3474"/>
              <a:ext cx="1199" cy="0"/>
            </a:xfrm>
            <a:prstGeom prst="line">
              <a:avLst/>
            </a:prstGeom>
            <a:noFill/>
            <a:ln w="28575">
              <a:solidFill>
                <a:schemeClr val="tx1"/>
              </a:solidFill>
              <a:round/>
              <a:headEnd type="triangle" w="med" len="med"/>
              <a:tailEnd/>
            </a:ln>
            <a:effectLst/>
          </p:spPr>
          <p:txBody>
            <a:bodyPr wrap="none" anchor="ctr"/>
            <a:lstStyle/>
            <a:p>
              <a:endParaRPr lang="zh-CN" altLang="en-US"/>
            </a:p>
          </p:txBody>
        </p:sp>
        <p:sp>
          <p:nvSpPr>
            <p:cNvPr id="546823" name="Line 7"/>
            <p:cNvSpPr>
              <a:spLocks noChangeShapeType="1"/>
            </p:cNvSpPr>
            <p:nvPr/>
          </p:nvSpPr>
          <p:spPr bwMode="auto">
            <a:xfrm flipH="1" flipV="1">
              <a:off x="1496" y="3474"/>
              <a:ext cx="0" cy="158"/>
            </a:xfrm>
            <a:prstGeom prst="line">
              <a:avLst/>
            </a:prstGeom>
            <a:noFill/>
            <a:ln w="28575">
              <a:solidFill>
                <a:schemeClr val="tx1"/>
              </a:solidFill>
              <a:round/>
              <a:headEnd/>
              <a:tailEnd/>
            </a:ln>
            <a:effectLst/>
          </p:spPr>
          <p:txBody>
            <a:bodyPr wrap="none" anchor="ctr"/>
            <a:lstStyle/>
            <a:p>
              <a:endParaRPr lang="zh-CN" altLang="en-US"/>
            </a:p>
          </p:txBody>
        </p:sp>
        <p:sp>
          <p:nvSpPr>
            <p:cNvPr id="546824" name="Line 8"/>
            <p:cNvSpPr>
              <a:spLocks noChangeShapeType="1"/>
            </p:cNvSpPr>
            <p:nvPr/>
          </p:nvSpPr>
          <p:spPr bwMode="auto">
            <a:xfrm flipV="1">
              <a:off x="1196" y="3198"/>
              <a:ext cx="685" cy="513"/>
            </a:xfrm>
            <a:prstGeom prst="line">
              <a:avLst/>
            </a:prstGeom>
            <a:noFill/>
            <a:ln w="28575">
              <a:solidFill>
                <a:schemeClr val="tx1"/>
              </a:solidFill>
              <a:round/>
              <a:headEnd type="triangle" w="med" len="med"/>
              <a:tailEnd/>
            </a:ln>
            <a:effectLst/>
          </p:spPr>
          <p:txBody>
            <a:bodyPr wrap="none" anchor="ctr"/>
            <a:lstStyle/>
            <a:p>
              <a:endParaRPr lang="zh-CN" altLang="en-US"/>
            </a:p>
          </p:txBody>
        </p:sp>
        <p:sp>
          <p:nvSpPr>
            <p:cNvPr id="546825" name="Freeform 9"/>
            <p:cNvSpPr>
              <a:spLocks/>
            </p:cNvSpPr>
            <p:nvPr/>
          </p:nvSpPr>
          <p:spPr bwMode="auto">
            <a:xfrm flipH="1" flipV="1">
              <a:off x="768" y="2289"/>
              <a:ext cx="1455" cy="1185"/>
            </a:xfrm>
            <a:custGeom>
              <a:avLst/>
              <a:gdLst/>
              <a:ahLst/>
              <a:cxnLst>
                <a:cxn ang="0">
                  <a:pos x="0" y="1440"/>
                </a:cxn>
                <a:cxn ang="0">
                  <a:pos x="816" y="0"/>
                </a:cxn>
                <a:cxn ang="0">
                  <a:pos x="1632" y="1440"/>
                </a:cxn>
              </a:cxnLst>
              <a:rect l="0" t="0" r="r" b="b"/>
              <a:pathLst>
                <a:path w="1632" h="1440">
                  <a:moveTo>
                    <a:pt x="0" y="1440"/>
                  </a:moveTo>
                  <a:cubicBezTo>
                    <a:pt x="272" y="720"/>
                    <a:pt x="544" y="0"/>
                    <a:pt x="816" y="0"/>
                  </a:cubicBezTo>
                  <a:cubicBezTo>
                    <a:pt x="1088" y="0"/>
                    <a:pt x="1496" y="1200"/>
                    <a:pt x="1632" y="1440"/>
                  </a:cubicBezTo>
                </a:path>
              </a:pathLst>
            </a:custGeom>
            <a:noFill/>
            <a:ln w="38100">
              <a:solidFill>
                <a:srgbClr val="0000FF"/>
              </a:solidFill>
              <a:round/>
              <a:headEnd/>
              <a:tailEnd/>
            </a:ln>
            <a:effectLst/>
          </p:spPr>
          <p:txBody>
            <a:bodyPr wrap="none" anchor="ctr"/>
            <a:lstStyle/>
            <a:p>
              <a:endParaRPr lang="zh-CN" altLang="en-US"/>
            </a:p>
          </p:txBody>
        </p:sp>
        <p:sp>
          <p:nvSpPr>
            <p:cNvPr id="546826" name="Line 10"/>
            <p:cNvSpPr>
              <a:spLocks noChangeShapeType="1"/>
            </p:cNvSpPr>
            <p:nvPr/>
          </p:nvSpPr>
          <p:spPr bwMode="auto">
            <a:xfrm flipH="1" flipV="1">
              <a:off x="1496" y="2092"/>
              <a:ext cx="0" cy="1382"/>
            </a:xfrm>
            <a:prstGeom prst="line">
              <a:avLst/>
            </a:prstGeom>
            <a:noFill/>
            <a:ln w="28575">
              <a:solidFill>
                <a:schemeClr val="tx1"/>
              </a:solidFill>
              <a:round/>
              <a:headEnd/>
              <a:tailEnd/>
            </a:ln>
            <a:effectLst/>
          </p:spPr>
          <p:txBody>
            <a:bodyPr wrap="none" anchor="ctr"/>
            <a:lstStyle/>
            <a:p>
              <a:endParaRPr lang="zh-CN" altLang="en-US"/>
            </a:p>
          </p:txBody>
        </p:sp>
        <p:sp>
          <p:nvSpPr>
            <p:cNvPr id="546827" name="Line 11"/>
            <p:cNvSpPr>
              <a:spLocks noChangeShapeType="1"/>
            </p:cNvSpPr>
            <p:nvPr/>
          </p:nvSpPr>
          <p:spPr bwMode="auto">
            <a:xfrm flipH="1" flipV="1">
              <a:off x="1496" y="1934"/>
              <a:ext cx="0" cy="158"/>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546828" name="Text Box 12"/>
            <p:cNvSpPr txBox="1">
              <a:spLocks noChangeArrowheads="1"/>
            </p:cNvSpPr>
            <p:nvPr/>
          </p:nvSpPr>
          <p:spPr bwMode="auto">
            <a:xfrm>
              <a:off x="1016" y="3456"/>
              <a:ext cx="212" cy="288"/>
            </a:xfrm>
            <a:prstGeom prst="rect">
              <a:avLst/>
            </a:prstGeom>
            <a:noFill/>
            <a:ln w="9525">
              <a:noFill/>
              <a:miter lim="800000"/>
              <a:headEnd/>
              <a:tailEnd/>
            </a:ln>
            <a:effectLst/>
          </p:spPr>
          <p:txBody>
            <a:bodyPr wrap="none">
              <a:spAutoFit/>
            </a:bodyPr>
            <a:lstStyle/>
            <a:p>
              <a:pPr eaLnBrk="0" hangingPunct="0"/>
              <a:r>
                <a:rPr kumimoji="1" lang="en-US" altLang="zh-CN" sz="2400" b="1"/>
                <a:t>x</a:t>
              </a:r>
            </a:p>
          </p:txBody>
        </p:sp>
        <p:sp>
          <p:nvSpPr>
            <p:cNvPr id="546829" name="Text Box 13"/>
            <p:cNvSpPr txBox="1">
              <a:spLocks noChangeArrowheads="1"/>
            </p:cNvSpPr>
            <p:nvPr/>
          </p:nvSpPr>
          <p:spPr bwMode="auto">
            <a:xfrm>
              <a:off x="2129" y="3338"/>
              <a:ext cx="212" cy="288"/>
            </a:xfrm>
            <a:prstGeom prst="rect">
              <a:avLst/>
            </a:prstGeom>
            <a:noFill/>
            <a:ln w="9525">
              <a:noFill/>
              <a:miter lim="800000"/>
              <a:headEnd/>
              <a:tailEnd/>
            </a:ln>
            <a:effectLst/>
          </p:spPr>
          <p:txBody>
            <a:bodyPr wrap="none">
              <a:spAutoFit/>
            </a:bodyPr>
            <a:lstStyle/>
            <a:p>
              <a:pPr eaLnBrk="0" hangingPunct="0"/>
              <a:r>
                <a:rPr kumimoji="1" lang="en-US" altLang="zh-CN" sz="2400" b="1"/>
                <a:t>y</a:t>
              </a:r>
            </a:p>
          </p:txBody>
        </p:sp>
        <p:sp>
          <p:nvSpPr>
            <p:cNvPr id="546830" name="Text Box 14"/>
            <p:cNvSpPr txBox="1">
              <a:spLocks noChangeArrowheads="1"/>
            </p:cNvSpPr>
            <p:nvPr/>
          </p:nvSpPr>
          <p:spPr bwMode="auto">
            <a:xfrm>
              <a:off x="1530" y="1758"/>
              <a:ext cx="201" cy="288"/>
            </a:xfrm>
            <a:prstGeom prst="rect">
              <a:avLst/>
            </a:prstGeom>
            <a:noFill/>
            <a:ln w="9525">
              <a:noFill/>
              <a:miter lim="800000"/>
              <a:headEnd/>
              <a:tailEnd/>
            </a:ln>
            <a:effectLst/>
          </p:spPr>
          <p:txBody>
            <a:bodyPr wrap="none">
              <a:spAutoFit/>
            </a:bodyPr>
            <a:lstStyle/>
            <a:p>
              <a:pPr eaLnBrk="0" hangingPunct="0"/>
              <a:r>
                <a:rPr kumimoji="1" lang="en-US" altLang="zh-CN" sz="2400" b="1"/>
                <a:t>z</a:t>
              </a:r>
            </a:p>
          </p:txBody>
        </p:sp>
        <p:sp>
          <p:nvSpPr>
            <p:cNvPr id="546831" name="Text Box 15"/>
            <p:cNvSpPr txBox="1">
              <a:spLocks noChangeArrowheads="1"/>
            </p:cNvSpPr>
            <p:nvPr/>
          </p:nvSpPr>
          <p:spPr bwMode="auto">
            <a:xfrm>
              <a:off x="1530" y="3417"/>
              <a:ext cx="212" cy="288"/>
            </a:xfrm>
            <a:prstGeom prst="rect">
              <a:avLst/>
            </a:prstGeom>
            <a:noFill/>
            <a:ln w="9525">
              <a:noFill/>
              <a:miter lim="800000"/>
              <a:headEnd/>
              <a:tailEnd/>
            </a:ln>
            <a:effectLst/>
          </p:spPr>
          <p:txBody>
            <a:bodyPr wrap="none">
              <a:spAutoFit/>
            </a:bodyPr>
            <a:lstStyle/>
            <a:p>
              <a:pPr eaLnBrk="0" hangingPunct="0"/>
              <a:r>
                <a:rPr kumimoji="1" lang="en-US" altLang="zh-CN" sz="2400" b="1"/>
                <a:t>o</a:t>
              </a:r>
            </a:p>
          </p:txBody>
        </p:sp>
      </p:grpSp>
      <p:grpSp>
        <p:nvGrpSpPr>
          <p:cNvPr id="3" name="Group 16"/>
          <p:cNvGrpSpPr>
            <a:grpSpLocks/>
          </p:cNvGrpSpPr>
          <p:nvPr/>
        </p:nvGrpSpPr>
        <p:grpSpPr bwMode="auto">
          <a:xfrm>
            <a:off x="4741863" y="2790825"/>
            <a:ext cx="2497137" cy="3152775"/>
            <a:chOff x="2987" y="1758"/>
            <a:chExt cx="1573" cy="1986"/>
          </a:xfrm>
        </p:grpSpPr>
        <p:sp>
          <p:nvSpPr>
            <p:cNvPr id="546833" name="Line 17"/>
            <p:cNvSpPr>
              <a:spLocks noChangeShapeType="1"/>
            </p:cNvSpPr>
            <p:nvPr/>
          </p:nvSpPr>
          <p:spPr bwMode="auto">
            <a:xfrm flipH="1" flipV="1">
              <a:off x="3115" y="3474"/>
              <a:ext cx="1199" cy="0"/>
            </a:xfrm>
            <a:prstGeom prst="line">
              <a:avLst/>
            </a:prstGeom>
            <a:noFill/>
            <a:ln w="28575">
              <a:solidFill>
                <a:schemeClr val="tx1"/>
              </a:solidFill>
              <a:round/>
              <a:headEnd type="triangle" w="med" len="med"/>
              <a:tailEnd/>
            </a:ln>
            <a:effectLst/>
          </p:spPr>
          <p:txBody>
            <a:bodyPr wrap="none" anchor="ctr"/>
            <a:lstStyle/>
            <a:p>
              <a:endParaRPr lang="zh-CN" altLang="en-US"/>
            </a:p>
          </p:txBody>
        </p:sp>
        <p:sp>
          <p:nvSpPr>
            <p:cNvPr id="546834" name="Line 18"/>
            <p:cNvSpPr>
              <a:spLocks noChangeShapeType="1"/>
            </p:cNvSpPr>
            <p:nvPr/>
          </p:nvSpPr>
          <p:spPr bwMode="auto">
            <a:xfrm flipH="1" flipV="1">
              <a:off x="3715" y="3474"/>
              <a:ext cx="0" cy="158"/>
            </a:xfrm>
            <a:prstGeom prst="line">
              <a:avLst/>
            </a:prstGeom>
            <a:noFill/>
            <a:ln w="28575">
              <a:solidFill>
                <a:schemeClr val="tx1"/>
              </a:solidFill>
              <a:round/>
              <a:headEnd/>
              <a:tailEnd/>
            </a:ln>
            <a:effectLst/>
          </p:spPr>
          <p:txBody>
            <a:bodyPr wrap="none" anchor="ctr"/>
            <a:lstStyle/>
            <a:p>
              <a:endParaRPr lang="zh-CN" altLang="en-US"/>
            </a:p>
          </p:txBody>
        </p:sp>
        <p:sp>
          <p:nvSpPr>
            <p:cNvPr id="546835" name="Line 19"/>
            <p:cNvSpPr>
              <a:spLocks noChangeShapeType="1"/>
            </p:cNvSpPr>
            <p:nvPr/>
          </p:nvSpPr>
          <p:spPr bwMode="auto">
            <a:xfrm flipV="1">
              <a:off x="3415" y="3198"/>
              <a:ext cx="685" cy="513"/>
            </a:xfrm>
            <a:prstGeom prst="line">
              <a:avLst/>
            </a:prstGeom>
            <a:noFill/>
            <a:ln w="28575">
              <a:solidFill>
                <a:schemeClr val="tx1"/>
              </a:solidFill>
              <a:round/>
              <a:headEnd type="triangle" w="med" len="med"/>
              <a:tailEnd/>
            </a:ln>
            <a:effectLst/>
          </p:spPr>
          <p:txBody>
            <a:bodyPr wrap="none" anchor="ctr"/>
            <a:lstStyle/>
            <a:p>
              <a:endParaRPr lang="zh-CN" altLang="en-US"/>
            </a:p>
          </p:txBody>
        </p:sp>
        <p:sp>
          <p:nvSpPr>
            <p:cNvPr id="546836" name="Freeform 20"/>
            <p:cNvSpPr>
              <a:spLocks/>
            </p:cNvSpPr>
            <p:nvPr/>
          </p:nvSpPr>
          <p:spPr bwMode="auto">
            <a:xfrm flipH="1" flipV="1">
              <a:off x="3434" y="2112"/>
              <a:ext cx="548" cy="402"/>
            </a:xfrm>
            <a:custGeom>
              <a:avLst/>
              <a:gdLst/>
              <a:ahLst/>
              <a:cxnLst>
                <a:cxn ang="0">
                  <a:pos x="615" y="0"/>
                </a:cxn>
                <a:cxn ang="0">
                  <a:pos x="0" y="489"/>
                </a:cxn>
              </a:cxnLst>
              <a:rect l="0" t="0" r="r" b="b"/>
              <a:pathLst>
                <a:path w="615" h="489">
                  <a:moveTo>
                    <a:pt x="615" y="0"/>
                  </a:moveTo>
                  <a:lnTo>
                    <a:pt x="0" y="489"/>
                  </a:lnTo>
                </a:path>
              </a:pathLst>
            </a:custGeom>
            <a:noFill/>
            <a:ln w="28575" cap="flat">
              <a:solidFill>
                <a:schemeClr val="tx1"/>
              </a:solidFill>
              <a:prstDash val="dash"/>
              <a:round/>
              <a:headEnd type="none" w="med" len="med"/>
              <a:tailEnd type="none" w="med" len="med"/>
            </a:ln>
            <a:effectLst/>
          </p:spPr>
          <p:txBody>
            <a:bodyPr wrap="none" anchor="ctr"/>
            <a:lstStyle/>
            <a:p>
              <a:endParaRPr lang="zh-CN" altLang="en-US"/>
            </a:p>
          </p:txBody>
        </p:sp>
        <p:sp>
          <p:nvSpPr>
            <p:cNvPr id="546837" name="Line 21"/>
            <p:cNvSpPr>
              <a:spLocks noChangeShapeType="1"/>
            </p:cNvSpPr>
            <p:nvPr/>
          </p:nvSpPr>
          <p:spPr bwMode="auto">
            <a:xfrm flipH="1" flipV="1">
              <a:off x="2987" y="2299"/>
              <a:ext cx="1455" cy="0"/>
            </a:xfrm>
            <a:prstGeom prst="line">
              <a:avLst/>
            </a:prstGeom>
            <a:noFill/>
            <a:ln w="28575">
              <a:solidFill>
                <a:schemeClr val="tx1"/>
              </a:solidFill>
              <a:prstDash val="dash"/>
              <a:round/>
              <a:headEnd/>
              <a:tailEnd/>
            </a:ln>
            <a:effectLst/>
          </p:spPr>
          <p:txBody>
            <a:bodyPr wrap="none" anchor="ctr"/>
            <a:lstStyle/>
            <a:p>
              <a:endParaRPr lang="zh-CN" altLang="en-US"/>
            </a:p>
          </p:txBody>
        </p:sp>
        <p:sp>
          <p:nvSpPr>
            <p:cNvPr id="546838" name="Oval 22"/>
            <p:cNvSpPr>
              <a:spLocks noChangeArrowheads="1"/>
            </p:cNvSpPr>
            <p:nvPr/>
          </p:nvSpPr>
          <p:spPr bwMode="auto">
            <a:xfrm flipH="1" flipV="1">
              <a:off x="2987" y="2092"/>
              <a:ext cx="1455" cy="434"/>
            </a:xfrm>
            <a:prstGeom prst="ellipse">
              <a:avLst/>
            </a:prstGeom>
            <a:noFill/>
            <a:ln w="38100">
              <a:solidFill>
                <a:srgbClr val="0000FF"/>
              </a:solidFill>
              <a:round/>
              <a:headEnd/>
              <a:tailEnd/>
            </a:ln>
            <a:effectLst/>
          </p:spPr>
          <p:txBody>
            <a:bodyPr wrap="none" anchor="ctr"/>
            <a:lstStyle/>
            <a:p>
              <a:endParaRPr lang="zh-CN" altLang="en-US"/>
            </a:p>
          </p:txBody>
        </p:sp>
        <p:sp>
          <p:nvSpPr>
            <p:cNvPr id="546839" name="Freeform 23"/>
            <p:cNvSpPr>
              <a:spLocks/>
            </p:cNvSpPr>
            <p:nvPr/>
          </p:nvSpPr>
          <p:spPr bwMode="auto">
            <a:xfrm flipH="1" flipV="1">
              <a:off x="2987" y="2289"/>
              <a:ext cx="1455" cy="1185"/>
            </a:xfrm>
            <a:custGeom>
              <a:avLst/>
              <a:gdLst/>
              <a:ahLst/>
              <a:cxnLst>
                <a:cxn ang="0">
                  <a:pos x="0" y="1440"/>
                </a:cxn>
                <a:cxn ang="0">
                  <a:pos x="816" y="0"/>
                </a:cxn>
                <a:cxn ang="0">
                  <a:pos x="1632" y="1440"/>
                </a:cxn>
              </a:cxnLst>
              <a:rect l="0" t="0" r="r" b="b"/>
              <a:pathLst>
                <a:path w="1632" h="1440">
                  <a:moveTo>
                    <a:pt x="0" y="1440"/>
                  </a:moveTo>
                  <a:cubicBezTo>
                    <a:pt x="272" y="720"/>
                    <a:pt x="544" y="0"/>
                    <a:pt x="816" y="0"/>
                  </a:cubicBezTo>
                  <a:cubicBezTo>
                    <a:pt x="1088" y="0"/>
                    <a:pt x="1496" y="1200"/>
                    <a:pt x="1632" y="1440"/>
                  </a:cubicBezTo>
                </a:path>
              </a:pathLst>
            </a:custGeom>
            <a:noFill/>
            <a:ln w="38100">
              <a:solidFill>
                <a:srgbClr val="0000FF"/>
              </a:solidFill>
              <a:round/>
              <a:headEnd/>
              <a:tailEnd/>
            </a:ln>
            <a:effectLst/>
          </p:spPr>
          <p:txBody>
            <a:bodyPr wrap="none" anchor="ctr"/>
            <a:lstStyle/>
            <a:p>
              <a:endParaRPr lang="zh-CN" altLang="en-US"/>
            </a:p>
          </p:txBody>
        </p:sp>
        <p:sp>
          <p:nvSpPr>
            <p:cNvPr id="546840" name="Freeform 24"/>
            <p:cNvSpPr>
              <a:spLocks/>
            </p:cNvSpPr>
            <p:nvPr/>
          </p:nvSpPr>
          <p:spPr bwMode="auto">
            <a:xfrm flipH="1" flipV="1">
              <a:off x="3442" y="2104"/>
              <a:ext cx="543" cy="1439"/>
            </a:xfrm>
            <a:custGeom>
              <a:avLst/>
              <a:gdLst/>
              <a:ahLst/>
              <a:cxnLst>
                <a:cxn ang="0">
                  <a:pos x="0" y="1749"/>
                </a:cxn>
                <a:cxn ang="0">
                  <a:pos x="303" y="84"/>
                </a:cxn>
                <a:cxn ang="0">
                  <a:pos x="609" y="1242"/>
                </a:cxn>
              </a:cxnLst>
              <a:rect l="0" t="0" r="r" b="b"/>
              <a:pathLst>
                <a:path w="609" h="1749">
                  <a:moveTo>
                    <a:pt x="0" y="1749"/>
                  </a:moveTo>
                  <a:cubicBezTo>
                    <a:pt x="50" y="1472"/>
                    <a:pt x="202" y="168"/>
                    <a:pt x="303" y="84"/>
                  </a:cubicBezTo>
                  <a:cubicBezTo>
                    <a:pt x="404" y="0"/>
                    <a:pt x="545" y="1001"/>
                    <a:pt x="609" y="1242"/>
                  </a:cubicBezTo>
                </a:path>
              </a:pathLst>
            </a:custGeom>
            <a:noFill/>
            <a:ln w="38100">
              <a:solidFill>
                <a:srgbClr val="FF6600"/>
              </a:solidFill>
              <a:round/>
              <a:headEnd/>
              <a:tailEnd/>
            </a:ln>
            <a:effectLst/>
          </p:spPr>
          <p:txBody>
            <a:bodyPr wrap="none" anchor="ctr"/>
            <a:lstStyle/>
            <a:p>
              <a:endParaRPr lang="zh-CN" altLang="en-US"/>
            </a:p>
          </p:txBody>
        </p:sp>
        <p:sp>
          <p:nvSpPr>
            <p:cNvPr id="546841" name="Oval 25"/>
            <p:cNvSpPr>
              <a:spLocks noChangeArrowheads="1"/>
            </p:cNvSpPr>
            <p:nvPr/>
          </p:nvSpPr>
          <p:spPr bwMode="auto">
            <a:xfrm flipH="1" flipV="1">
              <a:off x="3244" y="2724"/>
              <a:ext cx="958" cy="237"/>
            </a:xfrm>
            <a:prstGeom prst="ellipse">
              <a:avLst/>
            </a:prstGeom>
            <a:noFill/>
            <a:ln w="28575">
              <a:solidFill>
                <a:srgbClr val="FF0000"/>
              </a:solidFill>
              <a:round/>
              <a:headEnd/>
              <a:tailEnd/>
            </a:ln>
            <a:effectLst/>
          </p:spPr>
          <p:txBody>
            <a:bodyPr wrap="none" anchor="ctr"/>
            <a:lstStyle/>
            <a:p>
              <a:endParaRPr lang="zh-CN" altLang="en-US"/>
            </a:p>
          </p:txBody>
        </p:sp>
        <p:sp>
          <p:nvSpPr>
            <p:cNvPr id="546842" name="Line 26"/>
            <p:cNvSpPr>
              <a:spLocks noChangeShapeType="1"/>
            </p:cNvSpPr>
            <p:nvPr/>
          </p:nvSpPr>
          <p:spPr bwMode="auto">
            <a:xfrm flipH="1" flipV="1">
              <a:off x="3715" y="2092"/>
              <a:ext cx="0" cy="1382"/>
            </a:xfrm>
            <a:prstGeom prst="line">
              <a:avLst/>
            </a:prstGeom>
            <a:noFill/>
            <a:ln w="28575">
              <a:solidFill>
                <a:schemeClr val="tx1"/>
              </a:solidFill>
              <a:prstDash val="dash"/>
              <a:round/>
              <a:headEnd/>
              <a:tailEnd/>
            </a:ln>
            <a:effectLst/>
          </p:spPr>
          <p:txBody>
            <a:bodyPr wrap="none" anchor="ctr"/>
            <a:lstStyle/>
            <a:p>
              <a:endParaRPr lang="zh-CN" altLang="en-US"/>
            </a:p>
          </p:txBody>
        </p:sp>
        <p:sp>
          <p:nvSpPr>
            <p:cNvPr id="546843" name="Line 27"/>
            <p:cNvSpPr>
              <a:spLocks noChangeShapeType="1"/>
            </p:cNvSpPr>
            <p:nvPr/>
          </p:nvSpPr>
          <p:spPr bwMode="auto">
            <a:xfrm flipH="1" flipV="1">
              <a:off x="3715" y="1934"/>
              <a:ext cx="0" cy="158"/>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546844" name="Text Box 28"/>
            <p:cNvSpPr txBox="1">
              <a:spLocks noChangeArrowheads="1"/>
            </p:cNvSpPr>
            <p:nvPr/>
          </p:nvSpPr>
          <p:spPr bwMode="auto">
            <a:xfrm>
              <a:off x="3235" y="3456"/>
              <a:ext cx="212" cy="288"/>
            </a:xfrm>
            <a:prstGeom prst="rect">
              <a:avLst/>
            </a:prstGeom>
            <a:noFill/>
            <a:ln w="9525">
              <a:noFill/>
              <a:miter lim="800000"/>
              <a:headEnd/>
              <a:tailEnd/>
            </a:ln>
            <a:effectLst/>
          </p:spPr>
          <p:txBody>
            <a:bodyPr wrap="none">
              <a:spAutoFit/>
            </a:bodyPr>
            <a:lstStyle/>
            <a:p>
              <a:pPr eaLnBrk="0" hangingPunct="0"/>
              <a:r>
                <a:rPr kumimoji="1" lang="en-US" altLang="zh-CN" sz="2400" b="1"/>
                <a:t>x</a:t>
              </a:r>
            </a:p>
          </p:txBody>
        </p:sp>
        <p:sp>
          <p:nvSpPr>
            <p:cNvPr id="546845" name="Text Box 29"/>
            <p:cNvSpPr txBox="1">
              <a:spLocks noChangeArrowheads="1"/>
            </p:cNvSpPr>
            <p:nvPr/>
          </p:nvSpPr>
          <p:spPr bwMode="auto">
            <a:xfrm>
              <a:off x="4348" y="3338"/>
              <a:ext cx="212" cy="288"/>
            </a:xfrm>
            <a:prstGeom prst="rect">
              <a:avLst/>
            </a:prstGeom>
            <a:noFill/>
            <a:ln w="9525">
              <a:noFill/>
              <a:miter lim="800000"/>
              <a:headEnd/>
              <a:tailEnd/>
            </a:ln>
            <a:effectLst/>
          </p:spPr>
          <p:txBody>
            <a:bodyPr wrap="none">
              <a:spAutoFit/>
            </a:bodyPr>
            <a:lstStyle/>
            <a:p>
              <a:pPr eaLnBrk="0" hangingPunct="0"/>
              <a:r>
                <a:rPr kumimoji="1" lang="en-US" altLang="zh-CN" sz="2400" b="1"/>
                <a:t>y</a:t>
              </a:r>
            </a:p>
          </p:txBody>
        </p:sp>
        <p:sp>
          <p:nvSpPr>
            <p:cNvPr id="546846" name="Text Box 30"/>
            <p:cNvSpPr txBox="1">
              <a:spLocks noChangeArrowheads="1"/>
            </p:cNvSpPr>
            <p:nvPr/>
          </p:nvSpPr>
          <p:spPr bwMode="auto">
            <a:xfrm>
              <a:off x="3749" y="1758"/>
              <a:ext cx="201" cy="288"/>
            </a:xfrm>
            <a:prstGeom prst="rect">
              <a:avLst/>
            </a:prstGeom>
            <a:noFill/>
            <a:ln w="9525">
              <a:noFill/>
              <a:miter lim="800000"/>
              <a:headEnd/>
              <a:tailEnd/>
            </a:ln>
            <a:effectLst/>
          </p:spPr>
          <p:txBody>
            <a:bodyPr wrap="none">
              <a:spAutoFit/>
            </a:bodyPr>
            <a:lstStyle/>
            <a:p>
              <a:pPr eaLnBrk="0" hangingPunct="0"/>
              <a:r>
                <a:rPr kumimoji="1" lang="en-US" altLang="zh-CN" sz="2400" b="1"/>
                <a:t>z</a:t>
              </a:r>
            </a:p>
          </p:txBody>
        </p:sp>
        <p:sp>
          <p:nvSpPr>
            <p:cNvPr id="546847" name="Text Box 31"/>
            <p:cNvSpPr txBox="1">
              <a:spLocks noChangeArrowheads="1"/>
            </p:cNvSpPr>
            <p:nvPr/>
          </p:nvSpPr>
          <p:spPr bwMode="auto">
            <a:xfrm>
              <a:off x="3749" y="3417"/>
              <a:ext cx="212" cy="288"/>
            </a:xfrm>
            <a:prstGeom prst="rect">
              <a:avLst/>
            </a:prstGeom>
            <a:noFill/>
            <a:ln w="9525">
              <a:noFill/>
              <a:miter lim="800000"/>
              <a:headEnd/>
              <a:tailEnd/>
            </a:ln>
            <a:effectLst/>
          </p:spPr>
          <p:txBody>
            <a:bodyPr wrap="none">
              <a:spAutoFit/>
            </a:bodyPr>
            <a:lstStyle/>
            <a:p>
              <a:pPr eaLnBrk="0" hangingPunct="0"/>
              <a:r>
                <a:rPr kumimoji="1" lang="en-US" altLang="zh-CN" sz="2400" b="1"/>
                <a:t>o</a:t>
              </a:r>
            </a:p>
          </p:txBody>
        </p:sp>
      </p:grpSp>
      <p:graphicFrame>
        <p:nvGraphicFramePr>
          <p:cNvPr id="546848" name="Object 32"/>
          <p:cNvGraphicFramePr>
            <a:graphicFrameLocks noChangeAspect="1"/>
          </p:cNvGraphicFramePr>
          <p:nvPr/>
        </p:nvGraphicFramePr>
        <p:xfrm>
          <a:off x="3657600" y="5867400"/>
          <a:ext cx="984250" cy="525463"/>
        </p:xfrm>
        <a:graphic>
          <a:graphicData uri="http://schemas.openxmlformats.org/presentationml/2006/ole">
            <p:oleObj spid="_x0000_s735236" name="Equation" r:id="rId5" imgW="380880" imgH="20304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46819"/>
                                        </p:tgtEl>
                                        <p:attrNameLst>
                                          <p:attrName>style.visibility</p:attrName>
                                        </p:attrNameLst>
                                      </p:cBhvr>
                                      <p:to>
                                        <p:strVal val="visible"/>
                                      </p:to>
                                    </p:set>
                                    <p:animEffect transition="in" filter="wipe(left)">
                                      <p:cBhvr>
                                        <p:cTn id="7" dur="500"/>
                                        <p:tgtEl>
                                          <p:spTgt spid="5468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6820"/>
                                        </p:tgtEl>
                                        <p:attrNameLst>
                                          <p:attrName>style.visibility</p:attrName>
                                        </p:attrNameLst>
                                      </p:cBhvr>
                                      <p:to>
                                        <p:strVal val="visible"/>
                                      </p:to>
                                    </p:set>
                                    <p:animEffect transition="in" filter="wipe(left)">
                                      <p:cBhvr>
                                        <p:cTn id="12" dur="500"/>
                                        <p:tgtEl>
                                          <p:spTgt spid="54682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546848"/>
                                        </p:tgtEl>
                                        <p:attrNameLst>
                                          <p:attrName>style.visibility</p:attrName>
                                        </p:attrNameLst>
                                      </p:cBhvr>
                                      <p:to>
                                        <p:strVal val="visible"/>
                                      </p:to>
                                    </p:set>
                                    <p:animEffect transition="in" filter="wipe(left)">
                                      <p:cBhvr>
                                        <p:cTn id="21" dur="500"/>
                                        <p:tgtEl>
                                          <p:spTgt spid="546848"/>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dissolve">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20"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1154" name="Object 2"/>
          <p:cNvGraphicFramePr>
            <a:graphicFrameLocks noChangeAspect="1"/>
          </p:cNvGraphicFramePr>
          <p:nvPr/>
        </p:nvGraphicFramePr>
        <p:xfrm>
          <a:off x="0" y="0"/>
          <a:ext cx="9144000" cy="5949950"/>
        </p:xfrm>
        <a:graphic>
          <a:graphicData uri="http://schemas.openxmlformats.org/presentationml/2006/ole">
            <p:oleObj spid="_x0000_s748546" name="Clip" r:id="rId5" imgW="4857143" imgH="3266667" progId="">
              <p:embed/>
            </p:oleObj>
          </a:graphicData>
        </a:graphic>
      </p:graphicFrame>
      <p:sp>
        <p:nvSpPr>
          <p:cNvPr id="561155" name="Text Box 3"/>
          <p:cNvSpPr txBox="1">
            <a:spLocks noChangeArrowheads="1"/>
          </p:cNvSpPr>
          <p:nvPr/>
        </p:nvSpPr>
        <p:spPr bwMode="auto">
          <a:xfrm>
            <a:off x="3514725" y="6021388"/>
            <a:ext cx="2012950" cy="457200"/>
          </a:xfrm>
          <a:prstGeom prst="rect">
            <a:avLst/>
          </a:prstGeom>
          <a:noFill/>
          <a:ln w="28575">
            <a:noFill/>
            <a:miter lim="800000"/>
            <a:headEnd/>
            <a:tailEnd/>
          </a:ln>
          <a:effectLst/>
        </p:spPr>
        <p:txBody>
          <a:bodyPr wrap="none" anchor="ctr">
            <a:spAutoFit/>
          </a:bodyPr>
          <a:lstStyle/>
          <a:p>
            <a:pPr algn="ctr"/>
            <a:r>
              <a:rPr kumimoji="1" lang="zh-CN" altLang="en-US" sz="2400" b="1">
                <a:solidFill>
                  <a:srgbClr val="FF0000"/>
                </a:solidFill>
                <a:effectLst>
                  <a:outerShdw blurRad="38100" dist="38100" dir="2700000" algn="tl">
                    <a:srgbClr val="C0C0C0"/>
                  </a:outerShdw>
                </a:effectLst>
                <a:ea typeface="楷体_GB2312" pitchFamily="49" charset="-122"/>
              </a:rPr>
              <a:t>卫星接收装置</a:t>
            </a:r>
            <a:endParaRPr kumimoji="1" lang="zh-CN" altLang="en-US" sz="2400" b="1">
              <a:solidFill>
                <a:srgbClr val="FF00FF"/>
              </a:solidFill>
              <a:effectLst>
                <a:outerShdw blurRad="38100" dist="38100" dir="2700000" algn="tl">
                  <a:srgbClr val="C0C0C0"/>
                </a:outerShdw>
              </a:effectLst>
              <a:ea typeface="楷体_GB2312" pitchFamily="49" charset="-122"/>
            </a:endParaRPr>
          </a:p>
        </p:txBody>
      </p:sp>
      <p:sp>
        <p:nvSpPr>
          <p:cNvPr id="561156" name="Text Box 4"/>
          <p:cNvSpPr txBox="1">
            <a:spLocks noChangeArrowheads="1"/>
          </p:cNvSpPr>
          <p:nvPr/>
        </p:nvSpPr>
        <p:spPr bwMode="auto">
          <a:xfrm>
            <a:off x="3073400" y="5995988"/>
            <a:ext cx="490538" cy="457200"/>
          </a:xfrm>
          <a:prstGeom prst="rect">
            <a:avLst/>
          </a:prstGeom>
          <a:noFill/>
          <a:ln w="28575">
            <a:noFill/>
            <a:miter lim="800000"/>
            <a:headEnd/>
            <a:tailEnd/>
          </a:ln>
          <a:effectLst/>
        </p:spPr>
        <p:txBody>
          <a:bodyPr wrap="none" anchor="ctr">
            <a:spAutoFit/>
          </a:bodyPr>
          <a:lstStyle/>
          <a:p>
            <a:pPr algn="ctr"/>
            <a:r>
              <a:rPr kumimoji="1" lang="zh-CN" altLang="en-US" sz="2400" b="1">
                <a:ea typeface="楷体_GB2312" pitchFamily="49" charset="-122"/>
              </a:rPr>
              <a:t>例</a:t>
            </a:r>
            <a:endParaRPr kumimoji="1" lang="zh-CN" altLang="en-US" sz="1600">
              <a:ea typeface="楷体_GB2312" pitchFamily="49" charset="-122"/>
            </a:endParaRPr>
          </a:p>
        </p:txBody>
      </p:sp>
      <p:sp>
        <p:nvSpPr>
          <p:cNvPr id="561157" name="Rectangle 5"/>
          <p:cNvSpPr>
            <a:spLocks noGrp="1" noRot="1" noChangeArrowheads="1"/>
          </p:cNvSpPr>
          <p:nvPr>
            <p:ph type="title" idx="4294967295"/>
          </p:nvPr>
        </p:nvSpPr>
        <p:spPr>
          <a:xfrm>
            <a:off x="8124825" y="6400800"/>
            <a:ext cx="339725" cy="228600"/>
          </a:xfrm>
        </p:spPr>
        <p:txBody>
          <a:bodyPr/>
          <a:lstStyle/>
          <a:p>
            <a:r>
              <a:rPr lang="en-US" altLang="zh-CN" sz="900"/>
              <a:t>.</a:t>
            </a:r>
            <a:endParaRPr lang="en-US" altLang="zh-CN" sz="4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561154"/>
                                        </p:tgtEl>
                                        <p:attrNameLst>
                                          <p:attrName>style.visibility</p:attrName>
                                        </p:attrNameLst>
                                      </p:cBhvr>
                                      <p:to>
                                        <p:strVal val="visible"/>
                                      </p:to>
                                    </p:set>
                                    <p:animEffect transition="in" filter="checkerboard(across)">
                                      <p:cBhvr>
                                        <p:cTn id="7" dur="500"/>
                                        <p:tgtEl>
                                          <p:spTgt spid="561154"/>
                                        </p:tgtEl>
                                      </p:cBhvr>
                                    </p:animEffect>
                                  </p:childTnLst>
                                  <p:subTnLst>
                                    <p:audio>
                                      <p:cMediaNode>
                                        <p:cTn display="0" masterRel="sameClick">
                                          <p:stCondLst>
                                            <p:cond evt="begin" delay="0">
                                              <p:tn val="5"/>
                                            </p:cond>
                                          </p:stCondLst>
                                          <p:endCondLst>
                                            <p:cond evt="onStopAudio" delay="0">
                                              <p:tgtEl>
                                                <p:sldTgt/>
                                              </p:tgtEl>
                                            </p:cond>
                                          </p:endCondLst>
                                        </p:cTn>
                                        <p:tgtEl>
                                          <p:sndTgt r:embed="rId4" name="LASER.WAV"/>
                                        </p:tgtEl>
                                      </p:cMediaNode>
                                    </p:audio>
                                  </p:subTnLst>
                                </p:cTn>
                              </p:par>
                            </p:childTnLst>
                          </p:cTn>
                        </p:par>
                        <p:par>
                          <p:cTn id="8" fill="hold">
                            <p:stCondLst>
                              <p:cond delay="500"/>
                            </p:stCondLst>
                            <p:childTnLst>
                              <p:par>
                                <p:cTn id="9" presetID="7" presetClass="entr" presetSubtype="2" fill="hold" grpId="0" nodeType="afterEffect">
                                  <p:stCondLst>
                                    <p:cond delay="0"/>
                                  </p:stCondLst>
                                  <p:childTnLst>
                                    <p:set>
                                      <p:cBhvr>
                                        <p:cTn id="10" dur="1" fill="hold">
                                          <p:stCondLst>
                                            <p:cond delay="0"/>
                                          </p:stCondLst>
                                        </p:cTn>
                                        <p:tgtEl>
                                          <p:spTgt spid="561155"/>
                                        </p:tgtEl>
                                        <p:attrNameLst>
                                          <p:attrName>style.visibility</p:attrName>
                                        </p:attrNameLst>
                                      </p:cBhvr>
                                      <p:to>
                                        <p:strVal val="visible"/>
                                      </p:to>
                                    </p:set>
                                    <p:anim calcmode="lin" valueType="num">
                                      <p:cBhvr additive="base">
                                        <p:cTn id="11" dur="5000" fill="hold"/>
                                        <p:tgtEl>
                                          <p:spTgt spid="561155"/>
                                        </p:tgtEl>
                                        <p:attrNameLst>
                                          <p:attrName>ppt_x</p:attrName>
                                        </p:attrNameLst>
                                      </p:cBhvr>
                                      <p:tavLst>
                                        <p:tav tm="0">
                                          <p:val>
                                            <p:strVal val="1+#ppt_w/2"/>
                                          </p:val>
                                        </p:tav>
                                        <p:tav tm="100000">
                                          <p:val>
                                            <p:strVal val="#ppt_x"/>
                                          </p:val>
                                        </p:tav>
                                      </p:tavLst>
                                    </p:anim>
                                    <p:anim calcmode="lin" valueType="num">
                                      <p:cBhvr additive="base">
                                        <p:cTn id="12" dur="5000" fill="hold"/>
                                        <p:tgtEl>
                                          <p:spTgt spid="5611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55"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2" name="Line 4"/>
          <p:cNvSpPr>
            <a:spLocks noChangeShapeType="1"/>
          </p:cNvSpPr>
          <p:nvPr/>
        </p:nvSpPr>
        <p:spPr bwMode="auto">
          <a:xfrm>
            <a:off x="3870325" y="1527176"/>
            <a:ext cx="3340100" cy="3921125"/>
          </a:xfrm>
          <a:prstGeom prst="line">
            <a:avLst/>
          </a:prstGeom>
          <a:noFill/>
          <a:ln w="38100">
            <a:solidFill>
              <a:srgbClr val="FF0000"/>
            </a:solidFill>
            <a:round/>
            <a:headEnd/>
            <a:tailEnd/>
          </a:ln>
          <a:effectLst/>
        </p:spPr>
        <p:txBody>
          <a:bodyPr wrap="none" anchor="ctr"/>
          <a:lstStyle/>
          <a:p>
            <a:endParaRPr lang="zh-CN" altLang="en-US"/>
          </a:p>
        </p:txBody>
      </p:sp>
      <p:graphicFrame>
        <p:nvGraphicFramePr>
          <p:cNvPr id="555013" name="Object 5"/>
          <p:cNvGraphicFramePr>
            <a:graphicFrameLocks noChangeAspect="1"/>
          </p:cNvGraphicFramePr>
          <p:nvPr/>
        </p:nvGraphicFramePr>
        <p:xfrm>
          <a:off x="755576" y="1628800"/>
          <a:ext cx="1759633" cy="1245939"/>
        </p:xfrm>
        <a:graphic>
          <a:graphicData uri="http://schemas.openxmlformats.org/presentationml/2006/ole">
            <p:oleObj spid="_x0000_s800770" name="Equation" r:id="rId3" imgW="838080" imgH="634680" progId="Equation.DSMT4">
              <p:embed/>
            </p:oleObj>
          </a:graphicData>
        </a:graphic>
      </p:graphicFrame>
      <p:sp>
        <p:nvSpPr>
          <p:cNvPr id="555014" name="Rectangle 6"/>
          <p:cNvSpPr>
            <a:spLocks noGrp="1" noRot="1" noChangeArrowheads="1"/>
          </p:cNvSpPr>
          <p:nvPr>
            <p:ph type="title" idx="4294967295"/>
          </p:nvPr>
        </p:nvSpPr>
        <p:spPr>
          <a:xfrm>
            <a:off x="381000" y="346075"/>
            <a:ext cx="2373313" cy="415925"/>
          </a:xfrm>
        </p:spPr>
        <p:txBody>
          <a:bodyPr/>
          <a:lstStyle/>
          <a:p>
            <a:r>
              <a:rPr lang="en-US" altLang="zh-CN" sz="2400" b="1">
                <a:solidFill>
                  <a:srgbClr val="FF0000"/>
                </a:solidFill>
                <a:latin typeface="楷体_GB2312" pitchFamily="49" charset="-122"/>
              </a:rPr>
              <a:t>3</a:t>
            </a:r>
            <a:r>
              <a:rPr lang="en-US" altLang="zh-CN" sz="2400">
                <a:solidFill>
                  <a:schemeClr val="tx1"/>
                </a:solidFill>
                <a:latin typeface="楷体_GB2312" pitchFamily="49" charset="-122"/>
              </a:rPr>
              <a:t> </a:t>
            </a:r>
            <a:r>
              <a:rPr lang="zh-CN" altLang="en-US" sz="2400" b="1">
                <a:solidFill>
                  <a:schemeClr val="tx1"/>
                </a:solidFill>
              </a:rPr>
              <a:t>旋转锥面</a:t>
            </a:r>
          </a:p>
        </p:txBody>
      </p:sp>
      <p:sp>
        <p:nvSpPr>
          <p:cNvPr id="555015" name="Text Box 7"/>
          <p:cNvSpPr txBox="1">
            <a:spLocks noChangeArrowheads="1"/>
          </p:cNvSpPr>
          <p:nvPr/>
        </p:nvSpPr>
        <p:spPr bwMode="auto">
          <a:xfrm>
            <a:off x="647808" y="1067743"/>
            <a:ext cx="1422184" cy="461665"/>
          </a:xfrm>
          <a:prstGeom prst="rect">
            <a:avLst/>
          </a:prstGeom>
          <a:noFill/>
          <a:ln w="38100">
            <a:noFill/>
            <a:miter lim="800000"/>
            <a:headEnd/>
            <a:tailEnd/>
          </a:ln>
          <a:effectLst/>
        </p:spPr>
        <p:txBody>
          <a:bodyPr wrap="none" anchor="ctr">
            <a:spAutoFit/>
          </a:bodyPr>
          <a:lstStyle/>
          <a:p>
            <a:pPr algn="ctr"/>
            <a:r>
              <a:rPr kumimoji="1" lang="zh-CN" altLang="en-US" sz="2400" b="1" dirty="0">
                <a:solidFill>
                  <a:schemeClr val="tx2"/>
                </a:solidFill>
                <a:ea typeface="楷体_GB2312" pitchFamily="49" charset="-122"/>
              </a:rPr>
              <a:t>一</a:t>
            </a:r>
            <a:r>
              <a:rPr kumimoji="1" lang="zh-CN" altLang="en-US" sz="2400" b="1" dirty="0" smtClean="0">
                <a:solidFill>
                  <a:schemeClr val="tx2"/>
                </a:solidFill>
                <a:ea typeface="楷体_GB2312" pitchFamily="49" charset="-122"/>
              </a:rPr>
              <a:t>条直</a:t>
            </a:r>
            <a:r>
              <a:rPr kumimoji="1" lang="zh-CN" altLang="en-US" sz="2400" b="1" dirty="0">
                <a:solidFill>
                  <a:schemeClr val="tx2"/>
                </a:solidFill>
                <a:ea typeface="楷体_GB2312" pitchFamily="49" charset="-122"/>
              </a:rPr>
              <a:t>线</a:t>
            </a:r>
          </a:p>
        </p:txBody>
      </p:sp>
      <p:sp>
        <p:nvSpPr>
          <p:cNvPr id="555016" name="Text Box 8"/>
          <p:cNvSpPr txBox="1">
            <a:spLocks noChangeArrowheads="1"/>
          </p:cNvSpPr>
          <p:nvPr/>
        </p:nvSpPr>
        <p:spPr bwMode="auto">
          <a:xfrm>
            <a:off x="342900" y="3019425"/>
            <a:ext cx="1720850" cy="457200"/>
          </a:xfrm>
          <a:prstGeom prst="rect">
            <a:avLst/>
          </a:prstGeom>
          <a:noFill/>
          <a:ln w="38100">
            <a:noFill/>
            <a:miter lim="800000"/>
            <a:headEnd/>
            <a:tailEnd/>
          </a:ln>
          <a:effectLst/>
        </p:spPr>
        <p:txBody>
          <a:bodyPr wrap="none" anchor="ctr">
            <a:spAutoFit/>
          </a:bodyPr>
          <a:lstStyle/>
          <a:p>
            <a:pPr algn="ctr"/>
            <a:r>
              <a:rPr kumimoji="1" lang="zh-CN" altLang="en-US" sz="2400" b="1">
                <a:solidFill>
                  <a:schemeClr val="tx2"/>
                </a:solidFill>
                <a:ea typeface="楷体_GB2312" pitchFamily="49" charset="-122"/>
              </a:rPr>
              <a:t>绕 </a:t>
            </a:r>
            <a:r>
              <a:rPr kumimoji="1" lang="en-US" altLang="zh-CN" sz="2400" b="1" i="1">
                <a:solidFill>
                  <a:schemeClr val="tx2"/>
                </a:solidFill>
                <a:ea typeface="楷体_GB2312" pitchFamily="49" charset="-122"/>
              </a:rPr>
              <a:t>x</a:t>
            </a:r>
            <a:r>
              <a:rPr kumimoji="1" lang="en-US" altLang="zh-CN" sz="2400" b="1">
                <a:solidFill>
                  <a:schemeClr val="tx2"/>
                </a:solidFill>
                <a:ea typeface="楷体_GB2312" pitchFamily="49" charset="-122"/>
              </a:rPr>
              <a:t> </a:t>
            </a:r>
            <a:r>
              <a:rPr kumimoji="1" lang="zh-CN" altLang="en-US" sz="2400" b="1">
                <a:solidFill>
                  <a:schemeClr val="tx2"/>
                </a:solidFill>
                <a:ea typeface="楷体_GB2312" pitchFamily="49" charset="-122"/>
              </a:rPr>
              <a:t>轴一周</a:t>
            </a:r>
          </a:p>
        </p:txBody>
      </p:sp>
      <p:grpSp>
        <p:nvGrpSpPr>
          <p:cNvPr id="3" name="Group 9"/>
          <p:cNvGrpSpPr>
            <a:grpSpLocks/>
          </p:cNvGrpSpPr>
          <p:nvPr/>
        </p:nvGrpSpPr>
        <p:grpSpPr bwMode="auto">
          <a:xfrm>
            <a:off x="5059363" y="457200"/>
            <a:ext cx="3386137" cy="5053013"/>
            <a:chOff x="3187" y="288"/>
            <a:chExt cx="2133" cy="3183"/>
          </a:xfrm>
        </p:grpSpPr>
        <p:sp>
          <p:nvSpPr>
            <p:cNvPr id="555018" name="Freeform 10"/>
            <p:cNvSpPr>
              <a:spLocks/>
            </p:cNvSpPr>
            <p:nvPr/>
          </p:nvSpPr>
          <p:spPr bwMode="auto">
            <a:xfrm>
              <a:off x="3480" y="2172"/>
              <a:ext cx="1788" cy="3"/>
            </a:xfrm>
            <a:custGeom>
              <a:avLst/>
              <a:gdLst/>
              <a:ahLst/>
              <a:cxnLst>
                <a:cxn ang="0">
                  <a:pos x="0" y="3"/>
                </a:cxn>
                <a:cxn ang="0">
                  <a:pos x="1788" y="0"/>
                </a:cxn>
              </a:cxnLst>
              <a:rect l="0" t="0" r="r" b="b"/>
              <a:pathLst>
                <a:path w="1788" h="3">
                  <a:moveTo>
                    <a:pt x="0" y="3"/>
                  </a:moveTo>
                  <a:lnTo>
                    <a:pt x="1788" y="0"/>
                  </a:lnTo>
                </a:path>
              </a:pathLst>
            </a:custGeom>
            <a:noFill/>
            <a:ln w="28575" cmpd="sng">
              <a:solidFill>
                <a:schemeClr val="tx1"/>
              </a:solidFill>
              <a:round/>
              <a:headEnd/>
              <a:tailEnd type="triangle" w="med" len="med"/>
            </a:ln>
            <a:effectLst/>
          </p:spPr>
          <p:txBody>
            <a:bodyPr wrap="none" anchor="ctr"/>
            <a:lstStyle/>
            <a:p>
              <a:endParaRPr lang="zh-CN" altLang="en-US"/>
            </a:p>
          </p:txBody>
        </p:sp>
        <p:sp>
          <p:nvSpPr>
            <p:cNvPr id="555019" name="Freeform 11"/>
            <p:cNvSpPr>
              <a:spLocks/>
            </p:cNvSpPr>
            <p:nvPr/>
          </p:nvSpPr>
          <p:spPr bwMode="auto">
            <a:xfrm>
              <a:off x="3479" y="396"/>
              <a:ext cx="6" cy="3075"/>
            </a:xfrm>
            <a:custGeom>
              <a:avLst/>
              <a:gdLst/>
              <a:ahLst/>
              <a:cxnLst>
                <a:cxn ang="0">
                  <a:pos x="6" y="3075"/>
                </a:cxn>
                <a:cxn ang="0">
                  <a:pos x="0" y="0"/>
                </a:cxn>
              </a:cxnLst>
              <a:rect l="0" t="0" r="r" b="b"/>
              <a:pathLst>
                <a:path w="6" h="3075">
                  <a:moveTo>
                    <a:pt x="6" y="3075"/>
                  </a:moveTo>
                  <a:lnTo>
                    <a:pt x="0" y="0"/>
                  </a:lnTo>
                </a:path>
              </a:pathLst>
            </a:custGeom>
            <a:noFill/>
            <a:ln w="28575" cmpd="sng">
              <a:solidFill>
                <a:schemeClr val="tx1"/>
              </a:solidFill>
              <a:prstDash val="dashDot"/>
              <a:round/>
              <a:headEnd/>
              <a:tailEnd type="triangle" w="med" len="med"/>
            </a:ln>
            <a:effectLst/>
          </p:spPr>
          <p:txBody>
            <a:bodyPr wrap="none" anchor="ctr"/>
            <a:lstStyle/>
            <a:p>
              <a:endParaRPr lang="zh-CN" altLang="en-US"/>
            </a:p>
          </p:txBody>
        </p:sp>
        <p:sp>
          <p:nvSpPr>
            <p:cNvPr id="555020" name="Text Box 12"/>
            <p:cNvSpPr txBox="1">
              <a:spLocks noChangeArrowheads="1"/>
            </p:cNvSpPr>
            <p:nvPr/>
          </p:nvSpPr>
          <p:spPr bwMode="auto">
            <a:xfrm>
              <a:off x="3492" y="288"/>
              <a:ext cx="196" cy="250"/>
            </a:xfrm>
            <a:prstGeom prst="rect">
              <a:avLst/>
            </a:prstGeom>
            <a:noFill/>
            <a:ln w="9525" cap="rnd">
              <a:noFill/>
              <a:prstDash val="sysDot"/>
              <a:miter lim="800000"/>
              <a:headEnd/>
              <a:tailEnd/>
            </a:ln>
            <a:effectLst/>
          </p:spPr>
          <p:txBody>
            <a:bodyPr wrap="none" anchor="ctr">
              <a:spAutoFit/>
            </a:bodyPr>
            <a:lstStyle/>
            <a:p>
              <a:pPr algn="ctr"/>
              <a:r>
                <a:rPr kumimoji="1" lang="en-US" altLang="zh-CN" sz="2000" b="1" i="1">
                  <a:ea typeface="楷体_GB2312" pitchFamily="49" charset="-122"/>
                </a:rPr>
                <a:t>x</a:t>
              </a:r>
              <a:endParaRPr kumimoji="1" lang="en-US" altLang="zh-CN" sz="1600">
                <a:ea typeface="楷体_GB2312" pitchFamily="49" charset="-122"/>
              </a:endParaRPr>
            </a:p>
          </p:txBody>
        </p:sp>
        <p:sp>
          <p:nvSpPr>
            <p:cNvPr id="555021" name="Text Box 13"/>
            <p:cNvSpPr txBox="1">
              <a:spLocks noChangeArrowheads="1"/>
            </p:cNvSpPr>
            <p:nvPr/>
          </p:nvSpPr>
          <p:spPr bwMode="auto">
            <a:xfrm>
              <a:off x="5106" y="2035"/>
              <a:ext cx="214" cy="442"/>
            </a:xfrm>
            <a:prstGeom prst="rect">
              <a:avLst/>
            </a:prstGeom>
            <a:noFill/>
            <a:ln w="9525" cap="rnd">
              <a:noFill/>
              <a:prstDash val="sysDot"/>
              <a:miter lim="800000"/>
              <a:headEnd/>
              <a:tailEnd/>
            </a:ln>
            <a:effectLst/>
          </p:spPr>
          <p:txBody>
            <a:bodyPr anchor="ctr">
              <a:spAutoFit/>
            </a:bodyPr>
            <a:lstStyle/>
            <a:p>
              <a:pPr algn="ctr"/>
              <a:r>
                <a:rPr kumimoji="1" lang="en-US" altLang="zh-CN" sz="2000" b="1">
                  <a:ea typeface="楷体_GB2312" pitchFamily="49" charset="-122"/>
                </a:rPr>
                <a:t> </a:t>
              </a:r>
              <a:r>
                <a:rPr kumimoji="1" lang="en-US" altLang="zh-CN" sz="2000" b="1" i="1">
                  <a:ea typeface="楷体_GB2312" pitchFamily="49" charset="-122"/>
                </a:rPr>
                <a:t>y</a:t>
              </a:r>
              <a:endParaRPr kumimoji="1" lang="en-US" altLang="zh-CN" sz="2000" b="1">
                <a:ea typeface="楷体_GB2312" pitchFamily="49" charset="-122"/>
              </a:endParaRPr>
            </a:p>
          </p:txBody>
        </p:sp>
        <p:sp>
          <p:nvSpPr>
            <p:cNvPr id="555022" name="Text Box 14"/>
            <p:cNvSpPr txBox="1">
              <a:spLocks noChangeArrowheads="1"/>
            </p:cNvSpPr>
            <p:nvPr/>
          </p:nvSpPr>
          <p:spPr bwMode="auto">
            <a:xfrm>
              <a:off x="3187" y="2031"/>
              <a:ext cx="212" cy="288"/>
            </a:xfrm>
            <a:prstGeom prst="rect">
              <a:avLst/>
            </a:prstGeom>
            <a:noFill/>
            <a:ln w="9525">
              <a:noFill/>
              <a:miter lim="800000"/>
              <a:headEnd/>
              <a:tailEnd/>
            </a:ln>
            <a:effectLst/>
          </p:spPr>
          <p:txBody>
            <a:bodyPr wrap="none">
              <a:spAutoFit/>
            </a:bodyPr>
            <a:lstStyle/>
            <a:p>
              <a:r>
                <a:rPr kumimoji="1" lang="en-US" altLang="zh-CN" sz="2400" i="1">
                  <a:ea typeface="楷体_GB2312" pitchFamily="49" charset="-122"/>
                </a:rPr>
                <a:t>o</a:t>
              </a:r>
              <a:endParaRPr kumimoji="1" lang="en-US" altLang="zh-CN" sz="2400">
                <a:ea typeface="楷体_GB2312"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555015"/>
                                        </p:tgtEl>
                                        <p:attrNameLst>
                                          <p:attrName>style.visibility</p:attrName>
                                        </p:attrNameLst>
                                      </p:cBhvr>
                                      <p:to>
                                        <p:strVal val="visible"/>
                                      </p:to>
                                    </p:set>
                                    <p:anim calcmode="lin" valueType="num">
                                      <p:cBhvr>
                                        <p:cTn id="12" dur="500" fill="hold"/>
                                        <p:tgtEl>
                                          <p:spTgt spid="555015"/>
                                        </p:tgtEl>
                                        <p:attrNameLst>
                                          <p:attrName>ppt_x</p:attrName>
                                        </p:attrNameLst>
                                      </p:cBhvr>
                                      <p:tavLst>
                                        <p:tav tm="0">
                                          <p:val>
                                            <p:strVal val="#ppt_x-#ppt_w/2"/>
                                          </p:val>
                                        </p:tav>
                                        <p:tav tm="100000">
                                          <p:val>
                                            <p:strVal val="#ppt_x"/>
                                          </p:val>
                                        </p:tav>
                                      </p:tavLst>
                                    </p:anim>
                                    <p:anim calcmode="lin" valueType="num">
                                      <p:cBhvr>
                                        <p:cTn id="13" dur="500" fill="hold"/>
                                        <p:tgtEl>
                                          <p:spTgt spid="555015"/>
                                        </p:tgtEl>
                                        <p:attrNameLst>
                                          <p:attrName>ppt_y</p:attrName>
                                        </p:attrNameLst>
                                      </p:cBhvr>
                                      <p:tavLst>
                                        <p:tav tm="0">
                                          <p:val>
                                            <p:strVal val="#ppt_y"/>
                                          </p:val>
                                        </p:tav>
                                        <p:tav tm="100000">
                                          <p:val>
                                            <p:strVal val="#ppt_y"/>
                                          </p:val>
                                        </p:tav>
                                      </p:tavLst>
                                    </p:anim>
                                    <p:anim calcmode="lin" valueType="num">
                                      <p:cBhvr>
                                        <p:cTn id="14" dur="500" fill="hold"/>
                                        <p:tgtEl>
                                          <p:spTgt spid="555015"/>
                                        </p:tgtEl>
                                        <p:attrNameLst>
                                          <p:attrName>ppt_w</p:attrName>
                                        </p:attrNameLst>
                                      </p:cBhvr>
                                      <p:tavLst>
                                        <p:tav tm="0">
                                          <p:val>
                                            <p:fltVal val="0"/>
                                          </p:val>
                                        </p:tav>
                                        <p:tav tm="100000">
                                          <p:val>
                                            <p:strVal val="#ppt_w"/>
                                          </p:val>
                                        </p:tav>
                                      </p:tavLst>
                                    </p:anim>
                                    <p:anim calcmode="lin" valueType="num">
                                      <p:cBhvr>
                                        <p:cTn id="15" dur="500" fill="hold"/>
                                        <p:tgtEl>
                                          <p:spTgt spid="555015"/>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nodeType="clickEffect">
                                  <p:stCondLst>
                                    <p:cond delay="0"/>
                                  </p:stCondLst>
                                  <p:childTnLst>
                                    <p:set>
                                      <p:cBhvr>
                                        <p:cTn id="19" dur="1" fill="hold">
                                          <p:stCondLst>
                                            <p:cond delay="0"/>
                                          </p:stCondLst>
                                        </p:cTn>
                                        <p:tgtEl>
                                          <p:spTgt spid="555013"/>
                                        </p:tgtEl>
                                        <p:attrNameLst>
                                          <p:attrName>style.visibility</p:attrName>
                                        </p:attrNameLst>
                                      </p:cBhvr>
                                      <p:to>
                                        <p:strVal val="visible"/>
                                      </p:to>
                                    </p:set>
                                    <p:anim calcmode="lin" valueType="num">
                                      <p:cBhvr>
                                        <p:cTn id="20" dur="500" fill="hold"/>
                                        <p:tgtEl>
                                          <p:spTgt spid="555013"/>
                                        </p:tgtEl>
                                        <p:attrNameLst>
                                          <p:attrName>ppt_x</p:attrName>
                                        </p:attrNameLst>
                                      </p:cBhvr>
                                      <p:tavLst>
                                        <p:tav tm="0">
                                          <p:val>
                                            <p:strVal val="#ppt_x-#ppt_w/2"/>
                                          </p:val>
                                        </p:tav>
                                        <p:tav tm="100000">
                                          <p:val>
                                            <p:strVal val="#ppt_x"/>
                                          </p:val>
                                        </p:tav>
                                      </p:tavLst>
                                    </p:anim>
                                    <p:anim calcmode="lin" valueType="num">
                                      <p:cBhvr>
                                        <p:cTn id="21" dur="500" fill="hold"/>
                                        <p:tgtEl>
                                          <p:spTgt spid="555013"/>
                                        </p:tgtEl>
                                        <p:attrNameLst>
                                          <p:attrName>ppt_y</p:attrName>
                                        </p:attrNameLst>
                                      </p:cBhvr>
                                      <p:tavLst>
                                        <p:tav tm="0">
                                          <p:val>
                                            <p:strVal val="#ppt_y"/>
                                          </p:val>
                                        </p:tav>
                                        <p:tav tm="100000">
                                          <p:val>
                                            <p:strVal val="#ppt_y"/>
                                          </p:val>
                                        </p:tav>
                                      </p:tavLst>
                                    </p:anim>
                                    <p:anim calcmode="lin" valueType="num">
                                      <p:cBhvr>
                                        <p:cTn id="22" dur="500" fill="hold"/>
                                        <p:tgtEl>
                                          <p:spTgt spid="555013"/>
                                        </p:tgtEl>
                                        <p:attrNameLst>
                                          <p:attrName>ppt_w</p:attrName>
                                        </p:attrNameLst>
                                      </p:cBhvr>
                                      <p:tavLst>
                                        <p:tav tm="0">
                                          <p:val>
                                            <p:fltVal val="0"/>
                                          </p:val>
                                        </p:tav>
                                        <p:tav tm="100000">
                                          <p:val>
                                            <p:strVal val="#ppt_w"/>
                                          </p:val>
                                        </p:tav>
                                      </p:tavLst>
                                    </p:anim>
                                    <p:anim calcmode="lin" valueType="num">
                                      <p:cBhvr>
                                        <p:cTn id="23" dur="500" fill="hold"/>
                                        <p:tgtEl>
                                          <p:spTgt spid="555013"/>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555012"/>
                                        </p:tgtEl>
                                        <p:attrNameLst>
                                          <p:attrName>style.visibility</p:attrName>
                                        </p:attrNameLst>
                                      </p:cBhvr>
                                      <p:to>
                                        <p:strVal val="visible"/>
                                      </p:to>
                                    </p:set>
                                    <p:animEffect transition="in" filter="blinds(horizontal)">
                                      <p:cBhvr>
                                        <p:cTn id="28" dur="500"/>
                                        <p:tgtEl>
                                          <p:spTgt spid="555012"/>
                                        </p:tgtEl>
                                      </p:cBhvr>
                                    </p:animEffect>
                                  </p:childTnLst>
                                </p:cTn>
                              </p:par>
                            </p:childTnLst>
                          </p:cTn>
                        </p:par>
                      </p:childTnLst>
                    </p:cTn>
                  </p:par>
                  <p:par>
                    <p:cTn id="29" fill="hold">
                      <p:stCondLst>
                        <p:cond delay="indefinite"/>
                      </p:stCondLst>
                      <p:childTnLst>
                        <p:par>
                          <p:cTn id="30" fill="hold">
                            <p:stCondLst>
                              <p:cond delay="0"/>
                            </p:stCondLst>
                            <p:childTnLst>
                              <p:par>
                                <p:cTn id="31" presetID="17" presetClass="entr" presetSubtype="8" fill="hold" grpId="0" nodeType="clickEffect">
                                  <p:stCondLst>
                                    <p:cond delay="0"/>
                                  </p:stCondLst>
                                  <p:childTnLst>
                                    <p:set>
                                      <p:cBhvr>
                                        <p:cTn id="32" dur="1" fill="hold">
                                          <p:stCondLst>
                                            <p:cond delay="0"/>
                                          </p:stCondLst>
                                        </p:cTn>
                                        <p:tgtEl>
                                          <p:spTgt spid="555016"/>
                                        </p:tgtEl>
                                        <p:attrNameLst>
                                          <p:attrName>style.visibility</p:attrName>
                                        </p:attrNameLst>
                                      </p:cBhvr>
                                      <p:to>
                                        <p:strVal val="visible"/>
                                      </p:to>
                                    </p:set>
                                    <p:anim calcmode="lin" valueType="num">
                                      <p:cBhvr>
                                        <p:cTn id="33" dur="500" fill="hold"/>
                                        <p:tgtEl>
                                          <p:spTgt spid="555016"/>
                                        </p:tgtEl>
                                        <p:attrNameLst>
                                          <p:attrName>ppt_x</p:attrName>
                                        </p:attrNameLst>
                                      </p:cBhvr>
                                      <p:tavLst>
                                        <p:tav tm="0">
                                          <p:val>
                                            <p:strVal val="#ppt_x-#ppt_w/2"/>
                                          </p:val>
                                        </p:tav>
                                        <p:tav tm="100000">
                                          <p:val>
                                            <p:strVal val="#ppt_x"/>
                                          </p:val>
                                        </p:tav>
                                      </p:tavLst>
                                    </p:anim>
                                    <p:anim calcmode="lin" valueType="num">
                                      <p:cBhvr>
                                        <p:cTn id="34" dur="500" fill="hold"/>
                                        <p:tgtEl>
                                          <p:spTgt spid="555016"/>
                                        </p:tgtEl>
                                        <p:attrNameLst>
                                          <p:attrName>ppt_y</p:attrName>
                                        </p:attrNameLst>
                                      </p:cBhvr>
                                      <p:tavLst>
                                        <p:tav tm="0">
                                          <p:val>
                                            <p:strVal val="#ppt_y"/>
                                          </p:val>
                                        </p:tav>
                                        <p:tav tm="100000">
                                          <p:val>
                                            <p:strVal val="#ppt_y"/>
                                          </p:val>
                                        </p:tav>
                                      </p:tavLst>
                                    </p:anim>
                                    <p:anim calcmode="lin" valueType="num">
                                      <p:cBhvr>
                                        <p:cTn id="35" dur="500" fill="hold"/>
                                        <p:tgtEl>
                                          <p:spTgt spid="555016"/>
                                        </p:tgtEl>
                                        <p:attrNameLst>
                                          <p:attrName>ppt_w</p:attrName>
                                        </p:attrNameLst>
                                      </p:cBhvr>
                                      <p:tavLst>
                                        <p:tav tm="0">
                                          <p:val>
                                            <p:fltVal val="0"/>
                                          </p:val>
                                        </p:tav>
                                        <p:tav tm="100000">
                                          <p:val>
                                            <p:strVal val="#ppt_w"/>
                                          </p:val>
                                        </p:tav>
                                      </p:tavLst>
                                    </p:anim>
                                    <p:anim calcmode="lin" valueType="num">
                                      <p:cBhvr>
                                        <p:cTn id="36" dur="500" fill="hold"/>
                                        <p:tgtEl>
                                          <p:spTgt spid="5550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12" grpId="0" animBg="1"/>
      <p:bldP spid="555015" grpId="0" autoUpdateAnimBg="0"/>
      <p:bldP spid="555016"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38575" y="1512888"/>
            <a:ext cx="3378200" cy="3910013"/>
            <a:chOff x="2418" y="953"/>
            <a:chExt cx="2128" cy="2463"/>
          </a:xfrm>
        </p:grpSpPr>
        <p:sp>
          <p:nvSpPr>
            <p:cNvPr id="556037" name="Line 5"/>
            <p:cNvSpPr>
              <a:spLocks noChangeShapeType="1"/>
            </p:cNvSpPr>
            <p:nvPr/>
          </p:nvSpPr>
          <p:spPr bwMode="auto">
            <a:xfrm>
              <a:off x="2451" y="955"/>
              <a:ext cx="2095" cy="2452"/>
            </a:xfrm>
            <a:prstGeom prst="line">
              <a:avLst/>
            </a:prstGeom>
            <a:noFill/>
            <a:ln w="38100">
              <a:solidFill>
                <a:srgbClr val="FF0000"/>
              </a:solidFill>
              <a:round/>
              <a:headEnd/>
              <a:tailEnd/>
            </a:ln>
            <a:effectLst/>
          </p:spPr>
          <p:txBody>
            <a:bodyPr wrap="none" anchor="ctr"/>
            <a:lstStyle/>
            <a:p>
              <a:endParaRPr lang="zh-CN" altLang="en-US"/>
            </a:p>
          </p:txBody>
        </p:sp>
        <p:sp>
          <p:nvSpPr>
            <p:cNvPr id="556038" name="Line 6"/>
            <p:cNvSpPr>
              <a:spLocks noChangeShapeType="1"/>
            </p:cNvSpPr>
            <p:nvPr/>
          </p:nvSpPr>
          <p:spPr bwMode="auto">
            <a:xfrm>
              <a:off x="2418" y="3416"/>
              <a:ext cx="2118" cy="0"/>
            </a:xfrm>
            <a:prstGeom prst="line">
              <a:avLst/>
            </a:prstGeom>
            <a:noFill/>
            <a:ln w="28575" cap="rnd">
              <a:solidFill>
                <a:schemeClr val="hlink"/>
              </a:solidFill>
              <a:prstDash val="sysDot"/>
              <a:round/>
              <a:headEnd/>
              <a:tailEnd/>
            </a:ln>
            <a:effectLst/>
          </p:spPr>
          <p:txBody>
            <a:bodyPr anchor="ctr">
              <a:spAutoFit/>
            </a:bodyPr>
            <a:lstStyle/>
            <a:p>
              <a:endParaRPr lang="zh-CN" altLang="en-US"/>
            </a:p>
          </p:txBody>
        </p:sp>
        <p:sp>
          <p:nvSpPr>
            <p:cNvPr id="556039" name="Line 7"/>
            <p:cNvSpPr>
              <a:spLocks noChangeShapeType="1"/>
            </p:cNvSpPr>
            <p:nvPr/>
          </p:nvSpPr>
          <p:spPr bwMode="auto">
            <a:xfrm flipV="1">
              <a:off x="2451" y="953"/>
              <a:ext cx="2059" cy="2"/>
            </a:xfrm>
            <a:prstGeom prst="line">
              <a:avLst/>
            </a:prstGeom>
            <a:noFill/>
            <a:ln w="28575" cap="rnd">
              <a:solidFill>
                <a:schemeClr val="hlink"/>
              </a:solidFill>
              <a:prstDash val="sysDot"/>
              <a:round/>
              <a:headEnd/>
              <a:tailEnd/>
            </a:ln>
            <a:effectLst/>
          </p:spPr>
          <p:txBody>
            <a:bodyPr anchor="ctr">
              <a:spAutoFit/>
            </a:bodyPr>
            <a:lstStyle/>
            <a:p>
              <a:endParaRPr lang="zh-CN" altLang="en-US"/>
            </a:p>
          </p:txBody>
        </p:sp>
      </p:grpSp>
      <p:sp>
        <p:nvSpPr>
          <p:cNvPr id="556040" name="Freeform 8"/>
          <p:cNvSpPr>
            <a:spLocks/>
          </p:cNvSpPr>
          <p:nvPr/>
        </p:nvSpPr>
        <p:spPr bwMode="auto">
          <a:xfrm>
            <a:off x="3803358" y="1412776"/>
            <a:ext cx="3433762" cy="2001838"/>
          </a:xfrm>
          <a:custGeom>
            <a:avLst/>
            <a:gdLst/>
            <a:ahLst/>
            <a:cxnLst>
              <a:cxn ang="0">
                <a:pos x="1096" y="1261"/>
              </a:cxn>
              <a:cxn ang="0">
                <a:pos x="2163" y="24"/>
              </a:cxn>
              <a:cxn ang="0">
                <a:pos x="1969" y="105"/>
              </a:cxn>
              <a:cxn ang="0">
                <a:pos x="1788" y="144"/>
              </a:cxn>
              <a:cxn ang="0">
                <a:pos x="1491" y="174"/>
              </a:cxn>
              <a:cxn ang="0">
                <a:pos x="1209" y="192"/>
              </a:cxn>
              <a:cxn ang="0">
                <a:pos x="984" y="192"/>
              </a:cxn>
              <a:cxn ang="0">
                <a:pos x="765" y="180"/>
              </a:cxn>
              <a:cxn ang="0">
                <a:pos x="560" y="160"/>
              </a:cxn>
              <a:cxn ang="0">
                <a:pos x="465" y="150"/>
              </a:cxn>
              <a:cxn ang="0">
                <a:pos x="282" y="114"/>
              </a:cxn>
              <a:cxn ang="0">
                <a:pos x="99" y="60"/>
              </a:cxn>
              <a:cxn ang="0">
                <a:pos x="0" y="0"/>
              </a:cxn>
              <a:cxn ang="0">
                <a:pos x="1096" y="1261"/>
              </a:cxn>
            </a:cxnLst>
            <a:rect l="0" t="0" r="r" b="b"/>
            <a:pathLst>
              <a:path w="2163" h="1261">
                <a:moveTo>
                  <a:pt x="1096" y="1261"/>
                </a:moveTo>
                <a:lnTo>
                  <a:pt x="2163" y="24"/>
                </a:lnTo>
                <a:lnTo>
                  <a:pt x="1969" y="105"/>
                </a:lnTo>
                <a:lnTo>
                  <a:pt x="1788" y="144"/>
                </a:lnTo>
                <a:lnTo>
                  <a:pt x="1491" y="174"/>
                </a:lnTo>
                <a:lnTo>
                  <a:pt x="1209" y="192"/>
                </a:lnTo>
                <a:lnTo>
                  <a:pt x="984" y="192"/>
                </a:lnTo>
                <a:lnTo>
                  <a:pt x="765" y="180"/>
                </a:lnTo>
                <a:lnTo>
                  <a:pt x="560" y="160"/>
                </a:lnTo>
                <a:lnTo>
                  <a:pt x="465" y="150"/>
                </a:lnTo>
                <a:lnTo>
                  <a:pt x="282" y="114"/>
                </a:lnTo>
                <a:lnTo>
                  <a:pt x="99" y="60"/>
                </a:lnTo>
                <a:lnTo>
                  <a:pt x="0" y="0"/>
                </a:lnTo>
                <a:lnTo>
                  <a:pt x="1096" y="1261"/>
                </a:lnTo>
                <a:close/>
              </a:path>
            </a:pathLst>
          </a:custGeom>
          <a:gradFill rotWithShape="0">
            <a:gsLst>
              <a:gs pos="0">
                <a:srgbClr val="FF0000"/>
              </a:gs>
              <a:gs pos="50000">
                <a:srgbClr val="FF0000">
                  <a:gamma/>
                  <a:shade val="46275"/>
                  <a:invGamma/>
                </a:srgbClr>
              </a:gs>
              <a:gs pos="100000">
                <a:srgbClr val="FF0000"/>
              </a:gs>
            </a:gsLst>
            <a:lin ang="0" scaled="1"/>
          </a:gradFill>
          <a:ln w="9525">
            <a:noFill/>
            <a:round/>
            <a:headEnd/>
            <a:tailEnd/>
          </a:ln>
          <a:effectLst/>
        </p:spPr>
        <p:txBody>
          <a:bodyPr wrap="none" anchor="ctr"/>
          <a:lstStyle/>
          <a:p>
            <a:endParaRPr lang="zh-CN" altLang="en-US"/>
          </a:p>
        </p:txBody>
      </p:sp>
      <p:sp>
        <p:nvSpPr>
          <p:cNvPr id="556041" name="Freeform 9"/>
          <p:cNvSpPr>
            <a:spLocks/>
          </p:cNvSpPr>
          <p:nvPr/>
        </p:nvSpPr>
        <p:spPr bwMode="auto">
          <a:xfrm>
            <a:off x="3825980" y="3429000"/>
            <a:ext cx="3433762" cy="2406650"/>
          </a:xfrm>
          <a:custGeom>
            <a:avLst/>
            <a:gdLst/>
            <a:ahLst/>
            <a:cxnLst>
              <a:cxn ang="0">
                <a:pos x="1068" y="0"/>
              </a:cxn>
              <a:cxn ang="0">
                <a:pos x="2163" y="1289"/>
              </a:cxn>
              <a:cxn ang="0">
                <a:pos x="2136" y="1362"/>
              </a:cxn>
              <a:cxn ang="0">
                <a:pos x="2000" y="1417"/>
              </a:cxn>
              <a:cxn ang="0">
                <a:pos x="1799" y="1462"/>
              </a:cxn>
              <a:cxn ang="0">
                <a:pos x="1581" y="1489"/>
              </a:cxn>
              <a:cxn ang="0">
                <a:pos x="1281" y="1516"/>
              </a:cxn>
              <a:cxn ang="0">
                <a:pos x="936" y="1507"/>
              </a:cxn>
              <a:cxn ang="0">
                <a:pos x="472" y="1471"/>
              </a:cxn>
              <a:cxn ang="0">
                <a:pos x="172" y="1389"/>
              </a:cxn>
              <a:cxn ang="0">
                <a:pos x="0" y="1307"/>
              </a:cxn>
              <a:cxn ang="0">
                <a:pos x="9" y="1253"/>
              </a:cxn>
              <a:cxn ang="0">
                <a:pos x="1068" y="0"/>
              </a:cxn>
            </a:cxnLst>
            <a:rect l="0" t="0" r="r" b="b"/>
            <a:pathLst>
              <a:path w="2163" h="1516">
                <a:moveTo>
                  <a:pt x="1068" y="0"/>
                </a:moveTo>
                <a:lnTo>
                  <a:pt x="2163" y="1289"/>
                </a:lnTo>
                <a:lnTo>
                  <a:pt x="2136" y="1362"/>
                </a:lnTo>
                <a:lnTo>
                  <a:pt x="2000" y="1417"/>
                </a:lnTo>
                <a:lnTo>
                  <a:pt x="1799" y="1462"/>
                </a:lnTo>
                <a:lnTo>
                  <a:pt x="1581" y="1489"/>
                </a:lnTo>
                <a:lnTo>
                  <a:pt x="1281" y="1516"/>
                </a:lnTo>
                <a:lnTo>
                  <a:pt x="936" y="1507"/>
                </a:lnTo>
                <a:lnTo>
                  <a:pt x="472" y="1471"/>
                </a:lnTo>
                <a:lnTo>
                  <a:pt x="172" y="1389"/>
                </a:lnTo>
                <a:lnTo>
                  <a:pt x="0" y="1307"/>
                </a:lnTo>
                <a:lnTo>
                  <a:pt x="9" y="1253"/>
                </a:lnTo>
                <a:lnTo>
                  <a:pt x="1068" y="0"/>
                </a:lnTo>
                <a:close/>
              </a:path>
            </a:pathLst>
          </a:custGeom>
          <a:gradFill rotWithShape="0">
            <a:gsLst>
              <a:gs pos="0">
                <a:srgbClr val="FF0000"/>
              </a:gs>
              <a:gs pos="50000">
                <a:srgbClr val="FF0000">
                  <a:gamma/>
                  <a:shade val="46275"/>
                  <a:invGamma/>
                </a:srgbClr>
              </a:gs>
              <a:gs pos="100000">
                <a:srgbClr val="FF0000"/>
              </a:gs>
            </a:gsLst>
            <a:lin ang="0" scaled="1"/>
          </a:gradFill>
          <a:ln w="9525">
            <a:noFill/>
            <a:round/>
            <a:headEnd/>
            <a:tailEnd/>
          </a:ln>
          <a:effectLst/>
        </p:spPr>
        <p:txBody>
          <a:bodyPr wrap="none" anchor="ctr"/>
          <a:lstStyle/>
          <a:p>
            <a:endParaRPr lang="zh-CN" altLang="en-US"/>
          </a:p>
        </p:txBody>
      </p:sp>
      <p:grpSp>
        <p:nvGrpSpPr>
          <p:cNvPr id="4" name="Group 10"/>
          <p:cNvGrpSpPr>
            <a:grpSpLocks/>
          </p:cNvGrpSpPr>
          <p:nvPr/>
        </p:nvGrpSpPr>
        <p:grpSpPr bwMode="auto">
          <a:xfrm>
            <a:off x="3832225" y="5130800"/>
            <a:ext cx="3429000" cy="696913"/>
            <a:chOff x="2414" y="3232"/>
            <a:chExt cx="2160" cy="439"/>
          </a:xfrm>
        </p:grpSpPr>
        <p:sp>
          <p:nvSpPr>
            <p:cNvPr id="556043" name="Arc 11"/>
            <p:cNvSpPr>
              <a:spLocks/>
            </p:cNvSpPr>
            <p:nvPr/>
          </p:nvSpPr>
          <p:spPr bwMode="auto">
            <a:xfrm rot="-16155315">
              <a:off x="3344" y="2441"/>
              <a:ext cx="300" cy="2160"/>
            </a:xfrm>
            <a:custGeom>
              <a:avLst/>
              <a:gdLst>
                <a:gd name="G0" fmla="+- 8114 0 0"/>
                <a:gd name="G1" fmla="+- 21600 0 0"/>
                <a:gd name="G2" fmla="+- 21600 0 0"/>
                <a:gd name="T0" fmla="*/ 0 w 29714"/>
                <a:gd name="T1" fmla="*/ 1582 h 43200"/>
                <a:gd name="T2" fmla="*/ 3435 w 29714"/>
                <a:gd name="T3" fmla="*/ 42687 h 43200"/>
                <a:gd name="T4" fmla="*/ 8114 w 29714"/>
                <a:gd name="T5" fmla="*/ 21600 h 43200"/>
              </a:gdLst>
              <a:ahLst/>
              <a:cxnLst>
                <a:cxn ang="0">
                  <a:pos x="T0" y="T1"/>
                </a:cxn>
                <a:cxn ang="0">
                  <a:pos x="T2" y="T3"/>
                </a:cxn>
                <a:cxn ang="0">
                  <a:pos x="T4" y="T5"/>
                </a:cxn>
              </a:cxnLst>
              <a:rect l="0" t="0" r="r" b="b"/>
              <a:pathLst>
                <a:path w="29714" h="43200" fill="none" extrusionOk="0">
                  <a:moveTo>
                    <a:pt x="-1" y="1581"/>
                  </a:moveTo>
                  <a:cubicBezTo>
                    <a:pt x="2577" y="537"/>
                    <a:pt x="5332" y="-1"/>
                    <a:pt x="8114" y="0"/>
                  </a:cubicBezTo>
                  <a:cubicBezTo>
                    <a:pt x="20043" y="0"/>
                    <a:pt x="29714" y="9670"/>
                    <a:pt x="29714" y="21600"/>
                  </a:cubicBezTo>
                  <a:cubicBezTo>
                    <a:pt x="29714" y="33529"/>
                    <a:pt x="20043" y="43200"/>
                    <a:pt x="8114" y="43200"/>
                  </a:cubicBezTo>
                  <a:cubicBezTo>
                    <a:pt x="6540" y="43200"/>
                    <a:pt x="4971" y="43028"/>
                    <a:pt x="3434" y="42687"/>
                  </a:cubicBezTo>
                </a:path>
                <a:path w="29714" h="43200" stroke="0" extrusionOk="0">
                  <a:moveTo>
                    <a:pt x="-1" y="1581"/>
                  </a:moveTo>
                  <a:cubicBezTo>
                    <a:pt x="2577" y="537"/>
                    <a:pt x="5332" y="-1"/>
                    <a:pt x="8114" y="0"/>
                  </a:cubicBezTo>
                  <a:cubicBezTo>
                    <a:pt x="20043" y="0"/>
                    <a:pt x="29714" y="9670"/>
                    <a:pt x="29714" y="21600"/>
                  </a:cubicBezTo>
                  <a:cubicBezTo>
                    <a:pt x="29714" y="33529"/>
                    <a:pt x="20043" y="43200"/>
                    <a:pt x="8114" y="43200"/>
                  </a:cubicBezTo>
                  <a:cubicBezTo>
                    <a:pt x="6540" y="43200"/>
                    <a:pt x="4971" y="43028"/>
                    <a:pt x="3434" y="42687"/>
                  </a:cubicBezTo>
                  <a:lnTo>
                    <a:pt x="8114" y="21600"/>
                  </a:lnTo>
                  <a:close/>
                </a:path>
              </a:pathLst>
            </a:custGeom>
            <a:noFill/>
            <a:ln w="38100">
              <a:solidFill>
                <a:srgbClr val="FF0000"/>
              </a:solidFill>
              <a:round/>
              <a:headEnd/>
              <a:tailEnd/>
            </a:ln>
            <a:effectLst/>
          </p:spPr>
          <p:txBody>
            <a:bodyPr wrap="none" anchor="ctr"/>
            <a:lstStyle/>
            <a:p>
              <a:endParaRPr lang="zh-CN" altLang="en-US"/>
            </a:p>
          </p:txBody>
        </p:sp>
        <p:sp>
          <p:nvSpPr>
            <p:cNvPr id="556044" name="Arc 12"/>
            <p:cNvSpPr>
              <a:spLocks/>
            </p:cNvSpPr>
            <p:nvPr/>
          </p:nvSpPr>
          <p:spPr bwMode="auto">
            <a:xfrm rot="16155315" flipV="1">
              <a:off x="3366" y="2284"/>
              <a:ext cx="215" cy="2112"/>
            </a:xfrm>
            <a:custGeom>
              <a:avLst/>
              <a:gdLst>
                <a:gd name="G0" fmla="+- 658 0 0"/>
                <a:gd name="G1" fmla="+- 21438 0 0"/>
                <a:gd name="G2" fmla="+- 21600 0 0"/>
                <a:gd name="T0" fmla="*/ 3296 w 22258"/>
                <a:gd name="T1" fmla="*/ 0 h 43038"/>
                <a:gd name="T2" fmla="*/ 0 w 22258"/>
                <a:gd name="T3" fmla="*/ 43028 h 43038"/>
                <a:gd name="T4" fmla="*/ 658 w 22258"/>
                <a:gd name="T5" fmla="*/ 21438 h 43038"/>
              </a:gdLst>
              <a:ahLst/>
              <a:cxnLst>
                <a:cxn ang="0">
                  <a:pos x="T0" y="T1"/>
                </a:cxn>
                <a:cxn ang="0">
                  <a:pos x="T2" y="T3"/>
                </a:cxn>
                <a:cxn ang="0">
                  <a:pos x="T4" y="T5"/>
                </a:cxn>
              </a:cxnLst>
              <a:rect l="0" t="0" r="r" b="b"/>
              <a:pathLst>
                <a:path w="22258" h="43038" fill="none" extrusionOk="0">
                  <a:moveTo>
                    <a:pt x="3296" y="-1"/>
                  </a:moveTo>
                  <a:cubicBezTo>
                    <a:pt x="14123" y="1332"/>
                    <a:pt x="22258" y="10528"/>
                    <a:pt x="22258" y="21438"/>
                  </a:cubicBezTo>
                  <a:cubicBezTo>
                    <a:pt x="22258" y="33367"/>
                    <a:pt x="12587" y="43038"/>
                    <a:pt x="658" y="43038"/>
                  </a:cubicBezTo>
                  <a:cubicBezTo>
                    <a:pt x="438" y="43038"/>
                    <a:pt x="219" y="43034"/>
                    <a:pt x="0" y="43027"/>
                  </a:cubicBezTo>
                </a:path>
                <a:path w="22258" h="43038" stroke="0" extrusionOk="0">
                  <a:moveTo>
                    <a:pt x="3296" y="-1"/>
                  </a:moveTo>
                  <a:cubicBezTo>
                    <a:pt x="14123" y="1332"/>
                    <a:pt x="22258" y="10528"/>
                    <a:pt x="22258" y="21438"/>
                  </a:cubicBezTo>
                  <a:cubicBezTo>
                    <a:pt x="22258" y="33367"/>
                    <a:pt x="12587" y="43038"/>
                    <a:pt x="658" y="43038"/>
                  </a:cubicBezTo>
                  <a:cubicBezTo>
                    <a:pt x="438" y="43038"/>
                    <a:pt x="219" y="43034"/>
                    <a:pt x="0" y="43027"/>
                  </a:cubicBezTo>
                  <a:lnTo>
                    <a:pt x="658" y="21438"/>
                  </a:lnTo>
                  <a:close/>
                </a:path>
              </a:pathLst>
            </a:custGeom>
            <a:noFill/>
            <a:ln w="38100">
              <a:solidFill>
                <a:srgbClr val="FF0000"/>
              </a:solidFill>
              <a:prstDash val="sysDot"/>
              <a:round/>
              <a:headEnd/>
              <a:tailEnd/>
            </a:ln>
            <a:effectLst/>
          </p:spPr>
          <p:txBody>
            <a:bodyPr wrap="none" anchor="ctr"/>
            <a:lstStyle/>
            <a:p>
              <a:endParaRPr lang="zh-CN" altLang="en-US"/>
            </a:p>
          </p:txBody>
        </p:sp>
      </p:grpSp>
      <p:sp>
        <p:nvSpPr>
          <p:cNvPr id="556045" name="Oval 13"/>
          <p:cNvSpPr>
            <a:spLocks noChangeArrowheads="1"/>
          </p:cNvSpPr>
          <p:nvPr/>
        </p:nvSpPr>
        <p:spPr bwMode="auto">
          <a:xfrm>
            <a:off x="3819525" y="1055688"/>
            <a:ext cx="3390900" cy="695325"/>
          </a:xfrm>
          <a:prstGeom prst="ellipse">
            <a:avLst/>
          </a:prstGeom>
          <a:gradFill rotWithShape="0">
            <a:gsLst>
              <a:gs pos="0">
                <a:schemeClr val="bg1"/>
              </a:gs>
              <a:gs pos="100000">
                <a:schemeClr val="accent1"/>
              </a:gs>
            </a:gsLst>
            <a:lin ang="5400000" scaled="1"/>
          </a:gradFill>
          <a:ln w="12700">
            <a:solidFill>
              <a:schemeClr val="accent1"/>
            </a:solidFill>
            <a:round/>
            <a:headEnd/>
            <a:tailEnd/>
          </a:ln>
          <a:effectLst/>
        </p:spPr>
        <p:txBody>
          <a:bodyPr wrap="none" anchor="ctr"/>
          <a:lstStyle/>
          <a:p>
            <a:endParaRPr lang="zh-CN" altLang="en-US"/>
          </a:p>
        </p:txBody>
      </p:sp>
      <p:sp>
        <p:nvSpPr>
          <p:cNvPr id="556046" name="Oval 14"/>
          <p:cNvSpPr>
            <a:spLocks noChangeArrowheads="1"/>
          </p:cNvSpPr>
          <p:nvPr/>
        </p:nvSpPr>
        <p:spPr bwMode="auto">
          <a:xfrm>
            <a:off x="3805238" y="1055688"/>
            <a:ext cx="3435350" cy="698500"/>
          </a:xfrm>
          <a:prstGeom prst="ellipse">
            <a:avLst/>
          </a:prstGeom>
          <a:noFill/>
          <a:ln w="38100">
            <a:solidFill>
              <a:srgbClr val="FF0000"/>
            </a:solidFill>
            <a:round/>
            <a:headEnd/>
            <a:tailEnd/>
          </a:ln>
          <a:effectLst/>
        </p:spPr>
        <p:txBody>
          <a:bodyPr wrap="none" anchor="ctr"/>
          <a:lstStyle/>
          <a:p>
            <a:endParaRPr lang="zh-CN" altLang="en-US"/>
          </a:p>
        </p:txBody>
      </p:sp>
      <p:graphicFrame>
        <p:nvGraphicFramePr>
          <p:cNvPr id="556047" name="Object 15"/>
          <p:cNvGraphicFramePr>
            <a:graphicFrameLocks noChangeAspect="1"/>
          </p:cNvGraphicFramePr>
          <p:nvPr/>
        </p:nvGraphicFramePr>
        <p:xfrm>
          <a:off x="611560" y="1628800"/>
          <a:ext cx="1830537" cy="1296144"/>
        </p:xfrm>
        <a:graphic>
          <a:graphicData uri="http://schemas.openxmlformats.org/presentationml/2006/ole">
            <p:oleObj spid="_x0000_s801794" name="Equation" r:id="rId3" imgW="838080" imgH="634680" progId="Equation.DSMT4">
              <p:embed/>
            </p:oleObj>
          </a:graphicData>
        </a:graphic>
      </p:graphicFrame>
      <p:sp>
        <p:nvSpPr>
          <p:cNvPr id="556048" name="Rectangle 16"/>
          <p:cNvSpPr>
            <a:spLocks noGrp="1" noRot="1" noChangeArrowheads="1"/>
          </p:cNvSpPr>
          <p:nvPr>
            <p:ph type="title" idx="4294967295"/>
          </p:nvPr>
        </p:nvSpPr>
        <p:spPr>
          <a:xfrm>
            <a:off x="381000" y="4343400"/>
            <a:ext cx="361950" cy="282575"/>
          </a:xfrm>
        </p:spPr>
        <p:txBody>
          <a:bodyPr/>
          <a:lstStyle/>
          <a:p>
            <a:r>
              <a:rPr lang="en-US" altLang="zh-CN" sz="900" b="1">
                <a:solidFill>
                  <a:schemeClr val="bg1"/>
                </a:solidFill>
              </a:rPr>
              <a:t>.</a:t>
            </a:r>
            <a:endParaRPr lang="en-US" altLang="zh-CN" sz="2400" b="1">
              <a:solidFill>
                <a:schemeClr val="tx1"/>
              </a:solidFill>
            </a:endParaRPr>
          </a:p>
        </p:txBody>
      </p:sp>
      <p:sp>
        <p:nvSpPr>
          <p:cNvPr id="556049" name="Text Box 17"/>
          <p:cNvSpPr txBox="1">
            <a:spLocks noChangeArrowheads="1"/>
          </p:cNvSpPr>
          <p:nvPr/>
        </p:nvSpPr>
        <p:spPr bwMode="auto">
          <a:xfrm>
            <a:off x="539552" y="1052736"/>
            <a:ext cx="1422184" cy="461665"/>
          </a:xfrm>
          <a:prstGeom prst="rect">
            <a:avLst/>
          </a:prstGeom>
          <a:noFill/>
          <a:ln w="38100">
            <a:noFill/>
            <a:miter lim="800000"/>
            <a:headEnd/>
            <a:tailEnd/>
          </a:ln>
          <a:effectLst/>
        </p:spPr>
        <p:txBody>
          <a:bodyPr wrap="none" anchor="ctr">
            <a:spAutoFit/>
          </a:bodyPr>
          <a:lstStyle/>
          <a:p>
            <a:pPr algn="ctr"/>
            <a:r>
              <a:rPr kumimoji="1" lang="zh-CN" altLang="en-US" sz="2400" b="1" dirty="0" smtClean="0">
                <a:solidFill>
                  <a:schemeClr val="tx2"/>
                </a:solidFill>
                <a:ea typeface="楷体_GB2312" pitchFamily="49" charset="-122"/>
              </a:rPr>
              <a:t>一条直</a:t>
            </a:r>
            <a:r>
              <a:rPr kumimoji="1" lang="zh-CN" altLang="en-US" sz="2400" b="1" dirty="0">
                <a:solidFill>
                  <a:schemeClr val="tx2"/>
                </a:solidFill>
                <a:ea typeface="楷体_GB2312" pitchFamily="49" charset="-122"/>
              </a:rPr>
              <a:t>线</a:t>
            </a:r>
          </a:p>
        </p:txBody>
      </p:sp>
      <p:sp>
        <p:nvSpPr>
          <p:cNvPr id="556050" name="Text Box 18"/>
          <p:cNvSpPr txBox="1">
            <a:spLocks noChangeArrowheads="1"/>
          </p:cNvSpPr>
          <p:nvPr/>
        </p:nvSpPr>
        <p:spPr bwMode="auto">
          <a:xfrm>
            <a:off x="342900" y="3019425"/>
            <a:ext cx="1720850" cy="457200"/>
          </a:xfrm>
          <a:prstGeom prst="rect">
            <a:avLst/>
          </a:prstGeom>
          <a:noFill/>
          <a:ln w="38100">
            <a:noFill/>
            <a:miter lim="800000"/>
            <a:headEnd/>
            <a:tailEnd/>
          </a:ln>
          <a:effectLst/>
        </p:spPr>
        <p:txBody>
          <a:bodyPr wrap="none" anchor="ctr">
            <a:spAutoFit/>
          </a:bodyPr>
          <a:lstStyle/>
          <a:p>
            <a:pPr algn="ctr"/>
            <a:r>
              <a:rPr kumimoji="1" lang="zh-CN" altLang="en-US" sz="2400" b="1">
                <a:solidFill>
                  <a:schemeClr val="tx2"/>
                </a:solidFill>
                <a:ea typeface="楷体_GB2312" pitchFamily="49" charset="-122"/>
              </a:rPr>
              <a:t>绕 </a:t>
            </a:r>
            <a:r>
              <a:rPr kumimoji="1" lang="en-US" altLang="zh-CN" sz="2400" b="1" i="1">
                <a:solidFill>
                  <a:schemeClr val="tx2"/>
                </a:solidFill>
                <a:ea typeface="楷体_GB2312" pitchFamily="49" charset="-122"/>
              </a:rPr>
              <a:t>x</a:t>
            </a:r>
            <a:r>
              <a:rPr kumimoji="1" lang="en-US" altLang="zh-CN" sz="2400" b="1">
                <a:solidFill>
                  <a:schemeClr val="tx2"/>
                </a:solidFill>
                <a:ea typeface="楷体_GB2312" pitchFamily="49" charset="-122"/>
              </a:rPr>
              <a:t> </a:t>
            </a:r>
            <a:r>
              <a:rPr kumimoji="1" lang="zh-CN" altLang="en-US" sz="2400" b="1">
                <a:solidFill>
                  <a:schemeClr val="tx2"/>
                </a:solidFill>
                <a:ea typeface="楷体_GB2312" pitchFamily="49" charset="-122"/>
              </a:rPr>
              <a:t>轴一周</a:t>
            </a:r>
          </a:p>
        </p:txBody>
      </p:sp>
      <p:grpSp>
        <p:nvGrpSpPr>
          <p:cNvPr id="5" name="Group 19"/>
          <p:cNvGrpSpPr>
            <a:grpSpLocks/>
          </p:cNvGrpSpPr>
          <p:nvPr/>
        </p:nvGrpSpPr>
        <p:grpSpPr bwMode="auto">
          <a:xfrm>
            <a:off x="5059363" y="457200"/>
            <a:ext cx="3386137" cy="5053013"/>
            <a:chOff x="3187" y="288"/>
            <a:chExt cx="2133" cy="3183"/>
          </a:xfrm>
        </p:grpSpPr>
        <p:sp>
          <p:nvSpPr>
            <p:cNvPr id="556052" name="Freeform 20"/>
            <p:cNvSpPr>
              <a:spLocks/>
            </p:cNvSpPr>
            <p:nvPr/>
          </p:nvSpPr>
          <p:spPr bwMode="auto">
            <a:xfrm>
              <a:off x="3480" y="2172"/>
              <a:ext cx="1788" cy="3"/>
            </a:xfrm>
            <a:custGeom>
              <a:avLst/>
              <a:gdLst/>
              <a:ahLst/>
              <a:cxnLst>
                <a:cxn ang="0">
                  <a:pos x="0" y="3"/>
                </a:cxn>
                <a:cxn ang="0">
                  <a:pos x="1788" y="0"/>
                </a:cxn>
              </a:cxnLst>
              <a:rect l="0" t="0" r="r" b="b"/>
              <a:pathLst>
                <a:path w="1788" h="3">
                  <a:moveTo>
                    <a:pt x="0" y="3"/>
                  </a:moveTo>
                  <a:lnTo>
                    <a:pt x="1788" y="0"/>
                  </a:lnTo>
                </a:path>
              </a:pathLst>
            </a:custGeom>
            <a:noFill/>
            <a:ln w="28575" cmpd="sng">
              <a:solidFill>
                <a:schemeClr val="tx1"/>
              </a:solidFill>
              <a:round/>
              <a:headEnd/>
              <a:tailEnd type="triangle" w="med" len="med"/>
            </a:ln>
            <a:effectLst/>
          </p:spPr>
          <p:txBody>
            <a:bodyPr wrap="none" anchor="ctr"/>
            <a:lstStyle/>
            <a:p>
              <a:endParaRPr lang="zh-CN" altLang="en-US"/>
            </a:p>
          </p:txBody>
        </p:sp>
        <p:sp>
          <p:nvSpPr>
            <p:cNvPr id="556053" name="Freeform 21"/>
            <p:cNvSpPr>
              <a:spLocks/>
            </p:cNvSpPr>
            <p:nvPr/>
          </p:nvSpPr>
          <p:spPr bwMode="auto">
            <a:xfrm>
              <a:off x="3479" y="396"/>
              <a:ext cx="6" cy="3075"/>
            </a:xfrm>
            <a:custGeom>
              <a:avLst/>
              <a:gdLst/>
              <a:ahLst/>
              <a:cxnLst>
                <a:cxn ang="0">
                  <a:pos x="6" y="3075"/>
                </a:cxn>
                <a:cxn ang="0">
                  <a:pos x="0" y="0"/>
                </a:cxn>
              </a:cxnLst>
              <a:rect l="0" t="0" r="r" b="b"/>
              <a:pathLst>
                <a:path w="6" h="3075">
                  <a:moveTo>
                    <a:pt x="6" y="3075"/>
                  </a:moveTo>
                  <a:lnTo>
                    <a:pt x="0" y="0"/>
                  </a:lnTo>
                </a:path>
              </a:pathLst>
            </a:custGeom>
            <a:noFill/>
            <a:ln w="28575" cmpd="sng">
              <a:solidFill>
                <a:schemeClr val="tx1"/>
              </a:solidFill>
              <a:prstDash val="dashDot"/>
              <a:round/>
              <a:headEnd/>
              <a:tailEnd type="triangle" w="med" len="med"/>
            </a:ln>
            <a:effectLst/>
          </p:spPr>
          <p:txBody>
            <a:bodyPr wrap="none" anchor="ctr"/>
            <a:lstStyle/>
            <a:p>
              <a:endParaRPr lang="zh-CN" altLang="en-US"/>
            </a:p>
          </p:txBody>
        </p:sp>
        <p:sp>
          <p:nvSpPr>
            <p:cNvPr id="556054" name="Text Box 22"/>
            <p:cNvSpPr txBox="1">
              <a:spLocks noChangeArrowheads="1"/>
            </p:cNvSpPr>
            <p:nvPr/>
          </p:nvSpPr>
          <p:spPr bwMode="auto">
            <a:xfrm>
              <a:off x="3492" y="288"/>
              <a:ext cx="196" cy="250"/>
            </a:xfrm>
            <a:prstGeom prst="rect">
              <a:avLst/>
            </a:prstGeom>
            <a:noFill/>
            <a:ln w="9525" cap="rnd">
              <a:noFill/>
              <a:prstDash val="sysDot"/>
              <a:miter lim="800000"/>
              <a:headEnd/>
              <a:tailEnd/>
            </a:ln>
            <a:effectLst/>
          </p:spPr>
          <p:txBody>
            <a:bodyPr wrap="none" anchor="ctr">
              <a:spAutoFit/>
            </a:bodyPr>
            <a:lstStyle/>
            <a:p>
              <a:pPr algn="ctr"/>
              <a:r>
                <a:rPr kumimoji="1" lang="en-US" altLang="zh-CN" sz="2000" b="1" i="1">
                  <a:ea typeface="楷体_GB2312" pitchFamily="49" charset="-122"/>
                </a:rPr>
                <a:t>x</a:t>
              </a:r>
              <a:endParaRPr kumimoji="1" lang="en-US" altLang="zh-CN" sz="1600">
                <a:ea typeface="楷体_GB2312" pitchFamily="49" charset="-122"/>
              </a:endParaRPr>
            </a:p>
          </p:txBody>
        </p:sp>
        <p:sp>
          <p:nvSpPr>
            <p:cNvPr id="556055" name="Text Box 23"/>
            <p:cNvSpPr txBox="1">
              <a:spLocks noChangeArrowheads="1"/>
            </p:cNvSpPr>
            <p:nvPr/>
          </p:nvSpPr>
          <p:spPr bwMode="auto">
            <a:xfrm>
              <a:off x="5106" y="2035"/>
              <a:ext cx="214" cy="442"/>
            </a:xfrm>
            <a:prstGeom prst="rect">
              <a:avLst/>
            </a:prstGeom>
            <a:noFill/>
            <a:ln w="9525" cap="rnd">
              <a:noFill/>
              <a:prstDash val="sysDot"/>
              <a:miter lim="800000"/>
              <a:headEnd/>
              <a:tailEnd/>
            </a:ln>
            <a:effectLst/>
          </p:spPr>
          <p:txBody>
            <a:bodyPr anchor="ctr">
              <a:spAutoFit/>
            </a:bodyPr>
            <a:lstStyle/>
            <a:p>
              <a:pPr algn="ctr"/>
              <a:r>
                <a:rPr kumimoji="1" lang="en-US" altLang="zh-CN" sz="2000" b="1">
                  <a:ea typeface="楷体_GB2312" pitchFamily="49" charset="-122"/>
                </a:rPr>
                <a:t> </a:t>
              </a:r>
              <a:r>
                <a:rPr kumimoji="1" lang="en-US" altLang="zh-CN" sz="2000" b="1" i="1">
                  <a:ea typeface="楷体_GB2312" pitchFamily="49" charset="-122"/>
                </a:rPr>
                <a:t>y</a:t>
              </a:r>
              <a:endParaRPr kumimoji="1" lang="en-US" altLang="zh-CN" sz="2000" b="1">
                <a:ea typeface="楷体_GB2312" pitchFamily="49" charset="-122"/>
              </a:endParaRPr>
            </a:p>
          </p:txBody>
        </p:sp>
        <p:sp>
          <p:nvSpPr>
            <p:cNvPr id="556056" name="Text Box 24"/>
            <p:cNvSpPr txBox="1">
              <a:spLocks noChangeArrowheads="1"/>
            </p:cNvSpPr>
            <p:nvPr/>
          </p:nvSpPr>
          <p:spPr bwMode="auto">
            <a:xfrm>
              <a:off x="3187" y="2031"/>
              <a:ext cx="212" cy="288"/>
            </a:xfrm>
            <a:prstGeom prst="rect">
              <a:avLst/>
            </a:prstGeom>
            <a:noFill/>
            <a:ln w="9525">
              <a:noFill/>
              <a:miter lim="800000"/>
              <a:headEnd/>
              <a:tailEnd/>
            </a:ln>
            <a:effectLst/>
          </p:spPr>
          <p:txBody>
            <a:bodyPr wrap="none">
              <a:spAutoFit/>
            </a:bodyPr>
            <a:lstStyle/>
            <a:p>
              <a:r>
                <a:rPr kumimoji="1" lang="en-US" altLang="zh-CN" sz="2400" i="1" dirty="0">
                  <a:ea typeface="楷体_GB2312" pitchFamily="49" charset="-122"/>
                </a:rPr>
                <a:t>o</a:t>
              </a:r>
              <a:endParaRPr kumimoji="1" lang="en-US" altLang="zh-CN" sz="2400" dirty="0">
                <a:ea typeface="楷体_GB2312" pitchFamily="49" charset="-122"/>
              </a:endParaRPr>
            </a:p>
          </p:txBody>
        </p:sp>
      </p:grpSp>
      <p:grpSp>
        <p:nvGrpSpPr>
          <p:cNvPr id="6" name="Group 25"/>
          <p:cNvGrpSpPr>
            <a:grpSpLocks/>
          </p:cNvGrpSpPr>
          <p:nvPr/>
        </p:nvGrpSpPr>
        <p:grpSpPr bwMode="auto">
          <a:xfrm>
            <a:off x="5524500" y="2103438"/>
            <a:ext cx="1881188" cy="1354137"/>
            <a:chOff x="3480" y="1325"/>
            <a:chExt cx="1185" cy="853"/>
          </a:xfrm>
        </p:grpSpPr>
        <p:sp>
          <p:nvSpPr>
            <p:cNvPr id="556058" name="Freeform 26"/>
            <p:cNvSpPr>
              <a:spLocks/>
            </p:cNvSpPr>
            <p:nvPr/>
          </p:nvSpPr>
          <p:spPr bwMode="auto">
            <a:xfrm>
              <a:off x="3480" y="1440"/>
              <a:ext cx="974" cy="738"/>
            </a:xfrm>
            <a:custGeom>
              <a:avLst/>
              <a:gdLst/>
              <a:ahLst/>
              <a:cxnLst>
                <a:cxn ang="0">
                  <a:pos x="0" y="738"/>
                </a:cxn>
                <a:cxn ang="0">
                  <a:pos x="974" y="0"/>
                </a:cxn>
              </a:cxnLst>
              <a:rect l="0" t="0" r="r" b="b"/>
              <a:pathLst>
                <a:path w="974" h="738">
                  <a:moveTo>
                    <a:pt x="0" y="738"/>
                  </a:moveTo>
                  <a:lnTo>
                    <a:pt x="974" y="0"/>
                  </a:lnTo>
                </a:path>
              </a:pathLst>
            </a:custGeom>
            <a:noFill/>
            <a:ln w="28575" cmpd="sng">
              <a:solidFill>
                <a:schemeClr val="tx1"/>
              </a:solidFill>
              <a:round/>
              <a:headEnd/>
              <a:tailEnd type="triangle" w="med" len="med"/>
            </a:ln>
            <a:effectLst/>
          </p:spPr>
          <p:txBody>
            <a:bodyPr wrap="none" anchor="ctr"/>
            <a:lstStyle/>
            <a:p>
              <a:endParaRPr lang="zh-CN" altLang="en-US"/>
            </a:p>
          </p:txBody>
        </p:sp>
        <p:sp>
          <p:nvSpPr>
            <p:cNvPr id="556059" name="Text Box 27"/>
            <p:cNvSpPr txBox="1">
              <a:spLocks noChangeArrowheads="1"/>
            </p:cNvSpPr>
            <p:nvPr/>
          </p:nvSpPr>
          <p:spPr bwMode="auto">
            <a:xfrm>
              <a:off x="4487" y="1325"/>
              <a:ext cx="178" cy="250"/>
            </a:xfrm>
            <a:prstGeom prst="rect">
              <a:avLst/>
            </a:prstGeom>
            <a:noFill/>
            <a:ln w="9525">
              <a:noFill/>
              <a:miter lim="800000"/>
              <a:headEnd/>
              <a:tailEnd/>
            </a:ln>
            <a:effectLst/>
          </p:spPr>
          <p:txBody>
            <a:bodyPr wrap="none">
              <a:spAutoFit/>
            </a:bodyPr>
            <a:lstStyle/>
            <a:p>
              <a:r>
                <a:rPr kumimoji="1" lang="en-US" altLang="zh-CN" sz="2000" b="1" i="1">
                  <a:ea typeface="楷体_GB2312" pitchFamily="49" charset="-122"/>
                </a:rPr>
                <a:t>z</a:t>
              </a:r>
              <a:endParaRPr kumimoji="1" lang="en-US" altLang="zh-CN" sz="2400">
                <a:ea typeface="楷体_GB2312" pitchFamily="49" charset="-122"/>
              </a:endParaRPr>
            </a:p>
          </p:txBody>
        </p:sp>
      </p:grpSp>
      <p:sp>
        <p:nvSpPr>
          <p:cNvPr id="556060" name="Freeform 28"/>
          <p:cNvSpPr>
            <a:spLocks/>
          </p:cNvSpPr>
          <p:nvPr/>
        </p:nvSpPr>
        <p:spPr bwMode="auto">
          <a:xfrm>
            <a:off x="5524500" y="722313"/>
            <a:ext cx="1588" cy="1014412"/>
          </a:xfrm>
          <a:custGeom>
            <a:avLst/>
            <a:gdLst/>
            <a:ahLst/>
            <a:cxnLst>
              <a:cxn ang="0">
                <a:pos x="0" y="639"/>
              </a:cxn>
              <a:cxn ang="0">
                <a:pos x="0" y="0"/>
              </a:cxn>
            </a:cxnLst>
            <a:rect l="0" t="0" r="r" b="b"/>
            <a:pathLst>
              <a:path w="1" h="639">
                <a:moveTo>
                  <a:pt x="0" y="639"/>
                </a:moveTo>
                <a:lnTo>
                  <a:pt x="0" y="0"/>
                </a:lnTo>
              </a:path>
            </a:pathLst>
          </a:custGeom>
          <a:noFill/>
          <a:ln w="28575" cap="flat" cmpd="sng">
            <a:solidFill>
              <a:schemeClr val="tx1"/>
            </a:solidFill>
            <a:prstDash val="solid"/>
            <a:round/>
            <a:headEnd type="none" w="med" len="med"/>
            <a:tailEnd type="none" w="med" len="med"/>
          </a:ln>
          <a:effectLst/>
        </p:spPr>
        <p:txBody>
          <a:bodyPr wrap="none" anchor="ctr">
            <a:spAutoFit/>
          </a:bodyPr>
          <a:lstStyle/>
          <a:p>
            <a:endParaRPr lang="zh-CN" altLang="en-US"/>
          </a:p>
        </p:txBody>
      </p:sp>
      <p:sp>
        <p:nvSpPr>
          <p:cNvPr id="556061" name="Rectangle 29"/>
          <p:cNvSpPr>
            <a:spLocks noChangeArrowheads="1"/>
          </p:cNvSpPr>
          <p:nvPr/>
        </p:nvSpPr>
        <p:spPr bwMode="auto">
          <a:xfrm>
            <a:off x="381000" y="304800"/>
            <a:ext cx="2373313" cy="415925"/>
          </a:xfrm>
          <a:prstGeom prst="rect">
            <a:avLst/>
          </a:prstGeom>
          <a:noFill/>
          <a:ln w="9525">
            <a:noFill/>
            <a:miter lim="800000"/>
            <a:headEnd/>
            <a:tailEnd/>
          </a:ln>
        </p:spPr>
        <p:txBody>
          <a:bodyPr/>
          <a:lstStyle/>
          <a:p>
            <a:pPr algn="ctr"/>
            <a:r>
              <a:rPr lang="en-US" altLang="zh-CN" sz="2400" b="1">
                <a:solidFill>
                  <a:srgbClr val="FF0000"/>
                </a:solidFill>
                <a:latin typeface="楷体_GB2312" pitchFamily="49" charset="-122"/>
              </a:rPr>
              <a:t>3</a:t>
            </a:r>
            <a:r>
              <a:rPr lang="en-US" altLang="zh-CN" sz="2400">
                <a:latin typeface="楷体_GB2312" pitchFamily="49" charset="-122"/>
              </a:rPr>
              <a:t> </a:t>
            </a:r>
            <a:r>
              <a:rPr lang="zh-CN" altLang="en-US" sz="2400" b="1">
                <a:latin typeface="Arial" charset="0"/>
              </a:rPr>
              <a:t>旋转锥面</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0" fill="hold"/>
                                        <p:tgtEl>
                                          <p:spTgt spid="2"/>
                                        </p:tgtEl>
                                        <p:attrNameLst>
                                          <p:attrName>ppt_w</p:attrName>
                                        </p:attrNameLst>
                                      </p:cBhvr>
                                      <p:tavLst>
                                        <p:tav tm="0" fmla="#ppt_w*sin(2.5*pi*$)">
                                          <p:val>
                                            <p:fltVal val="0"/>
                                          </p:val>
                                        </p:tav>
                                        <p:tav tm="100000">
                                          <p:val>
                                            <p:fltVal val="1"/>
                                          </p:val>
                                        </p:tav>
                                      </p:tavLst>
                                    </p:anim>
                                    <p:anim calcmode="lin" valueType="num">
                                      <p:cBhvr>
                                        <p:cTn id="8" dur="5000" fill="hold"/>
                                        <p:tgtEl>
                                          <p:spTgt spid="2"/>
                                        </p:tgtEl>
                                        <p:attrNameLst>
                                          <p:attrName>ppt_h</p:attrName>
                                        </p:attrNameLst>
                                      </p:cBhvr>
                                      <p:tavLst>
                                        <p:tav tm="0">
                                          <p:val>
                                            <p:strVal val="#ppt_h"/>
                                          </p:val>
                                        </p:tav>
                                        <p:tav tm="100000">
                                          <p:val>
                                            <p:strVal val="#ppt_h"/>
                                          </p:val>
                                        </p:tav>
                                      </p:tavLst>
                                    </p:anim>
                                  </p:childTnLst>
                                </p:cTn>
                              </p:par>
                            </p:childTnLst>
                          </p:cTn>
                        </p:par>
                        <p:par>
                          <p:cTn id="9" fill="hold">
                            <p:stCondLst>
                              <p:cond delay="5000"/>
                            </p:stCondLst>
                            <p:childTnLst>
                              <p:par>
                                <p:cTn id="10" presetID="18" presetClass="entr" presetSubtype="3"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upRight)">
                                      <p:cBhvr>
                                        <p:cTn id="12" dur="500"/>
                                        <p:tgtEl>
                                          <p:spTgt spid="6"/>
                                        </p:tgtEl>
                                      </p:cBhvr>
                                    </p:animEffect>
                                  </p:childTnLst>
                                </p:cTn>
                              </p:par>
                            </p:childTnLst>
                          </p:cTn>
                        </p:par>
                        <p:par>
                          <p:cTn id="13" fill="hold">
                            <p:stCondLst>
                              <p:cond delay="5500"/>
                            </p:stCondLst>
                            <p:childTnLst>
                              <p:par>
                                <p:cTn id="14" presetID="9"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dissolve">
                                      <p:cBhvr>
                                        <p:cTn id="16" dur="500"/>
                                        <p:tgtEl>
                                          <p:spTgt spid="4"/>
                                        </p:tgtEl>
                                      </p:cBhvr>
                                    </p:animEffect>
                                  </p:childTnLst>
                                </p:cTn>
                              </p:par>
                            </p:childTnLst>
                          </p:cTn>
                        </p:par>
                        <p:par>
                          <p:cTn id="17" fill="hold">
                            <p:stCondLst>
                              <p:cond delay="6000"/>
                            </p:stCondLst>
                            <p:childTnLst>
                              <p:par>
                                <p:cTn id="18" presetID="9" presetClass="entr" presetSubtype="0" fill="hold" grpId="0" nodeType="afterEffect">
                                  <p:stCondLst>
                                    <p:cond delay="0"/>
                                  </p:stCondLst>
                                  <p:childTnLst>
                                    <p:set>
                                      <p:cBhvr>
                                        <p:cTn id="19" dur="1" fill="hold">
                                          <p:stCondLst>
                                            <p:cond delay="0"/>
                                          </p:stCondLst>
                                        </p:cTn>
                                        <p:tgtEl>
                                          <p:spTgt spid="556046"/>
                                        </p:tgtEl>
                                        <p:attrNameLst>
                                          <p:attrName>style.visibility</p:attrName>
                                        </p:attrNameLst>
                                      </p:cBhvr>
                                      <p:to>
                                        <p:strVal val="visible"/>
                                      </p:to>
                                    </p:set>
                                    <p:animEffect transition="in" filter="dissolve">
                                      <p:cBhvr>
                                        <p:cTn id="20" dur="500"/>
                                        <p:tgtEl>
                                          <p:spTgt spid="55604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556041"/>
                                        </p:tgtEl>
                                        <p:attrNameLst>
                                          <p:attrName>style.visibility</p:attrName>
                                        </p:attrNameLst>
                                      </p:cBhvr>
                                      <p:to>
                                        <p:strVal val="visible"/>
                                      </p:to>
                                    </p:set>
                                    <p:animEffect transition="in" filter="wipe(down)">
                                      <p:cBhvr>
                                        <p:cTn id="25" dur="500"/>
                                        <p:tgtEl>
                                          <p:spTgt spid="556041"/>
                                        </p:tgtEl>
                                      </p:cBhvr>
                                    </p:animEffect>
                                  </p:childTnLst>
                                </p:cTn>
                              </p:par>
                            </p:childTnLst>
                          </p:cTn>
                        </p:par>
                        <p:par>
                          <p:cTn id="26" fill="hold">
                            <p:stCondLst>
                              <p:cond delay="500"/>
                            </p:stCondLst>
                            <p:childTnLst>
                              <p:par>
                                <p:cTn id="27" presetID="22" presetClass="entr" presetSubtype="4" fill="hold" grpId="0" nodeType="afterEffect">
                                  <p:stCondLst>
                                    <p:cond delay="0"/>
                                  </p:stCondLst>
                                  <p:childTnLst>
                                    <p:set>
                                      <p:cBhvr>
                                        <p:cTn id="28" dur="1" fill="hold">
                                          <p:stCondLst>
                                            <p:cond delay="0"/>
                                          </p:stCondLst>
                                        </p:cTn>
                                        <p:tgtEl>
                                          <p:spTgt spid="556040"/>
                                        </p:tgtEl>
                                        <p:attrNameLst>
                                          <p:attrName>style.visibility</p:attrName>
                                        </p:attrNameLst>
                                      </p:cBhvr>
                                      <p:to>
                                        <p:strVal val="visible"/>
                                      </p:to>
                                    </p:set>
                                    <p:animEffect transition="in" filter="wipe(down)">
                                      <p:cBhvr>
                                        <p:cTn id="29" dur="500"/>
                                        <p:tgtEl>
                                          <p:spTgt spid="556040"/>
                                        </p:tgtEl>
                                      </p:cBhvr>
                                    </p:animEffect>
                                  </p:childTnLst>
                                </p:cTn>
                              </p:par>
                            </p:childTnLst>
                          </p:cTn>
                        </p:par>
                        <p:par>
                          <p:cTn id="30" fill="hold">
                            <p:stCondLst>
                              <p:cond delay="1000"/>
                            </p:stCondLst>
                            <p:childTnLst>
                              <p:par>
                                <p:cTn id="31" presetID="22" presetClass="entr" presetSubtype="4" fill="hold" grpId="0" nodeType="afterEffect">
                                  <p:stCondLst>
                                    <p:cond delay="0"/>
                                  </p:stCondLst>
                                  <p:childTnLst>
                                    <p:set>
                                      <p:cBhvr>
                                        <p:cTn id="32" dur="1" fill="hold">
                                          <p:stCondLst>
                                            <p:cond delay="0"/>
                                          </p:stCondLst>
                                        </p:cTn>
                                        <p:tgtEl>
                                          <p:spTgt spid="556045"/>
                                        </p:tgtEl>
                                        <p:attrNameLst>
                                          <p:attrName>style.visibility</p:attrName>
                                        </p:attrNameLst>
                                      </p:cBhvr>
                                      <p:to>
                                        <p:strVal val="visible"/>
                                      </p:to>
                                    </p:set>
                                    <p:animEffect transition="in" filter="wipe(down)">
                                      <p:cBhvr>
                                        <p:cTn id="33" dur="500"/>
                                        <p:tgtEl>
                                          <p:spTgt spid="556045"/>
                                        </p:tgtEl>
                                      </p:cBhvr>
                                    </p:animEffect>
                                  </p:childTnLst>
                                </p:cTn>
                              </p:par>
                            </p:childTnLst>
                          </p:cTn>
                        </p:par>
                        <p:par>
                          <p:cTn id="34" fill="hold">
                            <p:stCondLst>
                              <p:cond delay="1500"/>
                            </p:stCondLst>
                            <p:childTnLst>
                              <p:par>
                                <p:cTn id="35" presetID="22" presetClass="entr" presetSubtype="4" fill="hold" grpId="0" nodeType="afterEffect">
                                  <p:stCondLst>
                                    <p:cond delay="0"/>
                                  </p:stCondLst>
                                  <p:childTnLst>
                                    <p:set>
                                      <p:cBhvr>
                                        <p:cTn id="36" dur="1" fill="hold">
                                          <p:stCondLst>
                                            <p:cond delay="0"/>
                                          </p:stCondLst>
                                        </p:cTn>
                                        <p:tgtEl>
                                          <p:spTgt spid="556060"/>
                                        </p:tgtEl>
                                        <p:attrNameLst>
                                          <p:attrName>style.visibility</p:attrName>
                                        </p:attrNameLst>
                                      </p:cBhvr>
                                      <p:to>
                                        <p:strVal val="visible"/>
                                      </p:to>
                                    </p:set>
                                    <p:animEffect transition="in" filter="wipe(down)">
                                      <p:cBhvr>
                                        <p:cTn id="37" dur="500"/>
                                        <p:tgtEl>
                                          <p:spTgt spid="556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40" grpId="0" animBg="1"/>
      <p:bldP spid="556041" grpId="0" animBg="1"/>
      <p:bldP spid="556045" grpId="0" animBg="1"/>
      <p:bldP spid="556046" grpId="0" animBg="1"/>
      <p:bldP spid="55606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Freeform 2"/>
          <p:cNvSpPr>
            <a:spLocks/>
          </p:cNvSpPr>
          <p:nvPr/>
        </p:nvSpPr>
        <p:spPr bwMode="auto">
          <a:xfrm>
            <a:off x="3786188" y="1447800"/>
            <a:ext cx="3433762" cy="2001838"/>
          </a:xfrm>
          <a:custGeom>
            <a:avLst/>
            <a:gdLst/>
            <a:ahLst/>
            <a:cxnLst>
              <a:cxn ang="0">
                <a:pos x="1096" y="1261"/>
              </a:cxn>
              <a:cxn ang="0">
                <a:pos x="2163" y="24"/>
              </a:cxn>
              <a:cxn ang="0">
                <a:pos x="1969" y="105"/>
              </a:cxn>
              <a:cxn ang="0">
                <a:pos x="1788" y="144"/>
              </a:cxn>
              <a:cxn ang="0">
                <a:pos x="1491" y="174"/>
              </a:cxn>
              <a:cxn ang="0">
                <a:pos x="1209" y="192"/>
              </a:cxn>
              <a:cxn ang="0">
                <a:pos x="984" y="192"/>
              </a:cxn>
              <a:cxn ang="0">
                <a:pos x="765" y="180"/>
              </a:cxn>
              <a:cxn ang="0">
                <a:pos x="560" y="160"/>
              </a:cxn>
              <a:cxn ang="0">
                <a:pos x="465" y="150"/>
              </a:cxn>
              <a:cxn ang="0">
                <a:pos x="282" y="114"/>
              </a:cxn>
              <a:cxn ang="0">
                <a:pos x="99" y="60"/>
              </a:cxn>
              <a:cxn ang="0">
                <a:pos x="0" y="0"/>
              </a:cxn>
              <a:cxn ang="0">
                <a:pos x="1096" y="1261"/>
              </a:cxn>
            </a:cxnLst>
            <a:rect l="0" t="0" r="r" b="b"/>
            <a:pathLst>
              <a:path w="2163" h="1261">
                <a:moveTo>
                  <a:pt x="1096" y="1261"/>
                </a:moveTo>
                <a:lnTo>
                  <a:pt x="2163" y="24"/>
                </a:lnTo>
                <a:lnTo>
                  <a:pt x="1969" y="105"/>
                </a:lnTo>
                <a:lnTo>
                  <a:pt x="1788" y="144"/>
                </a:lnTo>
                <a:lnTo>
                  <a:pt x="1491" y="174"/>
                </a:lnTo>
                <a:lnTo>
                  <a:pt x="1209" y="192"/>
                </a:lnTo>
                <a:lnTo>
                  <a:pt x="984" y="192"/>
                </a:lnTo>
                <a:lnTo>
                  <a:pt x="765" y="180"/>
                </a:lnTo>
                <a:lnTo>
                  <a:pt x="560" y="160"/>
                </a:lnTo>
                <a:lnTo>
                  <a:pt x="465" y="150"/>
                </a:lnTo>
                <a:lnTo>
                  <a:pt x="282" y="114"/>
                </a:lnTo>
                <a:lnTo>
                  <a:pt x="99" y="60"/>
                </a:lnTo>
                <a:lnTo>
                  <a:pt x="0" y="0"/>
                </a:lnTo>
                <a:lnTo>
                  <a:pt x="1096" y="1261"/>
                </a:lnTo>
                <a:close/>
              </a:path>
            </a:pathLst>
          </a:custGeom>
          <a:gradFill rotWithShape="0">
            <a:gsLst>
              <a:gs pos="0">
                <a:srgbClr val="FF0000"/>
              </a:gs>
              <a:gs pos="50000">
                <a:srgbClr val="FF0000">
                  <a:gamma/>
                  <a:shade val="46275"/>
                  <a:invGamma/>
                </a:srgbClr>
              </a:gs>
              <a:gs pos="100000">
                <a:srgbClr val="FF0000"/>
              </a:gs>
            </a:gsLst>
            <a:lin ang="0" scaled="1"/>
          </a:gradFill>
          <a:ln w="9525">
            <a:noFill/>
            <a:round/>
            <a:headEnd/>
            <a:tailEnd/>
          </a:ln>
          <a:effectLst/>
        </p:spPr>
        <p:txBody>
          <a:bodyPr wrap="none" anchor="ctr"/>
          <a:lstStyle/>
          <a:p>
            <a:endParaRPr lang="zh-CN" altLang="en-US"/>
          </a:p>
        </p:txBody>
      </p:sp>
      <p:sp>
        <p:nvSpPr>
          <p:cNvPr id="557059" name="Freeform 3"/>
          <p:cNvSpPr>
            <a:spLocks/>
          </p:cNvSpPr>
          <p:nvPr/>
        </p:nvSpPr>
        <p:spPr bwMode="auto">
          <a:xfrm>
            <a:off x="3824288" y="3443288"/>
            <a:ext cx="3443287" cy="2395537"/>
          </a:xfrm>
          <a:custGeom>
            <a:avLst/>
            <a:gdLst/>
            <a:ahLst/>
            <a:cxnLst>
              <a:cxn ang="0">
                <a:pos x="1077" y="0"/>
              </a:cxn>
              <a:cxn ang="0">
                <a:pos x="2154" y="1254"/>
              </a:cxn>
              <a:cxn ang="0">
                <a:pos x="2169" y="1317"/>
              </a:cxn>
              <a:cxn ang="0">
                <a:pos x="2136" y="1358"/>
              </a:cxn>
              <a:cxn ang="0">
                <a:pos x="2000" y="1413"/>
              </a:cxn>
              <a:cxn ang="0">
                <a:pos x="1799" y="1458"/>
              </a:cxn>
              <a:cxn ang="0">
                <a:pos x="1581" y="1485"/>
              </a:cxn>
              <a:cxn ang="0">
                <a:pos x="1281" y="1509"/>
              </a:cxn>
              <a:cxn ang="0">
                <a:pos x="936" y="1503"/>
              </a:cxn>
              <a:cxn ang="0">
                <a:pos x="477" y="1461"/>
              </a:cxn>
              <a:cxn ang="0">
                <a:pos x="318" y="1428"/>
              </a:cxn>
              <a:cxn ang="0">
                <a:pos x="172" y="1385"/>
              </a:cxn>
              <a:cxn ang="0">
                <a:pos x="69" y="1344"/>
              </a:cxn>
              <a:cxn ang="0">
                <a:pos x="0" y="1303"/>
              </a:cxn>
              <a:cxn ang="0">
                <a:pos x="12" y="1233"/>
              </a:cxn>
              <a:cxn ang="0">
                <a:pos x="1077" y="0"/>
              </a:cxn>
            </a:cxnLst>
            <a:rect l="0" t="0" r="r" b="b"/>
            <a:pathLst>
              <a:path w="2169" h="1509">
                <a:moveTo>
                  <a:pt x="1077" y="0"/>
                </a:moveTo>
                <a:lnTo>
                  <a:pt x="2154" y="1254"/>
                </a:lnTo>
                <a:lnTo>
                  <a:pt x="2169" y="1317"/>
                </a:lnTo>
                <a:lnTo>
                  <a:pt x="2136" y="1358"/>
                </a:lnTo>
                <a:lnTo>
                  <a:pt x="2000" y="1413"/>
                </a:lnTo>
                <a:lnTo>
                  <a:pt x="1799" y="1458"/>
                </a:lnTo>
                <a:lnTo>
                  <a:pt x="1581" y="1485"/>
                </a:lnTo>
                <a:lnTo>
                  <a:pt x="1281" y="1509"/>
                </a:lnTo>
                <a:lnTo>
                  <a:pt x="936" y="1503"/>
                </a:lnTo>
                <a:lnTo>
                  <a:pt x="477" y="1461"/>
                </a:lnTo>
                <a:lnTo>
                  <a:pt x="318" y="1428"/>
                </a:lnTo>
                <a:lnTo>
                  <a:pt x="172" y="1385"/>
                </a:lnTo>
                <a:lnTo>
                  <a:pt x="69" y="1344"/>
                </a:lnTo>
                <a:lnTo>
                  <a:pt x="0" y="1303"/>
                </a:lnTo>
                <a:lnTo>
                  <a:pt x="12" y="1233"/>
                </a:lnTo>
                <a:lnTo>
                  <a:pt x="1077" y="0"/>
                </a:lnTo>
                <a:close/>
              </a:path>
            </a:pathLst>
          </a:custGeom>
          <a:gradFill rotWithShape="0">
            <a:gsLst>
              <a:gs pos="0">
                <a:srgbClr val="FF0000"/>
              </a:gs>
              <a:gs pos="50000">
                <a:srgbClr val="FF0000">
                  <a:gamma/>
                  <a:shade val="46275"/>
                  <a:invGamma/>
                </a:srgbClr>
              </a:gs>
              <a:gs pos="100000">
                <a:srgbClr val="FF0000"/>
              </a:gs>
            </a:gsLst>
            <a:lin ang="0" scaled="1"/>
          </a:gradFill>
          <a:ln w="9525">
            <a:noFill/>
            <a:round/>
            <a:headEnd/>
            <a:tailEnd/>
          </a:ln>
          <a:effectLst/>
        </p:spPr>
        <p:txBody>
          <a:bodyPr wrap="none" anchor="ctr"/>
          <a:lstStyle/>
          <a:p>
            <a:endParaRPr lang="zh-CN" altLang="en-US"/>
          </a:p>
        </p:txBody>
      </p:sp>
      <p:grpSp>
        <p:nvGrpSpPr>
          <p:cNvPr id="2" name="Group 4"/>
          <p:cNvGrpSpPr>
            <a:grpSpLocks/>
          </p:cNvGrpSpPr>
          <p:nvPr/>
        </p:nvGrpSpPr>
        <p:grpSpPr bwMode="auto">
          <a:xfrm>
            <a:off x="3832225" y="5130800"/>
            <a:ext cx="3429000" cy="696913"/>
            <a:chOff x="2414" y="3232"/>
            <a:chExt cx="2160" cy="439"/>
          </a:xfrm>
        </p:grpSpPr>
        <p:sp>
          <p:nvSpPr>
            <p:cNvPr id="557061" name="Arc 5"/>
            <p:cNvSpPr>
              <a:spLocks/>
            </p:cNvSpPr>
            <p:nvPr/>
          </p:nvSpPr>
          <p:spPr bwMode="auto">
            <a:xfrm rot="-16155315">
              <a:off x="3344" y="2441"/>
              <a:ext cx="300" cy="2160"/>
            </a:xfrm>
            <a:custGeom>
              <a:avLst/>
              <a:gdLst>
                <a:gd name="G0" fmla="+- 8114 0 0"/>
                <a:gd name="G1" fmla="+- 21600 0 0"/>
                <a:gd name="G2" fmla="+- 21600 0 0"/>
                <a:gd name="T0" fmla="*/ 0 w 29714"/>
                <a:gd name="T1" fmla="*/ 1582 h 43200"/>
                <a:gd name="T2" fmla="*/ 3435 w 29714"/>
                <a:gd name="T3" fmla="*/ 42687 h 43200"/>
                <a:gd name="T4" fmla="*/ 8114 w 29714"/>
                <a:gd name="T5" fmla="*/ 21600 h 43200"/>
              </a:gdLst>
              <a:ahLst/>
              <a:cxnLst>
                <a:cxn ang="0">
                  <a:pos x="T0" y="T1"/>
                </a:cxn>
                <a:cxn ang="0">
                  <a:pos x="T2" y="T3"/>
                </a:cxn>
                <a:cxn ang="0">
                  <a:pos x="T4" y="T5"/>
                </a:cxn>
              </a:cxnLst>
              <a:rect l="0" t="0" r="r" b="b"/>
              <a:pathLst>
                <a:path w="29714" h="43200" fill="none" extrusionOk="0">
                  <a:moveTo>
                    <a:pt x="-1" y="1581"/>
                  </a:moveTo>
                  <a:cubicBezTo>
                    <a:pt x="2577" y="537"/>
                    <a:pt x="5332" y="-1"/>
                    <a:pt x="8114" y="0"/>
                  </a:cubicBezTo>
                  <a:cubicBezTo>
                    <a:pt x="20043" y="0"/>
                    <a:pt x="29714" y="9670"/>
                    <a:pt x="29714" y="21600"/>
                  </a:cubicBezTo>
                  <a:cubicBezTo>
                    <a:pt x="29714" y="33529"/>
                    <a:pt x="20043" y="43200"/>
                    <a:pt x="8114" y="43200"/>
                  </a:cubicBezTo>
                  <a:cubicBezTo>
                    <a:pt x="6540" y="43200"/>
                    <a:pt x="4971" y="43028"/>
                    <a:pt x="3434" y="42687"/>
                  </a:cubicBezTo>
                </a:path>
                <a:path w="29714" h="43200" stroke="0" extrusionOk="0">
                  <a:moveTo>
                    <a:pt x="-1" y="1581"/>
                  </a:moveTo>
                  <a:cubicBezTo>
                    <a:pt x="2577" y="537"/>
                    <a:pt x="5332" y="-1"/>
                    <a:pt x="8114" y="0"/>
                  </a:cubicBezTo>
                  <a:cubicBezTo>
                    <a:pt x="20043" y="0"/>
                    <a:pt x="29714" y="9670"/>
                    <a:pt x="29714" y="21600"/>
                  </a:cubicBezTo>
                  <a:cubicBezTo>
                    <a:pt x="29714" y="33529"/>
                    <a:pt x="20043" y="43200"/>
                    <a:pt x="8114" y="43200"/>
                  </a:cubicBezTo>
                  <a:cubicBezTo>
                    <a:pt x="6540" y="43200"/>
                    <a:pt x="4971" y="43028"/>
                    <a:pt x="3434" y="42687"/>
                  </a:cubicBezTo>
                  <a:lnTo>
                    <a:pt x="8114" y="21600"/>
                  </a:lnTo>
                  <a:close/>
                </a:path>
              </a:pathLst>
            </a:custGeom>
            <a:noFill/>
            <a:ln w="38100">
              <a:solidFill>
                <a:srgbClr val="FF0000"/>
              </a:solidFill>
              <a:round/>
              <a:headEnd/>
              <a:tailEnd/>
            </a:ln>
            <a:effectLst/>
          </p:spPr>
          <p:txBody>
            <a:bodyPr wrap="none" anchor="ctr"/>
            <a:lstStyle/>
            <a:p>
              <a:endParaRPr lang="zh-CN" altLang="en-US"/>
            </a:p>
          </p:txBody>
        </p:sp>
        <p:sp>
          <p:nvSpPr>
            <p:cNvPr id="557062" name="Arc 6"/>
            <p:cNvSpPr>
              <a:spLocks/>
            </p:cNvSpPr>
            <p:nvPr/>
          </p:nvSpPr>
          <p:spPr bwMode="auto">
            <a:xfrm rot="16155315" flipV="1">
              <a:off x="3366" y="2284"/>
              <a:ext cx="215" cy="2112"/>
            </a:xfrm>
            <a:custGeom>
              <a:avLst/>
              <a:gdLst>
                <a:gd name="G0" fmla="+- 658 0 0"/>
                <a:gd name="G1" fmla="+- 21438 0 0"/>
                <a:gd name="G2" fmla="+- 21600 0 0"/>
                <a:gd name="T0" fmla="*/ 3296 w 22258"/>
                <a:gd name="T1" fmla="*/ 0 h 43038"/>
                <a:gd name="T2" fmla="*/ 0 w 22258"/>
                <a:gd name="T3" fmla="*/ 43028 h 43038"/>
                <a:gd name="T4" fmla="*/ 658 w 22258"/>
                <a:gd name="T5" fmla="*/ 21438 h 43038"/>
              </a:gdLst>
              <a:ahLst/>
              <a:cxnLst>
                <a:cxn ang="0">
                  <a:pos x="T0" y="T1"/>
                </a:cxn>
                <a:cxn ang="0">
                  <a:pos x="T2" y="T3"/>
                </a:cxn>
                <a:cxn ang="0">
                  <a:pos x="T4" y="T5"/>
                </a:cxn>
              </a:cxnLst>
              <a:rect l="0" t="0" r="r" b="b"/>
              <a:pathLst>
                <a:path w="22258" h="43038" fill="none" extrusionOk="0">
                  <a:moveTo>
                    <a:pt x="3296" y="-1"/>
                  </a:moveTo>
                  <a:cubicBezTo>
                    <a:pt x="14123" y="1332"/>
                    <a:pt x="22258" y="10528"/>
                    <a:pt x="22258" y="21438"/>
                  </a:cubicBezTo>
                  <a:cubicBezTo>
                    <a:pt x="22258" y="33367"/>
                    <a:pt x="12587" y="43038"/>
                    <a:pt x="658" y="43038"/>
                  </a:cubicBezTo>
                  <a:cubicBezTo>
                    <a:pt x="438" y="43038"/>
                    <a:pt x="219" y="43034"/>
                    <a:pt x="0" y="43027"/>
                  </a:cubicBezTo>
                </a:path>
                <a:path w="22258" h="43038" stroke="0" extrusionOk="0">
                  <a:moveTo>
                    <a:pt x="3296" y="-1"/>
                  </a:moveTo>
                  <a:cubicBezTo>
                    <a:pt x="14123" y="1332"/>
                    <a:pt x="22258" y="10528"/>
                    <a:pt x="22258" y="21438"/>
                  </a:cubicBezTo>
                  <a:cubicBezTo>
                    <a:pt x="22258" y="33367"/>
                    <a:pt x="12587" y="43038"/>
                    <a:pt x="658" y="43038"/>
                  </a:cubicBezTo>
                  <a:cubicBezTo>
                    <a:pt x="438" y="43038"/>
                    <a:pt x="219" y="43034"/>
                    <a:pt x="0" y="43027"/>
                  </a:cubicBezTo>
                  <a:lnTo>
                    <a:pt x="658" y="21438"/>
                  </a:lnTo>
                  <a:close/>
                </a:path>
              </a:pathLst>
            </a:custGeom>
            <a:noFill/>
            <a:ln w="38100">
              <a:solidFill>
                <a:srgbClr val="FF0000"/>
              </a:solidFill>
              <a:prstDash val="sysDot"/>
              <a:round/>
              <a:headEnd/>
              <a:tailEnd/>
            </a:ln>
            <a:effectLst/>
          </p:spPr>
          <p:txBody>
            <a:bodyPr wrap="none" anchor="ctr"/>
            <a:lstStyle/>
            <a:p>
              <a:endParaRPr lang="zh-CN" altLang="en-US"/>
            </a:p>
          </p:txBody>
        </p:sp>
      </p:grpSp>
      <p:sp>
        <p:nvSpPr>
          <p:cNvPr id="557063" name="Oval 7"/>
          <p:cNvSpPr>
            <a:spLocks noChangeArrowheads="1"/>
          </p:cNvSpPr>
          <p:nvPr/>
        </p:nvSpPr>
        <p:spPr bwMode="auto">
          <a:xfrm>
            <a:off x="3819525" y="1055688"/>
            <a:ext cx="3390900" cy="695325"/>
          </a:xfrm>
          <a:prstGeom prst="ellipse">
            <a:avLst/>
          </a:prstGeom>
          <a:gradFill rotWithShape="0">
            <a:gsLst>
              <a:gs pos="0">
                <a:schemeClr val="bg1"/>
              </a:gs>
              <a:gs pos="100000">
                <a:schemeClr val="accent1"/>
              </a:gs>
            </a:gsLst>
            <a:lin ang="5400000" scaled="1"/>
          </a:gradFill>
          <a:ln w="12700">
            <a:solidFill>
              <a:schemeClr val="accent1"/>
            </a:solidFill>
            <a:round/>
            <a:headEnd/>
            <a:tailEnd/>
          </a:ln>
          <a:effectLst/>
        </p:spPr>
        <p:txBody>
          <a:bodyPr wrap="none" anchor="ctr"/>
          <a:lstStyle/>
          <a:p>
            <a:endParaRPr lang="zh-CN" altLang="en-US"/>
          </a:p>
        </p:txBody>
      </p:sp>
      <p:sp>
        <p:nvSpPr>
          <p:cNvPr id="557064" name="Oval 8"/>
          <p:cNvSpPr>
            <a:spLocks noChangeArrowheads="1"/>
          </p:cNvSpPr>
          <p:nvPr/>
        </p:nvSpPr>
        <p:spPr bwMode="auto">
          <a:xfrm>
            <a:off x="3805238" y="1055688"/>
            <a:ext cx="3435350" cy="698500"/>
          </a:xfrm>
          <a:prstGeom prst="ellipse">
            <a:avLst/>
          </a:prstGeom>
          <a:noFill/>
          <a:ln w="38100">
            <a:solidFill>
              <a:srgbClr val="FF0000"/>
            </a:solidFill>
            <a:round/>
            <a:headEnd/>
            <a:tailEnd/>
          </a:ln>
          <a:effectLst/>
        </p:spPr>
        <p:txBody>
          <a:bodyPr wrap="none" anchor="ctr"/>
          <a:lstStyle/>
          <a:p>
            <a:endParaRPr lang="zh-CN" altLang="en-US"/>
          </a:p>
        </p:txBody>
      </p:sp>
      <p:grpSp>
        <p:nvGrpSpPr>
          <p:cNvPr id="3" name="Group 9"/>
          <p:cNvGrpSpPr>
            <a:grpSpLocks/>
          </p:cNvGrpSpPr>
          <p:nvPr/>
        </p:nvGrpSpPr>
        <p:grpSpPr bwMode="auto">
          <a:xfrm>
            <a:off x="5059363" y="457200"/>
            <a:ext cx="3386137" cy="5053013"/>
            <a:chOff x="3187" y="288"/>
            <a:chExt cx="2133" cy="3183"/>
          </a:xfrm>
        </p:grpSpPr>
        <p:sp>
          <p:nvSpPr>
            <p:cNvPr id="557066" name="Freeform 10"/>
            <p:cNvSpPr>
              <a:spLocks/>
            </p:cNvSpPr>
            <p:nvPr/>
          </p:nvSpPr>
          <p:spPr bwMode="auto">
            <a:xfrm>
              <a:off x="3480" y="2172"/>
              <a:ext cx="1788" cy="3"/>
            </a:xfrm>
            <a:custGeom>
              <a:avLst/>
              <a:gdLst/>
              <a:ahLst/>
              <a:cxnLst>
                <a:cxn ang="0">
                  <a:pos x="0" y="3"/>
                </a:cxn>
                <a:cxn ang="0">
                  <a:pos x="1788" y="0"/>
                </a:cxn>
              </a:cxnLst>
              <a:rect l="0" t="0" r="r" b="b"/>
              <a:pathLst>
                <a:path w="1788" h="3">
                  <a:moveTo>
                    <a:pt x="0" y="3"/>
                  </a:moveTo>
                  <a:lnTo>
                    <a:pt x="1788" y="0"/>
                  </a:lnTo>
                </a:path>
              </a:pathLst>
            </a:custGeom>
            <a:noFill/>
            <a:ln w="28575" cmpd="sng">
              <a:solidFill>
                <a:schemeClr val="tx1"/>
              </a:solidFill>
              <a:round/>
              <a:headEnd/>
              <a:tailEnd type="triangle" w="med" len="med"/>
            </a:ln>
            <a:effectLst/>
          </p:spPr>
          <p:txBody>
            <a:bodyPr wrap="none" anchor="ctr"/>
            <a:lstStyle/>
            <a:p>
              <a:endParaRPr lang="zh-CN" altLang="en-US"/>
            </a:p>
          </p:txBody>
        </p:sp>
        <p:sp>
          <p:nvSpPr>
            <p:cNvPr id="557067" name="Freeform 11"/>
            <p:cNvSpPr>
              <a:spLocks/>
            </p:cNvSpPr>
            <p:nvPr/>
          </p:nvSpPr>
          <p:spPr bwMode="auto">
            <a:xfrm>
              <a:off x="3479" y="396"/>
              <a:ext cx="6" cy="3075"/>
            </a:xfrm>
            <a:custGeom>
              <a:avLst/>
              <a:gdLst/>
              <a:ahLst/>
              <a:cxnLst>
                <a:cxn ang="0">
                  <a:pos x="6" y="3075"/>
                </a:cxn>
                <a:cxn ang="0">
                  <a:pos x="0" y="0"/>
                </a:cxn>
              </a:cxnLst>
              <a:rect l="0" t="0" r="r" b="b"/>
              <a:pathLst>
                <a:path w="6" h="3075">
                  <a:moveTo>
                    <a:pt x="6" y="3075"/>
                  </a:moveTo>
                  <a:lnTo>
                    <a:pt x="0" y="0"/>
                  </a:lnTo>
                </a:path>
              </a:pathLst>
            </a:custGeom>
            <a:noFill/>
            <a:ln w="28575" cmpd="sng">
              <a:solidFill>
                <a:schemeClr val="tx1"/>
              </a:solidFill>
              <a:prstDash val="dashDot"/>
              <a:round/>
              <a:headEnd/>
              <a:tailEnd type="triangle" w="med" len="med"/>
            </a:ln>
            <a:effectLst/>
          </p:spPr>
          <p:txBody>
            <a:bodyPr wrap="none" anchor="ctr"/>
            <a:lstStyle/>
            <a:p>
              <a:endParaRPr lang="zh-CN" altLang="en-US"/>
            </a:p>
          </p:txBody>
        </p:sp>
        <p:sp>
          <p:nvSpPr>
            <p:cNvPr id="557068" name="Text Box 12"/>
            <p:cNvSpPr txBox="1">
              <a:spLocks noChangeArrowheads="1"/>
            </p:cNvSpPr>
            <p:nvPr/>
          </p:nvSpPr>
          <p:spPr bwMode="auto">
            <a:xfrm>
              <a:off x="3492" y="288"/>
              <a:ext cx="196" cy="250"/>
            </a:xfrm>
            <a:prstGeom prst="rect">
              <a:avLst/>
            </a:prstGeom>
            <a:noFill/>
            <a:ln w="9525" cap="rnd">
              <a:noFill/>
              <a:prstDash val="sysDot"/>
              <a:miter lim="800000"/>
              <a:headEnd/>
              <a:tailEnd/>
            </a:ln>
            <a:effectLst/>
          </p:spPr>
          <p:txBody>
            <a:bodyPr wrap="none" anchor="ctr">
              <a:spAutoFit/>
            </a:bodyPr>
            <a:lstStyle/>
            <a:p>
              <a:pPr algn="ctr"/>
              <a:r>
                <a:rPr kumimoji="1" lang="en-US" altLang="zh-CN" sz="2000" b="1" i="1">
                  <a:ea typeface="楷体_GB2312" pitchFamily="49" charset="-122"/>
                </a:rPr>
                <a:t>x</a:t>
              </a:r>
              <a:endParaRPr kumimoji="1" lang="en-US" altLang="zh-CN" sz="1600">
                <a:ea typeface="楷体_GB2312" pitchFamily="49" charset="-122"/>
              </a:endParaRPr>
            </a:p>
          </p:txBody>
        </p:sp>
        <p:sp>
          <p:nvSpPr>
            <p:cNvPr id="557069" name="Text Box 13"/>
            <p:cNvSpPr txBox="1">
              <a:spLocks noChangeArrowheads="1"/>
            </p:cNvSpPr>
            <p:nvPr/>
          </p:nvSpPr>
          <p:spPr bwMode="auto">
            <a:xfrm>
              <a:off x="5106" y="2035"/>
              <a:ext cx="214" cy="442"/>
            </a:xfrm>
            <a:prstGeom prst="rect">
              <a:avLst/>
            </a:prstGeom>
            <a:noFill/>
            <a:ln w="9525" cap="rnd">
              <a:noFill/>
              <a:prstDash val="sysDot"/>
              <a:miter lim="800000"/>
              <a:headEnd/>
              <a:tailEnd/>
            </a:ln>
            <a:effectLst/>
          </p:spPr>
          <p:txBody>
            <a:bodyPr anchor="ctr">
              <a:spAutoFit/>
            </a:bodyPr>
            <a:lstStyle/>
            <a:p>
              <a:pPr algn="ctr"/>
              <a:r>
                <a:rPr kumimoji="1" lang="en-US" altLang="zh-CN" sz="2000" b="1">
                  <a:ea typeface="楷体_GB2312" pitchFamily="49" charset="-122"/>
                </a:rPr>
                <a:t> </a:t>
              </a:r>
              <a:r>
                <a:rPr kumimoji="1" lang="en-US" altLang="zh-CN" sz="2000" b="1" i="1">
                  <a:ea typeface="楷体_GB2312" pitchFamily="49" charset="-122"/>
                </a:rPr>
                <a:t>y</a:t>
              </a:r>
              <a:endParaRPr kumimoji="1" lang="en-US" altLang="zh-CN" sz="2000" b="1">
                <a:ea typeface="楷体_GB2312" pitchFamily="49" charset="-122"/>
              </a:endParaRPr>
            </a:p>
          </p:txBody>
        </p:sp>
        <p:sp>
          <p:nvSpPr>
            <p:cNvPr id="557070" name="Text Box 14"/>
            <p:cNvSpPr txBox="1">
              <a:spLocks noChangeArrowheads="1"/>
            </p:cNvSpPr>
            <p:nvPr/>
          </p:nvSpPr>
          <p:spPr bwMode="auto">
            <a:xfrm>
              <a:off x="3187" y="2031"/>
              <a:ext cx="212" cy="288"/>
            </a:xfrm>
            <a:prstGeom prst="rect">
              <a:avLst/>
            </a:prstGeom>
            <a:noFill/>
            <a:ln w="9525">
              <a:noFill/>
              <a:miter lim="800000"/>
              <a:headEnd/>
              <a:tailEnd/>
            </a:ln>
            <a:effectLst/>
          </p:spPr>
          <p:txBody>
            <a:bodyPr wrap="none">
              <a:spAutoFit/>
            </a:bodyPr>
            <a:lstStyle/>
            <a:p>
              <a:r>
                <a:rPr kumimoji="1" lang="en-US" altLang="zh-CN" sz="2400" i="1">
                  <a:ea typeface="楷体_GB2312" pitchFamily="49" charset="-122"/>
                </a:rPr>
                <a:t>o</a:t>
              </a:r>
              <a:endParaRPr kumimoji="1" lang="en-US" altLang="zh-CN" sz="2400">
                <a:ea typeface="楷体_GB2312" pitchFamily="49" charset="-122"/>
              </a:endParaRPr>
            </a:p>
          </p:txBody>
        </p:sp>
        <p:sp>
          <p:nvSpPr>
            <p:cNvPr id="557071" name="Freeform 15"/>
            <p:cNvSpPr>
              <a:spLocks/>
            </p:cNvSpPr>
            <p:nvPr/>
          </p:nvSpPr>
          <p:spPr bwMode="auto">
            <a:xfrm>
              <a:off x="3480" y="1440"/>
              <a:ext cx="974" cy="738"/>
            </a:xfrm>
            <a:custGeom>
              <a:avLst/>
              <a:gdLst/>
              <a:ahLst/>
              <a:cxnLst>
                <a:cxn ang="0">
                  <a:pos x="0" y="738"/>
                </a:cxn>
                <a:cxn ang="0">
                  <a:pos x="974" y="0"/>
                </a:cxn>
              </a:cxnLst>
              <a:rect l="0" t="0" r="r" b="b"/>
              <a:pathLst>
                <a:path w="974" h="738">
                  <a:moveTo>
                    <a:pt x="0" y="738"/>
                  </a:moveTo>
                  <a:lnTo>
                    <a:pt x="974" y="0"/>
                  </a:lnTo>
                </a:path>
              </a:pathLst>
            </a:custGeom>
            <a:noFill/>
            <a:ln w="28575" cmpd="sng">
              <a:solidFill>
                <a:schemeClr val="tx1"/>
              </a:solidFill>
              <a:round/>
              <a:headEnd/>
              <a:tailEnd type="triangle" w="med" len="med"/>
            </a:ln>
            <a:effectLst/>
          </p:spPr>
          <p:txBody>
            <a:bodyPr wrap="none" anchor="ctr"/>
            <a:lstStyle/>
            <a:p>
              <a:endParaRPr lang="zh-CN" altLang="en-US"/>
            </a:p>
          </p:txBody>
        </p:sp>
        <p:sp>
          <p:nvSpPr>
            <p:cNvPr id="557072" name="Text Box 16"/>
            <p:cNvSpPr txBox="1">
              <a:spLocks noChangeArrowheads="1"/>
            </p:cNvSpPr>
            <p:nvPr/>
          </p:nvSpPr>
          <p:spPr bwMode="auto">
            <a:xfrm>
              <a:off x="4487" y="1325"/>
              <a:ext cx="178" cy="250"/>
            </a:xfrm>
            <a:prstGeom prst="rect">
              <a:avLst/>
            </a:prstGeom>
            <a:noFill/>
            <a:ln w="9525">
              <a:noFill/>
              <a:miter lim="800000"/>
              <a:headEnd/>
              <a:tailEnd/>
            </a:ln>
            <a:effectLst/>
          </p:spPr>
          <p:txBody>
            <a:bodyPr wrap="none">
              <a:spAutoFit/>
            </a:bodyPr>
            <a:lstStyle/>
            <a:p>
              <a:r>
                <a:rPr kumimoji="1" lang="en-US" altLang="zh-CN" sz="2000" b="1" i="1">
                  <a:ea typeface="楷体_GB2312" pitchFamily="49" charset="-122"/>
                </a:rPr>
                <a:t>z</a:t>
              </a:r>
              <a:endParaRPr kumimoji="1" lang="en-US" altLang="zh-CN" sz="2400">
                <a:ea typeface="楷体_GB2312" pitchFamily="49" charset="-122"/>
              </a:endParaRPr>
            </a:p>
          </p:txBody>
        </p:sp>
      </p:grpSp>
      <p:graphicFrame>
        <p:nvGraphicFramePr>
          <p:cNvPr id="557073" name="Object 17"/>
          <p:cNvGraphicFramePr>
            <a:graphicFrameLocks noChangeAspect="1"/>
          </p:cNvGraphicFramePr>
          <p:nvPr/>
        </p:nvGraphicFramePr>
        <p:xfrm>
          <a:off x="638613" y="1628800"/>
          <a:ext cx="1668025" cy="1181075"/>
        </p:xfrm>
        <a:graphic>
          <a:graphicData uri="http://schemas.openxmlformats.org/presentationml/2006/ole">
            <p:oleObj spid="_x0000_s802818" name="Equation" r:id="rId3" imgW="838080" imgH="634680" progId="Equation.DSMT4">
              <p:embed/>
            </p:oleObj>
          </a:graphicData>
        </a:graphic>
      </p:graphicFrame>
      <p:sp>
        <p:nvSpPr>
          <p:cNvPr id="557074" name="Rectangle 18"/>
          <p:cNvSpPr>
            <a:spLocks noGrp="1" noRot="1" noChangeArrowheads="1"/>
          </p:cNvSpPr>
          <p:nvPr>
            <p:ph type="title" idx="4294967295"/>
          </p:nvPr>
        </p:nvSpPr>
        <p:spPr>
          <a:xfrm>
            <a:off x="742950" y="5827713"/>
            <a:ext cx="361950" cy="415925"/>
          </a:xfrm>
        </p:spPr>
        <p:txBody>
          <a:bodyPr/>
          <a:lstStyle/>
          <a:p>
            <a:r>
              <a:rPr lang="en-US" altLang="zh-CN" sz="900" b="1">
                <a:solidFill>
                  <a:schemeClr val="tx1"/>
                </a:solidFill>
              </a:rPr>
              <a:t>.</a:t>
            </a:r>
            <a:endParaRPr lang="en-US" altLang="zh-CN" sz="2400" b="1">
              <a:solidFill>
                <a:schemeClr val="tx1"/>
              </a:solidFill>
            </a:endParaRPr>
          </a:p>
        </p:txBody>
      </p:sp>
      <p:sp>
        <p:nvSpPr>
          <p:cNvPr id="557075" name="Text Box 19"/>
          <p:cNvSpPr txBox="1">
            <a:spLocks noChangeArrowheads="1"/>
          </p:cNvSpPr>
          <p:nvPr/>
        </p:nvSpPr>
        <p:spPr bwMode="auto">
          <a:xfrm>
            <a:off x="647808" y="1067743"/>
            <a:ext cx="1422184" cy="461665"/>
          </a:xfrm>
          <a:prstGeom prst="rect">
            <a:avLst/>
          </a:prstGeom>
          <a:noFill/>
          <a:ln w="38100">
            <a:noFill/>
            <a:miter lim="800000"/>
            <a:headEnd/>
            <a:tailEnd/>
          </a:ln>
          <a:effectLst/>
        </p:spPr>
        <p:txBody>
          <a:bodyPr wrap="none" anchor="ctr">
            <a:spAutoFit/>
          </a:bodyPr>
          <a:lstStyle/>
          <a:p>
            <a:pPr algn="ctr"/>
            <a:r>
              <a:rPr kumimoji="1" lang="zh-CN" altLang="en-US" sz="2400" b="1" dirty="0">
                <a:solidFill>
                  <a:schemeClr val="tx2"/>
                </a:solidFill>
                <a:ea typeface="楷体_GB2312" pitchFamily="49" charset="-122"/>
              </a:rPr>
              <a:t>一</a:t>
            </a:r>
            <a:r>
              <a:rPr kumimoji="1" lang="zh-CN" altLang="en-US" sz="2400" b="1" dirty="0" smtClean="0">
                <a:solidFill>
                  <a:schemeClr val="tx2"/>
                </a:solidFill>
                <a:ea typeface="楷体_GB2312" pitchFamily="49" charset="-122"/>
              </a:rPr>
              <a:t>条直</a:t>
            </a:r>
            <a:r>
              <a:rPr kumimoji="1" lang="zh-CN" altLang="en-US" sz="2400" b="1" dirty="0">
                <a:solidFill>
                  <a:schemeClr val="tx2"/>
                </a:solidFill>
                <a:ea typeface="楷体_GB2312" pitchFamily="49" charset="-122"/>
              </a:rPr>
              <a:t>线</a:t>
            </a:r>
          </a:p>
        </p:txBody>
      </p:sp>
      <p:sp>
        <p:nvSpPr>
          <p:cNvPr id="557076" name="Text Box 20"/>
          <p:cNvSpPr txBox="1">
            <a:spLocks noChangeArrowheads="1"/>
          </p:cNvSpPr>
          <p:nvPr/>
        </p:nvSpPr>
        <p:spPr bwMode="auto">
          <a:xfrm>
            <a:off x="342900" y="3019425"/>
            <a:ext cx="1720850" cy="457200"/>
          </a:xfrm>
          <a:prstGeom prst="rect">
            <a:avLst/>
          </a:prstGeom>
          <a:noFill/>
          <a:ln w="38100">
            <a:noFill/>
            <a:miter lim="800000"/>
            <a:headEnd/>
            <a:tailEnd/>
          </a:ln>
          <a:effectLst/>
        </p:spPr>
        <p:txBody>
          <a:bodyPr wrap="none" anchor="ctr">
            <a:spAutoFit/>
          </a:bodyPr>
          <a:lstStyle/>
          <a:p>
            <a:pPr algn="ctr"/>
            <a:r>
              <a:rPr kumimoji="1" lang="zh-CN" altLang="en-US" sz="2400" b="1">
                <a:solidFill>
                  <a:schemeClr val="tx2"/>
                </a:solidFill>
                <a:ea typeface="楷体_GB2312" pitchFamily="49" charset="-122"/>
              </a:rPr>
              <a:t>绕 </a:t>
            </a:r>
            <a:r>
              <a:rPr kumimoji="1" lang="en-US" altLang="zh-CN" sz="2400" b="1" i="1">
                <a:solidFill>
                  <a:schemeClr val="tx2"/>
                </a:solidFill>
                <a:ea typeface="楷体_GB2312" pitchFamily="49" charset="-122"/>
              </a:rPr>
              <a:t>x</a:t>
            </a:r>
            <a:r>
              <a:rPr kumimoji="1" lang="en-US" altLang="zh-CN" sz="2400" b="1">
                <a:solidFill>
                  <a:schemeClr val="tx2"/>
                </a:solidFill>
                <a:ea typeface="楷体_GB2312" pitchFamily="49" charset="-122"/>
              </a:rPr>
              <a:t> </a:t>
            </a:r>
            <a:r>
              <a:rPr kumimoji="1" lang="zh-CN" altLang="en-US" sz="2400" b="1">
                <a:solidFill>
                  <a:schemeClr val="tx2"/>
                </a:solidFill>
                <a:ea typeface="楷体_GB2312" pitchFamily="49" charset="-122"/>
              </a:rPr>
              <a:t>轴一周</a:t>
            </a:r>
          </a:p>
        </p:txBody>
      </p:sp>
      <p:sp>
        <p:nvSpPr>
          <p:cNvPr id="557077" name="Freeform 21"/>
          <p:cNvSpPr>
            <a:spLocks/>
          </p:cNvSpPr>
          <p:nvPr/>
        </p:nvSpPr>
        <p:spPr bwMode="auto">
          <a:xfrm>
            <a:off x="5524500" y="722313"/>
            <a:ext cx="1588" cy="1014412"/>
          </a:xfrm>
          <a:custGeom>
            <a:avLst/>
            <a:gdLst/>
            <a:ahLst/>
            <a:cxnLst>
              <a:cxn ang="0">
                <a:pos x="0" y="639"/>
              </a:cxn>
              <a:cxn ang="0">
                <a:pos x="0" y="0"/>
              </a:cxn>
            </a:cxnLst>
            <a:rect l="0" t="0" r="r" b="b"/>
            <a:pathLst>
              <a:path w="1" h="639">
                <a:moveTo>
                  <a:pt x="0" y="639"/>
                </a:moveTo>
                <a:lnTo>
                  <a:pt x="0" y="0"/>
                </a:lnTo>
              </a:path>
            </a:pathLst>
          </a:custGeom>
          <a:noFill/>
          <a:ln w="28575" cap="flat" cmpd="sng">
            <a:solidFill>
              <a:schemeClr val="tx1"/>
            </a:solidFill>
            <a:prstDash val="solid"/>
            <a:round/>
            <a:headEnd type="none" w="med" len="med"/>
            <a:tailEnd type="none" w="med" len="med"/>
          </a:ln>
          <a:effectLst/>
        </p:spPr>
        <p:txBody>
          <a:bodyPr wrap="none" anchor="ctr">
            <a:spAutoFit/>
          </a:bodyPr>
          <a:lstStyle/>
          <a:p>
            <a:endParaRPr lang="zh-CN" altLang="en-US"/>
          </a:p>
        </p:txBody>
      </p:sp>
      <p:sp>
        <p:nvSpPr>
          <p:cNvPr id="557078" name="Text Box 22"/>
          <p:cNvSpPr txBox="1">
            <a:spLocks noChangeArrowheads="1"/>
          </p:cNvSpPr>
          <p:nvPr/>
        </p:nvSpPr>
        <p:spPr bwMode="auto">
          <a:xfrm>
            <a:off x="381000" y="3730625"/>
            <a:ext cx="1835150" cy="457200"/>
          </a:xfrm>
          <a:prstGeom prst="rect">
            <a:avLst/>
          </a:prstGeom>
          <a:noFill/>
          <a:ln w="9525" cap="rnd">
            <a:noFill/>
            <a:prstDash val="sysDot"/>
            <a:miter lim="800000"/>
            <a:headEnd/>
            <a:tailEnd/>
          </a:ln>
          <a:effectLst/>
        </p:spPr>
        <p:txBody>
          <a:bodyPr anchor="ctr">
            <a:spAutoFit/>
          </a:bodyPr>
          <a:lstStyle/>
          <a:p>
            <a:r>
              <a:rPr kumimoji="1" lang="zh-CN" altLang="en-US" sz="2400" b="1" dirty="0">
                <a:solidFill>
                  <a:srgbClr val="FF0000"/>
                </a:solidFill>
                <a:ea typeface="楷体_GB2312" pitchFamily="49" charset="-122"/>
              </a:rPr>
              <a:t>得旋转锥面</a:t>
            </a:r>
            <a:endParaRPr kumimoji="1" lang="zh-CN" altLang="en-US" sz="2400" dirty="0">
              <a:ea typeface="楷体_GB2312" pitchFamily="49" charset="-122"/>
            </a:endParaRPr>
          </a:p>
        </p:txBody>
      </p:sp>
      <p:graphicFrame>
        <p:nvGraphicFramePr>
          <p:cNvPr id="557079" name="Object 23"/>
          <p:cNvGraphicFramePr>
            <a:graphicFrameLocks noChangeAspect="1"/>
          </p:cNvGraphicFramePr>
          <p:nvPr/>
        </p:nvGraphicFramePr>
        <p:xfrm>
          <a:off x="369342" y="5661744"/>
          <a:ext cx="2330450" cy="863600"/>
        </p:xfrm>
        <a:graphic>
          <a:graphicData uri="http://schemas.openxmlformats.org/presentationml/2006/ole">
            <p:oleObj spid="_x0000_s802819" name="Equation" r:id="rId4" imgW="1130040" imgH="419040" progId="Equation.DSMT4">
              <p:embed/>
            </p:oleObj>
          </a:graphicData>
        </a:graphic>
      </p:graphicFrame>
      <p:sp>
        <p:nvSpPr>
          <p:cNvPr id="557081" name="Rectangle 25"/>
          <p:cNvSpPr>
            <a:spLocks noChangeArrowheads="1"/>
          </p:cNvSpPr>
          <p:nvPr/>
        </p:nvSpPr>
        <p:spPr bwMode="auto">
          <a:xfrm>
            <a:off x="381000" y="304800"/>
            <a:ext cx="2373313" cy="415925"/>
          </a:xfrm>
          <a:prstGeom prst="rect">
            <a:avLst/>
          </a:prstGeom>
          <a:noFill/>
          <a:ln w="9525">
            <a:noFill/>
            <a:miter lim="800000"/>
            <a:headEnd/>
            <a:tailEnd/>
          </a:ln>
        </p:spPr>
        <p:txBody>
          <a:bodyPr/>
          <a:lstStyle/>
          <a:p>
            <a:pPr algn="ctr"/>
            <a:r>
              <a:rPr lang="en-US" altLang="zh-CN" sz="2400" b="1">
                <a:solidFill>
                  <a:srgbClr val="FF0000"/>
                </a:solidFill>
                <a:latin typeface="楷体_GB2312" pitchFamily="49" charset="-122"/>
              </a:rPr>
              <a:t>3</a:t>
            </a:r>
            <a:r>
              <a:rPr lang="en-US" altLang="zh-CN" sz="2400">
                <a:latin typeface="楷体_GB2312" pitchFamily="49" charset="-122"/>
              </a:rPr>
              <a:t> </a:t>
            </a:r>
            <a:r>
              <a:rPr lang="zh-CN" altLang="en-US" sz="2400" b="1">
                <a:latin typeface="Arial" charset="0"/>
              </a:rPr>
              <a:t>旋转锥面</a:t>
            </a:r>
          </a:p>
        </p:txBody>
      </p:sp>
      <p:graphicFrame>
        <p:nvGraphicFramePr>
          <p:cNvPr id="802820" name="Object 4"/>
          <p:cNvGraphicFramePr>
            <a:graphicFrameLocks noChangeAspect="1"/>
          </p:cNvGraphicFramePr>
          <p:nvPr/>
        </p:nvGraphicFramePr>
        <p:xfrm>
          <a:off x="388938" y="4397375"/>
          <a:ext cx="2435225" cy="942975"/>
        </p:xfrm>
        <a:graphic>
          <a:graphicData uri="http://schemas.openxmlformats.org/presentationml/2006/ole">
            <p:oleObj spid="_x0000_s802820" name="Equation" r:id="rId5" imgW="1180800" imgH="45720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557078"/>
                                        </p:tgtEl>
                                        <p:attrNameLst>
                                          <p:attrName>style.visibility</p:attrName>
                                        </p:attrNameLst>
                                      </p:cBhvr>
                                      <p:to>
                                        <p:strVal val="visible"/>
                                      </p:to>
                                    </p:set>
                                    <p:animEffect transition="in" filter="slide(fromLeft)">
                                      <p:cBhvr>
                                        <p:cTn id="7" dur="500"/>
                                        <p:tgtEl>
                                          <p:spTgt spid="55707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802820"/>
                                        </p:tgtEl>
                                        <p:attrNameLst>
                                          <p:attrName>style.visibility</p:attrName>
                                        </p:attrNameLst>
                                      </p:cBhvr>
                                      <p:to>
                                        <p:strVal val="visible"/>
                                      </p:to>
                                    </p:set>
                                    <p:animEffect transition="in" filter="slide(fromLeft)">
                                      <p:cBhvr>
                                        <p:cTn id="12" dur="500"/>
                                        <p:tgtEl>
                                          <p:spTgt spid="802820"/>
                                        </p:tgtEl>
                                      </p:cBhvr>
                                    </p:animEffect>
                                  </p:childTnLst>
                                  <p:subTnLst>
                                    <p:animClr>
                                      <p:cBhvr override="childStyle">
                                        <p:cTn dur="1" fill="hold" display="0" masterRel="nextClick" afterEffect="1"/>
                                        <p:tgtEl>
                                          <p:spTgt spid="802820"/>
                                        </p:tgtEl>
                                        <p:attrNameLst>
                                          <p:attrName>ppt_c</p:attrName>
                                        </p:attrNameLst>
                                      </p:cBhvr>
                                      <p:to>
                                        <a:srgbClr val="FF0000"/>
                                      </p:to>
                                    </p:animClr>
                                  </p:sub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557079"/>
                                        </p:tgtEl>
                                        <p:attrNameLst>
                                          <p:attrName>style.visibility</p:attrName>
                                        </p:attrNameLst>
                                      </p:cBhvr>
                                      <p:to>
                                        <p:strVal val="visible"/>
                                      </p:to>
                                    </p:set>
                                    <p:animEffect transition="in" filter="slide(fromLeft)">
                                      <p:cBhvr>
                                        <p:cTn id="17" dur="500"/>
                                        <p:tgtEl>
                                          <p:spTgt spid="557079"/>
                                        </p:tgtEl>
                                      </p:cBhvr>
                                    </p:animEffect>
                                  </p:childTnLst>
                                  <p:subTnLst>
                                    <p:animClr>
                                      <p:cBhvr override="childStyle">
                                        <p:cTn dur="1" fill="hold" display="0" masterRel="nextClick" afterEffect="1"/>
                                        <p:tgtEl>
                                          <p:spTgt spid="557079"/>
                                        </p:tgtEl>
                                        <p:attrNameLst>
                                          <p:attrName>ppt_c</p:attrName>
                                        </p:attrNameLst>
                                      </p:cBhvr>
                                      <p:to>
                                        <a:srgbClr val="FF00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078"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Rot="1" noChangeArrowheads="1"/>
          </p:cNvSpPr>
          <p:nvPr>
            <p:ph type="title" idx="4294967295"/>
          </p:nvPr>
        </p:nvSpPr>
        <p:spPr>
          <a:xfrm>
            <a:off x="395288" y="333375"/>
            <a:ext cx="1458912" cy="488950"/>
          </a:xfrm>
        </p:spPr>
        <p:txBody>
          <a:bodyPr/>
          <a:lstStyle/>
          <a:p>
            <a:r>
              <a:rPr lang="en-US" altLang="zh-CN" sz="2800" b="1">
                <a:solidFill>
                  <a:srgbClr val="FF0000"/>
                </a:solidFill>
                <a:latin typeface="楷体_GB2312" pitchFamily="49" charset="-122"/>
              </a:rPr>
              <a:t>5</a:t>
            </a:r>
            <a:r>
              <a:rPr lang="zh-CN" altLang="en-US" sz="2800" b="1">
                <a:effectLst>
                  <a:outerShdw blurRad="38100" dist="38100" dir="2700000" algn="tl">
                    <a:srgbClr val="C0C0C0"/>
                  </a:outerShdw>
                </a:effectLst>
              </a:rPr>
              <a:t>环面</a:t>
            </a:r>
          </a:p>
        </p:txBody>
      </p:sp>
      <p:grpSp>
        <p:nvGrpSpPr>
          <p:cNvPr id="2" name="Group 3"/>
          <p:cNvGrpSpPr>
            <a:grpSpLocks/>
          </p:cNvGrpSpPr>
          <p:nvPr/>
        </p:nvGrpSpPr>
        <p:grpSpPr bwMode="auto">
          <a:xfrm>
            <a:off x="4264025" y="641350"/>
            <a:ext cx="4335463" cy="3509963"/>
            <a:chOff x="2686" y="404"/>
            <a:chExt cx="2731" cy="2211"/>
          </a:xfrm>
        </p:grpSpPr>
        <p:sp>
          <p:nvSpPr>
            <p:cNvPr id="562180" name="Line 4"/>
            <p:cNvSpPr>
              <a:spLocks noChangeShapeType="1"/>
            </p:cNvSpPr>
            <p:nvPr/>
          </p:nvSpPr>
          <p:spPr bwMode="auto">
            <a:xfrm flipH="1" flipV="1">
              <a:off x="2893" y="567"/>
              <a:ext cx="0" cy="2048"/>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562181" name="Text Box 5"/>
            <p:cNvSpPr txBox="1">
              <a:spLocks noChangeArrowheads="1"/>
            </p:cNvSpPr>
            <p:nvPr/>
          </p:nvSpPr>
          <p:spPr bwMode="auto">
            <a:xfrm>
              <a:off x="2914" y="404"/>
              <a:ext cx="321" cy="288"/>
            </a:xfrm>
            <a:prstGeom prst="rect">
              <a:avLst/>
            </a:prstGeom>
            <a:noFill/>
            <a:ln w="9525">
              <a:noFill/>
              <a:miter lim="800000"/>
              <a:headEnd/>
              <a:tailEnd/>
            </a:ln>
            <a:effectLst/>
          </p:spPr>
          <p:txBody>
            <a:bodyPr>
              <a:spAutoFit/>
            </a:bodyPr>
            <a:lstStyle/>
            <a:p>
              <a:r>
                <a:rPr kumimoji="1" lang="en-US" altLang="zh-CN" sz="2400" i="1">
                  <a:ea typeface="楷体_GB2312" pitchFamily="49" charset="-122"/>
                </a:rPr>
                <a:t>y</a:t>
              </a:r>
              <a:endParaRPr kumimoji="1" lang="en-US" altLang="zh-CN" sz="2400">
                <a:ea typeface="楷体_GB2312" pitchFamily="49" charset="-122"/>
              </a:endParaRPr>
            </a:p>
          </p:txBody>
        </p:sp>
        <p:sp>
          <p:nvSpPr>
            <p:cNvPr id="562182" name="Text Box 6"/>
            <p:cNvSpPr txBox="1">
              <a:spLocks noChangeArrowheads="1"/>
            </p:cNvSpPr>
            <p:nvPr/>
          </p:nvSpPr>
          <p:spPr bwMode="auto">
            <a:xfrm>
              <a:off x="5169" y="1941"/>
              <a:ext cx="248" cy="288"/>
            </a:xfrm>
            <a:prstGeom prst="rect">
              <a:avLst/>
            </a:prstGeom>
            <a:noFill/>
            <a:ln w="9525">
              <a:noFill/>
              <a:miter lim="800000"/>
              <a:headEnd/>
              <a:tailEnd/>
            </a:ln>
            <a:effectLst/>
          </p:spPr>
          <p:txBody>
            <a:bodyPr>
              <a:spAutoFit/>
            </a:bodyPr>
            <a:lstStyle/>
            <a:p>
              <a:r>
                <a:rPr kumimoji="1" lang="en-US" altLang="zh-CN" sz="2400" i="1">
                  <a:ea typeface="楷体_GB2312" pitchFamily="49" charset="-122"/>
                </a:rPr>
                <a:t>x</a:t>
              </a:r>
              <a:endParaRPr kumimoji="1" lang="en-US" altLang="zh-CN" sz="2400">
                <a:ea typeface="楷体_GB2312" pitchFamily="49" charset="-122"/>
              </a:endParaRPr>
            </a:p>
          </p:txBody>
        </p:sp>
        <p:sp>
          <p:nvSpPr>
            <p:cNvPr id="562183" name="Line 7"/>
            <p:cNvSpPr>
              <a:spLocks noChangeShapeType="1"/>
            </p:cNvSpPr>
            <p:nvPr/>
          </p:nvSpPr>
          <p:spPr bwMode="auto">
            <a:xfrm>
              <a:off x="2888" y="2088"/>
              <a:ext cx="2280" cy="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562184" name="Text Box 8"/>
            <p:cNvSpPr txBox="1">
              <a:spLocks noChangeArrowheads="1"/>
            </p:cNvSpPr>
            <p:nvPr/>
          </p:nvSpPr>
          <p:spPr bwMode="auto">
            <a:xfrm>
              <a:off x="2686" y="1914"/>
              <a:ext cx="148" cy="288"/>
            </a:xfrm>
            <a:prstGeom prst="rect">
              <a:avLst/>
            </a:prstGeom>
            <a:noFill/>
            <a:ln w="9525">
              <a:noFill/>
              <a:miter lim="800000"/>
              <a:headEnd/>
              <a:tailEnd/>
            </a:ln>
            <a:effectLst/>
          </p:spPr>
          <p:txBody>
            <a:bodyPr>
              <a:spAutoFit/>
            </a:bodyPr>
            <a:lstStyle/>
            <a:p>
              <a:r>
                <a:rPr kumimoji="1" lang="en-US" altLang="zh-CN" sz="2400" i="1">
                  <a:ea typeface="楷体_GB2312" pitchFamily="49" charset="-122"/>
                </a:rPr>
                <a:t>o</a:t>
              </a:r>
              <a:endParaRPr kumimoji="1" lang="en-US" altLang="zh-CN" sz="2400">
                <a:ea typeface="楷体_GB2312" pitchFamily="49" charset="-122"/>
              </a:endParaRPr>
            </a:p>
          </p:txBody>
        </p:sp>
      </p:grpSp>
      <p:sp>
        <p:nvSpPr>
          <p:cNvPr id="562185" name="Line 9"/>
          <p:cNvSpPr>
            <a:spLocks noChangeShapeType="1"/>
          </p:cNvSpPr>
          <p:nvPr/>
        </p:nvSpPr>
        <p:spPr bwMode="auto">
          <a:xfrm flipV="1">
            <a:off x="7327900" y="2984500"/>
            <a:ext cx="317500" cy="317500"/>
          </a:xfrm>
          <a:prstGeom prst="line">
            <a:avLst/>
          </a:prstGeom>
          <a:noFill/>
          <a:ln w="28575">
            <a:solidFill>
              <a:schemeClr val="accent2"/>
            </a:solidFill>
            <a:round/>
            <a:headEnd/>
            <a:tailEnd/>
          </a:ln>
          <a:effectLst/>
        </p:spPr>
        <p:txBody>
          <a:bodyPr wrap="none" anchor="ctr"/>
          <a:lstStyle/>
          <a:p>
            <a:endParaRPr lang="zh-CN" altLang="en-US"/>
          </a:p>
        </p:txBody>
      </p:sp>
      <p:grpSp>
        <p:nvGrpSpPr>
          <p:cNvPr id="3" name="Group 10"/>
          <p:cNvGrpSpPr>
            <a:grpSpLocks/>
          </p:cNvGrpSpPr>
          <p:nvPr/>
        </p:nvGrpSpPr>
        <p:grpSpPr bwMode="auto">
          <a:xfrm>
            <a:off x="6870700" y="2844800"/>
            <a:ext cx="914400" cy="914400"/>
            <a:chOff x="2608" y="1792"/>
            <a:chExt cx="576" cy="576"/>
          </a:xfrm>
        </p:grpSpPr>
        <p:sp>
          <p:nvSpPr>
            <p:cNvPr id="562187" name="Oval 11"/>
            <p:cNvSpPr>
              <a:spLocks noChangeArrowheads="1"/>
            </p:cNvSpPr>
            <p:nvPr/>
          </p:nvSpPr>
          <p:spPr bwMode="auto">
            <a:xfrm>
              <a:off x="2872" y="2048"/>
              <a:ext cx="47" cy="56"/>
            </a:xfrm>
            <a:prstGeom prst="ellipse">
              <a:avLst/>
            </a:prstGeom>
            <a:solidFill>
              <a:schemeClr val="accent1"/>
            </a:solidFill>
            <a:ln w="9525">
              <a:solidFill>
                <a:schemeClr val="accent1"/>
              </a:solidFill>
              <a:round/>
              <a:headEnd/>
              <a:tailEnd/>
            </a:ln>
            <a:effectLst/>
          </p:spPr>
          <p:txBody>
            <a:bodyPr wrap="none" anchor="ctr"/>
            <a:lstStyle/>
            <a:p>
              <a:endParaRPr lang="zh-CN" altLang="en-US"/>
            </a:p>
          </p:txBody>
        </p:sp>
        <p:sp>
          <p:nvSpPr>
            <p:cNvPr id="562188" name="Oval 12"/>
            <p:cNvSpPr>
              <a:spLocks noChangeArrowheads="1"/>
            </p:cNvSpPr>
            <p:nvPr/>
          </p:nvSpPr>
          <p:spPr bwMode="auto">
            <a:xfrm>
              <a:off x="2608" y="1792"/>
              <a:ext cx="576" cy="576"/>
            </a:xfrm>
            <a:prstGeom prst="ellipse">
              <a:avLst/>
            </a:prstGeom>
            <a:noFill/>
            <a:ln w="38100">
              <a:solidFill>
                <a:srgbClr val="FF0000"/>
              </a:solidFill>
              <a:round/>
              <a:headEnd/>
              <a:tailEnd/>
            </a:ln>
            <a:effectLst/>
          </p:spPr>
          <p:txBody>
            <a:bodyPr wrap="none" anchor="ctr"/>
            <a:lstStyle/>
            <a:p>
              <a:endParaRPr lang="zh-CN" altLang="en-US"/>
            </a:p>
          </p:txBody>
        </p:sp>
      </p:grpSp>
      <p:sp>
        <p:nvSpPr>
          <p:cNvPr id="562189" name="Text Box 13"/>
          <p:cNvSpPr txBox="1">
            <a:spLocks noChangeArrowheads="1"/>
          </p:cNvSpPr>
          <p:nvPr/>
        </p:nvSpPr>
        <p:spPr bwMode="auto">
          <a:xfrm>
            <a:off x="7312025" y="2857500"/>
            <a:ext cx="285750" cy="396875"/>
          </a:xfrm>
          <a:prstGeom prst="rect">
            <a:avLst/>
          </a:prstGeom>
          <a:noFill/>
          <a:ln w="9525">
            <a:noFill/>
            <a:miter lim="800000"/>
            <a:headEnd/>
            <a:tailEnd/>
          </a:ln>
          <a:effectLst/>
        </p:spPr>
        <p:txBody>
          <a:bodyPr>
            <a:spAutoFit/>
          </a:bodyPr>
          <a:lstStyle/>
          <a:p>
            <a:r>
              <a:rPr kumimoji="1" lang="en-US" altLang="zh-CN" sz="2000" b="1" i="1">
                <a:ea typeface="楷体_GB2312" pitchFamily="49" charset="-122"/>
              </a:rPr>
              <a:t>r</a:t>
            </a:r>
            <a:endParaRPr kumimoji="1" lang="en-US" altLang="zh-CN" sz="2400">
              <a:ea typeface="楷体_GB2312" pitchFamily="49" charset="-122"/>
            </a:endParaRPr>
          </a:p>
        </p:txBody>
      </p:sp>
      <p:sp>
        <p:nvSpPr>
          <p:cNvPr id="562190" name="Text Box 14"/>
          <p:cNvSpPr txBox="1">
            <a:spLocks noChangeArrowheads="1"/>
          </p:cNvSpPr>
          <p:nvPr/>
        </p:nvSpPr>
        <p:spPr bwMode="auto">
          <a:xfrm>
            <a:off x="7223125" y="3263900"/>
            <a:ext cx="387350" cy="366713"/>
          </a:xfrm>
          <a:prstGeom prst="rect">
            <a:avLst/>
          </a:prstGeom>
          <a:noFill/>
          <a:ln w="9525">
            <a:noFill/>
            <a:miter lim="800000"/>
            <a:headEnd/>
            <a:tailEnd/>
          </a:ln>
          <a:effectLst/>
        </p:spPr>
        <p:txBody>
          <a:bodyPr>
            <a:spAutoFit/>
          </a:bodyPr>
          <a:lstStyle/>
          <a:p>
            <a:r>
              <a:rPr kumimoji="1" lang="en-US" altLang="zh-CN" sz="1800" b="1" i="1">
                <a:solidFill>
                  <a:schemeClr val="accent2"/>
                </a:solidFill>
                <a:ea typeface="楷体_GB2312" pitchFamily="49" charset="-122"/>
              </a:rPr>
              <a:t>R</a:t>
            </a:r>
            <a:endParaRPr kumimoji="1" lang="en-US" altLang="zh-CN" sz="1800">
              <a:ea typeface="楷体_GB2312" pitchFamily="49" charset="-122"/>
            </a:endParaRPr>
          </a:p>
        </p:txBody>
      </p:sp>
      <p:sp>
        <p:nvSpPr>
          <p:cNvPr id="562191" name="Line 15"/>
          <p:cNvSpPr>
            <a:spLocks noChangeShapeType="1"/>
          </p:cNvSpPr>
          <p:nvPr/>
        </p:nvSpPr>
        <p:spPr bwMode="auto">
          <a:xfrm flipV="1">
            <a:off x="4597400" y="952500"/>
            <a:ext cx="0" cy="3200400"/>
          </a:xfrm>
          <a:prstGeom prst="line">
            <a:avLst/>
          </a:prstGeom>
          <a:noFill/>
          <a:ln w="38100">
            <a:solidFill>
              <a:schemeClr val="accent2"/>
            </a:solidFill>
            <a:round/>
            <a:headEnd/>
            <a:tailEnd/>
          </a:ln>
          <a:effectLst/>
        </p:spPr>
        <p:txBody>
          <a:bodyPr wrap="none" anchor="ctr"/>
          <a:lstStyle/>
          <a:p>
            <a:endParaRPr lang="zh-CN" altLang="en-US"/>
          </a:p>
        </p:txBody>
      </p:sp>
      <p:graphicFrame>
        <p:nvGraphicFramePr>
          <p:cNvPr id="562192" name="Object 16"/>
          <p:cNvGraphicFramePr>
            <a:graphicFrameLocks noChangeAspect="1"/>
          </p:cNvGraphicFramePr>
          <p:nvPr/>
        </p:nvGraphicFramePr>
        <p:xfrm>
          <a:off x="1687513" y="407988"/>
          <a:ext cx="4103687" cy="444500"/>
        </p:xfrm>
        <a:graphic>
          <a:graphicData uri="http://schemas.openxmlformats.org/presentationml/2006/ole">
            <p:oleObj spid="_x0000_s749570" name="公式" r:id="rId3" imgW="2108160" imgH="228600" progId="Equation.3">
              <p:embed/>
            </p:oleObj>
          </a:graphicData>
        </a:graphic>
      </p:graphicFrame>
      <p:sp>
        <p:nvSpPr>
          <p:cNvPr id="562193" name="Text Box 17"/>
          <p:cNvSpPr txBox="1">
            <a:spLocks noChangeArrowheads="1"/>
          </p:cNvSpPr>
          <p:nvPr/>
        </p:nvSpPr>
        <p:spPr bwMode="auto">
          <a:xfrm>
            <a:off x="5861050" y="381000"/>
            <a:ext cx="3282950" cy="457200"/>
          </a:xfrm>
          <a:prstGeom prst="rect">
            <a:avLst/>
          </a:prstGeom>
          <a:noFill/>
          <a:ln w="9525">
            <a:noFill/>
            <a:miter lim="800000"/>
            <a:headEnd/>
            <a:tailEnd/>
          </a:ln>
          <a:effectLst/>
        </p:spPr>
        <p:txBody>
          <a:bodyPr>
            <a:spAutoFit/>
          </a:bodyPr>
          <a:lstStyle/>
          <a:p>
            <a:r>
              <a:rPr kumimoji="1" lang="zh-CN" altLang="en-US" sz="2400" b="1">
                <a:ea typeface="楷体_GB2312" pitchFamily="49" charset="-122"/>
              </a:rPr>
              <a:t>绕 </a:t>
            </a:r>
            <a:r>
              <a:rPr kumimoji="1" lang="en-US" altLang="zh-CN" sz="2400" b="1" i="1">
                <a:solidFill>
                  <a:schemeClr val="accent2"/>
                </a:solidFill>
                <a:ea typeface="楷体_GB2312" pitchFamily="49" charset="-122"/>
              </a:rPr>
              <a:t>y</a:t>
            </a:r>
            <a:r>
              <a:rPr kumimoji="1" lang="zh-CN" altLang="en-US" sz="2400" b="1">
                <a:solidFill>
                  <a:schemeClr val="accent2"/>
                </a:solidFill>
                <a:ea typeface="楷体_GB2312" pitchFamily="49" charset="-122"/>
              </a:rPr>
              <a:t>轴</a:t>
            </a:r>
            <a:r>
              <a:rPr kumimoji="1" lang="zh-CN" altLang="en-US" sz="2400" b="1">
                <a:ea typeface="楷体_GB2312" pitchFamily="49" charset="-122"/>
              </a:rPr>
              <a:t> 旋转所成曲面</a:t>
            </a:r>
            <a:endParaRPr kumimoji="1" lang="zh-CN" altLang="en-US" sz="180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7"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0" fill="hold"/>
                                        <p:tgtEl>
                                          <p:spTgt spid="3"/>
                                        </p:tgtEl>
                                        <p:attrNameLst>
                                          <p:attrName>ppt_x</p:attrName>
                                        </p:attrNameLst>
                                      </p:cBhvr>
                                      <p:tavLst>
                                        <p:tav tm="0">
                                          <p:val>
                                            <p:strVal val="1+#ppt_w/2"/>
                                          </p:val>
                                        </p:tav>
                                        <p:tav tm="100000">
                                          <p:val>
                                            <p:strVal val="#ppt_x"/>
                                          </p:val>
                                        </p:tav>
                                      </p:tavLst>
                                    </p:anim>
                                    <p:anim calcmode="lin" valueType="num">
                                      <p:cBhvr additive="base">
                                        <p:cTn id="13" dur="5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562190"/>
                                        </p:tgtEl>
                                        <p:attrNameLst>
                                          <p:attrName>style.visibility</p:attrName>
                                        </p:attrNameLst>
                                      </p:cBhvr>
                                      <p:to>
                                        <p:strVal val="visible"/>
                                      </p:to>
                                    </p:set>
                                    <p:anim calcmode="lin" valueType="num">
                                      <p:cBhvr additive="base">
                                        <p:cTn id="18" dur="500" fill="hold"/>
                                        <p:tgtEl>
                                          <p:spTgt spid="562190"/>
                                        </p:tgtEl>
                                        <p:attrNameLst>
                                          <p:attrName>ppt_x</p:attrName>
                                        </p:attrNameLst>
                                      </p:cBhvr>
                                      <p:tavLst>
                                        <p:tav tm="0">
                                          <p:val>
                                            <p:strVal val="0-#ppt_w/2"/>
                                          </p:val>
                                        </p:tav>
                                        <p:tav tm="100000">
                                          <p:val>
                                            <p:strVal val="#ppt_x"/>
                                          </p:val>
                                        </p:tav>
                                      </p:tavLst>
                                    </p:anim>
                                    <p:anim calcmode="lin" valueType="num">
                                      <p:cBhvr additive="base">
                                        <p:cTn id="19" dur="500" fill="hold"/>
                                        <p:tgtEl>
                                          <p:spTgt spid="56219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562185"/>
                                        </p:tgtEl>
                                        <p:attrNameLst>
                                          <p:attrName>style.visibility</p:attrName>
                                        </p:attrNameLst>
                                      </p:cBhvr>
                                      <p:to>
                                        <p:strVal val="visible"/>
                                      </p:to>
                                    </p:set>
                                    <p:animEffect transition="in" filter="wipe(down)">
                                      <p:cBhvr>
                                        <p:cTn id="24" dur="500"/>
                                        <p:tgtEl>
                                          <p:spTgt spid="562185"/>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562189"/>
                                        </p:tgtEl>
                                        <p:attrNameLst>
                                          <p:attrName>style.visibility</p:attrName>
                                        </p:attrNameLst>
                                      </p:cBhvr>
                                      <p:to>
                                        <p:strVal val="visible"/>
                                      </p:to>
                                    </p:set>
                                    <p:anim calcmode="lin" valueType="num">
                                      <p:cBhvr additive="base">
                                        <p:cTn id="29" dur="500" fill="hold"/>
                                        <p:tgtEl>
                                          <p:spTgt spid="562189"/>
                                        </p:tgtEl>
                                        <p:attrNameLst>
                                          <p:attrName>ppt_x</p:attrName>
                                        </p:attrNameLst>
                                      </p:cBhvr>
                                      <p:tavLst>
                                        <p:tav tm="0">
                                          <p:val>
                                            <p:strVal val="1+#ppt_w/2"/>
                                          </p:val>
                                        </p:tav>
                                        <p:tav tm="100000">
                                          <p:val>
                                            <p:strVal val="#ppt_x"/>
                                          </p:val>
                                        </p:tav>
                                      </p:tavLst>
                                    </p:anim>
                                    <p:anim calcmode="lin" valueType="num">
                                      <p:cBhvr additive="base">
                                        <p:cTn id="30" dur="500" fill="hold"/>
                                        <p:tgtEl>
                                          <p:spTgt spid="562189"/>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7" presetClass="entr" presetSubtype="4" fill="hold" grpId="0" nodeType="clickEffect">
                                  <p:stCondLst>
                                    <p:cond delay="0"/>
                                  </p:stCondLst>
                                  <p:childTnLst>
                                    <p:set>
                                      <p:cBhvr>
                                        <p:cTn id="34" dur="1" fill="hold">
                                          <p:stCondLst>
                                            <p:cond delay="0"/>
                                          </p:stCondLst>
                                        </p:cTn>
                                        <p:tgtEl>
                                          <p:spTgt spid="562191"/>
                                        </p:tgtEl>
                                        <p:attrNameLst>
                                          <p:attrName>style.visibility</p:attrName>
                                        </p:attrNameLst>
                                      </p:cBhvr>
                                      <p:to>
                                        <p:strVal val="visible"/>
                                      </p:to>
                                    </p:set>
                                    <p:anim calcmode="lin" valueType="num">
                                      <p:cBhvr additive="base">
                                        <p:cTn id="35" dur="5000" fill="hold"/>
                                        <p:tgtEl>
                                          <p:spTgt spid="562191"/>
                                        </p:tgtEl>
                                        <p:attrNameLst>
                                          <p:attrName>ppt_x</p:attrName>
                                        </p:attrNameLst>
                                      </p:cBhvr>
                                      <p:tavLst>
                                        <p:tav tm="0">
                                          <p:val>
                                            <p:strVal val="#ppt_x"/>
                                          </p:val>
                                        </p:tav>
                                        <p:tav tm="100000">
                                          <p:val>
                                            <p:strVal val="#ppt_x"/>
                                          </p:val>
                                        </p:tav>
                                      </p:tavLst>
                                    </p:anim>
                                    <p:anim calcmode="lin" valueType="num">
                                      <p:cBhvr additive="base">
                                        <p:cTn id="36" dur="5000" fill="hold"/>
                                        <p:tgtEl>
                                          <p:spTgt spid="5621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85" grpId="0" animBg="1"/>
      <p:bldP spid="562189" grpId="0" autoUpdateAnimBg="0"/>
      <p:bldP spid="562190" grpId="0" autoUpdateAnimBg="0"/>
      <p:bldP spid="56219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71800" y="2329716"/>
            <a:ext cx="3070071" cy="523220"/>
          </a:xfrm>
          <a:prstGeom prst="rect">
            <a:avLst/>
          </a:prstGeom>
          <a:noFill/>
        </p:spPr>
        <p:txBody>
          <a:bodyPr wrap="none" rtlCol="0">
            <a:spAutoFit/>
          </a:bodyPr>
          <a:lstStyle/>
          <a:p>
            <a:r>
              <a:rPr lang="zh-CN" altLang="en-US" sz="2800" b="1" dirty="0" smtClean="0"/>
              <a:t>全部使用直角标架</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ChangeArrowheads="1"/>
          </p:cNvSpPr>
          <p:nvPr/>
        </p:nvSpPr>
        <p:spPr bwMode="auto">
          <a:xfrm>
            <a:off x="395288" y="333375"/>
            <a:ext cx="1612900" cy="550863"/>
          </a:xfrm>
          <a:prstGeom prst="rect">
            <a:avLst/>
          </a:prstGeom>
          <a:noFill/>
          <a:ln w="9525">
            <a:noFill/>
            <a:miter lim="800000"/>
            <a:headEnd/>
            <a:tailEnd/>
          </a:ln>
        </p:spPr>
        <p:txBody>
          <a:bodyPr/>
          <a:lstStyle/>
          <a:p>
            <a:pPr algn="ctr"/>
            <a:r>
              <a:rPr lang="en-US" altLang="zh-CN" sz="2400" b="1">
                <a:solidFill>
                  <a:srgbClr val="FF0000"/>
                </a:solidFill>
                <a:latin typeface="楷体_GB2312" pitchFamily="49" charset="-122"/>
              </a:rPr>
              <a:t>5</a:t>
            </a:r>
            <a:r>
              <a:rPr lang="zh-CN" altLang="en-US" sz="2400" b="1">
                <a:solidFill>
                  <a:schemeClr val="tx2"/>
                </a:solidFill>
                <a:effectLst>
                  <a:outerShdw blurRad="38100" dist="38100" dir="2700000" algn="tl">
                    <a:srgbClr val="C0C0C0"/>
                  </a:outerShdw>
                </a:effectLst>
                <a:latin typeface="Arial" charset="0"/>
              </a:rPr>
              <a:t>环面</a:t>
            </a:r>
          </a:p>
        </p:txBody>
      </p:sp>
      <p:grpSp>
        <p:nvGrpSpPr>
          <p:cNvPr id="2" name="Group 3"/>
          <p:cNvGrpSpPr>
            <a:grpSpLocks/>
          </p:cNvGrpSpPr>
          <p:nvPr/>
        </p:nvGrpSpPr>
        <p:grpSpPr bwMode="auto">
          <a:xfrm>
            <a:off x="2582863" y="3305175"/>
            <a:ext cx="2020887" cy="2197100"/>
            <a:chOff x="1627" y="2082"/>
            <a:chExt cx="1273" cy="1384"/>
          </a:xfrm>
        </p:grpSpPr>
        <p:sp>
          <p:nvSpPr>
            <p:cNvPr id="563204" name="Line 4"/>
            <p:cNvSpPr>
              <a:spLocks noChangeShapeType="1"/>
            </p:cNvSpPr>
            <p:nvPr/>
          </p:nvSpPr>
          <p:spPr bwMode="auto">
            <a:xfrm flipH="1">
              <a:off x="1627" y="2082"/>
              <a:ext cx="1273" cy="1273"/>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563205" name="Text Box 5"/>
            <p:cNvSpPr txBox="1">
              <a:spLocks noChangeArrowheads="1"/>
            </p:cNvSpPr>
            <p:nvPr/>
          </p:nvSpPr>
          <p:spPr bwMode="auto">
            <a:xfrm>
              <a:off x="1715" y="3178"/>
              <a:ext cx="310" cy="288"/>
            </a:xfrm>
            <a:prstGeom prst="rect">
              <a:avLst/>
            </a:prstGeom>
            <a:noFill/>
            <a:ln w="9525">
              <a:noFill/>
              <a:miter lim="800000"/>
              <a:headEnd/>
              <a:tailEnd/>
            </a:ln>
            <a:effectLst/>
          </p:spPr>
          <p:txBody>
            <a:bodyPr>
              <a:spAutoFit/>
            </a:bodyPr>
            <a:lstStyle/>
            <a:p>
              <a:r>
                <a:rPr kumimoji="1" lang="en-US" altLang="zh-CN" sz="2400" i="1">
                  <a:ea typeface="楷体_GB2312" pitchFamily="49" charset="-122"/>
                </a:rPr>
                <a:t>z</a:t>
              </a:r>
              <a:endParaRPr kumimoji="1" lang="en-US" altLang="zh-CN" sz="2400">
                <a:ea typeface="楷体_GB2312" pitchFamily="49" charset="-122"/>
              </a:endParaRPr>
            </a:p>
          </p:txBody>
        </p:sp>
      </p:grpSp>
      <p:grpSp>
        <p:nvGrpSpPr>
          <p:cNvPr id="3" name="Group 6"/>
          <p:cNvGrpSpPr>
            <a:grpSpLocks/>
          </p:cNvGrpSpPr>
          <p:nvPr/>
        </p:nvGrpSpPr>
        <p:grpSpPr bwMode="auto">
          <a:xfrm>
            <a:off x="1392238" y="2819400"/>
            <a:ext cx="6375400" cy="965200"/>
            <a:chOff x="893" y="328"/>
            <a:chExt cx="4016" cy="608"/>
          </a:xfrm>
        </p:grpSpPr>
        <p:sp>
          <p:nvSpPr>
            <p:cNvPr id="563207" name="Oval 7"/>
            <p:cNvSpPr>
              <a:spLocks noChangeArrowheads="1"/>
            </p:cNvSpPr>
            <p:nvPr/>
          </p:nvSpPr>
          <p:spPr bwMode="auto">
            <a:xfrm>
              <a:off x="893" y="346"/>
              <a:ext cx="576" cy="576"/>
            </a:xfrm>
            <a:prstGeom prst="ellipse">
              <a:avLst/>
            </a:prstGeom>
            <a:noFill/>
            <a:ln w="38100">
              <a:solidFill>
                <a:srgbClr val="FF0000"/>
              </a:solidFill>
              <a:round/>
              <a:headEnd/>
              <a:tailEnd/>
            </a:ln>
            <a:effectLst/>
          </p:spPr>
          <p:txBody>
            <a:bodyPr wrap="none" anchor="ctr"/>
            <a:lstStyle/>
            <a:p>
              <a:endParaRPr lang="zh-CN" altLang="en-US"/>
            </a:p>
          </p:txBody>
        </p:sp>
        <p:sp>
          <p:nvSpPr>
            <p:cNvPr id="563208" name="Oval 8"/>
            <p:cNvSpPr>
              <a:spLocks noChangeArrowheads="1"/>
            </p:cNvSpPr>
            <p:nvPr/>
          </p:nvSpPr>
          <p:spPr bwMode="auto">
            <a:xfrm>
              <a:off x="4333" y="346"/>
              <a:ext cx="576" cy="576"/>
            </a:xfrm>
            <a:prstGeom prst="ellipse">
              <a:avLst/>
            </a:prstGeom>
            <a:noFill/>
            <a:ln w="38100">
              <a:solidFill>
                <a:srgbClr val="FF0000"/>
              </a:solidFill>
              <a:round/>
              <a:headEnd/>
              <a:tailEnd/>
            </a:ln>
            <a:effectLst/>
          </p:spPr>
          <p:txBody>
            <a:bodyPr wrap="none" anchor="ctr"/>
            <a:lstStyle/>
            <a:p>
              <a:endParaRPr lang="zh-CN" altLang="en-US"/>
            </a:p>
          </p:txBody>
        </p:sp>
        <p:sp>
          <p:nvSpPr>
            <p:cNvPr id="563209" name="Line 9"/>
            <p:cNvSpPr>
              <a:spLocks noChangeShapeType="1"/>
            </p:cNvSpPr>
            <p:nvPr/>
          </p:nvSpPr>
          <p:spPr bwMode="auto">
            <a:xfrm>
              <a:off x="1152" y="328"/>
              <a:ext cx="3480" cy="0"/>
            </a:xfrm>
            <a:prstGeom prst="line">
              <a:avLst/>
            </a:prstGeom>
            <a:noFill/>
            <a:ln w="9525">
              <a:noFill/>
              <a:round/>
              <a:headEnd/>
              <a:tailEnd/>
            </a:ln>
            <a:effectLst/>
          </p:spPr>
          <p:txBody>
            <a:bodyPr wrap="none" anchor="ctr"/>
            <a:lstStyle/>
            <a:p>
              <a:endParaRPr lang="zh-CN" altLang="en-US"/>
            </a:p>
          </p:txBody>
        </p:sp>
        <p:sp>
          <p:nvSpPr>
            <p:cNvPr id="563210" name="Line 10"/>
            <p:cNvSpPr>
              <a:spLocks noChangeShapeType="1"/>
            </p:cNvSpPr>
            <p:nvPr/>
          </p:nvSpPr>
          <p:spPr bwMode="auto">
            <a:xfrm>
              <a:off x="1176" y="936"/>
              <a:ext cx="3480" cy="0"/>
            </a:xfrm>
            <a:prstGeom prst="line">
              <a:avLst/>
            </a:prstGeom>
            <a:noFill/>
            <a:ln w="9525">
              <a:noFill/>
              <a:round/>
              <a:headEnd/>
              <a:tailEnd/>
            </a:ln>
            <a:effectLst/>
          </p:spPr>
          <p:txBody>
            <a:bodyPr wrap="none" anchor="ctr"/>
            <a:lstStyle/>
            <a:p>
              <a:endParaRPr lang="zh-CN" altLang="en-US"/>
            </a:p>
          </p:txBody>
        </p:sp>
      </p:grpSp>
      <p:grpSp>
        <p:nvGrpSpPr>
          <p:cNvPr id="4" name="Group 11"/>
          <p:cNvGrpSpPr>
            <a:grpSpLocks/>
          </p:cNvGrpSpPr>
          <p:nvPr/>
        </p:nvGrpSpPr>
        <p:grpSpPr bwMode="auto">
          <a:xfrm>
            <a:off x="1390650" y="1549400"/>
            <a:ext cx="6426200" cy="3530600"/>
            <a:chOff x="876" y="976"/>
            <a:chExt cx="4048" cy="2224"/>
          </a:xfrm>
        </p:grpSpPr>
        <p:sp>
          <p:nvSpPr>
            <p:cNvPr id="563212" name="Oval 12"/>
            <p:cNvSpPr>
              <a:spLocks noChangeArrowheads="1"/>
            </p:cNvSpPr>
            <p:nvPr/>
          </p:nvSpPr>
          <p:spPr bwMode="auto">
            <a:xfrm>
              <a:off x="888" y="988"/>
              <a:ext cx="4020" cy="2076"/>
            </a:xfrm>
            <a:prstGeom prst="ellipse">
              <a:avLst/>
            </a:prstGeom>
            <a:noFill/>
            <a:ln w="57150">
              <a:solidFill>
                <a:srgbClr val="FF0000"/>
              </a:solidFill>
              <a:round/>
              <a:headEnd/>
              <a:tailEnd/>
            </a:ln>
            <a:effectLst/>
          </p:spPr>
          <p:txBody>
            <a:bodyPr wrap="none" anchor="ctr"/>
            <a:lstStyle/>
            <a:p>
              <a:endParaRPr lang="zh-CN" altLang="en-US"/>
            </a:p>
          </p:txBody>
        </p:sp>
        <p:sp>
          <p:nvSpPr>
            <p:cNvPr id="563213" name="Oval 13"/>
            <p:cNvSpPr>
              <a:spLocks noChangeArrowheads="1"/>
            </p:cNvSpPr>
            <p:nvPr/>
          </p:nvSpPr>
          <p:spPr bwMode="auto">
            <a:xfrm>
              <a:off x="1152" y="1127"/>
              <a:ext cx="3492" cy="1571"/>
            </a:xfrm>
            <a:prstGeom prst="ellipse">
              <a:avLst/>
            </a:prstGeom>
            <a:noFill/>
            <a:ln w="57150">
              <a:solidFill>
                <a:srgbClr val="FF0000"/>
              </a:solidFill>
              <a:round/>
              <a:headEnd/>
              <a:tailEnd/>
            </a:ln>
            <a:effectLst/>
          </p:spPr>
          <p:txBody>
            <a:bodyPr wrap="none" anchor="ctr"/>
            <a:lstStyle/>
            <a:p>
              <a:endParaRPr lang="zh-CN" altLang="en-US"/>
            </a:p>
          </p:txBody>
        </p:sp>
        <p:sp>
          <p:nvSpPr>
            <p:cNvPr id="563214" name="Oval 14"/>
            <p:cNvSpPr>
              <a:spLocks noChangeArrowheads="1"/>
            </p:cNvSpPr>
            <p:nvPr/>
          </p:nvSpPr>
          <p:spPr bwMode="auto">
            <a:xfrm>
              <a:off x="1213" y="1285"/>
              <a:ext cx="3360" cy="1607"/>
            </a:xfrm>
            <a:prstGeom prst="ellipse">
              <a:avLst/>
            </a:prstGeom>
            <a:noFill/>
            <a:ln w="28575">
              <a:solidFill>
                <a:srgbClr val="FF0000"/>
              </a:solidFill>
              <a:prstDash val="lgDashDot"/>
              <a:round/>
              <a:headEnd/>
              <a:tailEnd/>
            </a:ln>
            <a:effectLst/>
          </p:spPr>
          <p:txBody>
            <a:bodyPr wrap="none" anchor="ctr"/>
            <a:lstStyle/>
            <a:p>
              <a:endParaRPr lang="zh-CN" altLang="en-US"/>
            </a:p>
          </p:txBody>
        </p:sp>
        <p:sp>
          <p:nvSpPr>
            <p:cNvPr id="563215" name="Oval 15"/>
            <p:cNvSpPr>
              <a:spLocks noChangeArrowheads="1"/>
            </p:cNvSpPr>
            <p:nvPr/>
          </p:nvSpPr>
          <p:spPr bwMode="auto">
            <a:xfrm>
              <a:off x="876" y="976"/>
              <a:ext cx="4043" cy="2224"/>
            </a:xfrm>
            <a:prstGeom prst="ellipse">
              <a:avLst/>
            </a:prstGeom>
            <a:noFill/>
            <a:ln w="38100">
              <a:solidFill>
                <a:srgbClr val="FF0000"/>
              </a:solidFill>
              <a:round/>
              <a:headEnd/>
              <a:tailEnd/>
            </a:ln>
            <a:effectLst/>
          </p:spPr>
          <p:txBody>
            <a:bodyPr wrap="none" anchor="ctr"/>
            <a:lstStyle/>
            <a:p>
              <a:endParaRPr lang="zh-CN" altLang="en-US"/>
            </a:p>
          </p:txBody>
        </p:sp>
        <p:sp>
          <p:nvSpPr>
            <p:cNvPr id="563216" name="Freeform 16"/>
            <p:cNvSpPr>
              <a:spLocks/>
            </p:cNvSpPr>
            <p:nvPr/>
          </p:nvSpPr>
          <p:spPr bwMode="auto">
            <a:xfrm>
              <a:off x="3535" y="2558"/>
              <a:ext cx="220" cy="545"/>
            </a:xfrm>
            <a:custGeom>
              <a:avLst/>
              <a:gdLst/>
              <a:ahLst/>
              <a:cxnLst>
                <a:cxn ang="0">
                  <a:pos x="0" y="0"/>
                </a:cxn>
                <a:cxn ang="0">
                  <a:pos x="191" y="236"/>
                </a:cxn>
                <a:cxn ang="0">
                  <a:pos x="173" y="545"/>
                </a:cxn>
              </a:cxnLst>
              <a:rect l="0" t="0" r="r" b="b"/>
              <a:pathLst>
                <a:path w="220" h="545">
                  <a:moveTo>
                    <a:pt x="0" y="0"/>
                  </a:moveTo>
                  <a:cubicBezTo>
                    <a:pt x="81" y="72"/>
                    <a:pt x="162" y="145"/>
                    <a:pt x="191" y="236"/>
                  </a:cubicBezTo>
                  <a:cubicBezTo>
                    <a:pt x="220" y="327"/>
                    <a:pt x="196" y="436"/>
                    <a:pt x="173" y="545"/>
                  </a:cubicBezTo>
                </a:path>
              </a:pathLst>
            </a:custGeom>
            <a:noFill/>
            <a:ln w="28575" cmpd="sng">
              <a:solidFill>
                <a:srgbClr val="FF0000"/>
              </a:solidFill>
              <a:round/>
              <a:headEnd/>
              <a:tailEnd/>
            </a:ln>
            <a:effectLst/>
          </p:spPr>
          <p:txBody>
            <a:bodyPr wrap="none" anchor="ctr"/>
            <a:lstStyle/>
            <a:p>
              <a:endParaRPr lang="zh-CN" altLang="en-US"/>
            </a:p>
          </p:txBody>
        </p:sp>
        <p:sp>
          <p:nvSpPr>
            <p:cNvPr id="563217" name="Freeform 17"/>
            <p:cNvSpPr>
              <a:spLocks/>
            </p:cNvSpPr>
            <p:nvPr/>
          </p:nvSpPr>
          <p:spPr bwMode="auto">
            <a:xfrm>
              <a:off x="2209" y="1037"/>
              <a:ext cx="220" cy="545"/>
            </a:xfrm>
            <a:custGeom>
              <a:avLst/>
              <a:gdLst/>
              <a:ahLst/>
              <a:cxnLst>
                <a:cxn ang="0">
                  <a:pos x="0" y="0"/>
                </a:cxn>
                <a:cxn ang="0">
                  <a:pos x="191" y="236"/>
                </a:cxn>
                <a:cxn ang="0">
                  <a:pos x="173" y="545"/>
                </a:cxn>
              </a:cxnLst>
              <a:rect l="0" t="0" r="r" b="b"/>
              <a:pathLst>
                <a:path w="220" h="545">
                  <a:moveTo>
                    <a:pt x="0" y="0"/>
                  </a:moveTo>
                  <a:cubicBezTo>
                    <a:pt x="81" y="72"/>
                    <a:pt x="162" y="145"/>
                    <a:pt x="191" y="236"/>
                  </a:cubicBezTo>
                  <a:cubicBezTo>
                    <a:pt x="220" y="327"/>
                    <a:pt x="196" y="436"/>
                    <a:pt x="173" y="545"/>
                  </a:cubicBezTo>
                </a:path>
              </a:pathLst>
            </a:custGeom>
            <a:noFill/>
            <a:ln w="28575" cmpd="sng">
              <a:solidFill>
                <a:srgbClr val="FF0000"/>
              </a:solidFill>
              <a:round/>
              <a:headEnd/>
              <a:tailEnd/>
            </a:ln>
            <a:effectLst/>
          </p:spPr>
          <p:txBody>
            <a:bodyPr wrap="none" anchor="ctr"/>
            <a:lstStyle/>
            <a:p>
              <a:endParaRPr lang="zh-CN" altLang="en-US"/>
            </a:p>
          </p:txBody>
        </p:sp>
        <p:sp>
          <p:nvSpPr>
            <p:cNvPr id="563218" name="Freeform 18"/>
            <p:cNvSpPr>
              <a:spLocks/>
            </p:cNvSpPr>
            <p:nvPr/>
          </p:nvSpPr>
          <p:spPr bwMode="auto">
            <a:xfrm flipH="1">
              <a:off x="3568" y="1079"/>
              <a:ext cx="220" cy="545"/>
            </a:xfrm>
            <a:custGeom>
              <a:avLst/>
              <a:gdLst/>
              <a:ahLst/>
              <a:cxnLst>
                <a:cxn ang="0">
                  <a:pos x="0" y="0"/>
                </a:cxn>
                <a:cxn ang="0">
                  <a:pos x="191" y="236"/>
                </a:cxn>
                <a:cxn ang="0">
                  <a:pos x="173" y="545"/>
                </a:cxn>
              </a:cxnLst>
              <a:rect l="0" t="0" r="r" b="b"/>
              <a:pathLst>
                <a:path w="220" h="545">
                  <a:moveTo>
                    <a:pt x="0" y="0"/>
                  </a:moveTo>
                  <a:cubicBezTo>
                    <a:pt x="81" y="72"/>
                    <a:pt x="162" y="145"/>
                    <a:pt x="191" y="236"/>
                  </a:cubicBezTo>
                  <a:cubicBezTo>
                    <a:pt x="220" y="327"/>
                    <a:pt x="196" y="436"/>
                    <a:pt x="173" y="545"/>
                  </a:cubicBezTo>
                </a:path>
              </a:pathLst>
            </a:custGeom>
            <a:noFill/>
            <a:ln w="28575" cmpd="sng">
              <a:solidFill>
                <a:srgbClr val="FF0000"/>
              </a:solidFill>
              <a:round/>
              <a:headEnd/>
              <a:tailEnd/>
            </a:ln>
            <a:effectLst/>
          </p:spPr>
          <p:txBody>
            <a:bodyPr wrap="none" anchor="ctr"/>
            <a:lstStyle/>
            <a:p>
              <a:endParaRPr lang="zh-CN" altLang="en-US"/>
            </a:p>
          </p:txBody>
        </p:sp>
        <p:sp>
          <p:nvSpPr>
            <p:cNvPr id="563219" name="Freeform 19"/>
            <p:cNvSpPr>
              <a:spLocks/>
            </p:cNvSpPr>
            <p:nvPr/>
          </p:nvSpPr>
          <p:spPr bwMode="auto">
            <a:xfrm flipH="1">
              <a:off x="2060" y="2567"/>
              <a:ext cx="220" cy="545"/>
            </a:xfrm>
            <a:custGeom>
              <a:avLst/>
              <a:gdLst/>
              <a:ahLst/>
              <a:cxnLst>
                <a:cxn ang="0">
                  <a:pos x="0" y="0"/>
                </a:cxn>
                <a:cxn ang="0">
                  <a:pos x="191" y="236"/>
                </a:cxn>
                <a:cxn ang="0">
                  <a:pos x="173" y="545"/>
                </a:cxn>
              </a:cxnLst>
              <a:rect l="0" t="0" r="r" b="b"/>
              <a:pathLst>
                <a:path w="220" h="545">
                  <a:moveTo>
                    <a:pt x="0" y="0"/>
                  </a:moveTo>
                  <a:cubicBezTo>
                    <a:pt x="81" y="72"/>
                    <a:pt x="162" y="145"/>
                    <a:pt x="191" y="236"/>
                  </a:cubicBezTo>
                  <a:cubicBezTo>
                    <a:pt x="220" y="327"/>
                    <a:pt x="196" y="436"/>
                    <a:pt x="173" y="545"/>
                  </a:cubicBezTo>
                </a:path>
              </a:pathLst>
            </a:custGeom>
            <a:noFill/>
            <a:ln w="28575" cmpd="sng">
              <a:solidFill>
                <a:srgbClr val="FF0000"/>
              </a:solidFill>
              <a:round/>
              <a:headEnd/>
              <a:tailEnd/>
            </a:ln>
            <a:effectLst/>
          </p:spPr>
          <p:txBody>
            <a:bodyPr wrap="none" anchor="ctr"/>
            <a:lstStyle/>
            <a:p>
              <a:endParaRPr lang="zh-CN" altLang="en-US"/>
            </a:p>
          </p:txBody>
        </p:sp>
        <p:grpSp>
          <p:nvGrpSpPr>
            <p:cNvPr id="5" name="Group 20"/>
            <p:cNvGrpSpPr>
              <a:grpSpLocks/>
            </p:cNvGrpSpPr>
            <p:nvPr/>
          </p:nvGrpSpPr>
          <p:grpSpPr bwMode="auto">
            <a:xfrm>
              <a:off x="1445" y="1525"/>
              <a:ext cx="2907" cy="1100"/>
              <a:chOff x="1445" y="1533"/>
              <a:chExt cx="2907" cy="1100"/>
            </a:xfrm>
          </p:grpSpPr>
          <p:sp>
            <p:nvSpPr>
              <p:cNvPr id="563221" name="Arc 21"/>
              <p:cNvSpPr>
                <a:spLocks/>
              </p:cNvSpPr>
              <p:nvPr/>
            </p:nvSpPr>
            <p:spPr bwMode="auto">
              <a:xfrm>
                <a:off x="1446" y="1533"/>
                <a:ext cx="2891" cy="864"/>
              </a:xfrm>
              <a:custGeom>
                <a:avLst/>
                <a:gdLst>
                  <a:gd name="G0" fmla="+- 20209 0 0"/>
                  <a:gd name="G1" fmla="+- 21600 0 0"/>
                  <a:gd name="G2" fmla="+- 21600 0 0"/>
                  <a:gd name="T0" fmla="*/ 0 w 40548"/>
                  <a:gd name="T1" fmla="*/ 13973 h 21600"/>
                  <a:gd name="T2" fmla="*/ 40548 w 40548"/>
                  <a:gd name="T3" fmla="*/ 14329 h 21600"/>
                  <a:gd name="T4" fmla="*/ 20209 w 40548"/>
                  <a:gd name="T5" fmla="*/ 21600 h 21600"/>
                </a:gdLst>
                <a:ahLst/>
                <a:cxnLst>
                  <a:cxn ang="0">
                    <a:pos x="T0" y="T1"/>
                  </a:cxn>
                  <a:cxn ang="0">
                    <a:pos x="T2" y="T3"/>
                  </a:cxn>
                  <a:cxn ang="0">
                    <a:pos x="T4" y="T5"/>
                  </a:cxn>
                </a:cxnLst>
                <a:rect l="0" t="0" r="r" b="b"/>
                <a:pathLst>
                  <a:path w="40548" h="21600" fill="none" extrusionOk="0">
                    <a:moveTo>
                      <a:pt x="0" y="13973"/>
                    </a:moveTo>
                    <a:cubicBezTo>
                      <a:pt x="3173" y="5564"/>
                      <a:pt x="11221" y="-1"/>
                      <a:pt x="20209" y="0"/>
                    </a:cubicBezTo>
                    <a:cubicBezTo>
                      <a:pt x="29335" y="0"/>
                      <a:pt x="37476" y="5735"/>
                      <a:pt x="40548" y="14328"/>
                    </a:cubicBezTo>
                  </a:path>
                  <a:path w="40548" h="21600" stroke="0" extrusionOk="0">
                    <a:moveTo>
                      <a:pt x="0" y="13973"/>
                    </a:moveTo>
                    <a:cubicBezTo>
                      <a:pt x="3173" y="5564"/>
                      <a:pt x="11221" y="-1"/>
                      <a:pt x="20209" y="0"/>
                    </a:cubicBezTo>
                    <a:cubicBezTo>
                      <a:pt x="29335" y="0"/>
                      <a:pt x="37476" y="5735"/>
                      <a:pt x="40548" y="14328"/>
                    </a:cubicBezTo>
                    <a:lnTo>
                      <a:pt x="20209" y="21600"/>
                    </a:lnTo>
                    <a:close/>
                  </a:path>
                </a:pathLst>
              </a:custGeom>
              <a:noFill/>
              <a:ln w="38100">
                <a:solidFill>
                  <a:srgbClr val="FF0000"/>
                </a:solidFill>
                <a:round/>
                <a:headEnd/>
                <a:tailEnd/>
              </a:ln>
              <a:effectLst/>
            </p:spPr>
            <p:txBody>
              <a:bodyPr wrap="none" anchor="ctr"/>
              <a:lstStyle/>
              <a:p>
                <a:endParaRPr lang="zh-CN" altLang="en-US"/>
              </a:p>
            </p:txBody>
          </p:sp>
          <p:sp>
            <p:nvSpPr>
              <p:cNvPr id="563222" name="Arc 22"/>
              <p:cNvSpPr>
                <a:spLocks/>
              </p:cNvSpPr>
              <p:nvPr/>
            </p:nvSpPr>
            <p:spPr bwMode="auto">
              <a:xfrm flipV="1">
                <a:off x="1445" y="2023"/>
                <a:ext cx="2907" cy="610"/>
              </a:xfrm>
              <a:custGeom>
                <a:avLst/>
                <a:gdLst>
                  <a:gd name="G0" fmla="+- 21600 0 0"/>
                  <a:gd name="G1" fmla="+- 21600 0 0"/>
                  <a:gd name="G2" fmla="+- 21600 0 0"/>
                  <a:gd name="T0" fmla="*/ 3 w 43183"/>
                  <a:gd name="T1" fmla="*/ 21965 h 21965"/>
                  <a:gd name="T2" fmla="*/ 43183 w 43183"/>
                  <a:gd name="T3" fmla="*/ 20736 h 21965"/>
                  <a:gd name="T4" fmla="*/ 21600 w 43183"/>
                  <a:gd name="T5" fmla="*/ 21600 h 21965"/>
                </a:gdLst>
                <a:ahLst/>
                <a:cxnLst>
                  <a:cxn ang="0">
                    <a:pos x="T0" y="T1"/>
                  </a:cxn>
                  <a:cxn ang="0">
                    <a:pos x="T2" y="T3"/>
                  </a:cxn>
                  <a:cxn ang="0">
                    <a:pos x="T4" y="T5"/>
                  </a:cxn>
                </a:cxnLst>
                <a:rect l="0" t="0" r="r" b="b"/>
                <a:pathLst>
                  <a:path w="43183" h="21965" fill="none" extrusionOk="0">
                    <a:moveTo>
                      <a:pt x="3" y="21964"/>
                    </a:moveTo>
                    <a:cubicBezTo>
                      <a:pt x="1" y="21843"/>
                      <a:pt x="0" y="21721"/>
                      <a:pt x="0" y="21600"/>
                    </a:cubicBezTo>
                    <a:cubicBezTo>
                      <a:pt x="0" y="9670"/>
                      <a:pt x="9670" y="0"/>
                      <a:pt x="21600" y="0"/>
                    </a:cubicBezTo>
                    <a:cubicBezTo>
                      <a:pt x="33193" y="-1"/>
                      <a:pt x="42718" y="9152"/>
                      <a:pt x="43182" y="20736"/>
                    </a:cubicBezTo>
                  </a:path>
                  <a:path w="43183" h="21965" stroke="0" extrusionOk="0">
                    <a:moveTo>
                      <a:pt x="3" y="21964"/>
                    </a:moveTo>
                    <a:cubicBezTo>
                      <a:pt x="1" y="21843"/>
                      <a:pt x="0" y="21721"/>
                      <a:pt x="0" y="21600"/>
                    </a:cubicBezTo>
                    <a:cubicBezTo>
                      <a:pt x="0" y="9670"/>
                      <a:pt x="9670" y="0"/>
                      <a:pt x="21600" y="0"/>
                    </a:cubicBezTo>
                    <a:cubicBezTo>
                      <a:pt x="33193" y="-1"/>
                      <a:pt x="42718" y="9152"/>
                      <a:pt x="43182" y="20736"/>
                    </a:cubicBezTo>
                    <a:lnTo>
                      <a:pt x="21600" y="21600"/>
                    </a:lnTo>
                    <a:close/>
                  </a:path>
                </a:pathLst>
              </a:custGeom>
              <a:noFill/>
              <a:ln w="38100">
                <a:solidFill>
                  <a:srgbClr val="FF0000"/>
                </a:solidFill>
                <a:round/>
                <a:headEnd/>
                <a:tailEnd/>
              </a:ln>
              <a:effectLst/>
            </p:spPr>
            <p:txBody>
              <a:bodyPr wrap="none" anchor="ctr"/>
              <a:lstStyle/>
              <a:p>
                <a:endParaRPr lang="zh-CN" altLang="en-US"/>
              </a:p>
            </p:txBody>
          </p:sp>
        </p:grpSp>
        <p:sp>
          <p:nvSpPr>
            <p:cNvPr id="563223" name="Arc 23"/>
            <p:cNvSpPr>
              <a:spLocks/>
            </p:cNvSpPr>
            <p:nvPr/>
          </p:nvSpPr>
          <p:spPr bwMode="auto">
            <a:xfrm rot="-5085322">
              <a:off x="4450" y="1670"/>
              <a:ext cx="354" cy="594"/>
            </a:xfrm>
            <a:custGeom>
              <a:avLst/>
              <a:gdLst>
                <a:gd name="G0" fmla="+- 0 0 0"/>
                <a:gd name="G1" fmla="+- 21544 0 0"/>
                <a:gd name="G2" fmla="+- 21600 0 0"/>
                <a:gd name="T0" fmla="*/ 1561 w 21600"/>
                <a:gd name="T1" fmla="*/ 0 h 42412"/>
                <a:gd name="T2" fmla="*/ 5574 w 21600"/>
                <a:gd name="T3" fmla="*/ 42412 h 42412"/>
                <a:gd name="T4" fmla="*/ 0 w 21600"/>
                <a:gd name="T5" fmla="*/ 21544 h 42412"/>
              </a:gdLst>
              <a:ahLst/>
              <a:cxnLst>
                <a:cxn ang="0">
                  <a:pos x="T0" y="T1"/>
                </a:cxn>
                <a:cxn ang="0">
                  <a:pos x="T2" y="T3"/>
                </a:cxn>
                <a:cxn ang="0">
                  <a:pos x="T4" y="T5"/>
                </a:cxn>
              </a:cxnLst>
              <a:rect l="0" t="0" r="r" b="b"/>
              <a:pathLst>
                <a:path w="21600" h="42412" fill="none" extrusionOk="0">
                  <a:moveTo>
                    <a:pt x="1560" y="0"/>
                  </a:moveTo>
                  <a:cubicBezTo>
                    <a:pt x="12855" y="818"/>
                    <a:pt x="21600" y="10220"/>
                    <a:pt x="21600" y="21544"/>
                  </a:cubicBezTo>
                  <a:cubicBezTo>
                    <a:pt x="21600" y="31326"/>
                    <a:pt x="15025" y="39887"/>
                    <a:pt x="5574" y="42412"/>
                  </a:cubicBezTo>
                </a:path>
                <a:path w="21600" h="42412" stroke="0" extrusionOk="0">
                  <a:moveTo>
                    <a:pt x="1560" y="0"/>
                  </a:moveTo>
                  <a:cubicBezTo>
                    <a:pt x="12855" y="818"/>
                    <a:pt x="21600" y="10220"/>
                    <a:pt x="21600" y="21544"/>
                  </a:cubicBezTo>
                  <a:cubicBezTo>
                    <a:pt x="21600" y="31326"/>
                    <a:pt x="15025" y="39887"/>
                    <a:pt x="5574" y="42412"/>
                  </a:cubicBezTo>
                  <a:lnTo>
                    <a:pt x="0" y="21544"/>
                  </a:lnTo>
                  <a:close/>
                </a:path>
              </a:pathLst>
            </a:custGeom>
            <a:noFill/>
            <a:ln w="28575">
              <a:solidFill>
                <a:srgbClr val="FF0000"/>
              </a:solidFill>
              <a:round/>
              <a:headEnd/>
              <a:tailEnd/>
            </a:ln>
            <a:effectLst/>
          </p:spPr>
          <p:txBody>
            <a:bodyPr wrap="none" anchor="ctr"/>
            <a:lstStyle/>
            <a:p>
              <a:endParaRPr lang="zh-CN" altLang="en-US"/>
            </a:p>
          </p:txBody>
        </p:sp>
        <p:sp>
          <p:nvSpPr>
            <p:cNvPr id="563224" name="Arc 24"/>
            <p:cNvSpPr>
              <a:spLocks/>
            </p:cNvSpPr>
            <p:nvPr/>
          </p:nvSpPr>
          <p:spPr bwMode="auto">
            <a:xfrm rot="-5085322">
              <a:off x="1010" y="1670"/>
              <a:ext cx="354" cy="594"/>
            </a:xfrm>
            <a:custGeom>
              <a:avLst/>
              <a:gdLst>
                <a:gd name="G0" fmla="+- 0 0 0"/>
                <a:gd name="G1" fmla="+- 21544 0 0"/>
                <a:gd name="G2" fmla="+- 21600 0 0"/>
                <a:gd name="T0" fmla="*/ 1561 w 21600"/>
                <a:gd name="T1" fmla="*/ 0 h 42412"/>
                <a:gd name="T2" fmla="*/ 5574 w 21600"/>
                <a:gd name="T3" fmla="*/ 42412 h 42412"/>
                <a:gd name="T4" fmla="*/ 0 w 21600"/>
                <a:gd name="T5" fmla="*/ 21544 h 42412"/>
              </a:gdLst>
              <a:ahLst/>
              <a:cxnLst>
                <a:cxn ang="0">
                  <a:pos x="T0" y="T1"/>
                </a:cxn>
                <a:cxn ang="0">
                  <a:pos x="T2" y="T3"/>
                </a:cxn>
                <a:cxn ang="0">
                  <a:pos x="T4" y="T5"/>
                </a:cxn>
              </a:cxnLst>
              <a:rect l="0" t="0" r="r" b="b"/>
              <a:pathLst>
                <a:path w="21600" h="42412" fill="none" extrusionOk="0">
                  <a:moveTo>
                    <a:pt x="1560" y="0"/>
                  </a:moveTo>
                  <a:cubicBezTo>
                    <a:pt x="12855" y="818"/>
                    <a:pt x="21600" y="10220"/>
                    <a:pt x="21600" y="21544"/>
                  </a:cubicBezTo>
                  <a:cubicBezTo>
                    <a:pt x="21600" y="31326"/>
                    <a:pt x="15025" y="39887"/>
                    <a:pt x="5574" y="42412"/>
                  </a:cubicBezTo>
                </a:path>
                <a:path w="21600" h="42412" stroke="0" extrusionOk="0">
                  <a:moveTo>
                    <a:pt x="1560" y="0"/>
                  </a:moveTo>
                  <a:cubicBezTo>
                    <a:pt x="12855" y="818"/>
                    <a:pt x="21600" y="10220"/>
                    <a:pt x="21600" y="21544"/>
                  </a:cubicBezTo>
                  <a:cubicBezTo>
                    <a:pt x="21600" y="31326"/>
                    <a:pt x="15025" y="39887"/>
                    <a:pt x="5574" y="42412"/>
                  </a:cubicBezTo>
                  <a:lnTo>
                    <a:pt x="0" y="21544"/>
                  </a:lnTo>
                  <a:close/>
                </a:path>
              </a:pathLst>
            </a:custGeom>
            <a:noFill/>
            <a:ln w="28575">
              <a:solidFill>
                <a:srgbClr val="FF0000"/>
              </a:solidFill>
              <a:round/>
              <a:headEnd/>
              <a:tailEnd/>
            </a:ln>
            <a:effectLst/>
          </p:spPr>
          <p:txBody>
            <a:bodyPr wrap="none" anchor="ctr"/>
            <a:lstStyle/>
            <a:p>
              <a:endParaRPr lang="zh-CN" altLang="en-US"/>
            </a:p>
          </p:txBody>
        </p:sp>
      </p:grpSp>
      <p:sp>
        <p:nvSpPr>
          <p:cNvPr id="563225" name="Text Box 25"/>
          <p:cNvSpPr txBox="1">
            <a:spLocks noChangeArrowheads="1"/>
          </p:cNvSpPr>
          <p:nvPr/>
        </p:nvSpPr>
        <p:spPr bwMode="auto">
          <a:xfrm>
            <a:off x="5861050" y="381000"/>
            <a:ext cx="3282950" cy="457200"/>
          </a:xfrm>
          <a:prstGeom prst="rect">
            <a:avLst/>
          </a:prstGeom>
          <a:noFill/>
          <a:ln w="9525">
            <a:noFill/>
            <a:miter lim="800000"/>
            <a:headEnd/>
            <a:tailEnd/>
          </a:ln>
          <a:effectLst/>
        </p:spPr>
        <p:txBody>
          <a:bodyPr>
            <a:spAutoFit/>
          </a:bodyPr>
          <a:lstStyle/>
          <a:p>
            <a:r>
              <a:rPr kumimoji="1" lang="zh-CN" altLang="en-US" sz="2400" b="1">
                <a:ea typeface="楷体_GB2312" pitchFamily="49" charset="-122"/>
              </a:rPr>
              <a:t>绕 </a:t>
            </a:r>
            <a:r>
              <a:rPr kumimoji="1" lang="en-US" altLang="zh-CN" sz="2400" b="1" i="1">
                <a:solidFill>
                  <a:schemeClr val="accent2"/>
                </a:solidFill>
                <a:ea typeface="楷体_GB2312" pitchFamily="49" charset="-122"/>
              </a:rPr>
              <a:t>y</a:t>
            </a:r>
            <a:r>
              <a:rPr kumimoji="1" lang="zh-CN" altLang="en-US" sz="2400" b="1">
                <a:solidFill>
                  <a:schemeClr val="accent2"/>
                </a:solidFill>
                <a:ea typeface="楷体_GB2312" pitchFamily="49" charset="-122"/>
              </a:rPr>
              <a:t>轴</a:t>
            </a:r>
            <a:r>
              <a:rPr kumimoji="1" lang="zh-CN" altLang="en-US" sz="2400" b="1">
                <a:ea typeface="楷体_GB2312" pitchFamily="49" charset="-122"/>
              </a:rPr>
              <a:t> 旋转所成曲面</a:t>
            </a:r>
            <a:endParaRPr kumimoji="1" lang="zh-CN" altLang="en-US" sz="1800">
              <a:ea typeface="楷体_GB2312" pitchFamily="49" charset="-122"/>
            </a:endParaRPr>
          </a:p>
        </p:txBody>
      </p:sp>
      <p:grpSp>
        <p:nvGrpSpPr>
          <p:cNvPr id="6" name="Group 26"/>
          <p:cNvGrpSpPr>
            <a:grpSpLocks/>
          </p:cNvGrpSpPr>
          <p:nvPr/>
        </p:nvGrpSpPr>
        <p:grpSpPr bwMode="auto">
          <a:xfrm>
            <a:off x="4264025" y="641350"/>
            <a:ext cx="4335463" cy="3509963"/>
            <a:chOff x="2686" y="404"/>
            <a:chExt cx="2731" cy="2211"/>
          </a:xfrm>
        </p:grpSpPr>
        <p:sp>
          <p:nvSpPr>
            <p:cNvPr id="563227" name="Line 27"/>
            <p:cNvSpPr>
              <a:spLocks noChangeShapeType="1"/>
            </p:cNvSpPr>
            <p:nvPr/>
          </p:nvSpPr>
          <p:spPr bwMode="auto">
            <a:xfrm flipH="1" flipV="1">
              <a:off x="2893" y="567"/>
              <a:ext cx="0" cy="2048"/>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563228" name="Text Box 28"/>
            <p:cNvSpPr txBox="1">
              <a:spLocks noChangeArrowheads="1"/>
            </p:cNvSpPr>
            <p:nvPr/>
          </p:nvSpPr>
          <p:spPr bwMode="auto">
            <a:xfrm>
              <a:off x="2914" y="404"/>
              <a:ext cx="321" cy="288"/>
            </a:xfrm>
            <a:prstGeom prst="rect">
              <a:avLst/>
            </a:prstGeom>
            <a:noFill/>
            <a:ln w="9525">
              <a:noFill/>
              <a:miter lim="800000"/>
              <a:headEnd/>
              <a:tailEnd/>
            </a:ln>
            <a:effectLst/>
          </p:spPr>
          <p:txBody>
            <a:bodyPr>
              <a:spAutoFit/>
            </a:bodyPr>
            <a:lstStyle/>
            <a:p>
              <a:r>
                <a:rPr kumimoji="1" lang="en-US" altLang="zh-CN" sz="2400" i="1">
                  <a:ea typeface="楷体_GB2312" pitchFamily="49" charset="-122"/>
                </a:rPr>
                <a:t>y</a:t>
              </a:r>
              <a:endParaRPr kumimoji="1" lang="en-US" altLang="zh-CN" sz="2400">
                <a:ea typeface="楷体_GB2312" pitchFamily="49" charset="-122"/>
              </a:endParaRPr>
            </a:p>
          </p:txBody>
        </p:sp>
        <p:sp>
          <p:nvSpPr>
            <p:cNvPr id="563229" name="Text Box 29"/>
            <p:cNvSpPr txBox="1">
              <a:spLocks noChangeArrowheads="1"/>
            </p:cNvSpPr>
            <p:nvPr/>
          </p:nvSpPr>
          <p:spPr bwMode="auto">
            <a:xfrm>
              <a:off x="5169" y="1941"/>
              <a:ext cx="248" cy="288"/>
            </a:xfrm>
            <a:prstGeom prst="rect">
              <a:avLst/>
            </a:prstGeom>
            <a:noFill/>
            <a:ln w="9525">
              <a:noFill/>
              <a:miter lim="800000"/>
              <a:headEnd/>
              <a:tailEnd/>
            </a:ln>
            <a:effectLst/>
          </p:spPr>
          <p:txBody>
            <a:bodyPr>
              <a:spAutoFit/>
            </a:bodyPr>
            <a:lstStyle/>
            <a:p>
              <a:r>
                <a:rPr kumimoji="1" lang="en-US" altLang="zh-CN" sz="2400" i="1">
                  <a:ea typeface="楷体_GB2312" pitchFamily="49" charset="-122"/>
                </a:rPr>
                <a:t>x</a:t>
              </a:r>
              <a:endParaRPr kumimoji="1" lang="en-US" altLang="zh-CN" sz="2400">
                <a:ea typeface="楷体_GB2312" pitchFamily="49" charset="-122"/>
              </a:endParaRPr>
            </a:p>
          </p:txBody>
        </p:sp>
        <p:sp>
          <p:nvSpPr>
            <p:cNvPr id="563230" name="Line 30"/>
            <p:cNvSpPr>
              <a:spLocks noChangeShapeType="1"/>
            </p:cNvSpPr>
            <p:nvPr/>
          </p:nvSpPr>
          <p:spPr bwMode="auto">
            <a:xfrm>
              <a:off x="2888" y="2088"/>
              <a:ext cx="2280" cy="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563231" name="Text Box 31"/>
            <p:cNvSpPr txBox="1">
              <a:spLocks noChangeArrowheads="1"/>
            </p:cNvSpPr>
            <p:nvPr/>
          </p:nvSpPr>
          <p:spPr bwMode="auto">
            <a:xfrm>
              <a:off x="2686" y="1914"/>
              <a:ext cx="148" cy="288"/>
            </a:xfrm>
            <a:prstGeom prst="rect">
              <a:avLst/>
            </a:prstGeom>
            <a:noFill/>
            <a:ln w="9525">
              <a:noFill/>
              <a:miter lim="800000"/>
              <a:headEnd/>
              <a:tailEnd/>
            </a:ln>
            <a:effectLst/>
          </p:spPr>
          <p:txBody>
            <a:bodyPr>
              <a:spAutoFit/>
            </a:bodyPr>
            <a:lstStyle/>
            <a:p>
              <a:r>
                <a:rPr kumimoji="1" lang="en-US" altLang="zh-CN" sz="2400" i="1">
                  <a:ea typeface="楷体_GB2312" pitchFamily="49" charset="-122"/>
                </a:rPr>
                <a:t>o</a:t>
              </a:r>
              <a:endParaRPr kumimoji="1" lang="en-US" altLang="zh-CN" sz="2400">
                <a:ea typeface="楷体_GB2312" pitchFamily="49" charset="-122"/>
              </a:endParaRPr>
            </a:p>
          </p:txBody>
        </p:sp>
      </p:grpSp>
      <p:sp>
        <p:nvSpPr>
          <p:cNvPr id="563232" name="Rectangle 32"/>
          <p:cNvSpPr>
            <a:spLocks noGrp="1" noRot="1" noChangeArrowheads="1"/>
          </p:cNvSpPr>
          <p:nvPr>
            <p:ph type="title" idx="4294967295"/>
          </p:nvPr>
        </p:nvSpPr>
        <p:spPr>
          <a:xfrm>
            <a:off x="8764588" y="4940300"/>
            <a:ext cx="152400" cy="209550"/>
          </a:xfrm>
        </p:spPr>
        <p:txBody>
          <a:bodyPr/>
          <a:lstStyle/>
          <a:p>
            <a:r>
              <a:rPr lang="en-US" altLang="zh-CN" sz="900"/>
              <a:t>.</a:t>
            </a:r>
            <a:endParaRPr lang="en-US" altLang="zh-CN"/>
          </a:p>
        </p:txBody>
      </p:sp>
      <p:sp>
        <p:nvSpPr>
          <p:cNvPr id="563233" name="Line 33"/>
          <p:cNvSpPr>
            <a:spLocks noChangeShapeType="1"/>
          </p:cNvSpPr>
          <p:nvPr/>
        </p:nvSpPr>
        <p:spPr bwMode="auto">
          <a:xfrm flipV="1">
            <a:off x="4597400" y="952500"/>
            <a:ext cx="0" cy="3200400"/>
          </a:xfrm>
          <a:prstGeom prst="line">
            <a:avLst/>
          </a:prstGeom>
          <a:noFill/>
          <a:ln w="38100">
            <a:solidFill>
              <a:schemeClr val="accent2"/>
            </a:solidFill>
            <a:round/>
            <a:headEnd/>
            <a:tailEnd/>
          </a:ln>
          <a:effectLst/>
        </p:spPr>
        <p:txBody>
          <a:bodyPr wrap="none" anchor="ctr"/>
          <a:lstStyle/>
          <a:p>
            <a:endParaRPr lang="zh-CN" altLang="en-US"/>
          </a:p>
        </p:txBody>
      </p:sp>
      <p:graphicFrame>
        <p:nvGraphicFramePr>
          <p:cNvPr id="563234" name="Object 34"/>
          <p:cNvGraphicFramePr>
            <a:graphicFrameLocks noChangeAspect="1"/>
          </p:cNvGraphicFramePr>
          <p:nvPr/>
        </p:nvGraphicFramePr>
        <p:xfrm>
          <a:off x="1687513" y="407988"/>
          <a:ext cx="4103687" cy="444500"/>
        </p:xfrm>
        <a:graphic>
          <a:graphicData uri="http://schemas.openxmlformats.org/presentationml/2006/ole">
            <p:oleObj spid="_x0000_s750594" name="公式" r:id="rId3" imgW="2108160" imgH="22860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0" fill="hold"/>
                                        <p:tgtEl>
                                          <p:spTgt spid="3"/>
                                        </p:tgtEl>
                                        <p:attrNameLst>
                                          <p:attrName>ppt_w</p:attrName>
                                        </p:attrNameLst>
                                      </p:cBhvr>
                                      <p:tavLst>
                                        <p:tav tm="0" fmla="#ppt_w*sin(2.5*pi*$)">
                                          <p:val>
                                            <p:fltVal val="0"/>
                                          </p:val>
                                        </p:tav>
                                        <p:tav tm="100000">
                                          <p:val>
                                            <p:fltVal val="1"/>
                                          </p:val>
                                        </p:tav>
                                      </p:tavLst>
                                    </p:anim>
                                    <p:anim calcmode="lin" valueType="num">
                                      <p:cBhvr>
                                        <p:cTn id="8" dur="5000" fill="hold"/>
                                        <p:tgtEl>
                                          <p:spTgt spid="3"/>
                                        </p:tgtEl>
                                        <p:attrNameLst>
                                          <p:attrName>ppt_h</p:attrName>
                                        </p:attrNameLst>
                                      </p:cBhvr>
                                      <p:tavLst>
                                        <p:tav tm="0">
                                          <p:val>
                                            <p:strVal val="#ppt_h"/>
                                          </p:val>
                                        </p:tav>
                                        <p:tav tm="100000">
                                          <p:val>
                                            <p:strVal val="#ppt_h"/>
                                          </p:val>
                                        </p:tav>
                                      </p:tavLst>
                                    </p:anim>
                                  </p:childTnLst>
                                </p:cTn>
                              </p:par>
                            </p:childTnLst>
                          </p:cTn>
                        </p:par>
                        <p:par>
                          <p:cTn id="9" fill="hold">
                            <p:stCondLst>
                              <p:cond delay="5000"/>
                            </p:stCondLst>
                            <p:childTnLst>
                              <p:par>
                                <p:cTn id="10" presetID="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par>
                          <p:cTn id="14" fill="hold">
                            <p:stCondLst>
                              <p:cond delay="5500"/>
                            </p:stCondLst>
                            <p:childTnLst>
                              <p:par>
                                <p:cTn id="15" presetID="9"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ChangeArrowheads="1"/>
          </p:cNvSpPr>
          <p:nvPr/>
        </p:nvSpPr>
        <p:spPr bwMode="auto">
          <a:xfrm>
            <a:off x="395288" y="333375"/>
            <a:ext cx="1612900" cy="550863"/>
          </a:xfrm>
          <a:prstGeom prst="rect">
            <a:avLst/>
          </a:prstGeom>
          <a:noFill/>
          <a:ln w="9525">
            <a:noFill/>
            <a:miter lim="800000"/>
            <a:headEnd/>
            <a:tailEnd/>
          </a:ln>
        </p:spPr>
        <p:txBody>
          <a:bodyPr/>
          <a:lstStyle/>
          <a:p>
            <a:pPr algn="ctr"/>
            <a:r>
              <a:rPr lang="en-US" altLang="zh-CN" sz="2400" b="1">
                <a:solidFill>
                  <a:srgbClr val="FF0000"/>
                </a:solidFill>
                <a:latin typeface="楷体_GB2312" pitchFamily="49" charset="-122"/>
              </a:rPr>
              <a:t>5</a:t>
            </a:r>
            <a:r>
              <a:rPr lang="zh-CN" altLang="en-US" sz="2400" b="1">
                <a:solidFill>
                  <a:schemeClr val="tx2"/>
                </a:solidFill>
                <a:effectLst>
                  <a:outerShdw blurRad="38100" dist="38100" dir="2700000" algn="tl">
                    <a:srgbClr val="C0C0C0"/>
                  </a:outerShdw>
                </a:effectLst>
                <a:latin typeface="Arial" charset="0"/>
              </a:rPr>
              <a:t>环面</a:t>
            </a:r>
          </a:p>
        </p:txBody>
      </p:sp>
      <p:grpSp>
        <p:nvGrpSpPr>
          <p:cNvPr id="2" name="Group 3"/>
          <p:cNvGrpSpPr>
            <a:grpSpLocks/>
          </p:cNvGrpSpPr>
          <p:nvPr/>
        </p:nvGrpSpPr>
        <p:grpSpPr bwMode="auto">
          <a:xfrm>
            <a:off x="2582863" y="3305175"/>
            <a:ext cx="2020887" cy="2197100"/>
            <a:chOff x="1627" y="2082"/>
            <a:chExt cx="1273" cy="1384"/>
          </a:xfrm>
        </p:grpSpPr>
        <p:sp>
          <p:nvSpPr>
            <p:cNvPr id="564228" name="Line 4"/>
            <p:cNvSpPr>
              <a:spLocks noChangeShapeType="1"/>
            </p:cNvSpPr>
            <p:nvPr/>
          </p:nvSpPr>
          <p:spPr bwMode="auto">
            <a:xfrm flipH="1">
              <a:off x="1627" y="2082"/>
              <a:ext cx="1273" cy="1273"/>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564229" name="Text Box 5"/>
            <p:cNvSpPr txBox="1">
              <a:spLocks noChangeArrowheads="1"/>
            </p:cNvSpPr>
            <p:nvPr/>
          </p:nvSpPr>
          <p:spPr bwMode="auto">
            <a:xfrm>
              <a:off x="1715" y="3178"/>
              <a:ext cx="310" cy="288"/>
            </a:xfrm>
            <a:prstGeom prst="rect">
              <a:avLst/>
            </a:prstGeom>
            <a:noFill/>
            <a:ln w="9525">
              <a:noFill/>
              <a:miter lim="800000"/>
              <a:headEnd/>
              <a:tailEnd/>
            </a:ln>
            <a:effectLst/>
          </p:spPr>
          <p:txBody>
            <a:bodyPr>
              <a:spAutoFit/>
            </a:bodyPr>
            <a:lstStyle/>
            <a:p>
              <a:r>
                <a:rPr kumimoji="1" lang="en-US" altLang="zh-CN" sz="2400" i="1">
                  <a:ea typeface="楷体_GB2312" pitchFamily="49" charset="-122"/>
                </a:rPr>
                <a:t>z</a:t>
              </a:r>
              <a:endParaRPr kumimoji="1" lang="en-US" altLang="zh-CN" sz="2400">
                <a:ea typeface="楷体_GB2312" pitchFamily="49" charset="-122"/>
              </a:endParaRPr>
            </a:p>
          </p:txBody>
        </p:sp>
      </p:grpSp>
      <p:sp>
        <p:nvSpPr>
          <p:cNvPr id="564230" name="Freeform 6"/>
          <p:cNvSpPr>
            <a:spLocks/>
          </p:cNvSpPr>
          <p:nvPr/>
        </p:nvSpPr>
        <p:spPr bwMode="auto">
          <a:xfrm>
            <a:off x="1397000" y="2425700"/>
            <a:ext cx="2787650" cy="895350"/>
          </a:xfrm>
          <a:custGeom>
            <a:avLst/>
            <a:gdLst/>
            <a:ahLst/>
            <a:cxnLst>
              <a:cxn ang="0">
                <a:pos x="216" y="24"/>
              </a:cxn>
              <a:cxn ang="0">
                <a:pos x="1756" y="0"/>
              </a:cxn>
              <a:cxn ang="0">
                <a:pos x="1480" y="48"/>
              </a:cxn>
              <a:cxn ang="0">
                <a:pos x="1248" y="104"/>
              </a:cxn>
              <a:cxn ang="0">
                <a:pos x="1072" y="172"/>
              </a:cxn>
              <a:cxn ang="0">
                <a:pos x="944" y="224"/>
              </a:cxn>
              <a:cxn ang="0">
                <a:pos x="816" y="312"/>
              </a:cxn>
              <a:cxn ang="0">
                <a:pos x="696" y="408"/>
              </a:cxn>
              <a:cxn ang="0">
                <a:pos x="576" y="564"/>
              </a:cxn>
              <a:cxn ang="0">
                <a:pos x="0" y="552"/>
              </a:cxn>
              <a:cxn ang="0">
                <a:pos x="16" y="400"/>
              </a:cxn>
              <a:cxn ang="0">
                <a:pos x="40" y="280"/>
              </a:cxn>
              <a:cxn ang="0">
                <a:pos x="88" y="192"/>
              </a:cxn>
              <a:cxn ang="0">
                <a:pos x="152" y="112"/>
              </a:cxn>
              <a:cxn ang="0">
                <a:pos x="216" y="24"/>
              </a:cxn>
            </a:cxnLst>
            <a:rect l="0" t="0" r="r" b="b"/>
            <a:pathLst>
              <a:path w="1756" h="564">
                <a:moveTo>
                  <a:pt x="216" y="24"/>
                </a:moveTo>
                <a:lnTo>
                  <a:pt x="1756" y="0"/>
                </a:lnTo>
                <a:lnTo>
                  <a:pt x="1480" y="48"/>
                </a:lnTo>
                <a:lnTo>
                  <a:pt x="1248" y="104"/>
                </a:lnTo>
                <a:lnTo>
                  <a:pt x="1072" y="172"/>
                </a:lnTo>
                <a:lnTo>
                  <a:pt x="944" y="224"/>
                </a:lnTo>
                <a:lnTo>
                  <a:pt x="816" y="312"/>
                </a:lnTo>
                <a:lnTo>
                  <a:pt x="696" y="408"/>
                </a:lnTo>
                <a:lnTo>
                  <a:pt x="576" y="564"/>
                </a:lnTo>
                <a:lnTo>
                  <a:pt x="0" y="552"/>
                </a:lnTo>
                <a:lnTo>
                  <a:pt x="16" y="400"/>
                </a:lnTo>
                <a:lnTo>
                  <a:pt x="40" y="280"/>
                </a:lnTo>
                <a:lnTo>
                  <a:pt x="88" y="192"/>
                </a:lnTo>
                <a:lnTo>
                  <a:pt x="152" y="112"/>
                </a:lnTo>
                <a:lnTo>
                  <a:pt x="216" y="24"/>
                </a:lnTo>
                <a:close/>
              </a:path>
            </a:pathLst>
          </a:custGeom>
          <a:gradFill rotWithShape="0">
            <a:gsLst>
              <a:gs pos="0">
                <a:srgbClr val="FFFF00"/>
              </a:gs>
              <a:gs pos="100000">
                <a:srgbClr val="FF0000"/>
              </a:gs>
            </a:gsLst>
            <a:lin ang="5400000" scaled="1"/>
          </a:gradFill>
          <a:ln w="9525">
            <a:noFill/>
            <a:round/>
            <a:headEnd/>
            <a:tailEnd/>
          </a:ln>
          <a:effectLst/>
        </p:spPr>
        <p:txBody>
          <a:bodyPr wrap="none" anchor="ctr"/>
          <a:lstStyle/>
          <a:p>
            <a:endParaRPr lang="zh-CN" altLang="en-US"/>
          </a:p>
        </p:txBody>
      </p:sp>
      <p:sp>
        <p:nvSpPr>
          <p:cNvPr id="564231" name="Freeform 7"/>
          <p:cNvSpPr>
            <a:spLocks/>
          </p:cNvSpPr>
          <p:nvPr/>
        </p:nvSpPr>
        <p:spPr bwMode="auto">
          <a:xfrm>
            <a:off x="5016500" y="2419350"/>
            <a:ext cx="2806700" cy="882650"/>
          </a:xfrm>
          <a:custGeom>
            <a:avLst/>
            <a:gdLst/>
            <a:ahLst/>
            <a:cxnLst>
              <a:cxn ang="0">
                <a:pos x="1536" y="36"/>
              </a:cxn>
              <a:cxn ang="0">
                <a:pos x="0" y="0"/>
              </a:cxn>
              <a:cxn ang="0">
                <a:pos x="256" y="60"/>
              </a:cxn>
              <a:cxn ang="0">
                <a:pos x="504" y="124"/>
              </a:cxn>
              <a:cxn ang="0">
                <a:pos x="672" y="188"/>
              </a:cxn>
              <a:cxn ang="0">
                <a:pos x="792" y="244"/>
              </a:cxn>
              <a:cxn ang="0">
                <a:pos x="920" y="316"/>
              </a:cxn>
              <a:cxn ang="0">
                <a:pos x="1040" y="412"/>
              </a:cxn>
              <a:cxn ang="0">
                <a:pos x="1152" y="548"/>
              </a:cxn>
              <a:cxn ang="0">
                <a:pos x="1768" y="556"/>
              </a:cxn>
              <a:cxn ang="0">
                <a:pos x="1744" y="404"/>
              </a:cxn>
              <a:cxn ang="0">
                <a:pos x="1704" y="292"/>
              </a:cxn>
              <a:cxn ang="0">
                <a:pos x="1656" y="188"/>
              </a:cxn>
              <a:cxn ang="0">
                <a:pos x="1592" y="92"/>
              </a:cxn>
              <a:cxn ang="0">
                <a:pos x="1536" y="36"/>
              </a:cxn>
            </a:cxnLst>
            <a:rect l="0" t="0" r="r" b="b"/>
            <a:pathLst>
              <a:path w="1768" h="556">
                <a:moveTo>
                  <a:pt x="1536" y="36"/>
                </a:moveTo>
                <a:lnTo>
                  <a:pt x="0" y="0"/>
                </a:lnTo>
                <a:lnTo>
                  <a:pt x="256" y="60"/>
                </a:lnTo>
                <a:lnTo>
                  <a:pt x="504" y="124"/>
                </a:lnTo>
                <a:lnTo>
                  <a:pt x="672" y="188"/>
                </a:lnTo>
                <a:lnTo>
                  <a:pt x="792" y="244"/>
                </a:lnTo>
                <a:lnTo>
                  <a:pt x="920" y="316"/>
                </a:lnTo>
                <a:lnTo>
                  <a:pt x="1040" y="412"/>
                </a:lnTo>
                <a:lnTo>
                  <a:pt x="1152" y="548"/>
                </a:lnTo>
                <a:lnTo>
                  <a:pt x="1768" y="556"/>
                </a:lnTo>
                <a:lnTo>
                  <a:pt x="1744" y="404"/>
                </a:lnTo>
                <a:lnTo>
                  <a:pt x="1704" y="292"/>
                </a:lnTo>
                <a:lnTo>
                  <a:pt x="1656" y="188"/>
                </a:lnTo>
                <a:lnTo>
                  <a:pt x="1592" y="92"/>
                </a:lnTo>
                <a:lnTo>
                  <a:pt x="1536" y="36"/>
                </a:lnTo>
                <a:close/>
              </a:path>
            </a:pathLst>
          </a:custGeom>
          <a:gradFill rotWithShape="0">
            <a:gsLst>
              <a:gs pos="0">
                <a:srgbClr val="FFFF00"/>
              </a:gs>
              <a:gs pos="100000">
                <a:srgbClr val="FF0000"/>
              </a:gs>
            </a:gsLst>
            <a:lin ang="5400000" scaled="1"/>
          </a:gradFill>
          <a:ln w="9525">
            <a:noFill/>
            <a:round/>
            <a:headEnd/>
            <a:tailEnd/>
          </a:ln>
          <a:effectLst/>
        </p:spPr>
        <p:txBody>
          <a:bodyPr wrap="none" anchor="ctr"/>
          <a:lstStyle/>
          <a:p>
            <a:endParaRPr lang="zh-CN" altLang="en-US"/>
          </a:p>
        </p:txBody>
      </p:sp>
      <p:sp>
        <p:nvSpPr>
          <p:cNvPr id="564232" name="Freeform 8"/>
          <p:cNvSpPr>
            <a:spLocks/>
          </p:cNvSpPr>
          <p:nvPr/>
        </p:nvSpPr>
        <p:spPr bwMode="auto">
          <a:xfrm>
            <a:off x="1714500" y="1543050"/>
            <a:ext cx="5765800" cy="958850"/>
          </a:xfrm>
          <a:custGeom>
            <a:avLst/>
            <a:gdLst/>
            <a:ahLst/>
            <a:cxnLst>
              <a:cxn ang="0">
                <a:pos x="1800" y="556"/>
              </a:cxn>
              <a:cxn ang="0">
                <a:pos x="3632" y="604"/>
              </a:cxn>
              <a:cxn ang="0">
                <a:pos x="3360" y="380"/>
              </a:cxn>
              <a:cxn ang="0">
                <a:pos x="3120" y="268"/>
              </a:cxn>
              <a:cxn ang="0">
                <a:pos x="2960" y="204"/>
              </a:cxn>
              <a:cxn ang="0">
                <a:pos x="2680" y="116"/>
              </a:cxn>
              <a:cxn ang="0">
                <a:pos x="2364" y="40"/>
              </a:cxn>
              <a:cxn ang="0">
                <a:pos x="2152" y="20"/>
              </a:cxn>
              <a:cxn ang="0">
                <a:pos x="1964" y="0"/>
              </a:cxn>
              <a:cxn ang="0">
                <a:pos x="1752" y="12"/>
              </a:cxn>
              <a:cxn ang="0">
                <a:pos x="1584" y="28"/>
              </a:cxn>
              <a:cxn ang="0">
                <a:pos x="1432" y="36"/>
              </a:cxn>
              <a:cxn ang="0">
                <a:pos x="1160" y="64"/>
              </a:cxn>
              <a:cxn ang="0">
                <a:pos x="880" y="140"/>
              </a:cxn>
              <a:cxn ang="0">
                <a:pos x="584" y="228"/>
              </a:cxn>
              <a:cxn ang="0">
                <a:pos x="336" y="348"/>
              </a:cxn>
              <a:cxn ang="0">
                <a:pos x="200" y="436"/>
              </a:cxn>
              <a:cxn ang="0">
                <a:pos x="0" y="596"/>
              </a:cxn>
              <a:cxn ang="0">
                <a:pos x="1800" y="556"/>
              </a:cxn>
            </a:cxnLst>
            <a:rect l="0" t="0" r="r" b="b"/>
            <a:pathLst>
              <a:path w="3632" h="604">
                <a:moveTo>
                  <a:pt x="1800" y="556"/>
                </a:moveTo>
                <a:lnTo>
                  <a:pt x="3632" y="604"/>
                </a:lnTo>
                <a:lnTo>
                  <a:pt x="3360" y="380"/>
                </a:lnTo>
                <a:lnTo>
                  <a:pt x="3120" y="268"/>
                </a:lnTo>
                <a:lnTo>
                  <a:pt x="2960" y="204"/>
                </a:lnTo>
                <a:lnTo>
                  <a:pt x="2680" y="116"/>
                </a:lnTo>
                <a:lnTo>
                  <a:pt x="2364" y="40"/>
                </a:lnTo>
                <a:lnTo>
                  <a:pt x="2152" y="20"/>
                </a:lnTo>
                <a:lnTo>
                  <a:pt x="1964" y="0"/>
                </a:lnTo>
                <a:lnTo>
                  <a:pt x="1752" y="12"/>
                </a:lnTo>
                <a:lnTo>
                  <a:pt x="1584" y="28"/>
                </a:lnTo>
                <a:lnTo>
                  <a:pt x="1432" y="36"/>
                </a:lnTo>
                <a:lnTo>
                  <a:pt x="1160" y="64"/>
                </a:lnTo>
                <a:lnTo>
                  <a:pt x="880" y="140"/>
                </a:lnTo>
                <a:lnTo>
                  <a:pt x="584" y="228"/>
                </a:lnTo>
                <a:lnTo>
                  <a:pt x="336" y="348"/>
                </a:lnTo>
                <a:lnTo>
                  <a:pt x="200" y="436"/>
                </a:lnTo>
                <a:lnTo>
                  <a:pt x="0" y="596"/>
                </a:lnTo>
                <a:lnTo>
                  <a:pt x="1800" y="556"/>
                </a:lnTo>
                <a:close/>
              </a:path>
            </a:pathLst>
          </a:custGeom>
          <a:gradFill rotWithShape="0">
            <a:gsLst>
              <a:gs pos="0">
                <a:srgbClr val="FF0000"/>
              </a:gs>
              <a:gs pos="100000">
                <a:srgbClr val="FFFF00"/>
              </a:gs>
            </a:gsLst>
            <a:lin ang="5400000" scaled="1"/>
          </a:gradFill>
          <a:ln w="9525">
            <a:noFill/>
            <a:round/>
            <a:headEnd/>
            <a:tailEnd/>
          </a:ln>
          <a:effectLst/>
        </p:spPr>
        <p:txBody>
          <a:bodyPr wrap="none" anchor="ctr"/>
          <a:lstStyle/>
          <a:p>
            <a:endParaRPr lang="zh-CN" altLang="en-US"/>
          </a:p>
        </p:txBody>
      </p:sp>
      <p:sp>
        <p:nvSpPr>
          <p:cNvPr id="564233" name="Freeform 9"/>
          <p:cNvSpPr>
            <a:spLocks/>
          </p:cNvSpPr>
          <p:nvPr/>
        </p:nvSpPr>
        <p:spPr bwMode="auto">
          <a:xfrm>
            <a:off x="1397000" y="3270250"/>
            <a:ext cx="6413500" cy="1809750"/>
          </a:xfrm>
          <a:custGeom>
            <a:avLst/>
            <a:gdLst/>
            <a:ahLst/>
            <a:cxnLst>
              <a:cxn ang="0">
                <a:pos x="2008" y="564"/>
              </a:cxn>
              <a:cxn ang="0">
                <a:pos x="2360" y="540"/>
              </a:cxn>
              <a:cxn ang="0">
                <a:pos x="2592" y="524"/>
              </a:cxn>
              <a:cxn ang="0">
                <a:pos x="2832" y="468"/>
              </a:cxn>
              <a:cxn ang="0">
                <a:pos x="3048" y="388"/>
              </a:cxn>
              <a:cxn ang="0">
                <a:pos x="3304" y="252"/>
              </a:cxn>
              <a:cxn ang="0">
                <a:pos x="3400" y="148"/>
              </a:cxn>
              <a:cxn ang="0">
                <a:pos x="3456" y="84"/>
              </a:cxn>
              <a:cxn ang="0">
                <a:pos x="3444" y="0"/>
              </a:cxn>
              <a:cxn ang="0">
                <a:pos x="4040" y="20"/>
              </a:cxn>
              <a:cxn ang="0">
                <a:pos x="4032" y="212"/>
              </a:cxn>
              <a:cxn ang="0">
                <a:pos x="3936" y="380"/>
              </a:cxn>
              <a:cxn ang="0">
                <a:pos x="3800" y="564"/>
              </a:cxn>
              <a:cxn ang="0">
                <a:pos x="3552" y="764"/>
              </a:cxn>
              <a:cxn ang="0">
                <a:pos x="3352" y="868"/>
              </a:cxn>
              <a:cxn ang="0">
                <a:pos x="3168" y="948"/>
              </a:cxn>
              <a:cxn ang="0">
                <a:pos x="2888" y="1036"/>
              </a:cxn>
              <a:cxn ang="0">
                <a:pos x="2568" y="1108"/>
              </a:cxn>
              <a:cxn ang="0">
                <a:pos x="2360" y="1124"/>
              </a:cxn>
              <a:cxn ang="0">
                <a:pos x="2200" y="1140"/>
              </a:cxn>
              <a:cxn ang="0">
                <a:pos x="1984" y="1140"/>
              </a:cxn>
              <a:cxn ang="0">
                <a:pos x="1800" y="1140"/>
              </a:cxn>
              <a:cxn ang="0">
                <a:pos x="1624" y="1116"/>
              </a:cxn>
              <a:cxn ang="0">
                <a:pos x="1368" y="1084"/>
              </a:cxn>
              <a:cxn ang="0">
                <a:pos x="1080" y="1028"/>
              </a:cxn>
              <a:cxn ang="0">
                <a:pos x="792" y="924"/>
              </a:cxn>
              <a:cxn ang="0">
                <a:pos x="552" y="796"/>
              </a:cxn>
              <a:cxn ang="0">
                <a:pos x="416" y="708"/>
              </a:cxn>
              <a:cxn ang="0">
                <a:pos x="232" y="564"/>
              </a:cxn>
              <a:cxn ang="0">
                <a:pos x="128" y="420"/>
              </a:cxn>
              <a:cxn ang="0">
                <a:pos x="40" y="236"/>
              </a:cxn>
              <a:cxn ang="0">
                <a:pos x="8" y="68"/>
              </a:cxn>
              <a:cxn ang="0">
                <a:pos x="0" y="12"/>
              </a:cxn>
              <a:cxn ang="0">
                <a:pos x="576" y="20"/>
              </a:cxn>
              <a:cxn ang="0">
                <a:pos x="600" y="100"/>
              </a:cxn>
              <a:cxn ang="0">
                <a:pos x="696" y="220"/>
              </a:cxn>
              <a:cxn ang="0">
                <a:pos x="896" y="356"/>
              </a:cxn>
              <a:cxn ang="0">
                <a:pos x="1136" y="436"/>
              </a:cxn>
              <a:cxn ang="0">
                <a:pos x="1416" y="516"/>
              </a:cxn>
              <a:cxn ang="0">
                <a:pos x="1540" y="532"/>
              </a:cxn>
              <a:cxn ang="0">
                <a:pos x="1668" y="548"/>
              </a:cxn>
              <a:cxn ang="0">
                <a:pos x="2008" y="564"/>
              </a:cxn>
            </a:cxnLst>
            <a:rect l="0" t="0" r="r" b="b"/>
            <a:pathLst>
              <a:path w="4040" h="1140">
                <a:moveTo>
                  <a:pt x="2008" y="564"/>
                </a:moveTo>
                <a:lnTo>
                  <a:pt x="2360" y="540"/>
                </a:lnTo>
                <a:lnTo>
                  <a:pt x="2592" y="524"/>
                </a:lnTo>
                <a:lnTo>
                  <a:pt x="2832" y="468"/>
                </a:lnTo>
                <a:lnTo>
                  <a:pt x="3048" y="388"/>
                </a:lnTo>
                <a:lnTo>
                  <a:pt x="3304" y="252"/>
                </a:lnTo>
                <a:lnTo>
                  <a:pt x="3400" y="148"/>
                </a:lnTo>
                <a:lnTo>
                  <a:pt x="3456" y="84"/>
                </a:lnTo>
                <a:lnTo>
                  <a:pt x="3444" y="0"/>
                </a:lnTo>
                <a:lnTo>
                  <a:pt x="4040" y="20"/>
                </a:lnTo>
                <a:lnTo>
                  <a:pt x="4032" y="212"/>
                </a:lnTo>
                <a:lnTo>
                  <a:pt x="3936" y="380"/>
                </a:lnTo>
                <a:lnTo>
                  <a:pt x="3800" y="564"/>
                </a:lnTo>
                <a:lnTo>
                  <a:pt x="3552" y="764"/>
                </a:lnTo>
                <a:lnTo>
                  <a:pt x="3352" y="868"/>
                </a:lnTo>
                <a:lnTo>
                  <a:pt x="3168" y="948"/>
                </a:lnTo>
                <a:lnTo>
                  <a:pt x="2888" y="1036"/>
                </a:lnTo>
                <a:lnTo>
                  <a:pt x="2568" y="1108"/>
                </a:lnTo>
                <a:lnTo>
                  <a:pt x="2360" y="1124"/>
                </a:lnTo>
                <a:lnTo>
                  <a:pt x="2200" y="1140"/>
                </a:lnTo>
                <a:lnTo>
                  <a:pt x="1984" y="1140"/>
                </a:lnTo>
                <a:lnTo>
                  <a:pt x="1800" y="1140"/>
                </a:lnTo>
                <a:lnTo>
                  <a:pt x="1624" y="1116"/>
                </a:lnTo>
                <a:lnTo>
                  <a:pt x="1368" y="1084"/>
                </a:lnTo>
                <a:lnTo>
                  <a:pt x="1080" y="1028"/>
                </a:lnTo>
                <a:lnTo>
                  <a:pt x="792" y="924"/>
                </a:lnTo>
                <a:lnTo>
                  <a:pt x="552" y="796"/>
                </a:lnTo>
                <a:lnTo>
                  <a:pt x="416" y="708"/>
                </a:lnTo>
                <a:lnTo>
                  <a:pt x="232" y="564"/>
                </a:lnTo>
                <a:lnTo>
                  <a:pt x="128" y="420"/>
                </a:lnTo>
                <a:lnTo>
                  <a:pt x="40" y="236"/>
                </a:lnTo>
                <a:lnTo>
                  <a:pt x="8" y="68"/>
                </a:lnTo>
                <a:lnTo>
                  <a:pt x="0" y="12"/>
                </a:lnTo>
                <a:lnTo>
                  <a:pt x="576" y="20"/>
                </a:lnTo>
                <a:lnTo>
                  <a:pt x="600" y="100"/>
                </a:lnTo>
                <a:lnTo>
                  <a:pt x="696" y="220"/>
                </a:lnTo>
                <a:lnTo>
                  <a:pt x="896" y="356"/>
                </a:lnTo>
                <a:lnTo>
                  <a:pt x="1136" y="436"/>
                </a:lnTo>
                <a:lnTo>
                  <a:pt x="1416" y="516"/>
                </a:lnTo>
                <a:lnTo>
                  <a:pt x="1540" y="532"/>
                </a:lnTo>
                <a:lnTo>
                  <a:pt x="1668" y="548"/>
                </a:lnTo>
                <a:lnTo>
                  <a:pt x="2008" y="564"/>
                </a:lnTo>
                <a:close/>
              </a:path>
            </a:pathLst>
          </a:custGeom>
          <a:gradFill rotWithShape="0">
            <a:gsLst>
              <a:gs pos="0">
                <a:srgbClr val="FF0000"/>
              </a:gs>
              <a:gs pos="100000">
                <a:srgbClr val="FFFF00"/>
              </a:gs>
            </a:gsLst>
            <a:lin ang="5400000" scaled="1"/>
          </a:gradFill>
          <a:ln w="9525">
            <a:noFill/>
            <a:round/>
            <a:headEnd/>
            <a:tailEnd/>
          </a:ln>
          <a:effectLst/>
        </p:spPr>
        <p:txBody>
          <a:bodyPr wrap="none" anchor="ctr"/>
          <a:lstStyle/>
          <a:p>
            <a:endParaRPr lang="zh-CN" altLang="en-US"/>
          </a:p>
        </p:txBody>
      </p:sp>
      <p:grpSp>
        <p:nvGrpSpPr>
          <p:cNvPr id="3" name="Group 10"/>
          <p:cNvGrpSpPr>
            <a:grpSpLocks/>
          </p:cNvGrpSpPr>
          <p:nvPr/>
        </p:nvGrpSpPr>
        <p:grpSpPr bwMode="auto">
          <a:xfrm>
            <a:off x="1390650" y="1549400"/>
            <a:ext cx="6426200" cy="3530600"/>
            <a:chOff x="876" y="976"/>
            <a:chExt cx="4048" cy="2224"/>
          </a:xfrm>
        </p:grpSpPr>
        <p:sp>
          <p:nvSpPr>
            <p:cNvPr id="564235" name="Oval 11"/>
            <p:cNvSpPr>
              <a:spLocks noChangeArrowheads="1"/>
            </p:cNvSpPr>
            <p:nvPr/>
          </p:nvSpPr>
          <p:spPr bwMode="auto">
            <a:xfrm>
              <a:off x="888" y="988"/>
              <a:ext cx="4020" cy="2076"/>
            </a:xfrm>
            <a:prstGeom prst="ellipse">
              <a:avLst/>
            </a:prstGeom>
            <a:noFill/>
            <a:ln w="57150">
              <a:solidFill>
                <a:srgbClr val="FF0000"/>
              </a:solidFill>
              <a:round/>
              <a:headEnd/>
              <a:tailEnd/>
            </a:ln>
            <a:effectLst/>
          </p:spPr>
          <p:txBody>
            <a:bodyPr wrap="none" anchor="ctr"/>
            <a:lstStyle/>
            <a:p>
              <a:endParaRPr lang="zh-CN" altLang="en-US"/>
            </a:p>
          </p:txBody>
        </p:sp>
        <p:sp>
          <p:nvSpPr>
            <p:cNvPr id="564236" name="Oval 12"/>
            <p:cNvSpPr>
              <a:spLocks noChangeArrowheads="1"/>
            </p:cNvSpPr>
            <p:nvPr/>
          </p:nvSpPr>
          <p:spPr bwMode="auto">
            <a:xfrm>
              <a:off x="1152" y="1127"/>
              <a:ext cx="3492" cy="1571"/>
            </a:xfrm>
            <a:prstGeom prst="ellipse">
              <a:avLst/>
            </a:prstGeom>
            <a:noFill/>
            <a:ln w="57150">
              <a:solidFill>
                <a:srgbClr val="FF0000"/>
              </a:solidFill>
              <a:round/>
              <a:headEnd/>
              <a:tailEnd/>
            </a:ln>
            <a:effectLst/>
          </p:spPr>
          <p:txBody>
            <a:bodyPr wrap="none" anchor="ctr"/>
            <a:lstStyle/>
            <a:p>
              <a:endParaRPr lang="zh-CN" altLang="en-US"/>
            </a:p>
          </p:txBody>
        </p:sp>
        <p:sp>
          <p:nvSpPr>
            <p:cNvPr id="564237" name="Oval 13"/>
            <p:cNvSpPr>
              <a:spLocks noChangeArrowheads="1"/>
            </p:cNvSpPr>
            <p:nvPr/>
          </p:nvSpPr>
          <p:spPr bwMode="auto">
            <a:xfrm>
              <a:off x="1213" y="1285"/>
              <a:ext cx="3360" cy="1607"/>
            </a:xfrm>
            <a:prstGeom prst="ellipse">
              <a:avLst/>
            </a:prstGeom>
            <a:noFill/>
            <a:ln w="28575">
              <a:solidFill>
                <a:srgbClr val="FF0000"/>
              </a:solidFill>
              <a:prstDash val="lgDashDot"/>
              <a:round/>
              <a:headEnd/>
              <a:tailEnd/>
            </a:ln>
            <a:effectLst/>
          </p:spPr>
          <p:txBody>
            <a:bodyPr wrap="none" anchor="ctr"/>
            <a:lstStyle/>
            <a:p>
              <a:endParaRPr lang="zh-CN" altLang="en-US"/>
            </a:p>
          </p:txBody>
        </p:sp>
        <p:sp>
          <p:nvSpPr>
            <p:cNvPr id="564238" name="Oval 14"/>
            <p:cNvSpPr>
              <a:spLocks noChangeArrowheads="1"/>
            </p:cNvSpPr>
            <p:nvPr/>
          </p:nvSpPr>
          <p:spPr bwMode="auto">
            <a:xfrm>
              <a:off x="876" y="976"/>
              <a:ext cx="4043" cy="2224"/>
            </a:xfrm>
            <a:prstGeom prst="ellipse">
              <a:avLst/>
            </a:prstGeom>
            <a:noFill/>
            <a:ln w="38100">
              <a:solidFill>
                <a:srgbClr val="FF0000"/>
              </a:solidFill>
              <a:round/>
              <a:headEnd/>
              <a:tailEnd/>
            </a:ln>
            <a:effectLst/>
          </p:spPr>
          <p:txBody>
            <a:bodyPr wrap="none" anchor="ctr"/>
            <a:lstStyle/>
            <a:p>
              <a:endParaRPr lang="zh-CN" altLang="en-US"/>
            </a:p>
          </p:txBody>
        </p:sp>
        <p:sp>
          <p:nvSpPr>
            <p:cNvPr id="564239" name="Freeform 15"/>
            <p:cNvSpPr>
              <a:spLocks/>
            </p:cNvSpPr>
            <p:nvPr/>
          </p:nvSpPr>
          <p:spPr bwMode="auto">
            <a:xfrm>
              <a:off x="3535" y="2558"/>
              <a:ext cx="220" cy="545"/>
            </a:xfrm>
            <a:custGeom>
              <a:avLst/>
              <a:gdLst/>
              <a:ahLst/>
              <a:cxnLst>
                <a:cxn ang="0">
                  <a:pos x="0" y="0"/>
                </a:cxn>
                <a:cxn ang="0">
                  <a:pos x="191" y="236"/>
                </a:cxn>
                <a:cxn ang="0">
                  <a:pos x="173" y="545"/>
                </a:cxn>
              </a:cxnLst>
              <a:rect l="0" t="0" r="r" b="b"/>
              <a:pathLst>
                <a:path w="220" h="545">
                  <a:moveTo>
                    <a:pt x="0" y="0"/>
                  </a:moveTo>
                  <a:cubicBezTo>
                    <a:pt x="81" y="72"/>
                    <a:pt x="162" y="145"/>
                    <a:pt x="191" y="236"/>
                  </a:cubicBezTo>
                  <a:cubicBezTo>
                    <a:pt x="220" y="327"/>
                    <a:pt x="196" y="436"/>
                    <a:pt x="173" y="545"/>
                  </a:cubicBezTo>
                </a:path>
              </a:pathLst>
            </a:custGeom>
            <a:noFill/>
            <a:ln w="28575" cmpd="sng">
              <a:solidFill>
                <a:srgbClr val="FF0000"/>
              </a:solidFill>
              <a:round/>
              <a:headEnd/>
              <a:tailEnd/>
            </a:ln>
            <a:effectLst/>
          </p:spPr>
          <p:txBody>
            <a:bodyPr wrap="none" anchor="ctr"/>
            <a:lstStyle/>
            <a:p>
              <a:endParaRPr lang="zh-CN" altLang="en-US"/>
            </a:p>
          </p:txBody>
        </p:sp>
        <p:sp>
          <p:nvSpPr>
            <p:cNvPr id="564240" name="Freeform 16"/>
            <p:cNvSpPr>
              <a:spLocks/>
            </p:cNvSpPr>
            <p:nvPr/>
          </p:nvSpPr>
          <p:spPr bwMode="auto">
            <a:xfrm>
              <a:off x="2209" y="1037"/>
              <a:ext cx="220" cy="545"/>
            </a:xfrm>
            <a:custGeom>
              <a:avLst/>
              <a:gdLst/>
              <a:ahLst/>
              <a:cxnLst>
                <a:cxn ang="0">
                  <a:pos x="0" y="0"/>
                </a:cxn>
                <a:cxn ang="0">
                  <a:pos x="191" y="236"/>
                </a:cxn>
                <a:cxn ang="0">
                  <a:pos x="173" y="545"/>
                </a:cxn>
              </a:cxnLst>
              <a:rect l="0" t="0" r="r" b="b"/>
              <a:pathLst>
                <a:path w="220" h="545">
                  <a:moveTo>
                    <a:pt x="0" y="0"/>
                  </a:moveTo>
                  <a:cubicBezTo>
                    <a:pt x="81" y="72"/>
                    <a:pt x="162" y="145"/>
                    <a:pt x="191" y="236"/>
                  </a:cubicBezTo>
                  <a:cubicBezTo>
                    <a:pt x="220" y="327"/>
                    <a:pt x="196" y="436"/>
                    <a:pt x="173" y="545"/>
                  </a:cubicBezTo>
                </a:path>
              </a:pathLst>
            </a:custGeom>
            <a:noFill/>
            <a:ln w="28575" cmpd="sng">
              <a:solidFill>
                <a:srgbClr val="FF0000"/>
              </a:solidFill>
              <a:round/>
              <a:headEnd/>
              <a:tailEnd/>
            </a:ln>
            <a:effectLst/>
          </p:spPr>
          <p:txBody>
            <a:bodyPr wrap="none" anchor="ctr"/>
            <a:lstStyle/>
            <a:p>
              <a:endParaRPr lang="zh-CN" altLang="en-US"/>
            </a:p>
          </p:txBody>
        </p:sp>
        <p:sp>
          <p:nvSpPr>
            <p:cNvPr id="564241" name="Freeform 17"/>
            <p:cNvSpPr>
              <a:spLocks/>
            </p:cNvSpPr>
            <p:nvPr/>
          </p:nvSpPr>
          <p:spPr bwMode="auto">
            <a:xfrm flipH="1">
              <a:off x="3568" y="1079"/>
              <a:ext cx="220" cy="545"/>
            </a:xfrm>
            <a:custGeom>
              <a:avLst/>
              <a:gdLst/>
              <a:ahLst/>
              <a:cxnLst>
                <a:cxn ang="0">
                  <a:pos x="0" y="0"/>
                </a:cxn>
                <a:cxn ang="0">
                  <a:pos x="191" y="236"/>
                </a:cxn>
                <a:cxn ang="0">
                  <a:pos x="173" y="545"/>
                </a:cxn>
              </a:cxnLst>
              <a:rect l="0" t="0" r="r" b="b"/>
              <a:pathLst>
                <a:path w="220" h="545">
                  <a:moveTo>
                    <a:pt x="0" y="0"/>
                  </a:moveTo>
                  <a:cubicBezTo>
                    <a:pt x="81" y="72"/>
                    <a:pt x="162" y="145"/>
                    <a:pt x="191" y="236"/>
                  </a:cubicBezTo>
                  <a:cubicBezTo>
                    <a:pt x="220" y="327"/>
                    <a:pt x="196" y="436"/>
                    <a:pt x="173" y="545"/>
                  </a:cubicBezTo>
                </a:path>
              </a:pathLst>
            </a:custGeom>
            <a:noFill/>
            <a:ln w="28575" cmpd="sng">
              <a:solidFill>
                <a:srgbClr val="FF0000"/>
              </a:solidFill>
              <a:round/>
              <a:headEnd/>
              <a:tailEnd/>
            </a:ln>
            <a:effectLst/>
          </p:spPr>
          <p:txBody>
            <a:bodyPr wrap="none" anchor="ctr"/>
            <a:lstStyle/>
            <a:p>
              <a:endParaRPr lang="zh-CN" altLang="en-US"/>
            </a:p>
          </p:txBody>
        </p:sp>
        <p:sp>
          <p:nvSpPr>
            <p:cNvPr id="564242" name="Freeform 18"/>
            <p:cNvSpPr>
              <a:spLocks/>
            </p:cNvSpPr>
            <p:nvPr/>
          </p:nvSpPr>
          <p:spPr bwMode="auto">
            <a:xfrm flipH="1">
              <a:off x="2060" y="2567"/>
              <a:ext cx="220" cy="545"/>
            </a:xfrm>
            <a:custGeom>
              <a:avLst/>
              <a:gdLst/>
              <a:ahLst/>
              <a:cxnLst>
                <a:cxn ang="0">
                  <a:pos x="0" y="0"/>
                </a:cxn>
                <a:cxn ang="0">
                  <a:pos x="191" y="236"/>
                </a:cxn>
                <a:cxn ang="0">
                  <a:pos x="173" y="545"/>
                </a:cxn>
              </a:cxnLst>
              <a:rect l="0" t="0" r="r" b="b"/>
              <a:pathLst>
                <a:path w="220" h="545">
                  <a:moveTo>
                    <a:pt x="0" y="0"/>
                  </a:moveTo>
                  <a:cubicBezTo>
                    <a:pt x="81" y="72"/>
                    <a:pt x="162" y="145"/>
                    <a:pt x="191" y="236"/>
                  </a:cubicBezTo>
                  <a:cubicBezTo>
                    <a:pt x="220" y="327"/>
                    <a:pt x="196" y="436"/>
                    <a:pt x="173" y="545"/>
                  </a:cubicBezTo>
                </a:path>
              </a:pathLst>
            </a:custGeom>
            <a:noFill/>
            <a:ln w="28575" cmpd="sng">
              <a:solidFill>
                <a:srgbClr val="FF0000"/>
              </a:solidFill>
              <a:round/>
              <a:headEnd/>
              <a:tailEnd/>
            </a:ln>
            <a:effectLst/>
          </p:spPr>
          <p:txBody>
            <a:bodyPr wrap="none" anchor="ctr"/>
            <a:lstStyle/>
            <a:p>
              <a:endParaRPr lang="zh-CN" altLang="en-US"/>
            </a:p>
          </p:txBody>
        </p:sp>
        <p:grpSp>
          <p:nvGrpSpPr>
            <p:cNvPr id="4" name="Group 19"/>
            <p:cNvGrpSpPr>
              <a:grpSpLocks/>
            </p:cNvGrpSpPr>
            <p:nvPr/>
          </p:nvGrpSpPr>
          <p:grpSpPr bwMode="auto">
            <a:xfrm>
              <a:off x="1445" y="1525"/>
              <a:ext cx="2907" cy="1100"/>
              <a:chOff x="1445" y="1533"/>
              <a:chExt cx="2907" cy="1100"/>
            </a:xfrm>
          </p:grpSpPr>
          <p:sp>
            <p:nvSpPr>
              <p:cNvPr id="564244" name="Arc 20"/>
              <p:cNvSpPr>
                <a:spLocks/>
              </p:cNvSpPr>
              <p:nvPr/>
            </p:nvSpPr>
            <p:spPr bwMode="auto">
              <a:xfrm>
                <a:off x="1446" y="1533"/>
                <a:ext cx="2891" cy="864"/>
              </a:xfrm>
              <a:custGeom>
                <a:avLst/>
                <a:gdLst>
                  <a:gd name="G0" fmla="+- 20209 0 0"/>
                  <a:gd name="G1" fmla="+- 21600 0 0"/>
                  <a:gd name="G2" fmla="+- 21600 0 0"/>
                  <a:gd name="T0" fmla="*/ 0 w 40548"/>
                  <a:gd name="T1" fmla="*/ 13973 h 21600"/>
                  <a:gd name="T2" fmla="*/ 40548 w 40548"/>
                  <a:gd name="T3" fmla="*/ 14329 h 21600"/>
                  <a:gd name="T4" fmla="*/ 20209 w 40548"/>
                  <a:gd name="T5" fmla="*/ 21600 h 21600"/>
                </a:gdLst>
                <a:ahLst/>
                <a:cxnLst>
                  <a:cxn ang="0">
                    <a:pos x="T0" y="T1"/>
                  </a:cxn>
                  <a:cxn ang="0">
                    <a:pos x="T2" y="T3"/>
                  </a:cxn>
                  <a:cxn ang="0">
                    <a:pos x="T4" y="T5"/>
                  </a:cxn>
                </a:cxnLst>
                <a:rect l="0" t="0" r="r" b="b"/>
                <a:pathLst>
                  <a:path w="40548" h="21600" fill="none" extrusionOk="0">
                    <a:moveTo>
                      <a:pt x="0" y="13973"/>
                    </a:moveTo>
                    <a:cubicBezTo>
                      <a:pt x="3173" y="5564"/>
                      <a:pt x="11221" y="-1"/>
                      <a:pt x="20209" y="0"/>
                    </a:cubicBezTo>
                    <a:cubicBezTo>
                      <a:pt x="29335" y="0"/>
                      <a:pt x="37476" y="5735"/>
                      <a:pt x="40548" y="14328"/>
                    </a:cubicBezTo>
                  </a:path>
                  <a:path w="40548" h="21600" stroke="0" extrusionOk="0">
                    <a:moveTo>
                      <a:pt x="0" y="13973"/>
                    </a:moveTo>
                    <a:cubicBezTo>
                      <a:pt x="3173" y="5564"/>
                      <a:pt x="11221" y="-1"/>
                      <a:pt x="20209" y="0"/>
                    </a:cubicBezTo>
                    <a:cubicBezTo>
                      <a:pt x="29335" y="0"/>
                      <a:pt x="37476" y="5735"/>
                      <a:pt x="40548" y="14328"/>
                    </a:cubicBezTo>
                    <a:lnTo>
                      <a:pt x="20209" y="21600"/>
                    </a:lnTo>
                    <a:close/>
                  </a:path>
                </a:pathLst>
              </a:custGeom>
              <a:noFill/>
              <a:ln w="38100">
                <a:solidFill>
                  <a:srgbClr val="FF0000"/>
                </a:solidFill>
                <a:round/>
                <a:headEnd/>
                <a:tailEnd/>
              </a:ln>
              <a:effectLst/>
            </p:spPr>
            <p:txBody>
              <a:bodyPr wrap="none" anchor="ctr"/>
              <a:lstStyle/>
              <a:p>
                <a:endParaRPr lang="zh-CN" altLang="en-US"/>
              </a:p>
            </p:txBody>
          </p:sp>
          <p:sp>
            <p:nvSpPr>
              <p:cNvPr id="564245" name="Arc 21"/>
              <p:cNvSpPr>
                <a:spLocks/>
              </p:cNvSpPr>
              <p:nvPr/>
            </p:nvSpPr>
            <p:spPr bwMode="auto">
              <a:xfrm flipV="1">
                <a:off x="1445" y="2023"/>
                <a:ext cx="2907" cy="610"/>
              </a:xfrm>
              <a:custGeom>
                <a:avLst/>
                <a:gdLst>
                  <a:gd name="G0" fmla="+- 21600 0 0"/>
                  <a:gd name="G1" fmla="+- 21600 0 0"/>
                  <a:gd name="G2" fmla="+- 21600 0 0"/>
                  <a:gd name="T0" fmla="*/ 3 w 43183"/>
                  <a:gd name="T1" fmla="*/ 21965 h 21965"/>
                  <a:gd name="T2" fmla="*/ 43183 w 43183"/>
                  <a:gd name="T3" fmla="*/ 20736 h 21965"/>
                  <a:gd name="T4" fmla="*/ 21600 w 43183"/>
                  <a:gd name="T5" fmla="*/ 21600 h 21965"/>
                </a:gdLst>
                <a:ahLst/>
                <a:cxnLst>
                  <a:cxn ang="0">
                    <a:pos x="T0" y="T1"/>
                  </a:cxn>
                  <a:cxn ang="0">
                    <a:pos x="T2" y="T3"/>
                  </a:cxn>
                  <a:cxn ang="0">
                    <a:pos x="T4" y="T5"/>
                  </a:cxn>
                </a:cxnLst>
                <a:rect l="0" t="0" r="r" b="b"/>
                <a:pathLst>
                  <a:path w="43183" h="21965" fill="none" extrusionOk="0">
                    <a:moveTo>
                      <a:pt x="3" y="21964"/>
                    </a:moveTo>
                    <a:cubicBezTo>
                      <a:pt x="1" y="21843"/>
                      <a:pt x="0" y="21721"/>
                      <a:pt x="0" y="21600"/>
                    </a:cubicBezTo>
                    <a:cubicBezTo>
                      <a:pt x="0" y="9670"/>
                      <a:pt x="9670" y="0"/>
                      <a:pt x="21600" y="0"/>
                    </a:cubicBezTo>
                    <a:cubicBezTo>
                      <a:pt x="33193" y="-1"/>
                      <a:pt x="42718" y="9152"/>
                      <a:pt x="43182" y="20736"/>
                    </a:cubicBezTo>
                  </a:path>
                  <a:path w="43183" h="21965" stroke="0" extrusionOk="0">
                    <a:moveTo>
                      <a:pt x="3" y="21964"/>
                    </a:moveTo>
                    <a:cubicBezTo>
                      <a:pt x="1" y="21843"/>
                      <a:pt x="0" y="21721"/>
                      <a:pt x="0" y="21600"/>
                    </a:cubicBezTo>
                    <a:cubicBezTo>
                      <a:pt x="0" y="9670"/>
                      <a:pt x="9670" y="0"/>
                      <a:pt x="21600" y="0"/>
                    </a:cubicBezTo>
                    <a:cubicBezTo>
                      <a:pt x="33193" y="-1"/>
                      <a:pt x="42718" y="9152"/>
                      <a:pt x="43182" y="20736"/>
                    </a:cubicBezTo>
                    <a:lnTo>
                      <a:pt x="21600" y="21600"/>
                    </a:lnTo>
                    <a:close/>
                  </a:path>
                </a:pathLst>
              </a:custGeom>
              <a:noFill/>
              <a:ln w="38100">
                <a:solidFill>
                  <a:srgbClr val="FF0000"/>
                </a:solidFill>
                <a:round/>
                <a:headEnd/>
                <a:tailEnd/>
              </a:ln>
              <a:effectLst/>
            </p:spPr>
            <p:txBody>
              <a:bodyPr wrap="none" anchor="ctr"/>
              <a:lstStyle/>
              <a:p>
                <a:endParaRPr lang="zh-CN" altLang="en-US"/>
              </a:p>
            </p:txBody>
          </p:sp>
        </p:grpSp>
        <p:sp>
          <p:nvSpPr>
            <p:cNvPr id="564246" name="Arc 22"/>
            <p:cNvSpPr>
              <a:spLocks/>
            </p:cNvSpPr>
            <p:nvPr/>
          </p:nvSpPr>
          <p:spPr bwMode="auto">
            <a:xfrm rot="-5085322">
              <a:off x="4450" y="1670"/>
              <a:ext cx="354" cy="594"/>
            </a:xfrm>
            <a:custGeom>
              <a:avLst/>
              <a:gdLst>
                <a:gd name="G0" fmla="+- 0 0 0"/>
                <a:gd name="G1" fmla="+- 21544 0 0"/>
                <a:gd name="G2" fmla="+- 21600 0 0"/>
                <a:gd name="T0" fmla="*/ 1561 w 21600"/>
                <a:gd name="T1" fmla="*/ 0 h 42412"/>
                <a:gd name="T2" fmla="*/ 5574 w 21600"/>
                <a:gd name="T3" fmla="*/ 42412 h 42412"/>
                <a:gd name="T4" fmla="*/ 0 w 21600"/>
                <a:gd name="T5" fmla="*/ 21544 h 42412"/>
              </a:gdLst>
              <a:ahLst/>
              <a:cxnLst>
                <a:cxn ang="0">
                  <a:pos x="T0" y="T1"/>
                </a:cxn>
                <a:cxn ang="0">
                  <a:pos x="T2" y="T3"/>
                </a:cxn>
                <a:cxn ang="0">
                  <a:pos x="T4" y="T5"/>
                </a:cxn>
              </a:cxnLst>
              <a:rect l="0" t="0" r="r" b="b"/>
              <a:pathLst>
                <a:path w="21600" h="42412" fill="none" extrusionOk="0">
                  <a:moveTo>
                    <a:pt x="1560" y="0"/>
                  </a:moveTo>
                  <a:cubicBezTo>
                    <a:pt x="12855" y="818"/>
                    <a:pt x="21600" y="10220"/>
                    <a:pt x="21600" y="21544"/>
                  </a:cubicBezTo>
                  <a:cubicBezTo>
                    <a:pt x="21600" y="31326"/>
                    <a:pt x="15025" y="39887"/>
                    <a:pt x="5574" y="42412"/>
                  </a:cubicBezTo>
                </a:path>
                <a:path w="21600" h="42412" stroke="0" extrusionOk="0">
                  <a:moveTo>
                    <a:pt x="1560" y="0"/>
                  </a:moveTo>
                  <a:cubicBezTo>
                    <a:pt x="12855" y="818"/>
                    <a:pt x="21600" y="10220"/>
                    <a:pt x="21600" y="21544"/>
                  </a:cubicBezTo>
                  <a:cubicBezTo>
                    <a:pt x="21600" y="31326"/>
                    <a:pt x="15025" y="39887"/>
                    <a:pt x="5574" y="42412"/>
                  </a:cubicBezTo>
                  <a:lnTo>
                    <a:pt x="0" y="21544"/>
                  </a:lnTo>
                  <a:close/>
                </a:path>
              </a:pathLst>
            </a:custGeom>
            <a:noFill/>
            <a:ln w="28575">
              <a:solidFill>
                <a:srgbClr val="FF0000"/>
              </a:solidFill>
              <a:round/>
              <a:headEnd/>
              <a:tailEnd/>
            </a:ln>
            <a:effectLst/>
          </p:spPr>
          <p:txBody>
            <a:bodyPr wrap="none" anchor="ctr"/>
            <a:lstStyle/>
            <a:p>
              <a:endParaRPr lang="zh-CN" altLang="en-US"/>
            </a:p>
          </p:txBody>
        </p:sp>
        <p:sp>
          <p:nvSpPr>
            <p:cNvPr id="564247" name="Arc 23"/>
            <p:cNvSpPr>
              <a:spLocks/>
            </p:cNvSpPr>
            <p:nvPr/>
          </p:nvSpPr>
          <p:spPr bwMode="auto">
            <a:xfrm rot="-5085322">
              <a:off x="1010" y="1670"/>
              <a:ext cx="354" cy="594"/>
            </a:xfrm>
            <a:custGeom>
              <a:avLst/>
              <a:gdLst>
                <a:gd name="G0" fmla="+- 0 0 0"/>
                <a:gd name="G1" fmla="+- 21544 0 0"/>
                <a:gd name="G2" fmla="+- 21600 0 0"/>
                <a:gd name="T0" fmla="*/ 1561 w 21600"/>
                <a:gd name="T1" fmla="*/ 0 h 42412"/>
                <a:gd name="T2" fmla="*/ 5574 w 21600"/>
                <a:gd name="T3" fmla="*/ 42412 h 42412"/>
                <a:gd name="T4" fmla="*/ 0 w 21600"/>
                <a:gd name="T5" fmla="*/ 21544 h 42412"/>
              </a:gdLst>
              <a:ahLst/>
              <a:cxnLst>
                <a:cxn ang="0">
                  <a:pos x="T0" y="T1"/>
                </a:cxn>
                <a:cxn ang="0">
                  <a:pos x="T2" y="T3"/>
                </a:cxn>
                <a:cxn ang="0">
                  <a:pos x="T4" y="T5"/>
                </a:cxn>
              </a:cxnLst>
              <a:rect l="0" t="0" r="r" b="b"/>
              <a:pathLst>
                <a:path w="21600" h="42412" fill="none" extrusionOk="0">
                  <a:moveTo>
                    <a:pt x="1560" y="0"/>
                  </a:moveTo>
                  <a:cubicBezTo>
                    <a:pt x="12855" y="818"/>
                    <a:pt x="21600" y="10220"/>
                    <a:pt x="21600" y="21544"/>
                  </a:cubicBezTo>
                  <a:cubicBezTo>
                    <a:pt x="21600" y="31326"/>
                    <a:pt x="15025" y="39887"/>
                    <a:pt x="5574" y="42412"/>
                  </a:cubicBezTo>
                </a:path>
                <a:path w="21600" h="42412" stroke="0" extrusionOk="0">
                  <a:moveTo>
                    <a:pt x="1560" y="0"/>
                  </a:moveTo>
                  <a:cubicBezTo>
                    <a:pt x="12855" y="818"/>
                    <a:pt x="21600" y="10220"/>
                    <a:pt x="21600" y="21544"/>
                  </a:cubicBezTo>
                  <a:cubicBezTo>
                    <a:pt x="21600" y="31326"/>
                    <a:pt x="15025" y="39887"/>
                    <a:pt x="5574" y="42412"/>
                  </a:cubicBezTo>
                  <a:lnTo>
                    <a:pt x="0" y="21544"/>
                  </a:lnTo>
                  <a:close/>
                </a:path>
              </a:pathLst>
            </a:custGeom>
            <a:noFill/>
            <a:ln w="28575">
              <a:solidFill>
                <a:srgbClr val="FF0000"/>
              </a:solidFill>
              <a:round/>
              <a:headEnd/>
              <a:tailEnd/>
            </a:ln>
            <a:effectLst/>
          </p:spPr>
          <p:txBody>
            <a:bodyPr wrap="none" anchor="ctr"/>
            <a:lstStyle/>
            <a:p>
              <a:endParaRPr lang="zh-CN" altLang="en-US"/>
            </a:p>
          </p:txBody>
        </p:sp>
      </p:grpSp>
      <p:sp>
        <p:nvSpPr>
          <p:cNvPr id="564248" name="Text Box 24"/>
          <p:cNvSpPr txBox="1">
            <a:spLocks noChangeArrowheads="1"/>
          </p:cNvSpPr>
          <p:nvPr/>
        </p:nvSpPr>
        <p:spPr bwMode="auto">
          <a:xfrm>
            <a:off x="5861050" y="381000"/>
            <a:ext cx="3282950" cy="457200"/>
          </a:xfrm>
          <a:prstGeom prst="rect">
            <a:avLst/>
          </a:prstGeom>
          <a:noFill/>
          <a:ln w="9525">
            <a:noFill/>
            <a:miter lim="800000"/>
            <a:headEnd/>
            <a:tailEnd/>
          </a:ln>
          <a:effectLst/>
        </p:spPr>
        <p:txBody>
          <a:bodyPr>
            <a:spAutoFit/>
          </a:bodyPr>
          <a:lstStyle/>
          <a:p>
            <a:r>
              <a:rPr kumimoji="1" lang="zh-CN" altLang="en-US" sz="2400" b="1">
                <a:ea typeface="楷体_GB2312" pitchFamily="49" charset="-122"/>
              </a:rPr>
              <a:t>绕 </a:t>
            </a:r>
            <a:r>
              <a:rPr kumimoji="1" lang="en-US" altLang="zh-CN" sz="2400" b="1" i="1">
                <a:solidFill>
                  <a:schemeClr val="accent2"/>
                </a:solidFill>
                <a:ea typeface="楷体_GB2312" pitchFamily="49" charset="-122"/>
              </a:rPr>
              <a:t>y</a:t>
            </a:r>
            <a:r>
              <a:rPr kumimoji="1" lang="zh-CN" altLang="en-US" sz="2400" b="1">
                <a:solidFill>
                  <a:schemeClr val="accent2"/>
                </a:solidFill>
                <a:ea typeface="楷体_GB2312" pitchFamily="49" charset="-122"/>
              </a:rPr>
              <a:t>轴</a:t>
            </a:r>
            <a:r>
              <a:rPr kumimoji="1" lang="zh-CN" altLang="en-US" sz="2400" b="1">
                <a:ea typeface="楷体_GB2312" pitchFamily="49" charset="-122"/>
              </a:rPr>
              <a:t> 旋转所成曲面</a:t>
            </a:r>
            <a:endParaRPr kumimoji="1" lang="zh-CN" altLang="en-US" sz="1800">
              <a:ea typeface="楷体_GB2312" pitchFamily="49" charset="-122"/>
            </a:endParaRPr>
          </a:p>
        </p:txBody>
      </p:sp>
      <p:graphicFrame>
        <p:nvGraphicFramePr>
          <p:cNvPr id="564249" name="Object 25"/>
          <p:cNvGraphicFramePr>
            <a:graphicFrameLocks noChangeAspect="1"/>
          </p:cNvGraphicFramePr>
          <p:nvPr/>
        </p:nvGraphicFramePr>
        <p:xfrm>
          <a:off x="3794125" y="5465763"/>
          <a:ext cx="3465513" cy="512762"/>
        </p:xfrm>
        <a:graphic>
          <a:graphicData uri="http://schemas.openxmlformats.org/presentationml/2006/ole">
            <p:oleObj spid="_x0000_s751618" name="公式" r:id="rId4" imgW="1790640" imgH="266400" progId="Equation.3">
              <p:embed/>
            </p:oleObj>
          </a:graphicData>
        </a:graphic>
      </p:graphicFrame>
      <p:sp>
        <p:nvSpPr>
          <p:cNvPr id="564250" name="Text Box 26"/>
          <p:cNvSpPr txBox="1">
            <a:spLocks noChangeArrowheads="1"/>
          </p:cNvSpPr>
          <p:nvPr/>
        </p:nvSpPr>
        <p:spPr bwMode="auto">
          <a:xfrm>
            <a:off x="1714500" y="5511800"/>
            <a:ext cx="1416050" cy="457200"/>
          </a:xfrm>
          <a:prstGeom prst="rect">
            <a:avLst/>
          </a:prstGeom>
          <a:noFill/>
          <a:ln w="9525">
            <a:noFill/>
            <a:miter lim="800000"/>
            <a:headEnd/>
            <a:tailEnd/>
          </a:ln>
          <a:effectLst/>
        </p:spPr>
        <p:txBody>
          <a:bodyPr wrap="none">
            <a:spAutoFit/>
          </a:bodyPr>
          <a:lstStyle/>
          <a:p>
            <a:r>
              <a:rPr kumimoji="1" lang="zh-CN" altLang="en-US" sz="2400" b="1">
                <a:solidFill>
                  <a:schemeClr val="accent2"/>
                </a:solidFill>
                <a:ea typeface="楷体_GB2312" pitchFamily="49" charset="-122"/>
              </a:rPr>
              <a:t>环面方程</a:t>
            </a:r>
            <a:endParaRPr kumimoji="1" lang="zh-CN" altLang="en-US" sz="1600">
              <a:ea typeface="楷体_GB2312" pitchFamily="49" charset="-122"/>
            </a:endParaRPr>
          </a:p>
        </p:txBody>
      </p:sp>
      <p:sp>
        <p:nvSpPr>
          <p:cNvPr id="564251" name="Text Box 27"/>
          <p:cNvSpPr txBox="1">
            <a:spLocks noChangeArrowheads="1"/>
          </p:cNvSpPr>
          <p:nvPr/>
        </p:nvSpPr>
        <p:spPr bwMode="auto">
          <a:xfrm>
            <a:off x="5921375" y="5726113"/>
            <a:ext cx="222250" cy="274637"/>
          </a:xfrm>
          <a:prstGeom prst="rect">
            <a:avLst/>
          </a:prstGeom>
          <a:noFill/>
          <a:ln w="9525">
            <a:noFill/>
            <a:miter lim="800000"/>
            <a:headEnd/>
            <a:tailEnd/>
          </a:ln>
          <a:effectLst/>
        </p:spPr>
        <p:txBody>
          <a:bodyPr wrap="none">
            <a:spAutoFit/>
          </a:bodyPr>
          <a:lstStyle/>
          <a:p>
            <a:r>
              <a:rPr kumimoji="1" lang="en-US" altLang="zh-CN" sz="1200">
                <a:solidFill>
                  <a:schemeClr val="bg1"/>
                </a:solidFill>
                <a:ea typeface="楷体_GB2312" pitchFamily="49" charset="-122"/>
              </a:rPr>
              <a:t>.</a:t>
            </a:r>
            <a:endParaRPr kumimoji="1" lang="en-US" altLang="zh-CN" sz="2000">
              <a:solidFill>
                <a:srgbClr val="FF00FF"/>
              </a:solidFill>
              <a:ea typeface="楷体_GB2312" pitchFamily="49" charset="-122"/>
            </a:endParaRPr>
          </a:p>
        </p:txBody>
      </p:sp>
      <p:grpSp>
        <p:nvGrpSpPr>
          <p:cNvPr id="5" name="Group 29"/>
          <p:cNvGrpSpPr>
            <a:grpSpLocks/>
          </p:cNvGrpSpPr>
          <p:nvPr/>
        </p:nvGrpSpPr>
        <p:grpSpPr bwMode="auto">
          <a:xfrm>
            <a:off x="4264025" y="641350"/>
            <a:ext cx="4335463" cy="3509963"/>
            <a:chOff x="2686" y="404"/>
            <a:chExt cx="2731" cy="2211"/>
          </a:xfrm>
        </p:grpSpPr>
        <p:sp>
          <p:nvSpPr>
            <p:cNvPr id="564254" name="Line 30"/>
            <p:cNvSpPr>
              <a:spLocks noChangeShapeType="1"/>
            </p:cNvSpPr>
            <p:nvPr/>
          </p:nvSpPr>
          <p:spPr bwMode="auto">
            <a:xfrm flipH="1" flipV="1">
              <a:off x="2893" y="567"/>
              <a:ext cx="0" cy="2048"/>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564255" name="Text Box 31"/>
            <p:cNvSpPr txBox="1">
              <a:spLocks noChangeArrowheads="1"/>
            </p:cNvSpPr>
            <p:nvPr/>
          </p:nvSpPr>
          <p:spPr bwMode="auto">
            <a:xfrm>
              <a:off x="2914" y="404"/>
              <a:ext cx="321" cy="288"/>
            </a:xfrm>
            <a:prstGeom prst="rect">
              <a:avLst/>
            </a:prstGeom>
            <a:noFill/>
            <a:ln w="9525">
              <a:noFill/>
              <a:miter lim="800000"/>
              <a:headEnd/>
              <a:tailEnd/>
            </a:ln>
            <a:effectLst/>
          </p:spPr>
          <p:txBody>
            <a:bodyPr>
              <a:spAutoFit/>
            </a:bodyPr>
            <a:lstStyle/>
            <a:p>
              <a:r>
                <a:rPr kumimoji="1" lang="en-US" altLang="zh-CN" sz="2400" i="1">
                  <a:ea typeface="楷体_GB2312" pitchFamily="49" charset="-122"/>
                </a:rPr>
                <a:t>y</a:t>
              </a:r>
              <a:endParaRPr kumimoji="1" lang="en-US" altLang="zh-CN" sz="2400">
                <a:ea typeface="楷体_GB2312" pitchFamily="49" charset="-122"/>
              </a:endParaRPr>
            </a:p>
          </p:txBody>
        </p:sp>
        <p:sp>
          <p:nvSpPr>
            <p:cNvPr id="564256" name="Text Box 32"/>
            <p:cNvSpPr txBox="1">
              <a:spLocks noChangeArrowheads="1"/>
            </p:cNvSpPr>
            <p:nvPr/>
          </p:nvSpPr>
          <p:spPr bwMode="auto">
            <a:xfrm>
              <a:off x="5169" y="1941"/>
              <a:ext cx="248" cy="288"/>
            </a:xfrm>
            <a:prstGeom prst="rect">
              <a:avLst/>
            </a:prstGeom>
            <a:noFill/>
            <a:ln w="9525">
              <a:noFill/>
              <a:miter lim="800000"/>
              <a:headEnd/>
              <a:tailEnd/>
            </a:ln>
            <a:effectLst/>
          </p:spPr>
          <p:txBody>
            <a:bodyPr>
              <a:spAutoFit/>
            </a:bodyPr>
            <a:lstStyle/>
            <a:p>
              <a:r>
                <a:rPr kumimoji="1" lang="en-US" altLang="zh-CN" sz="2400" i="1">
                  <a:ea typeface="楷体_GB2312" pitchFamily="49" charset="-122"/>
                </a:rPr>
                <a:t>x</a:t>
              </a:r>
              <a:endParaRPr kumimoji="1" lang="en-US" altLang="zh-CN" sz="2400">
                <a:ea typeface="楷体_GB2312" pitchFamily="49" charset="-122"/>
              </a:endParaRPr>
            </a:p>
          </p:txBody>
        </p:sp>
        <p:sp>
          <p:nvSpPr>
            <p:cNvPr id="564257" name="Line 33"/>
            <p:cNvSpPr>
              <a:spLocks noChangeShapeType="1"/>
            </p:cNvSpPr>
            <p:nvPr/>
          </p:nvSpPr>
          <p:spPr bwMode="auto">
            <a:xfrm>
              <a:off x="2888" y="2088"/>
              <a:ext cx="2280" cy="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564258" name="Text Box 34"/>
            <p:cNvSpPr txBox="1">
              <a:spLocks noChangeArrowheads="1"/>
            </p:cNvSpPr>
            <p:nvPr/>
          </p:nvSpPr>
          <p:spPr bwMode="auto">
            <a:xfrm>
              <a:off x="2686" y="1914"/>
              <a:ext cx="148" cy="288"/>
            </a:xfrm>
            <a:prstGeom prst="rect">
              <a:avLst/>
            </a:prstGeom>
            <a:noFill/>
            <a:ln w="9525">
              <a:noFill/>
              <a:miter lim="800000"/>
              <a:headEnd/>
              <a:tailEnd/>
            </a:ln>
            <a:effectLst/>
          </p:spPr>
          <p:txBody>
            <a:bodyPr>
              <a:spAutoFit/>
            </a:bodyPr>
            <a:lstStyle/>
            <a:p>
              <a:r>
                <a:rPr kumimoji="1" lang="en-US" altLang="zh-CN" sz="2400" i="1">
                  <a:ea typeface="楷体_GB2312" pitchFamily="49" charset="-122"/>
                </a:rPr>
                <a:t>o</a:t>
              </a:r>
              <a:endParaRPr kumimoji="1" lang="en-US" altLang="zh-CN" sz="2400">
                <a:ea typeface="楷体_GB2312" pitchFamily="49" charset="-122"/>
              </a:endParaRPr>
            </a:p>
          </p:txBody>
        </p:sp>
      </p:grpSp>
      <p:graphicFrame>
        <p:nvGraphicFramePr>
          <p:cNvPr id="564259" name="Object 35"/>
          <p:cNvGraphicFramePr>
            <a:graphicFrameLocks noChangeAspect="1"/>
          </p:cNvGraphicFramePr>
          <p:nvPr/>
        </p:nvGraphicFramePr>
        <p:xfrm>
          <a:off x="1925638" y="6080125"/>
          <a:ext cx="5507037" cy="425450"/>
        </p:xfrm>
        <a:graphic>
          <a:graphicData uri="http://schemas.openxmlformats.org/presentationml/2006/ole">
            <p:oleObj spid="_x0000_s751619" name="公式" r:id="rId5" imgW="2958840" imgH="228600" progId="Equation.3">
              <p:embed/>
            </p:oleObj>
          </a:graphicData>
        </a:graphic>
      </p:graphicFrame>
      <p:sp>
        <p:nvSpPr>
          <p:cNvPr id="564260" name="Text Box 36"/>
          <p:cNvSpPr txBox="1">
            <a:spLocks noChangeArrowheads="1"/>
          </p:cNvSpPr>
          <p:nvPr/>
        </p:nvSpPr>
        <p:spPr bwMode="auto">
          <a:xfrm>
            <a:off x="6073775" y="5878513"/>
            <a:ext cx="222250" cy="274637"/>
          </a:xfrm>
          <a:prstGeom prst="rect">
            <a:avLst/>
          </a:prstGeom>
          <a:noFill/>
          <a:ln w="9525">
            <a:noFill/>
            <a:miter lim="800000"/>
            <a:headEnd/>
            <a:tailEnd/>
          </a:ln>
          <a:effectLst/>
        </p:spPr>
        <p:txBody>
          <a:bodyPr wrap="none">
            <a:spAutoFit/>
          </a:bodyPr>
          <a:lstStyle/>
          <a:p>
            <a:r>
              <a:rPr kumimoji="1" lang="en-US" altLang="zh-CN" sz="1200">
                <a:solidFill>
                  <a:schemeClr val="bg1"/>
                </a:solidFill>
                <a:ea typeface="楷体_GB2312" pitchFamily="49" charset="-122"/>
              </a:rPr>
              <a:t>.</a:t>
            </a:r>
            <a:endParaRPr kumimoji="1" lang="en-US" altLang="zh-CN" sz="2000">
              <a:solidFill>
                <a:srgbClr val="FF00FF"/>
              </a:solidFill>
              <a:ea typeface="楷体_GB2312" pitchFamily="49" charset="-122"/>
            </a:endParaRPr>
          </a:p>
        </p:txBody>
      </p:sp>
      <p:sp>
        <p:nvSpPr>
          <p:cNvPr id="564261" name="Rectangle 37"/>
          <p:cNvSpPr>
            <a:spLocks noGrp="1" noRot="1" noChangeArrowheads="1"/>
          </p:cNvSpPr>
          <p:nvPr>
            <p:ph type="title" idx="4294967295"/>
          </p:nvPr>
        </p:nvSpPr>
        <p:spPr>
          <a:xfrm>
            <a:off x="8764588" y="4940300"/>
            <a:ext cx="152400" cy="209550"/>
          </a:xfrm>
        </p:spPr>
        <p:txBody>
          <a:bodyPr/>
          <a:lstStyle/>
          <a:p>
            <a:r>
              <a:rPr lang="en-US" altLang="zh-CN" sz="900"/>
              <a:t>.</a:t>
            </a:r>
            <a:endParaRPr lang="en-US" altLang="zh-CN"/>
          </a:p>
        </p:txBody>
      </p:sp>
      <p:sp>
        <p:nvSpPr>
          <p:cNvPr id="564262" name="Line 38"/>
          <p:cNvSpPr>
            <a:spLocks noChangeShapeType="1"/>
          </p:cNvSpPr>
          <p:nvPr/>
        </p:nvSpPr>
        <p:spPr bwMode="auto">
          <a:xfrm flipV="1">
            <a:off x="4597400" y="952500"/>
            <a:ext cx="0" cy="3200400"/>
          </a:xfrm>
          <a:prstGeom prst="line">
            <a:avLst/>
          </a:prstGeom>
          <a:noFill/>
          <a:ln w="38100">
            <a:solidFill>
              <a:schemeClr val="accent2"/>
            </a:solidFill>
            <a:round/>
            <a:headEnd/>
            <a:tailEnd/>
          </a:ln>
          <a:effectLst/>
        </p:spPr>
        <p:txBody>
          <a:bodyPr wrap="none" anchor="ctr"/>
          <a:lstStyle/>
          <a:p>
            <a:endParaRPr lang="zh-CN" altLang="en-US"/>
          </a:p>
        </p:txBody>
      </p:sp>
      <p:graphicFrame>
        <p:nvGraphicFramePr>
          <p:cNvPr id="564263" name="Object 39"/>
          <p:cNvGraphicFramePr>
            <a:graphicFrameLocks noChangeAspect="1"/>
          </p:cNvGraphicFramePr>
          <p:nvPr/>
        </p:nvGraphicFramePr>
        <p:xfrm>
          <a:off x="1687513" y="407988"/>
          <a:ext cx="4103687" cy="444500"/>
        </p:xfrm>
        <a:graphic>
          <a:graphicData uri="http://schemas.openxmlformats.org/presentationml/2006/ole">
            <p:oleObj spid="_x0000_s751620" name="公式" r:id="rId6" imgW="2108160" imgH="22860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64231"/>
                                        </p:tgtEl>
                                        <p:attrNameLst>
                                          <p:attrName>style.visibility</p:attrName>
                                        </p:attrNameLst>
                                      </p:cBhvr>
                                      <p:to>
                                        <p:strVal val="visible"/>
                                      </p:to>
                                    </p:set>
                                    <p:animEffect transition="in" filter="wipe(down)">
                                      <p:cBhvr>
                                        <p:cTn id="7" dur="500"/>
                                        <p:tgtEl>
                                          <p:spTgt spid="564231"/>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564232"/>
                                        </p:tgtEl>
                                        <p:attrNameLst>
                                          <p:attrName>style.visibility</p:attrName>
                                        </p:attrNameLst>
                                      </p:cBhvr>
                                      <p:to>
                                        <p:strVal val="visible"/>
                                      </p:to>
                                    </p:set>
                                    <p:animEffect transition="in" filter="wipe(right)">
                                      <p:cBhvr>
                                        <p:cTn id="11" dur="500"/>
                                        <p:tgtEl>
                                          <p:spTgt spid="56423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64230"/>
                                        </p:tgtEl>
                                        <p:attrNameLst>
                                          <p:attrName>style.visibility</p:attrName>
                                        </p:attrNameLst>
                                      </p:cBhvr>
                                      <p:to>
                                        <p:strVal val="visible"/>
                                      </p:to>
                                    </p:set>
                                    <p:animEffect transition="in" filter="wipe(up)">
                                      <p:cBhvr>
                                        <p:cTn id="15" dur="500"/>
                                        <p:tgtEl>
                                          <p:spTgt spid="56423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64233"/>
                                        </p:tgtEl>
                                        <p:attrNameLst>
                                          <p:attrName>style.visibility</p:attrName>
                                        </p:attrNameLst>
                                      </p:cBhvr>
                                      <p:to>
                                        <p:strVal val="visible"/>
                                      </p:to>
                                    </p:set>
                                    <p:animEffect transition="in" filter="wipe(left)">
                                      <p:cBhvr>
                                        <p:cTn id="19" dur="500"/>
                                        <p:tgtEl>
                                          <p:spTgt spid="56423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564250"/>
                                        </p:tgtEl>
                                        <p:attrNameLst>
                                          <p:attrName>style.visibility</p:attrName>
                                        </p:attrNameLst>
                                      </p:cBhvr>
                                      <p:to>
                                        <p:strVal val="visible"/>
                                      </p:to>
                                    </p:set>
                                    <p:animEffect transition="in" filter="wipe(left)">
                                      <p:cBhvr>
                                        <p:cTn id="24" dur="500"/>
                                        <p:tgtEl>
                                          <p:spTgt spid="56425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564249"/>
                                        </p:tgtEl>
                                        <p:attrNameLst>
                                          <p:attrName>style.visibility</p:attrName>
                                        </p:attrNameLst>
                                      </p:cBhvr>
                                      <p:to>
                                        <p:strVal val="visible"/>
                                      </p:to>
                                    </p:set>
                                    <p:animEffect transition="in" filter="wipe(left)">
                                      <p:cBhvr>
                                        <p:cTn id="29" dur="500"/>
                                        <p:tgtEl>
                                          <p:spTgt spid="564249"/>
                                        </p:tgtEl>
                                      </p:cBhvr>
                                    </p:animEffect>
                                  </p:childTnLst>
                                  <p:subTnLst>
                                    <p:animClr>
                                      <p:cBhvr override="childStyle">
                                        <p:cTn dur="1" fill="hold" display="0" masterRel="nextClick" afterEffect="1"/>
                                        <p:tgtEl>
                                          <p:spTgt spid="564249"/>
                                        </p:tgtEl>
                                        <p:attrNameLst>
                                          <p:attrName>ppt_c</p:attrName>
                                        </p:attrNameLst>
                                      </p:cBhvr>
                                      <p:to>
                                        <a:srgbClr val="FF3300"/>
                                      </p:to>
                                    </p:animClr>
                                  </p:sub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56425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564259"/>
                                        </p:tgtEl>
                                        <p:attrNameLst>
                                          <p:attrName>style.visibility</p:attrName>
                                        </p:attrNameLst>
                                      </p:cBhvr>
                                      <p:to>
                                        <p:strVal val="visible"/>
                                      </p:to>
                                    </p:set>
                                    <p:animEffect transition="in" filter="wipe(left)">
                                      <p:cBhvr>
                                        <p:cTn id="38" dur="500"/>
                                        <p:tgtEl>
                                          <p:spTgt spid="564259"/>
                                        </p:tgtEl>
                                      </p:cBhvr>
                                    </p:animEffect>
                                  </p:childTnLst>
                                  <p:subTnLst>
                                    <p:animClr>
                                      <p:cBhvr override="childStyle">
                                        <p:cTn dur="1" fill="hold" display="0" masterRel="nextClick" afterEffect="1"/>
                                        <p:tgtEl>
                                          <p:spTgt spid="564259"/>
                                        </p:tgtEl>
                                        <p:attrNameLst>
                                          <p:attrName>ppt_c</p:attrName>
                                        </p:attrNameLst>
                                      </p:cBhvr>
                                      <p:to>
                                        <a:srgbClr val="FF0000"/>
                                      </p:to>
                                    </p:animClr>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642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30" grpId="0" animBg="1"/>
      <p:bldP spid="564231" grpId="0" animBg="1"/>
      <p:bldP spid="564232" grpId="0" animBg="1"/>
      <p:bldP spid="564233" grpId="0" animBg="1"/>
      <p:bldP spid="564250" grpId="0" autoUpdateAnimBg="0"/>
      <p:bldP spid="564251" grpId="0" autoUpdateAnimBg="0"/>
      <p:bldP spid="564260"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27482" y="251937"/>
            <a:ext cx="1266693" cy="523220"/>
          </a:xfrm>
          <a:prstGeom prst="rect">
            <a:avLst/>
          </a:prstGeom>
          <a:noFill/>
        </p:spPr>
        <p:txBody>
          <a:bodyPr wrap="none" rtlCol="0">
            <a:spAutoFit/>
          </a:bodyPr>
          <a:lstStyle/>
          <a:p>
            <a:r>
              <a:rPr lang="zh-CN" altLang="en-US" sz="2800" b="1" dirty="0" smtClean="0">
                <a:solidFill>
                  <a:schemeClr val="tx2"/>
                </a:solidFill>
              </a:rPr>
              <a:t>广州塔</a:t>
            </a:r>
            <a:endParaRPr lang="zh-CN" altLang="en-US" sz="2800" b="1" dirty="0">
              <a:solidFill>
                <a:schemeClr val="tx2"/>
              </a:solidFill>
            </a:endParaRPr>
          </a:p>
        </p:txBody>
      </p:sp>
      <p:pic>
        <p:nvPicPr>
          <p:cNvPr id="4" name="图片 3" descr="广州塔白天.jpg"/>
          <p:cNvPicPr>
            <a:picLocks noChangeAspect="1"/>
          </p:cNvPicPr>
          <p:nvPr/>
        </p:nvPicPr>
        <p:blipFill>
          <a:blip r:embed="rId2" cstate="screen"/>
          <a:stretch>
            <a:fillRect/>
          </a:stretch>
        </p:blipFill>
        <p:spPr>
          <a:xfrm>
            <a:off x="1259632" y="1016733"/>
            <a:ext cx="6576730" cy="4932547"/>
          </a:xfrm>
          <a:prstGeom prst="rect">
            <a:avLst/>
          </a:prstGeom>
        </p:spPr>
      </p:pic>
      <p:sp>
        <p:nvSpPr>
          <p:cNvPr id="6" name="TextBox 5"/>
          <p:cNvSpPr txBox="1"/>
          <p:nvPr/>
        </p:nvSpPr>
        <p:spPr>
          <a:xfrm>
            <a:off x="2483768" y="6084585"/>
            <a:ext cx="4152099" cy="523220"/>
          </a:xfrm>
          <a:prstGeom prst="rect">
            <a:avLst/>
          </a:prstGeom>
          <a:noFill/>
        </p:spPr>
        <p:txBody>
          <a:bodyPr wrap="none" rtlCol="0">
            <a:spAutoFit/>
          </a:bodyPr>
          <a:lstStyle/>
          <a:p>
            <a:r>
              <a:rPr lang="zh-CN" altLang="en-US" sz="2800" b="1" dirty="0" smtClean="0"/>
              <a:t>小蛮腰，旋转单叶双曲面</a:t>
            </a:r>
            <a:endParaRPr lang="zh-CN" altLang="en-US" sz="28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1321604"/>
            <a:ext cx="5211683" cy="523220"/>
          </a:xfrm>
          <a:prstGeom prst="rect">
            <a:avLst/>
          </a:prstGeom>
          <a:noFill/>
        </p:spPr>
        <p:txBody>
          <a:bodyPr wrap="none" rtlCol="0">
            <a:spAutoFit/>
          </a:bodyPr>
          <a:lstStyle/>
          <a:p>
            <a:r>
              <a:rPr lang="zh-CN" altLang="en-US" sz="2800" b="1" dirty="0" smtClean="0"/>
              <a:t>仔细观察，还能发现什么特点？</a:t>
            </a:r>
            <a:endParaRPr lang="zh-CN" altLang="en-US" sz="2800" b="1" dirty="0"/>
          </a:p>
        </p:txBody>
      </p:sp>
      <p:pic>
        <p:nvPicPr>
          <p:cNvPr id="758786" name="Picture 2" descr="D:\Users\Administrator\Pictures\广州塔夜间_cr.jpg"/>
          <p:cNvPicPr>
            <a:picLocks noChangeAspect="1" noChangeArrowheads="1"/>
          </p:cNvPicPr>
          <p:nvPr/>
        </p:nvPicPr>
        <p:blipFill>
          <a:blip r:embed="rId2" cstate="screen"/>
          <a:srcRect/>
          <a:stretch>
            <a:fillRect/>
          </a:stretch>
        </p:blipFill>
        <p:spPr bwMode="auto">
          <a:xfrm>
            <a:off x="5628303" y="691381"/>
            <a:ext cx="3120161" cy="4969867"/>
          </a:xfrm>
          <a:prstGeom prst="rect">
            <a:avLst/>
          </a:prstGeom>
          <a:noFill/>
        </p:spPr>
      </p:pic>
      <p:sp>
        <p:nvSpPr>
          <p:cNvPr id="5" name="TextBox 4"/>
          <p:cNvSpPr txBox="1"/>
          <p:nvPr/>
        </p:nvSpPr>
        <p:spPr>
          <a:xfrm>
            <a:off x="539552" y="2761764"/>
            <a:ext cx="3430747" cy="523220"/>
          </a:xfrm>
          <a:prstGeom prst="rect">
            <a:avLst/>
          </a:prstGeom>
          <a:noFill/>
        </p:spPr>
        <p:txBody>
          <a:bodyPr wrap="none" rtlCol="0">
            <a:spAutoFit/>
          </a:bodyPr>
          <a:lstStyle/>
          <a:p>
            <a:r>
              <a:rPr lang="zh-CN" altLang="en-US" sz="2800" b="1" dirty="0" smtClean="0"/>
              <a:t>框架结构为若干直线</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8786"/>
                                        </p:tgtEl>
                                        <p:attrNameLst>
                                          <p:attrName>style.visibility</p:attrName>
                                        </p:attrNameLst>
                                      </p:cBhvr>
                                      <p:to>
                                        <p:strVal val="visible"/>
                                      </p:to>
                                    </p:set>
                                    <p:animEffect transition="in" filter="blinds(horizontal)">
                                      <p:cBhvr>
                                        <p:cTn id="7" dur="500"/>
                                        <p:tgtEl>
                                          <p:spTgt spid="7587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476672"/>
            <a:ext cx="8280920" cy="954107"/>
          </a:xfrm>
          <a:prstGeom prst="rect">
            <a:avLst/>
          </a:prstGeom>
          <a:noFill/>
        </p:spPr>
        <p:txBody>
          <a:bodyPr wrap="square" rtlCol="0">
            <a:spAutoFit/>
          </a:bodyPr>
          <a:lstStyle/>
          <a:p>
            <a:r>
              <a:rPr lang="zh-CN" altLang="en-US" sz="2800" b="1" dirty="0" smtClean="0">
                <a:solidFill>
                  <a:schemeClr val="accent2"/>
                </a:solidFill>
              </a:rPr>
              <a:t>例：</a:t>
            </a:r>
            <a:r>
              <a:rPr lang="zh-CN" altLang="en-US" sz="2800" b="1" dirty="0" smtClean="0"/>
              <a:t>设</a:t>
            </a:r>
            <a:r>
              <a:rPr lang="en-US" altLang="zh-CN" sz="2800" b="1" dirty="0" smtClean="0"/>
              <a:t>l</a:t>
            </a:r>
            <a:r>
              <a:rPr lang="en-US" altLang="zh-CN" sz="2800" b="1" baseline="-25000" dirty="0" smtClean="0"/>
              <a:t>1</a:t>
            </a:r>
            <a:r>
              <a:rPr lang="zh-CN" altLang="en-US" sz="2800" b="1" dirty="0" smtClean="0"/>
              <a:t>和</a:t>
            </a:r>
            <a:r>
              <a:rPr lang="en-US" altLang="zh-CN" sz="2800" b="1" dirty="0" smtClean="0"/>
              <a:t>l</a:t>
            </a:r>
            <a:r>
              <a:rPr lang="en-US" altLang="zh-CN" sz="2800" b="1" baseline="-25000" dirty="0" smtClean="0"/>
              <a:t>2</a:t>
            </a:r>
            <a:r>
              <a:rPr lang="zh-CN" altLang="en-US" sz="2800" b="1" dirty="0" smtClean="0"/>
              <a:t>是两条异面直线，它们不垂直。求</a:t>
            </a:r>
            <a:r>
              <a:rPr lang="en-US" altLang="zh-CN" sz="2800" b="1" dirty="0" smtClean="0"/>
              <a:t>l</a:t>
            </a:r>
            <a:r>
              <a:rPr lang="en-US" altLang="zh-CN" sz="2800" b="1" baseline="-25000" dirty="0" smtClean="0"/>
              <a:t>2</a:t>
            </a:r>
            <a:r>
              <a:rPr lang="zh-CN" altLang="en-US" sz="2800" b="1" dirty="0" smtClean="0"/>
              <a:t>绕</a:t>
            </a:r>
            <a:r>
              <a:rPr lang="en-US" altLang="zh-CN" sz="2800" b="1" dirty="0" smtClean="0"/>
              <a:t>l</a:t>
            </a:r>
            <a:r>
              <a:rPr lang="en-US" altLang="zh-CN" sz="2800" b="1" baseline="-25000" dirty="0" smtClean="0"/>
              <a:t>1</a:t>
            </a:r>
            <a:r>
              <a:rPr lang="zh-CN" altLang="en-US" sz="2800" b="1" dirty="0" smtClean="0"/>
              <a:t>旋转所得的曲面方程。</a:t>
            </a:r>
          </a:p>
        </p:txBody>
      </p:sp>
      <p:sp>
        <p:nvSpPr>
          <p:cNvPr id="3" name="TextBox 2"/>
          <p:cNvSpPr txBox="1"/>
          <p:nvPr/>
        </p:nvSpPr>
        <p:spPr>
          <a:xfrm>
            <a:off x="497631" y="1628800"/>
            <a:ext cx="906017" cy="523220"/>
          </a:xfrm>
          <a:prstGeom prst="rect">
            <a:avLst/>
          </a:prstGeom>
          <a:noFill/>
        </p:spPr>
        <p:txBody>
          <a:bodyPr wrap="none" rtlCol="0">
            <a:spAutoFit/>
          </a:bodyPr>
          <a:lstStyle/>
          <a:p>
            <a:r>
              <a:rPr lang="zh-CN" altLang="en-US" sz="2800" b="1" dirty="0" smtClean="0">
                <a:latin typeface="+mj-ea"/>
                <a:ea typeface="+mj-ea"/>
              </a:rPr>
              <a:t>解：</a:t>
            </a:r>
          </a:p>
        </p:txBody>
      </p:sp>
      <p:sp>
        <p:nvSpPr>
          <p:cNvPr id="4" name="TextBox 3"/>
          <p:cNvSpPr txBox="1"/>
          <p:nvPr/>
        </p:nvSpPr>
        <p:spPr>
          <a:xfrm>
            <a:off x="1115616" y="1628800"/>
            <a:ext cx="7758855" cy="523220"/>
          </a:xfrm>
          <a:prstGeom prst="rect">
            <a:avLst/>
          </a:prstGeom>
          <a:noFill/>
        </p:spPr>
        <p:txBody>
          <a:bodyPr wrap="none" rtlCol="0">
            <a:spAutoFit/>
          </a:bodyPr>
          <a:lstStyle/>
          <a:p>
            <a:r>
              <a:rPr lang="zh-CN" altLang="en-US" sz="2800" b="1" dirty="0" smtClean="0"/>
              <a:t>要得到方程不难，但是要得到简洁的方程不容易</a:t>
            </a:r>
          </a:p>
        </p:txBody>
      </p:sp>
      <p:sp>
        <p:nvSpPr>
          <p:cNvPr id="5" name="TextBox 4"/>
          <p:cNvSpPr txBox="1"/>
          <p:nvPr/>
        </p:nvSpPr>
        <p:spPr>
          <a:xfrm>
            <a:off x="495088" y="2348880"/>
            <a:ext cx="3430747" cy="523220"/>
          </a:xfrm>
          <a:prstGeom prst="rect">
            <a:avLst/>
          </a:prstGeom>
          <a:noFill/>
        </p:spPr>
        <p:txBody>
          <a:bodyPr wrap="none" rtlCol="0">
            <a:spAutoFit/>
          </a:bodyPr>
          <a:lstStyle/>
          <a:p>
            <a:r>
              <a:rPr lang="zh-CN" altLang="en-US" sz="2800" b="1" dirty="0" smtClean="0"/>
              <a:t>建立适合的直角标架</a:t>
            </a:r>
          </a:p>
        </p:txBody>
      </p:sp>
      <p:sp>
        <p:nvSpPr>
          <p:cNvPr id="9" name="TextBox 8"/>
          <p:cNvSpPr txBox="1"/>
          <p:nvPr/>
        </p:nvSpPr>
        <p:spPr>
          <a:xfrm>
            <a:off x="539552" y="3068960"/>
            <a:ext cx="4049507" cy="523220"/>
          </a:xfrm>
          <a:prstGeom prst="rect">
            <a:avLst/>
          </a:prstGeom>
          <a:noFill/>
        </p:spPr>
        <p:txBody>
          <a:bodyPr wrap="none" rtlCol="0">
            <a:spAutoFit/>
          </a:bodyPr>
          <a:lstStyle/>
          <a:p>
            <a:r>
              <a:rPr lang="zh-CN" altLang="en-US" sz="2800" b="1" dirty="0" smtClean="0"/>
              <a:t>不妨设</a:t>
            </a:r>
            <a:r>
              <a:rPr lang="en-US" altLang="zh-CN" sz="2800" b="1" dirty="0" smtClean="0"/>
              <a:t>l</a:t>
            </a:r>
            <a:r>
              <a:rPr lang="en-US" altLang="zh-CN" sz="2800" b="1" baseline="-25000" dirty="0" smtClean="0"/>
              <a:t>1</a:t>
            </a:r>
            <a:r>
              <a:rPr lang="zh-CN" altLang="en-US" sz="2800" b="1" dirty="0" smtClean="0"/>
              <a:t>和</a:t>
            </a:r>
            <a:r>
              <a:rPr lang="en-US" altLang="zh-CN" sz="2800" b="1" dirty="0" smtClean="0"/>
              <a:t>l</a:t>
            </a:r>
            <a:r>
              <a:rPr lang="en-US" altLang="zh-CN" sz="2800" b="1" baseline="-25000" dirty="0" smtClean="0"/>
              <a:t>2</a:t>
            </a:r>
            <a:r>
              <a:rPr lang="zh-CN" altLang="en-US" sz="2800" b="1" dirty="0" smtClean="0"/>
              <a:t>的距离为</a:t>
            </a:r>
            <a:r>
              <a:rPr lang="en-US" altLang="zh-CN" sz="2800" b="1" dirty="0" smtClean="0"/>
              <a:t>a</a:t>
            </a:r>
            <a:r>
              <a:rPr lang="zh-CN" altLang="en-US" sz="2800" b="1" dirty="0" smtClean="0"/>
              <a:t>。</a:t>
            </a:r>
          </a:p>
        </p:txBody>
      </p:sp>
      <p:sp>
        <p:nvSpPr>
          <p:cNvPr id="10" name="TextBox 9"/>
          <p:cNvSpPr txBox="1"/>
          <p:nvPr/>
        </p:nvSpPr>
        <p:spPr>
          <a:xfrm>
            <a:off x="539552" y="3717032"/>
            <a:ext cx="2005677" cy="523220"/>
          </a:xfrm>
          <a:prstGeom prst="rect">
            <a:avLst/>
          </a:prstGeom>
          <a:noFill/>
        </p:spPr>
        <p:txBody>
          <a:bodyPr wrap="none" rtlCol="0">
            <a:spAutoFit/>
          </a:bodyPr>
          <a:lstStyle/>
          <a:p>
            <a:r>
              <a:rPr lang="zh-CN" altLang="en-US" sz="2800" b="1" dirty="0" smtClean="0"/>
              <a:t>以</a:t>
            </a:r>
            <a:r>
              <a:rPr lang="en-US" altLang="zh-CN" sz="2800" b="1" dirty="0" smtClean="0"/>
              <a:t>l</a:t>
            </a:r>
            <a:r>
              <a:rPr lang="en-US" altLang="zh-CN" sz="2800" b="1" baseline="-25000" dirty="0" smtClean="0"/>
              <a:t>1</a:t>
            </a:r>
            <a:r>
              <a:rPr lang="zh-CN" altLang="en-US" sz="2800" b="1" dirty="0" smtClean="0"/>
              <a:t>为</a:t>
            </a:r>
            <a:r>
              <a:rPr lang="en-US" altLang="zh-CN" sz="2800" b="1" dirty="0" smtClean="0"/>
              <a:t>z</a:t>
            </a:r>
            <a:r>
              <a:rPr lang="zh-CN" altLang="en-US" sz="2800" b="1" dirty="0" smtClean="0"/>
              <a:t>轴，</a:t>
            </a:r>
          </a:p>
        </p:txBody>
      </p:sp>
      <p:sp>
        <p:nvSpPr>
          <p:cNvPr id="11" name="TextBox 10"/>
          <p:cNvSpPr txBox="1"/>
          <p:nvPr/>
        </p:nvSpPr>
        <p:spPr>
          <a:xfrm>
            <a:off x="539552" y="4365104"/>
            <a:ext cx="4049507" cy="523220"/>
          </a:xfrm>
          <a:prstGeom prst="rect">
            <a:avLst/>
          </a:prstGeom>
          <a:noFill/>
        </p:spPr>
        <p:txBody>
          <a:bodyPr wrap="none" rtlCol="0">
            <a:spAutoFit/>
          </a:bodyPr>
          <a:lstStyle/>
          <a:p>
            <a:r>
              <a:rPr lang="zh-CN" altLang="en-US" sz="2800" b="1" dirty="0" smtClean="0"/>
              <a:t>以</a:t>
            </a:r>
            <a:r>
              <a:rPr lang="en-US" altLang="zh-CN" sz="2800" b="1" dirty="0" smtClean="0"/>
              <a:t>l</a:t>
            </a:r>
            <a:r>
              <a:rPr lang="en-US" altLang="zh-CN" sz="2800" b="1" baseline="-25000" dirty="0" smtClean="0"/>
              <a:t>1</a:t>
            </a:r>
            <a:r>
              <a:rPr lang="zh-CN" altLang="en-US" sz="2800" b="1" dirty="0" smtClean="0"/>
              <a:t>和</a:t>
            </a:r>
            <a:r>
              <a:rPr lang="en-US" altLang="zh-CN" sz="2800" b="1" dirty="0" smtClean="0"/>
              <a:t>l</a:t>
            </a:r>
            <a:r>
              <a:rPr lang="en-US" altLang="zh-CN" sz="2800" b="1" baseline="-25000" dirty="0" smtClean="0"/>
              <a:t>2</a:t>
            </a:r>
            <a:r>
              <a:rPr lang="zh-CN" altLang="en-US" sz="2800" b="1" dirty="0" smtClean="0"/>
              <a:t>的公垂线为</a:t>
            </a:r>
            <a:r>
              <a:rPr lang="en-US" altLang="zh-CN" sz="2800" b="1" dirty="0" smtClean="0"/>
              <a:t>x</a:t>
            </a:r>
            <a:r>
              <a:rPr lang="zh-CN" altLang="en-US" sz="2800" b="1" dirty="0" smtClean="0"/>
              <a:t>轴，</a:t>
            </a:r>
          </a:p>
        </p:txBody>
      </p:sp>
      <p:sp>
        <p:nvSpPr>
          <p:cNvPr id="12" name="矩形 11"/>
          <p:cNvSpPr/>
          <p:nvPr/>
        </p:nvSpPr>
        <p:spPr>
          <a:xfrm>
            <a:off x="565825" y="5013176"/>
            <a:ext cx="3070071" cy="523220"/>
          </a:xfrm>
          <a:prstGeom prst="rect">
            <a:avLst/>
          </a:prstGeom>
        </p:spPr>
        <p:txBody>
          <a:bodyPr wrap="none">
            <a:spAutoFit/>
          </a:bodyPr>
          <a:lstStyle/>
          <a:p>
            <a:pPr lvl="0"/>
            <a:r>
              <a:rPr lang="zh-CN" altLang="en-US" sz="2800" b="1" dirty="0" smtClean="0">
                <a:solidFill>
                  <a:srgbClr val="000000"/>
                </a:solidFill>
              </a:rPr>
              <a:t>建立右手直角标架</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9" grpId="0"/>
      <p:bldP spid="10" grpId="0"/>
      <p:bldP spid="11" grpId="0"/>
      <p:bldP spid="1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nvGraphicFramePr>
        <p:xfrm>
          <a:off x="2914422" y="3507482"/>
          <a:ext cx="3025730" cy="1073646"/>
        </p:xfrm>
        <a:graphic>
          <a:graphicData uri="http://schemas.openxmlformats.org/presentationml/2006/ole">
            <p:oleObj spid="_x0000_s807938" name="Equation" r:id="rId4" imgW="1180800" imgH="419040" progId="Equation.KSEE3">
              <p:embed/>
            </p:oleObj>
          </a:graphicData>
        </a:graphic>
      </p:graphicFrame>
      <p:sp>
        <p:nvSpPr>
          <p:cNvPr id="3" name="TextBox 2"/>
          <p:cNvSpPr txBox="1"/>
          <p:nvPr/>
        </p:nvSpPr>
        <p:spPr>
          <a:xfrm>
            <a:off x="2942724" y="4849996"/>
            <a:ext cx="2709396" cy="523220"/>
          </a:xfrm>
          <a:prstGeom prst="rect">
            <a:avLst/>
          </a:prstGeom>
          <a:noFill/>
        </p:spPr>
        <p:txBody>
          <a:bodyPr wrap="none" rtlCol="0">
            <a:spAutoFit/>
          </a:bodyPr>
          <a:lstStyle/>
          <a:p>
            <a:r>
              <a:rPr lang="zh-CN" altLang="en-US" sz="2800" b="1" dirty="0" smtClean="0">
                <a:solidFill>
                  <a:schemeClr val="bg2"/>
                </a:solidFill>
              </a:rPr>
              <a:t>旋转单叶双曲面</a:t>
            </a:r>
          </a:p>
        </p:txBody>
      </p:sp>
      <p:sp>
        <p:nvSpPr>
          <p:cNvPr id="4" name="TextBox 3"/>
          <p:cNvSpPr txBox="1"/>
          <p:nvPr/>
        </p:nvSpPr>
        <p:spPr>
          <a:xfrm>
            <a:off x="467544" y="5499229"/>
            <a:ext cx="8352928" cy="954107"/>
          </a:xfrm>
          <a:prstGeom prst="rect">
            <a:avLst/>
          </a:prstGeom>
          <a:noFill/>
        </p:spPr>
        <p:txBody>
          <a:bodyPr wrap="square" rtlCol="0">
            <a:spAutoFit/>
          </a:bodyPr>
          <a:lstStyle/>
          <a:p>
            <a:r>
              <a:rPr lang="zh-CN" altLang="en-US" sz="2800" b="1" dirty="0" smtClean="0"/>
              <a:t>反之，任何一个旋转单叶双曲面均可以由这样的两条异面直线旋转得到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20695" y="323945"/>
            <a:ext cx="1832553" cy="584775"/>
          </a:xfrm>
          <a:prstGeom prst="rect">
            <a:avLst/>
          </a:prstGeom>
          <a:noFill/>
        </p:spPr>
        <p:txBody>
          <a:bodyPr wrap="none" rtlCol="0">
            <a:spAutoFit/>
          </a:bodyPr>
          <a:lstStyle/>
          <a:p>
            <a:r>
              <a:rPr lang="zh-CN" altLang="en-US" b="1" dirty="0" smtClean="0">
                <a:solidFill>
                  <a:schemeClr val="accent2"/>
                </a:solidFill>
                <a:latin typeface="+mj-ea"/>
                <a:ea typeface="+mj-ea"/>
              </a:rPr>
              <a:t>双曲狭缝</a:t>
            </a:r>
            <a:endParaRPr lang="zh-CN" altLang="en-US" b="1" dirty="0" smtClean="0">
              <a:solidFill>
                <a:schemeClr val="accent2"/>
              </a:solidFill>
              <a:latin typeface="+mj-ea"/>
              <a:ea typeface="+mj-ea"/>
            </a:endParaRPr>
          </a:p>
        </p:txBody>
      </p:sp>
    </p:spTree>
    <p:controls>
      <p:control spid="827395" name="ShockwaveFlash1" r:id="rId2" imgW="7271649" imgH="5111299"/>
    </p:controls>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980728"/>
            <a:ext cx="7704856" cy="954107"/>
          </a:xfrm>
          <a:prstGeom prst="rect">
            <a:avLst/>
          </a:prstGeom>
          <a:noFill/>
        </p:spPr>
        <p:txBody>
          <a:bodyPr wrap="square" rtlCol="0">
            <a:spAutoFit/>
          </a:bodyPr>
          <a:lstStyle/>
          <a:p>
            <a:r>
              <a:rPr lang="zh-CN" altLang="en-US" sz="2800" b="1" dirty="0" smtClean="0"/>
              <a:t>对于旋转面而言，曲面的性质实际上是由曲线的自身的性质以及和旋转轴的位置关系所决定的</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692696"/>
            <a:ext cx="906017" cy="523220"/>
          </a:xfrm>
          <a:prstGeom prst="rect">
            <a:avLst/>
          </a:prstGeom>
          <a:noFill/>
        </p:spPr>
        <p:txBody>
          <a:bodyPr wrap="none" rtlCol="0">
            <a:spAutoFit/>
          </a:bodyPr>
          <a:lstStyle/>
          <a:p>
            <a:r>
              <a:rPr lang="zh-CN" altLang="en-US" sz="2800" b="1" dirty="0" smtClean="0">
                <a:solidFill>
                  <a:schemeClr val="accent2"/>
                </a:solidFill>
                <a:latin typeface="+mj-ea"/>
                <a:ea typeface="+mj-ea"/>
              </a:rPr>
              <a:t>作业</a:t>
            </a:r>
          </a:p>
        </p:txBody>
      </p:sp>
      <p:sp>
        <p:nvSpPr>
          <p:cNvPr id="3" name="TextBox 2"/>
          <p:cNvSpPr txBox="1"/>
          <p:nvPr/>
        </p:nvSpPr>
        <p:spPr>
          <a:xfrm>
            <a:off x="1907704" y="692696"/>
            <a:ext cx="2023311" cy="523220"/>
          </a:xfrm>
          <a:prstGeom prst="rect">
            <a:avLst/>
          </a:prstGeom>
          <a:noFill/>
        </p:spPr>
        <p:txBody>
          <a:bodyPr wrap="none" rtlCol="0">
            <a:spAutoFit/>
          </a:bodyPr>
          <a:lstStyle/>
          <a:p>
            <a:r>
              <a:rPr lang="zh-CN" altLang="en-US" sz="2800" b="1" dirty="0" smtClean="0"/>
              <a:t>习题</a:t>
            </a:r>
            <a:r>
              <a:rPr lang="en-US" altLang="zh-CN" sz="2800" b="1" dirty="0" smtClean="0"/>
              <a:t>3.1 P80</a:t>
            </a:r>
            <a:endParaRPr lang="zh-CN" altLang="en-US" sz="2800" b="1" dirty="0" smtClean="0"/>
          </a:p>
        </p:txBody>
      </p:sp>
      <p:sp>
        <p:nvSpPr>
          <p:cNvPr id="4" name="TextBox 3"/>
          <p:cNvSpPr txBox="1"/>
          <p:nvPr/>
        </p:nvSpPr>
        <p:spPr>
          <a:xfrm>
            <a:off x="827584" y="1969676"/>
            <a:ext cx="2012089" cy="523220"/>
          </a:xfrm>
          <a:prstGeom prst="rect">
            <a:avLst/>
          </a:prstGeom>
          <a:noFill/>
        </p:spPr>
        <p:txBody>
          <a:bodyPr wrap="none" rtlCol="0">
            <a:spAutoFit/>
          </a:bodyPr>
          <a:lstStyle/>
          <a:p>
            <a:r>
              <a:rPr lang="en-US" altLang="zh-CN" sz="2800" b="1" dirty="0" smtClean="0"/>
              <a:t>2(2),4,5(1),6</a:t>
            </a:r>
            <a:endParaRPr lang="zh-CN" altLang="en-US" sz="2800" b="1" dirty="0" smtClean="0"/>
          </a:p>
        </p:txBody>
      </p:sp>
      <p:sp>
        <p:nvSpPr>
          <p:cNvPr id="5" name="TextBox 4"/>
          <p:cNvSpPr txBox="1"/>
          <p:nvPr/>
        </p:nvSpPr>
        <p:spPr>
          <a:xfrm>
            <a:off x="827584" y="3284984"/>
            <a:ext cx="1803699" cy="523220"/>
          </a:xfrm>
          <a:prstGeom prst="rect">
            <a:avLst/>
          </a:prstGeom>
          <a:noFill/>
        </p:spPr>
        <p:txBody>
          <a:bodyPr wrap="none" rtlCol="0">
            <a:spAutoFit/>
          </a:bodyPr>
          <a:lstStyle/>
          <a:p>
            <a:r>
              <a:rPr lang="en-US" altLang="zh-CN" sz="2800" b="1" dirty="0" smtClean="0"/>
              <a:t>9(4)(6)(10)</a:t>
            </a:r>
            <a:endParaRPr lang="zh-CN" altLang="en-US" sz="2800" b="1"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4660" name="Text Box 4"/>
          <p:cNvSpPr txBox="1">
            <a:spLocks noChangeArrowheads="1"/>
          </p:cNvSpPr>
          <p:nvPr/>
        </p:nvSpPr>
        <p:spPr bwMode="auto">
          <a:xfrm>
            <a:off x="770310" y="404664"/>
            <a:ext cx="4648200" cy="519113"/>
          </a:xfrm>
          <a:prstGeom prst="rect">
            <a:avLst/>
          </a:prstGeom>
          <a:noFill/>
          <a:ln w="9525">
            <a:noFill/>
            <a:miter lim="800000"/>
            <a:headEnd/>
            <a:tailEnd/>
          </a:ln>
        </p:spPr>
        <p:txBody>
          <a:bodyPr>
            <a:spAutoFit/>
          </a:bodyPr>
          <a:lstStyle/>
          <a:p>
            <a:pPr>
              <a:spcBef>
                <a:spcPct val="50000"/>
              </a:spcBef>
            </a:pPr>
            <a:r>
              <a:rPr kumimoji="1" lang="zh-CN" altLang="en-US" sz="2800" b="1" dirty="0" smtClean="0">
                <a:latin typeface="+mn-ea"/>
                <a:ea typeface="+mn-ea"/>
              </a:rPr>
              <a:t>回忆，</a:t>
            </a:r>
            <a:r>
              <a:rPr kumimoji="1" lang="zh-CN" altLang="en-US" sz="2800" b="1" dirty="0" smtClean="0">
                <a:solidFill>
                  <a:schemeClr val="accent2"/>
                </a:solidFill>
                <a:ea typeface="黑体" pitchFamily="2" charset="-122"/>
              </a:rPr>
              <a:t>方</a:t>
            </a:r>
            <a:r>
              <a:rPr kumimoji="1" lang="zh-CN" altLang="en-US" sz="2800" b="1" dirty="0">
                <a:solidFill>
                  <a:schemeClr val="accent2"/>
                </a:solidFill>
                <a:ea typeface="黑体" pitchFamily="2" charset="-122"/>
              </a:rPr>
              <a:t>程的定义：</a:t>
            </a:r>
          </a:p>
        </p:txBody>
      </p:sp>
      <p:sp>
        <p:nvSpPr>
          <p:cNvPr id="12" name="TextBox 11"/>
          <p:cNvSpPr txBox="1"/>
          <p:nvPr/>
        </p:nvSpPr>
        <p:spPr>
          <a:xfrm>
            <a:off x="755576" y="1052736"/>
            <a:ext cx="6596101" cy="523220"/>
          </a:xfrm>
          <a:prstGeom prst="rect">
            <a:avLst/>
          </a:prstGeom>
          <a:noFill/>
        </p:spPr>
        <p:txBody>
          <a:bodyPr wrap="none" rtlCol="0">
            <a:spAutoFit/>
          </a:bodyPr>
          <a:lstStyle/>
          <a:p>
            <a:r>
              <a:rPr lang="zh-CN" altLang="en-US" sz="2800" b="1" dirty="0" smtClean="0"/>
              <a:t>如果图形</a:t>
            </a:r>
            <a:r>
              <a:rPr lang="en-US" altLang="zh-CN" sz="2800" b="1" dirty="0" smtClean="0"/>
              <a:t>S</a:t>
            </a:r>
            <a:r>
              <a:rPr lang="zh-CN" altLang="en-US" sz="2800" b="1" dirty="0" smtClean="0"/>
              <a:t>与方程</a:t>
            </a:r>
            <a:r>
              <a:rPr lang="en-US" altLang="zh-CN" sz="2800" b="1" dirty="0" smtClean="0"/>
              <a:t>F(</a:t>
            </a:r>
            <a:r>
              <a:rPr lang="en-US" altLang="zh-CN" sz="2800" b="1" dirty="0" err="1" smtClean="0"/>
              <a:t>x,y,z</a:t>
            </a:r>
            <a:r>
              <a:rPr lang="en-US" altLang="zh-CN" sz="2800" b="1" dirty="0" smtClean="0"/>
              <a:t>)=0</a:t>
            </a:r>
            <a:r>
              <a:rPr lang="zh-CN" altLang="en-US" sz="2800" b="1" dirty="0" smtClean="0"/>
              <a:t>有下述关系：</a:t>
            </a:r>
          </a:p>
        </p:txBody>
      </p:sp>
      <p:sp>
        <p:nvSpPr>
          <p:cNvPr id="13" name="TextBox 12"/>
          <p:cNvSpPr txBox="1"/>
          <p:nvPr/>
        </p:nvSpPr>
        <p:spPr>
          <a:xfrm>
            <a:off x="971600" y="1754813"/>
            <a:ext cx="7035900" cy="954107"/>
          </a:xfrm>
          <a:prstGeom prst="rect">
            <a:avLst/>
          </a:prstGeom>
          <a:noFill/>
        </p:spPr>
        <p:txBody>
          <a:bodyPr wrap="none" rtlCol="0">
            <a:spAutoFit/>
          </a:bodyPr>
          <a:lstStyle/>
          <a:p>
            <a:pPr marL="514350" indent="-514350">
              <a:buFont typeface="+mj-lt"/>
              <a:buAutoNum type="arabicPeriod"/>
            </a:pPr>
            <a:r>
              <a:rPr lang="zh-CN" altLang="en-US" sz="2800" b="1" dirty="0" smtClean="0"/>
              <a:t>图形</a:t>
            </a:r>
            <a:r>
              <a:rPr lang="en-US" altLang="zh-CN" sz="2800" b="1" dirty="0" smtClean="0"/>
              <a:t>S</a:t>
            </a:r>
            <a:r>
              <a:rPr lang="zh-CN" altLang="en-US" sz="2800" b="1" dirty="0" smtClean="0"/>
              <a:t>上任一点的坐标都满足方程；</a:t>
            </a:r>
            <a:endParaRPr lang="en-US" altLang="zh-CN" sz="2800" b="1" dirty="0" smtClean="0"/>
          </a:p>
          <a:p>
            <a:pPr marL="514350" indent="-514350">
              <a:buFont typeface="+mj-lt"/>
              <a:buAutoNum type="arabicPeriod"/>
            </a:pPr>
            <a:r>
              <a:rPr lang="zh-CN" altLang="en-US" sz="2800" b="1" dirty="0" smtClean="0"/>
              <a:t>不在图形</a:t>
            </a:r>
            <a:r>
              <a:rPr lang="en-US" altLang="zh-CN" sz="2800" b="1" dirty="0" smtClean="0"/>
              <a:t>S</a:t>
            </a:r>
            <a:r>
              <a:rPr lang="zh-CN" altLang="en-US" sz="2800" b="1" dirty="0" smtClean="0"/>
              <a:t>上的点的坐标都不满足方程；</a:t>
            </a:r>
          </a:p>
        </p:txBody>
      </p:sp>
      <p:sp>
        <p:nvSpPr>
          <p:cNvPr id="14" name="TextBox 13"/>
          <p:cNvSpPr txBox="1"/>
          <p:nvPr/>
        </p:nvSpPr>
        <p:spPr>
          <a:xfrm>
            <a:off x="683568" y="2852936"/>
            <a:ext cx="7776864" cy="954107"/>
          </a:xfrm>
          <a:prstGeom prst="rect">
            <a:avLst/>
          </a:prstGeom>
          <a:noFill/>
        </p:spPr>
        <p:txBody>
          <a:bodyPr wrap="square" rtlCol="0">
            <a:spAutoFit/>
          </a:bodyPr>
          <a:lstStyle/>
          <a:p>
            <a:r>
              <a:rPr lang="zh-CN" altLang="en-US" sz="2800" b="1" dirty="0" smtClean="0"/>
              <a:t>那么，方程</a:t>
            </a:r>
            <a:r>
              <a:rPr lang="en-US" altLang="zh-CN" sz="2800" b="1" dirty="0" smtClean="0"/>
              <a:t>F(</a:t>
            </a:r>
            <a:r>
              <a:rPr lang="en-US" altLang="zh-CN" sz="2800" b="1" dirty="0" err="1" smtClean="0"/>
              <a:t>x,y,z</a:t>
            </a:r>
            <a:r>
              <a:rPr lang="en-US" altLang="zh-CN" sz="2800" b="1" dirty="0" smtClean="0"/>
              <a:t>)=0</a:t>
            </a:r>
            <a:r>
              <a:rPr lang="zh-CN" altLang="en-US" sz="2800" b="1" dirty="0" smtClean="0"/>
              <a:t>就叫做图形</a:t>
            </a:r>
            <a:r>
              <a:rPr lang="en-US" altLang="zh-CN" sz="2800" b="1" dirty="0" smtClean="0"/>
              <a:t>S</a:t>
            </a:r>
            <a:r>
              <a:rPr lang="zh-CN" altLang="en-US" sz="2800" b="1" dirty="0" smtClean="0"/>
              <a:t>的</a:t>
            </a:r>
            <a:r>
              <a:rPr lang="zh-CN" altLang="en-US" sz="2800" b="1" dirty="0" smtClean="0">
                <a:solidFill>
                  <a:srgbClr val="FF0000"/>
                </a:solidFill>
              </a:rPr>
              <a:t>方程</a:t>
            </a:r>
            <a:r>
              <a:rPr lang="zh-CN" altLang="en-US" sz="2800" b="1" dirty="0" smtClean="0"/>
              <a:t>，而图形</a:t>
            </a:r>
            <a:r>
              <a:rPr lang="en-US" altLang="zh-CN" sz="2800" b="1" dirty="0" smtClean="0"/>
              <a:t>S</a:t>
            </a:r>
            <a:r>
              <a:rPr lang="zh-CN" altLang="en-US" sz="2800" b="1" dirty="0" smtClean="0"/>
              <a:t>也称为方程的</a:t>
            </a:r>
            <a:r>
              <a:rPr lang="zh-CN" altLang="en-US" sz="2800" b="1" dirty="0" smtClean="0">
                <a:solidFill>
                  <a:srgbClr val="FF0000"/>
                </a:solidFill>
              </a:rPr>
              <a:t>图形</a:t>
            </a:r>
            <a:r>
              <a:rPr lang="zh-CN" altLang="en-US" sz="2800" b="1" dirty="0" smtClean="0"/>
              <a:t>。</a:t>
            </a:r>
          </a:p>
        </p:txBody>
      </p:sp>
      <p:sp>
        <p:nvSpPr>
          <p:cNvPr id="15" name="TextBox 14"/>
          <p:cNvSpPr txBox="1"/>
          <p:nvPr/>
        </p:nvSpPr>
        <p:spPr>
          <a:xfrm>
            <a:off x="611560" y="4005064"/>
            <a:ext cx="8136904" cy="954107"/>
          </a:xfrm>
          <a:prstGeom prst="rect">
            <a:avLst/>
          </a:prstGeom>
          <a:noFill/>
        </p:spPr>
        <p:txBody>
          <a:bodyPr wrap="square" rtlCol="0">
            <a:spAutoFit/>
          </a:bodyPr>
          <a:lstStyle/>
          <a:p>
            <a:r>
              <a:rPr lang="zh-CN" altLang="en-US" sz="2800" b="1" dirty="0" smtClean="0"/>
              <a:t>这一章的</a:t>
            </a:r>
            <a:r>
              <a:rPr lang="zh-CN" altLang="en-US" sz="2800" b="1" dirty="0" smtClean="0">
                <a:solidFill>
                  <a:schemeClr val="accent1"/>
                </a:solidFill>
              </a:rPr>
              <a:t>中心议题</a:t>
            </a:r>
            <a:r>
              <a:rPr lang="zh-CN" altLang="en-US" sz="2800" b="1" dirty="0" smtClean="0"/>
              <a:t>为</a:t>
            </a:r>
            <a:r>
              <a:rPr lang="zh-CN" altLang="en-US" sz="2800" b="1" dirty="0" smtClean="0">
                <a:solidFill>
                  <a:schemeClr val="bg2"/>
                </a:solidFill>
              </a:rPr>
              <a:t>曲面的几何性质和其代数方程之间的关系</a:t>
            </a:r>
          </a:p>
        </p:txBody>
      </p:sp>
      <p:sp>
        <p:nvSpPr>
          <p:cNvPr id="16" name="TextBox 15"/>
          <p:cNvSpPr txBox="1"/>
          <p:nvPr/>
        </p:nvSpPr>
        <p:spPr>
          <a:xfrm>
            <a:off x="683569" y="5157192"/>
            <a:ext cx="7704856" cy="1384995"/>
          </a:xfrm>
          <a:prstGeom prst="rect">
            <a:avLst/>
          </a:prstGeom>
          <a:noFill/>
        </p:spPr>
        <p:txBody>
          <a:bodyPr wrap="square" rtlCol="0">
            <a:spAutoFit/>
          </a:bodyPr>
          <a:lstStyle/>
          <a:p>
            <a:pPr marL="514350" indent="-514350">
              <a:buFont typeface="+mj-lt"/>
              <a:buAutoNum type="arabicPeriod"/>
            </a:pPr>
            <a:r>
              <a:rPr lang="zh-CN" altLang="en-US" sz="2800" b="1" dirty="0" smtClean="0"/>
              <a:t>由曲面所满足的几何条件求出曲面的方程；</a:t>
            </a:r>
            <a:endParaRPr lang="en-US" altLang="zh-CN" sz="2800" b="1" dirty="0" smtClean="0"/>
          </a:p>
          <a:p>
            <a:pPr marL="514350" indent="-514350">
              <a:buFont typeface="+mj-lt"/>
              <a:buAutoNum type="arabicPeriod"/>
            </a:pPr>
            <a:r>
              <a:rPr lang="zh-CN" altLang="en-US" sz="2800" b="1" dirty="0" smtClean="0"/>
              <a:t>通过曲面的方程研究曲面更深入和细致的几何性质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animEffect transition="in" filter="blinds(horizontal)">
                                      <p:cBhvr>
                                        <p:cTn id="27" dur="500"/>
                                        <p:tgtEl>
                                          <p:spTgt spid="1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6">
                                            <p:txEl>
                                              <p:pRg st="1" end="1"/>
                                            </p:txEl>
                                          </p:spTgt>
                                        </p:tgtEl>
                                        <p:attrNameLst>
                                          <p:attrName>style.visibility</p:attrName>
                                        </p:attrNameLst>
                                      </p:cBhvr>
                                      <p:to>
                                        <p:strVal val="visible"/>
                                      </p:to>
                                    </p:set>
                                    <p:animEffect transition="in" filter="blinds(horizontal)">
                                      <p:cBhvr>
                                        <p:cTn id="32"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43608" y="2484185"/>
            <a:ext cx="7189789" cy="584775"/>
          </a:xfrm>
          <a:prstGeom prst="rect">
            <a:avLst/>
          </a:prstGeom>
          <a:noFill/>
        </p:spPr>
        <p:txBody>
          <a:bodyPr wrap="none" rtlCol="0">
            <a:spAutoFit/>
          </a:bodyPr>
          <a:lstStyle/>
          <a:p>
            <a:r>
              <a:rPr kumimoji="1" lang="en-US" altLang="zh-CN" b="1" dirty="0" smtClean="0">
                <a:solidFill>
                  <a:schemeClr val="accent2"/>
                </a:solidFill>
                <a:latin typeface="+mj-ea"/>
              </a:rPr>
              <a:t>§0 </a:t>
            </a:r>
            <a:r>
              <a:rPr lang="zh-CN" altLang="en-US" b="1" dirty="0" smtClean="0">
                <a:solidFill>
                  <a:schemeClr val="accent2"/>
                </a:solidFill>
                <a:latin typeface="+mj-ea"/>
                <a:ea typeface="+mj-ea"/>
              </a:rPr>
              <a:t>曲面和曲线的普通方程、参数方程</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8754" name="Object 2"/>
          <p:cNvGraphicFramePr>
            <a:graphicFrameLocks noChangeAspect="1"/>
          </p:cNvGraphicFramePr>
          <p:nvPr/>
        </p:nvGraphicFramePr>
        <p:xfrm>
          <a:off x="611560" y="469801"/>
          <a:ext cx="7515225" cy="942975"/>
        </p:xfrm>
        <a:graphic>
          <a:graphicData uri="http://schemas.openxmlformats.org/presentationml/2006/ole">
            <p:oleObj spid="_x0000_s458754" name="文档" r:id="rId3" imgW="7381256" imgH="934540" progId="">
              <p:embed/>
            </p:oleObj>
          </a:graphicData>
        </a:graphic>
      </p:graphicFrame>
      <p:sp>
        <p:nvSpPr>
          <p:cNvPr id="458756" name="Text Box 4"/>
          <p:cNvSpPr txBox="1">
            <a:spLocks noChangeArrowheads="1"/>
          </p:cNvSpPr>
          <p:nvPr/>
        </p:nvSpPr>
        <p:spPr bwMode="auto">
          <a:xfrm>
            <a:off x="1676872" y="3331840"/>
            <a:ext cx="2133600" cy="519113"/>
          </a:xfrm>
          <a:prstGeom prst="rect">
            <a:avLst/>
          </a:prstGeom>
          <a:noFill/>
          <a:ln w="9525">
            <a:noFill/>
            <a:miter lim="800000"/>
            <a:headEnd/>
            <a:tailEnd/>
          </a:ln>
        </p:spPr>
        <p:txBody>
          <a:bodyPr>
            <a:spAutoFit/>
          </a:bodyPr>
          <a:lstStyle/>
          <a:p>
            <a:pPr>
              <a:spcBef>
                <a:spcPct val="50000"/>
              </a:spcBef>
            </a:pPr>
            <a:r>
              <a:rPr kumimoji="1" lang="zh-CN" altLang="en-US" sz="2800" b="1" dirty="0"/>
              <a:t>根据题意有</a:t>
            </a:r>
          </a:p>
        </p:txBody>
      </p:sp>
      <p:graphicFrame>
        <p:nvGraphicFramePr>
          <p:cNvPr id="458757" name="Object 5"/>
          <p:cNvGraphicFramePr>
            <a:graphicFrameLocks noChangeAspect="1"/>
          </p:cNvGraphicFramePr>
          <p:nvPr/>
        </p:nvGraphicFramePr>
        <p:xfrm>
          <a:off x="3621088" y="3423320"/>
          <a:ext cx="2159000" cy="404813"/>
        </p:xfrm>
        <a:graphic>
          <a:graphicData uri="http://schemas.openxmlformats.org/presentationml/2006/ole">
            <p:oleObj spid="_x0000_s458757" name="公式" r:id="rId4" imgW="2158920" imgH="406080" progId="Equation.3">
              <p:embed/>
            </p:oleObj>
          </a:graphicData>
        </a:graphic>
      </p:graphicFrame>
      <p:graphicFrame>
        <p:nvGraphicFramePr>
          <p:cNvPr id="458758" name="Object 6"/>
          <p:cNvGraphicFramePr>
            <a:graphicFrameLocks noChangeAspect="1"/>
          </p:cNvGraphicFramePr>
          <p:nvPr/>
        </p:nvGraphicFramePr>
        <p:xfrm>
          <a:off x="1801292" y="4170040"/>
          <a:ext cx="4508500" cy="558800"/>
        </p:xfrm>
        <a:graphic>
          <a:graphicData uri="http://schemas.openxmlformats.org/presentationml/2006/ole">
            <p:oleObj spid="_x0000_s458758" name="公式" r:id="rId5" imgW="4508280" imgH="558720" progId="Equation.3">
              <p:embed/>
            </p:oleObj>
          </a:graphicData>
        </a:graphic>
      </p:graphicFrame>
      <p:graphicFrame>
        <p:nvGraphicFramePr>
          <p:cNvPr id="458759" name="Object 7"/>
          <p:cNvGraphicFramePr>
            <a:graphicFrameLocks noChangeAspect="1"/>
          </p:cNvGraphicFramePr>
          <p:nvPr/>
        </p:nvGraphicFramePr>
        <p:xfrm>
          <a:off x="2061642" y="5020940"/>
          <a:ext cx="4622800" cy="531813"/>
        </p:xfrm>
        <a:graphic>
          <a:graphicData uri="http://schemas.openxmlformats.org/presentationml/2006/ole">
            <p:oleObj spid="_x0000_s458759" name="公式" r:id="rId6" imgW="4622760" imgH="533160" progId="Equation.3">
              <p:embed/>
            </p:oleObj>
          </a:graphicData>
        </a:graphic>
      </p:graphicFrame>
      <p:sp>
        <p:nvSpPr>
          <p:cNvPr id="458760" name="Text Box 8"/>
          <p:cNvSpPr txBox="1">
            <a:spLocks noChangeArrowheads="1"/>
          </p:cNvSpPr>
          <p:nvPr/>
        </p:nvSpPr>
        <p:spPr bwMode="auto">
          <a:xfrm>
            <a:off x="899592" y="5770240"/>
            <a:ext cx="2895600" cy="519113"/>
          </a:xfrm>
          <a:prstGeom prst="rect">
            <a:avLst/>
          </a:prstGeom>
          <a:noFill/>
          <a:ln w="9525">
            <a:noFill/>
            <a:miter lim="800000"/>
            <a:headEnd/>
            <a:tailEnd/>
          </a:ln>
        </p:spPr>
        <p:txBody>
          <a:bodyPr>
            <a:spAutoFit/>
          </a:bodyPr>
          <a:lstStyle/>
          <a:p>
            <a:pPr>
              <a:spcBef>
                <a:spcPct val="50000"/>
              </a:spcBef>
            </a:pPr>
            <a:r>
              <a:rPr kumimoji="1" lang="zh-CN" altLang="en-US" sz="2800" b="1"/>
              <a:t>化简得所求方程</a:t>
            </a:r>
          </a:p>
        </p:txBody>
      </p:sp>
      <p:graphicFrame>
        <p:nvGraphicFramePr>
          <p:cNvPr id="458761" name="Object 9"/>
          <p:cNvGraphicFramePr>
            <a:graphicFrameLocks noChangeAspect="1"/>
          </p:cNvGraphicFramePr>
          <p:nvPr/>
        </p:nvGraphicFramePr>
        <p:xfrm>
          <a:off x="3712642" y="5898828"/>
          <a:ext cx="3251200" cy="404812"/>
        </p:xfrm>
        <a:graphic>
          <a:graphicData uri="http://schemas.openxmlformats.org/presentationml/2006/ole">
            <p:oleObj spid="_x0000_s458761" name="公式" r:id="rId7" imgW="3251160" imgH="406080" progId="Equation.3">
              <p:embed/>
            </p:oleObj>
          </a:graphicData>
        </a:graphic>
      </p:graphicFrame>
      <p:sp>
        <p:nvSpPr>
          <p:cNvPr id="458762" name="Text Box 10"/>
          <p:cNvSpPr txBox="1">
            <a:spLocks noChangeArrowheads="1"/>
          </p:cNvSpPr>
          <p:nvPr/>
        </p:nvSpPr>
        <p:spPr bwMode="auto">
          <a:xfrm>
            <a:off x="899592" y="1759496"/>
            <a:ext cx="609600" cy="519113"/>
          </a:xfrm>
          <a:prstGeom prst="rect">
            <a:avLst/>
          </a:prstGeom>
          <a:noFill/>
          <a:ln w="9525">
            <a:noFill/>
            <a:miter lim="800000"/>
            <a:headEnd/>
            <a:tailEnd/>
          </a:ln>
        </p:spPr>
        <p:txBody>
          <a:bodyPr>
            <a:spAutoFit/>
          </a:bodyPr>
          <a:lstStyle/>
          <a:p>
            <a:pPr>
              <a:spcBef>
                <a:spcPct val="50000"/>
              </a:spcBef>
            </a:pPr>
            <a:r>
              <a:rPr kumimoji="1" lang="zh-CN" altLang="en-US" sz="2800" b="1" dirty="0">
                <a:ea typeface="黑体" pitchFamily="2" charset="-122"/>
              </a:rPr>
              <a:t>解</a:t>
            </a:r>
            <a:endParaRPr kumimoji="1" lang="zh-CN" altLang="en-US" sz="2800" b="1" dirty="0"/>
          </a:p>
        </p:txBody>
      </p:sp>
      <p:sp>
        <p:nvSpPr>
          <p:cNvPr id="11" name="TextBox 10"/>
          <p:cNvSpPr txBox="1"/>
          <p:nvPr/>
        </p:nvSpPr>
        <p:spPr>
          <a:xfrm>
            <a:off x="1604864" y="1767136"/>
            <a:ext cx="5234125" cy="523220"/>
          </a:xfrm>
          <a:prstGeom prst="rect">
            <a:avLst/>
          </a:prstGeom>
          <a:noFill/>
        </p:spPr>
        <p:txBody>
          <a:bodyPr wrap="none" rtlCol="0">
            <a:spAutoFit/>
          </a:bodyPr>
          <a:lstStyle/>
          <a:p>
            <a:r>
              <a:rPr lang="zh-CN" altLang="en-US" sz="2800" b="1" dirty="0" smtClean="0">
                <a:solidFill>
                  <a:schemeClr val="bg2"/>
                </a:solidFill>
              </a:rPr>
              <a:t>注意我们事先并不知道必为平面</a:t>
            </a:r>
          </a:p>
        </p:txBody>
      </p:sp>
      <p:sp>
        <p:nvSpPr>
          <p:cNvPr id="12" name="TextBox 11"/>
          <p:cNvSpPr txBox="1"/>
          <p:nvPr/>
        </p:nvSpPr>
        <p:spPr>
          <a:xfrm>
            <a:off x="1604864" y="2487216"/>
            <a:ext cx="3965573" cy="523220"/>
          </a:xfrm>
          <a:prstGeom prst="rect">
            <a:avLst/>
          </a:prstGeom>
          <a:noFill/>
        </p:spPr>
        <p:txBody>
          <a:bodyPr wrap="none" rtlCol="0">
            <a:spAutoFit/>
          </a:bodyPr>
          <a:lstStyle/>
          <a:p>
            <a:r>
              <a:rPr lang="zh-CN" altLang="en-US" sz="2800" b="1" dirty="0" smtClean="0"/>
              <a:t>设</a:t>
            </a:r>
            <a:r>
              <a:rPr lang="en-US" altLang="zh-CN" sz="2800" b="1" dirty="0" smtClean="0"/>
              <a:t>M(</a:t>
            </a:r>
            <a:r>
              <a:rPr lang="en-US" altLang="zh-CN" sz="2800" b="1" dirty="0" err="1" smtClean="0"/>
              <a:t>x,y,z</a:t>
            </a:r>
            <a:r>
              <a:rPr lang="en-US" altLang="zh-CN" sz="2800" b="1" dirty="0" smtClean="0"/>
              <a:t>)</a:t>
            </a:r>
            <a:r>
              <a:rPr lang="zh-CN" altLang="en-US" sz="2800" b="1" dirty="0" smtClean="0"/>
              <a:t>落在曲面上，</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8762"/>
                                        </p:tgtEl>
                                        <p:attrNameLst>
                                          <p:attrName>style.visibility</p:attrName>
                                        </p:attrNameLst>
                                      </p:cBhvr>
                                      <p:to>
                                        <p:strVal val="visible"/>
                                      </p:to>
                                    </p:set>
                                    <p:animEffect transition="in" filter="wipe(left)">
                                      <p:cBhvr>
                                        <p:cTn id="7" dur="500"/>
                                        <p:tgtEl>
                                          <p:spTgt spid="4587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58756"/>
                                        </p:tgtEl>
                                        <p:attrNameLst>
                                          <p:attrName>style.visibility</p:attrName>
                                        </p:attrNameLst>
                                      </p:cBhvr>
                                      <p:to>
                                        <p:strVal val="visible"/>
                                      </p:to>
                                    </p:set>
                                    <p:animEffect transition="in" filter="wipe(left)">
                                      <p:cBhvr>
                                        <p:cTn id="22" dur="500"/>
                                        <p:tgtEl>
                                          <p:spTgt spid="45875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58757"/>
                                        </p:tgtEl>
                                        <p:attrNameLst>
                                          <p:attrName>style.visibility</p:attrName>
                                        </p:attrNameLst>
                                      </p:cBhvr>
                                      <p:to>
                                        <p:strVal val="visible"/>
                                      </p:to>
                                    </p:set>
                                    <p:animEffect transition="in" filter="wipe(left)">
                                      <p:cBhvr>
                                        <p:cTn id="27" dur="500"/>
                                        <p:tgtEl>
                                          <p:spTgt spid="45875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58758"/>
                                        </p:tgtEl>
                                        <p:attrNameLst>
                                          <p:attrName>style.visibility</p:attrName>
                                        </p:attrNameLst>
                                      </p:cBhvr>
                                      <p:to>
                                        <p:strVal val="visible"/>
                                      </p:to>
                                    </p:set>
                                    <p:animEffect transition="in" filter="wipe(left)">
                                      <p:cBhvr>
                                        <p:cTn id="32" dur="500"/>
                                        <p:tgtEl>
                                          <p:spTgt spid="458758"/>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458759"/>
                                        </p:tgtEl>
                                        <p:attrNameLst>
                                          <p:attrName>style.visibility</p:attrName>
                                        </p:attrNameLst>
                                      </p:cBhvr>
                                      <p:to>
                                        <p:strVal val="visible"/>
                                      </p:to>
                                    </p:set>
                                    <p:animEffect transition="in" filter="wipe(left)">
                                      <p:cBhvr>
                                        <p:cTn id="36" dur="500"/>
                                        <p:tgtEl>
                                          <p:spTgt spid="45875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58760"/>
                                        </p:tgtEl>
                                        <p:attrNameLst>
                                          <p:attrName>style.visibility</p:attrName>
                                        </p:attrNameLst>
                                      </p:cBhvr>
                                      <p:to>
                                        <p:strVal val="visible"/>
                                      </p:to>
                                    </p:set>
                                    <p:animEffect transition="in" filter="wipe(left)">
                                      <p:cBhvr>
                                        <p:cTn id="41" dur="500"/>
                                        <p:tgtEl>
                                          <p:spTgt spid="458760"/>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458761"/>
                                        </p:tgtEl>
                                        <p:attrNameLst>
                                          <p:attrName>style.visibility</p:attrName>
                                        </p:attrNameLst>
                                      </p:cBhvr>
                                      <p:to>
                                        <p:strVal val="visible"/>
                                      </p:to>
                                    </p:set>
                                    <p:animEffect transition="in" filter="wipe(left)">
                                      <p:cBhvr>
                                        <p:cTn id="45" dur="500"/>
                                        <p:tgtEl>
                                          <p:spTgt spid="4587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6" grpId="0" autoUpdateAnimBg="0"/>
      <p:bldP spid="458760" grpId="0" autoUpdateAnimBg="0"/>
      <p:bldP spid="458762" grpId="0" autoUpdateAnimBg="0"/>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7730" name="Object 2"/>
          <p:cNvGraphicFramePr>
            <a:graphicFrameLocks noChangeAspect="1"/>
          </p:cNvGraphicFramePr>
          <p:nvPr/>
        </p:nvGraphicFramePr>
        <p:xfrm>
          <a:off x="1000125" y="904875"/>
          <a:ext cx="7404100" cy="927100"/>
        </p:xfrm>
        <a:graphic>
          <a:graphicData uri="http://schemas.openxmlformats.org/presentationml/2006/ole">
            <p:oleObj spid="_x0000_s457730" name="Document" r:id="rId3" imgW="7502040" imgH="948240" progId="">
              <p:embed/>
            </p:oleObj>
          </a:graphicData>
        </a:graphic>
      </p:graphicFrame>
      <p:sp>
        <p:nvSpPr>
          <p:cNvPr id="457731" name="Text Box 3"/>
          <p:cNvSpPr txBox="1">
            <a:spLocks noChangeArrowheads="1"/>
          </p:cNvSpPr>
          <p:nvPr/>
        </p:nvSpPr>
        <p:spPr bwMode="auto">
          <a:xfrm>
            <a:off x="914400" y="1981200"/>
            <a:ext cx="609600" cy="519113"/>
          </a:xfrm>
          <a:prstGeom prst="rect">
            <a:avLst/>
          </a:prstGeom>
          <a:noFill/>
          <a:ln w="9525">
            <a:noFill/>
            <a:miter lim="800000"/>
            <a:headEnd/>
            <a:tailEnd/>
          </a:ln>
        </p:spPr>
        <p:txBody>
          <a:bodyPr>
            <a:spAutoFit/>
          </a:bodyPr>
          <a:lstStyle/>
          <a:p>
            <a:pPr>
              <a:spcBef>
                <a:spcPct val="50000"/>
              </a:spcBef>
            </a:pPr>
            <a:r>
              <a:rPr kumimoji="1" lang="zh-CN" altLang="en-US" sz="2800" b="1" dirty="0">
                <a:ea typeface="黑体" pitchFamily="2" charset="-122"/>
              </a:rPr>
              <a:t>解</a:t>
            </a:r>
            <a:endParaRPr kumimoji="1" lang="zh-CN" altLang="en-US" sz="2800" b="1" dirty="0"/>
          </a:p>
        </p:txBody>
      </p:sp>
      <p:graphicFrame>
        <p:nvGraphicFramePr>
          <p:cNvPr id="457732" name="Object 4"/>
          <p:cNvGraphicFramePr>
            <a:graphicFrameLocks noChangeAspect="1"/>
          </p:cNvGraphicFramePr>
          <p:nvPr/>
        </p:nvGraphicFramePr>
        <p:xfrm>
          <a:off x="1857375" y="1981200"/>
          <a:ext cx="5534025" cy="622300"/>
        </p:xfrm>
        <a:graphic>
          <a:graphicData uri="http://schemas.openxmlformats.org/presentationml/2006/ole">
            <p:oleObj spid="_x0000_s457732" name="文档" r:id="rId4" imgW="5274360" imgH="594360" progId="">
              <p:embed/>
            </p:oleObj>
          </a:graphicData>
        </a:graphic>
      </p:graphicFrame>
      <p:graphicFrame>
        <p:nvGraphicFramePr>
          <p:cNvPr id="457733" name="Object 5"/>
          <p:cNvGraphicFramePr>
            <a:graphicFrameLocks noChangeAspect="1"/>
          </p:cNvGraphicFramePr>
          <p:nvPr/>
        </p:nvGraphicFramePr>
        <p:xfrm>
          <a:off x="3721100" y="2628900"/>
          <a:ext cx="2082800" cy="990600"/>
        </p:xfrm>
        <a:graphic>
          <a:graphicData uri="http://schemas.openxmlformats.org/presentationml/2006/ole">
            <p:oleObj spid="_x0000_s457733" name="公式" r:id="rId5" imgW="2082600" imgH="990360" progId="Equation.3">
              <p:embed/>
            </p:oleObj>
          </a:graphicData>
        </a:graphic>
      </p:graphicFrame>
      <p:sp>
        <p:nvSpPr>
          <p:cNvPr id="457734" name="Text Box 6"/>
          <p:cNvSpPr txBox="1">
            <a:spLocks noChangeArrowheads="1"/>
          </p:cNvSpPr>
          <p:nvPr/>
        </p:nvSpPr>
        <p:spPr bwMode="auto">
          <a:xfrm>
            <a:off x="1828800" y="2819400"/>
            <a:ext cx="2133600" cy="519113"/>
          </a:xfrm>
          <a:prstGeom prst="rect">
            <a:avLst/>
          </a:prstGeom>
          <a:noFill/>
          <a:ln w="9525">
            <a:noFill/>
            <a:miter lim="800000"/>
            <a:headEnd/>
            <a:tailEnd/>
          </a:ln>
        </p:spPr>
        <p:txBody>
          <a:bodyPr>
            <a:spAutoFit/>
          </a:bodyPr>
          <a:lstStyle/>
          <a:p>
            <a:pPr>
              <a:spcBef>
                <a:spcPct val="50000"/>
              </a:spcBef>
            </a:pPr>
            <a:r>
              <a:rPr kumimoji="1" lang="zh-CN" altLang="en-US" sz="2800" b="1"/>
              <a:t>根据题意有</a:t>
            </a:r>
          </a:p>
        </p:txBody>
      </p:sp>
      <p:graphicFrame>
        <p:nvGraphicFramePr>
          <p:cNvPr id="457735" name="Object 7"/>
          <p:cNvGraphicFramePr>
            <a:graphicFrameLocks noChangeAspect="1"/>
          </p:cNvGraphicFramePr>
          <p:nvPr/>
        </p:nvGraphicFramePr>
        <p:xfrm>
          <a:off x="1938338" y="3670300"/>
          <a:ext cx="5410200" cy="1092200"/>
        </p:xfrm>
        <a:graphic>
          <a:graphicData uri="http://schemas.openxmlformats.org/presentationml/2006/ole">
            <p:oleObj spid="_x0000_s457735" name="公式" r:id="rId6" imgW="5410080" imgH="1091880" progId="Equation.3">
              <p:embed/>
            </p:oleObj>
          </a:graphicData>
        </a:graphic>
      </p:graphicFrame>
      <p:graphicFrame>
        <p:nvGraphicFramePr>
          <p:cNvPr id="457736" name="Object 8"/>
          <p:cNvGraphicFramePr>
            <a:graphicFrameLocks noChangeAspect="1"/>
          </p:cNvGraphicFramePr>
          <p:nvPr/>
        </p:nvGraphicFramePr>
        <p:xfrm>
          <a:off x="2857500" y="4838700"/>
          <a:ext cx="5753100" cy="1028700"/>
        </p:xfrm>
        <a:graphic>
          <a:graphicData uri="http://schemas.openxmlformats.org/presentationml/2006/ole">
            <p:oleObj spid="_x0000_s457736" name="公式" r:id="rId7" imgW="5752800" imgH="1028520" progId="Equation.3">
              <p:embed/>
            </p:oleObj>
          </a:graphicData>
        </a:graphic>
      </p:graphicFrame>
      <p:sp>
        <p:nvSpPr>
          <p:cNvPr id="457737" name="Text Box 9"/>
          <p:cNvSpPr txBox="1">
            <a:spLocks noChangeArrowheads="1"/>
          </p:cNvSpPr>
          <p:nvPr/>
        </p:nvSpPr>
        <p:spPr bwMode="auto">
          <a:xfrm>
            <a:off x="914400" y="5119688"/>
            <a:ext cx="2209800" cy="519112"/>
          </a:xfrm>
          <a:prstGeom prst="rect">
            <a:avLst/>
          </a:prstGeom>
          <a:noFill/>
          <a:ln w="9525">
            <a:noFill/>
            <a:miter lim="800000"/>
            <a:headEnd/>
            <a:tailEnd/>
          </a:ln>
        </p:spPr>
        <p:txBody>
          <a:bodyPr>
            <a:spAutoFit/>
          </a:bodyPr>
          <a:lstStyle/>
          <a:p>
            <a:pPr>
              <a:spcBef>
                <a:spcPct val="50000"/>
              </a:spcBef>
            </a:pPr>
            <a:r>
              <a:rPr kumimoji="1" lang="zh-CN" altLang="en-US" sz="2800" b="1"/>
              <a:t>所求方程为</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7731"/>
                                        </p:tgtEl>
                                        <p:attrNameLst>
                                          <p:attrName>style.visibility</p:attrName>
                                        </p:attrNameLst>
                                      </p:cBhvr>
                                      <p:to>
                                        <p:strVal val="visible"/>
                                      </p:to>
                                    </p:set>
                                    <p:animEffect transition="in" filter="wipe(left)">
                                      <p:cBhvr>
                                        <p:cTn id="7" dur="500"/>
                                        <p:tgtEl>
                                          <p:spTgt spid="4577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57732"/>
                                        </p:tgtEl>
                                        <p:attrNameLst>
                                          <p:attrName>style.visibility</p:attrName>
                                        </p:attrNameLst>
                                      </p:cBhvr>
                                      <p:to>
                                        <p:strVal val="visible"/>
                                      </p:to>
                                    </p:set>
                                    <p:animEffect transition="in" filter="wipe(left)">
                                      <p:cBhvr>
                                        <p:cTn id="12" dur="500"/>
                                        <p:tgtEl>
                                          <p:spTgt spid="4577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7734"/>
                                        </p:tgtEl>
                                        <p:attrNameLst>
                                          <p:attrName>style.visibility</p:attrName>
                                        </p:attrNameLst>
                                      </p:cBhvr>
                                      <p:to>
                                        <p:strVal val="visible"/>
                                      </p:to>
                                    </p:set>
                                    <p:animEffect transition="in" filter="wipe(left)">
                                      <p:cBhvr>
                                        <p:cTn id="17" dur="500"/>
                                        <p:tgtEl>
                                          <p:spTgt spid="45773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57733"/>
                                        </p:tgtEl>
                                        <p:attrNameLst>
                                          <p:attrName>style.visibility</p:attrName>
                                        </p:attrNameLst>
                                      </p:cBhvr>
                                      <p:to>
                                        <p:strVal val="visible"/>
                                      </p:to>
                                    </p:set>
                                    <p:animEffect transition="in" filter="wipe(left)">
                                      <p:cBhvr>
                                        <p:cTn id="22" dur="500"/>
                                        <p:tgtEl>
                                          <p:spTgt spid="4577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57735"/>
                                        </p:tgtEl>
                                        <p:attrNameLst>
                                          <p:attrName>style.visibility</p:attrName>
                                        </p:attrNameLst>
                                      </p:cBhvr>
                                      <p:to>
                                        <p:strVal val="visible"/>
                                      </p:to>
                                    </p:set>
                                    <p:animEffect transition="in" filter="wipe(left)">
                                      <p:cBhvr>
                                        <p:cTn id="27" dur="500"/>
                                        <p:tgtEl>
                                          <p:spTgt spid="45773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57737"/>
                                        </p:tgtEl>
                                        <p:attrNameLst>
                                          <p:attrName>style.visibility</p:attrName>
                                        </p:attrNameLst>
                                      </p:cBhvr>
                                      <p:to>
                                        <p:strVal val="visible"/>
                                      </p:to>
                                    </p:set>
                                    <p:animEffect transition="in" filter="wipe(left)">
                                      <p:cBhvr>
                                        <p:cTn id="32" dur="500"/>
                                        <p:tgtEl>
                                          <p:spTgt spid="45773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57736"/>
                                        </p:tgtEl>
                                        <p:attrNameLst>
                                          <p:attrName>style.visibility</p:attrName>
                                        </p:attrNameLst>
                                      </p:cBhvr>
                                      <p:to>
                                        <p:strVal val="visible"/>
                                      </p:to>
                                    </p:set>
                                    <p:animEffect transition="in" filter="wipe(left)">
                                      <p:cBhvr>
                                        <p:cTn id="37" dur="500"/>
                                        <p:tgtEl>
                                          <p:spTgt spid="457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1" grpId="0" autoUpdateAnimBg="0"/>
      <p:bldP spid="457734" grpId="0" autoUpdateAnimBg="0"/>
      <p:bldP spid="45773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836712"/>
            <a:ext cx="7704856" cy="954107"/>
          </a:xfrm>
          <a:prstGeom prst="rect">
            <a:avLst/>
          </a:prstGeom>
          <a:noFill/>
        </p:spPr>
        <p:txBody>
          <a:bodyPr wrap="square" rtlCol="0">
            <a:spAutoFit/>
          </a:bodyPr>
          <a:lstStyle/>
          <a:p>
            <a:r>
              <a:rPr lang="zh-CN" altLang="en-US" sz="2800" b="1" dirty="0" smtClean="0"/>
              <a:t>从例子中可以看到，一般来说，曲面的</a:t>
            </a:r>
            <a:r>
              <a:rPr lang="zh-CN" altLang="en-US" sz="2800" b="1" dirty="0" smtClean="0">
                <a:solidFill>
                  <a:schemeClr val="accent1"/>
                </a:solidFill>
              </a:rPr>
              <a:t>普通方程</a:t>
            </a:r>
            <a:r>
              <a:rPr lang="zh-CN" altLang="en-US" sz="2800" b="1" dirty="0" smtClean="0"/>
              <a:t>是一个三元方程</a:t>
            </a:r>
            <a:r>
              <a:rPr lang="en-US" altLang="zh-CN" sz="2800" b="1" dirty="0" smtClean="0"/>
              <a:t>F(</a:t>
            </a:r>
            <a:r>
              <a:rPr lang="en-US" altLang="zh-CN" sz="2800" b="1" dirty="0" err="1" smtClean="0"/>
              <a:t>x,y,z</a:t>
            </a:r>
            <a:r>
              <a:rPr lang="en-US" altLang="zh-CN" sz="2800" b="1" dirty="0" smtClean="0"/>
              <a:t>)=0.</a:t>
            </a:r>
            <a:endParaRPr lang="zh-CN" altLang="en-US" sz="2800" b="1" dirty="0" smtClean="0"/>
          </a:p>
        </p:txBody>
      </p:sp>
      <p:sp>
        <p:nvSpPr>
          <p:cNvPr id="4" name="TextBox 3"/>
          <p:cNvSpPr txBox="1"/>
          <p:nvPr/>
        </p:nvSpPr>
        <p:spPr>
          <a:xfrm>
            <a:off x="674890" y="1988840"/>
            <a:ext cx="4512774" cy="523220"/>
          </a:xfrm>
          <a:prstGeom prst="rect">
            <a:avLst/>
          </a:prstGeom>
          <a:noFill/>
        </p:spPr>
        <p:txBody>
          <a:bodyPr wrap="none" rtlCol="0">
            <a:spAutoFit/>
          </a:bodyPr>
          <a:lstStyle/>
          <a:p>
            <a:r>
              <a:rPr lang="zh-CN" altLang="en-US" sz="2800" b="1" dirty="0" smtClean="0"/>
              <a:t>往往可以改写为</a:t>
            </a:r>
            <a:r>
              <a:rPr lang="zh-CN" altLang="en-US" sz="2800" b="1" dirty="0" smtClean="0">
                <a:solidFill>
                  <a:schemeClr val="accent1"/>
                </a:solidFill>
              </a:rPr>
              <a:t>参数方程：</a:t>
            </a:r>
          </a:p>
        </p:txBody>
      </p:sp>
      <p:graphicFrame>
        <p:nvGraphicFramePr>
          <p:cNvPr id="5" name="对象 4"/>
          <p:cNvGraphicFramePr>
            <a:graphicFrameLocks noChangeAspect="1"/>
          </p:cNvGraphicFramePr>
          <p:nvPr/>
        </p:nvGraphicFramePr>
        <p:xfrm>
          <a:off x="3100411" y="2636912"/>
          <a:ext cx="1960932" cy="1800200"/>
        </p:xfrm>
        <a:graphic>
          <a:graphicData uri="http://schemas.openxmlformats.org/presentationml/2006/ole">
            <p:oleObj spid="_x0000_s772098" name="Equation" r:id="rId4" imgW="774360" imgH="711000" progId="Equation.KSEE3">
              <p:embed/>
            </p:oleObj>
          </a:graphicData>
        </a:graphic>
      </p:graphicFrame>
      <p:sp>
        <p:nvSpPr>
          <p:cNvPr id="6" name="TextBox 5"/>
          <p:cNvSpPr txBox="1"/>
          <p:nvPr/>
        </p:nvSpPr>
        <p:spPr>
          <a:xfrm>
            <a:off x="611560" y="4581128"/>
            <a:ext cx="7992888" cy="954107"/>
          </a:xfrm>
          <a:prstGeom prst="rect">
            <a:avLst/>
          </a:prstGeom>
          <a:noFill/>
        </p:spPr>
        <p:txBody>
          <a:bodyPr wrap="square" rtlCol="0">
            <a:spAutoFit/>
          </a:bodyPr>
          <a:lstStyle/>
          <a:p>
            <a:r>
              <a:rPr lang="zh-CN" altLang="en-US" sz="2800" b="1" dirty="0" smtClean="0"/>
              <a:t>曲面上的点在</a:t>
            </a:r>
            <a:r>
              <a:rPr lang="zh-CN" altLang="en-US" sz="2800" b="1" dirty="0" smtClean="0">
                <a:solidFill>
                  <a:schemeClr val="bg2"/>
                </a:solidFill>
              </a:rPr>
              <a:t>绝大部分情况下</a:t>
            </a:r>
            <a:r>
              <a:rPr lang="zh-CN" altLang="en-US" sz="2800" b="1" dirty="0" smtClean="0"/>
              <a:t>都可以由数对</a:t>
            </a:r>
            <a:r>
              <a:rPr lang="en-US" altLang="zh-CN" sz="2800" b="1" dirty="0" smtClean="0"/>
              <a:t>(</a:t>
            </a:r>
            <a:r>
              <a:rPr lang="en-US" altLang="zh-CN" sz="2800" b="1" dirty="0" err="1" smtClean="0"/>
              <a:t>u,v</a:t>
            </a:r>
            <a:r>
              <a:rPr lang="en-US" altLang="zh-CN" sz="2800" b="1" dirty="0" smtClean="0"/>
              <a:t>)</a:t>
            </a:r>
            <a:r>
              <a:rPr lang="zh-CN" altLang="en-US" sz="2800" b="1" dirty="0" smtClean="0"/>
              <a:t>唯一确定</a:t>
            </a:r>
          </a:p>
        </p:txBody>
      </p:sp>
      <p:sp>
        <p:nvSpPr>
          <p:cNvPr id="7" name="矩形 6"/>
          <p:cNvSpPr/>
          <p:nvPr/>
        </p:nvSpPr>
        <p:spPr>
          <a:xfrm>
            <a:off x="571960" y="5733256"/>
            <a:ext cx="6304931" cy="523220"/>
          </a:xfrm>
          <a:prstGeom prst="rect">
            <a:avLst/>
          </a:prstGeom>
        </p:spPr>
        <p:txBody>
          <a:bodyPr wrap="none">
            <a:spAutoFit/>
          </a:bodyPr>
          <a:lstStyle/>
          <a:p>
            <a:r>
              <a:rPr lang="zh-CN" altLang="en-US" sz="2800" b="1" dirty="0" smtClean="0"/>
              <a:t>故将数对</a:t>
            </a:r>
            <a:r>
              <a:rPr lang="en-US" altLang="zh-CN" sz="2800" b="1" dirty="0" smtClean="0"/>
              <a:t>(</a:t>
            </a:r>
            <a:r>
              <a:rPr lang="en-US" altLang="zh-CN" sz="2800" b="1" dirty="0" err="1" smtClean="0"/>
              <a:t>u,v</a:t>
            </a:r>
            <a:r>
              <a:rPr lang="en-US" altLang="zh-CN" sz="2800" b="1" dirty="0" smtClean="0"/>
              <a:t>)</a:t>
            </a:r>
            <a:r>
              <a:rPr lang="zh-CN" altLang="en-US" sz="2800" b="1" dirty="0" smtClean="0"/>
              <a:t>称为曲面上点的</a:t>
            </a:r>
            <a:r>
              <a:rPr lang="zh-CN" altLang="en-US" sz="2800" b="1" dirty="0" smtClean="0">
                <a:solidFill>
                  <a:schemeClr val="accent1"/>
                </a:solidFill>
              </a:rPr>
              <a:t>曲纹坐标</a:t>
            </a:r>
            <a:endParaRPr lang="zh-CN" altLang="en-US" sz="2800" dirty="0">
              <a:solidFill>
                <a:schemeClr val="accent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theme/theme1.xml><?xml version="1.0" encoding="utf-8"?>
<a:theme xmlns:a="http://schemas.openxmlformats.org/drawingml/2006/main" name="古瓶荷花">
  <a:themeElements>
    <a:clrScheme name="张玮">
      <a:dk1>
        <a:srgbClr val="000000"/>
      </a:dk1>
      <a:lt1>
        <a:srgbClr val="FFFFFF"/>
      </a:lt1>
      <a:dk2>
        <a:srgbClr val="990000"/>
      </a:dk2>
      <a:lt2>
        <a:srgbClr val="7030A0"/>
      </a:lt2>
      <a:accent1>
        <a:srgbClr val="FF0000"/>
      </a:accent1>
      <a:accent2>
        <a:srgbClr val="013DFF"/>
      </a:accent2>
      <a:accent3>
        <a:srgbClr val="FF47A3"/>
      </a:accent3>
      <a:accent4>
        <a:srgbClr val="002AAE"/>
      </a:accent4>
      <a:accent5>
        <a:srgbClr val="E2F4FF"/>
      </a:accent5>
      <a:accent6>
        <a:srgbClr val="2D8AE7"/>
      </a:accent6>
      <a:hlink>
        <a:srgbClr val="CC0066"/>
      </a:hlink>
      <a:folHlink>
        <a:srgbClr val="7D7DA9"/>
      </a:folHlink>
    </a:clrScheme>
    <a:fontScheme name="张玮">
      <a:majorFont>
        <a:latin typeface="Times New Roman"/>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2800" b="1" dirty="0" smtClean="0"/>
        </a:defPPr>
      </a:lstStyle>
    </a:txDef>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3572</TotalTime>
  <Words>2360</Words>
  <Application>Microsoft Office PowerPoint</Application>
  <PresentationFormat>全屏显示(4:3)</PresentationFormat>
  <Paragraphs>260</Paragraphs>
  <Slides>48</Slides>
  <Notes>18</Notes>
  <HiddenSlides>0</HiddenSlides>
  <MMClips>0</MMClips>
  <ScaleCrop>false</ScaleCrop>
  <HeadingPairs>
    <vt:vector size="6" baseType="variant">
      <vt:variant>
        <vt:lpstr>主题</vt:lpstr>
      </vt:variant>
      <vt:variant>
        <vt:i4>1</vt:i4>
      </vt:variant>
      <vt:variant>
        <vt:lpstr>嵌入 OLE 服务器</vt:lpstr>
      </vt:variant>
      <vt:variant>
        <vt:i4>5</vt:i4>
      </vt:variant>
      <vt:variant>
        <vt:lpstr>幻灯片标题</vt:lpstr>
      </vt:variant>
      <vt:variant>
        <vt:i4>48</vt:i4>
      </vt:variant>
    </vt:vector>
  </HeadingPairs>
  <TitlesOfParts>
    <vt:vector size="54" baseType="lpstr">
      <vt:lpstr>古瓶荷花</vt:lpstr>
      <vt:lpstr>文档</vt:lpstr>
      <vt:lpstr>公式</vt:lpstr>
      <vt:lpstr>Document</vt:lpstr>
      <vt:lpstr>Equation</vt:lpstr>
      <vt:lpstr>Clip</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vt:lpstr>
      <vt:lpstr>.</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vt:lpstr>
      <vt:lpstr>3 旋转锥面</vt:lpstr>
      <vt:lpstr>.</vt:lpstr>
      <vt:lpstr>.</vt:lpstr>
      <vt:lpstr>5环面</vt:lpstr>
      <vt:lpstr>.</vt:lpstr>
      <vt:lpstr>.</vt:lpstr>
      <vt:lpstr>幻灯片 42</vt:lpstr>
      <vt:lpstr>幻灯片 43</vt:lpstr>
      <vt:lpstr>幻灯片 44</vt:lpstr>
      <vt:lpstr>幻灯片 45</vt:lpstr>
      <vt:lpstr>幻灯片 46</vt:lpstr>
      <vt:lpstr>幻灯片 47</vt:lpstr>
      <vt:lpstr>幻灯片 48</vt:lpstr>
    </vt:vector>
  </TitlesOfParts>
  <Company>baowenli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An</dc:creator>
  <cp:lastModifiedBy>Administrator</cp:lastModifiedBy>
  <cp:revision>266</cp:revision>
  <dcterms:created xsi:type="dcterms:W3CDTF">2006-03-17T10:50:12Z</dcterms:created>
  <dcterms:modified xsi:type="dcterms:W3CDTF">2014-11-17T13:20:41Z</dcterms:modified>
</cp:coreProperties>
</file>