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8"/>
  </p:notesMasterIdLst>
  <p:handoutMasterIdLst>
    <p:handoutMasterId r:id="rId49"/>
  </p:handoutMasterIdLst>
  <p:sldIdLst>
    <p:sldId id="574" r:id="rId2"/>
    <p:sldId id="575" r:id="rId3"/>
    <p:sldId id="781" r:id="rId4"/>
    <p:sldId id="782" r:id="rId5"/>
    <p:sldId id="819" r:id="rId6"/>
    <p:sldId id="783" r:id="rId7"/>
    <p:sldId id="820" r:id="rId8"/>
    <p:sldId id="786" r:id="rId9"/>
    <p:sldId id="787" r:id="rId10"/>
    <p:sldId id="735" r:id="rId11"/>
    <p:sldId id="577" r:id="rId12"/>
    <p:sldId id="578" r:id="rId13"/>
    <p:sldId id="580" r:id="rId14"/>
    <p:sldId id="788" r:id="rId15"/>
    <p:sldId id="791" r:id="rId16"/>
    <p:sldId id="821" r:id="rId17"/>
    <p:sldId id="789" r:id="rId18"/>
    <p:sldId id="794" r:id="rId19"/>
    <p:sldId id="795" r:id="rId20"/>
    <p:sldId id="796" r:id="rId21"/>
    <p:sldId id="797" r:id="rId22"/>
    <p:sldId id="800" r:id="rId23"/>
    <p:sldId id="801" r:id="rId24"/>
    <p:sldId id="802" r:id="rId25"/>
    <p:sldId id="613" r:id="rId26"/>
    <p:sldId id="803" r:id="rId27"/>
    <p:sldId id="614" r:id="rId28"/>
    <p:sldId id="805" r:id="rId29"/>
    <p:sldId id="806" r:id="rId30"/>
    <p:sldId id="615" r:id="rId31"/>
    <p:sldId id="616" r:id="rId32"/>
    <p:sldId id="807" r:id="rId33"/>
    <p:sldId id="617" r:id="rId34"/>
    <p:sldId id="619" r:id="rId35"/>
    <p:sldId id="618" r:id="rId36"/>
    <p:sldId id="620" r:id="rId37"/>
    <p:sldId id="818" r:id="rId38"/>
    <p:sldId id="621" r:id="rId39"/>
    <p:sldId id="810" r:id="rId40"/>
    <p:sldId id="622" r:id="rId41"/>
    <p:sldId id="813" r:id="rId42"/>
    <p:sldId id="815" r:id="rId43"/>
    <p:sldId id="814" r:id="rId44"/>
    <p:sldId id="623" r:id="rId45"/>
    <p:sldId id="817" r:id="rId46"/>
    <p:sldId id="816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660033"/>
    <a:srgbClr val="000099"/>
    <a:srgbClr val="FF3399"/>
    <a:srgbClr val="CC3399"/>
    <a:srgbClr val="FF33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94660"/>
  </p:normalViewPr>
  <p:slideViewPr>
    <p:cSldViewPr>
      <p:cViewPr varScale="1">
        <p:scale>
          <a:sx n="66" d="100"/>
          <a:sy n="66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690" y="-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4T21:38:19.638" idx="15">
    <p:pos x="4239" y="2747"/>
    <p:text>简单提一下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09T15:11:05.972" idx="10">
    <p:pos x="3493" y="1381"/>
    <p:text>之前我们在旋转面中就遇到过这种曲面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1T19:05:09.816" idx="14">
    <p:pos x="4497" y="507"/>
    <p:text>与腰椭圆相切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0T15:21:56.083" idx="12">
    <p:pos x="5412" y="459"/>
    <p:text>套在双曲面里面的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7T22:37:32.856" idx="13">
    <p:pos x="4726" y="495"/>
    <p:text>注意方程和单叶时比较；为什么是双叶，单叶看明白了吧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8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32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wmf"/><Relationship Id="rId7" Type="http://schemas.openxmlformats.org/officeDocument/2006/relationships/image" Target="../media/image63.e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e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e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83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81.wmf"/><Relationship Id="rId4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106.emf"/><Relationship Id="rId1" Type="http://schemas.openxmlformats.org/officeDocument/2006/relationships/image" Target="../media/image86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9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6.wmf"/><Relationship Id="rId1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3.wmf"/><Relationship Id="rId7" Type="http://schemas.openxmlformats.org/officeDocument/2006/relationships/image" Target="../media/image8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4.wmf"/><Relationship Id="rId9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26.wmf"/><Relationship Id="rId5" Type="http://schemas.openxmlformats.org/officeDocument/2006/relationships/image" Target="../media/image25.emf"/><Relationship Id="rId4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B1BE5-6F22-4DDA-A320-B21A494ED6B6}" type="datetimeFigureOut">
              <a:rPr lang="zh-CN" altLang="en-US" smtClean="0"/>
              <a:pPr/>
              <a:t>2014/11/18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E71CB-B810-4FFA-9C6E-F22CF5994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40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D560EAC-D7E4-408B-B96D-8BAAF2D59E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191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一般情况如何处理？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个别曲面有自己特殊的性质，我们也会进一步分析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当然除了截痕法意外，也可以辅助之前的性质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5214B-AE41-4040-9A43-25307C0BB58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 dirty="0" smtClean="0"/>
              <a:t>重点讲一种情形，其他情形的研究方法是类似的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椭圆的大小随</a:t>
            </a:r>
            <a:r>
              <a:rPr lang="en-US" altLang="zh-CN" dirty="0" smtClean="0"/>
              <a:t>h</a:t>
            </a:r>
            <a:r>
              <a:rPr lang="zh-CN" altLang="en-US" dirty="0" smtClean="0"/>
              <a:t>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学过之后的内容的话可以来看这个问题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注意和椭球面的区别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仍然是椭圆，大小不同，圆心都在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我们有更精细的解释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介绍了单叶双曲面，接下来看另外一种形式的双曲面，注意比较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范围提问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板书求解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96C62-20FA-4A5B-BF0C-27284F50A5A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257800" cy="4114800"/>
          </a:xfrm>
        </p:spPr>
        <p:txBody>
          <a:bodyPr/>
          <a:lstStyle/>
          <a:p>
            <a:r>
              <a:rPr lang="en-US" altLang="zh-CN" sz="1800"/>
              <a:t>    </a:t>
            </a:r>
            <a:endParaRPr lang="en-US" altLang="zh-CN" sz="2400"/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457200" y="4818063"/>
            <a:ext cx="5883275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>
                <a:ea typeface="楷体_GB2312" pitchFamily="49" charset="-122"/>
              </a:rPr>
              <a:t>  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在平面上，双曲线有渐进线。相仿，</a:t>
            </a:r>
          </a:p>
          <a:p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单叶双曲面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双叶双曲面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有</a:t>
            </a:r>
            <a:r>
              <a:rPr kumimoji="1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渐进锥面。</a:t>
            </a:r>
          </a:p>
          <a:p>
            <a:r>
              <a:rPr kumimoji="1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z=h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去截它们，当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|h|</a:t>
            </a:r>
            <a:r>
              <a:rPr kumimoji="1" lang="zh-CN" altLang="zh-CN" sz="2800">
                <a:latin typeface="楷体_GB2312" pitchFamily="49" charset="-122"/>
                <a:ea typeface="楷体_GB2312" pitchFamily="49" charset="-122"/>
              </a:rPr>
              <a:t>无限增大时，</a:t>
            </a:r>
          </a:p>
          <a:p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双曲面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的截口椭圆与它的</a:t>
            </a:r>
            <a:r>
              <a:rPr kumimoji="1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渐进锥面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的截口椭圆任意接近，即：双曲面和锥面任意接近。</a:t>
            </a:r>
            <a:endParaRPr kumimoji="1"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抛物柱面之前画过，现在看其他两类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圆柱面有特别的应用，可以引入柱坐标，我们这里就不讲了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接下来看锥面的方程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45662-6EE3-4515-BC49-69C18923EB3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sz="2400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简单吧，可以试着把图画出来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齐次方程和锥面的关系</a:t>
            </a:r>
            <a:r>
              <a:rPr lang="zh-CN" altLang="en-US" sz="1200" b="0" dirty="0" smtClean="0"/>
              <a:t>，不讲了</a:t>
            </a:r>
            <a:endParaRPr lang="zh-CN" altLang="en-US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737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37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C17120A-F662-44DB-98A4-0F296EE551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7793C-8562-41C1-A894-16AB05AE95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9DABF-8AE1-4FC3-96B7-09C212AB05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0D6C35F-1259-4AE9-8340-DF62718AFF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D501FC6-2AE4-49D8-98B7-4D70B9D068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E19C-5E0D-4B66-9888-A89DF1068F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0BF29-C6CB-46FA-9C5D-C77A2BBC6F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12668-6A90-4C85-93BB-77DE554346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98331-990F-41EF-B064-0078F820B0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A354E-422E-41CF-B08D-372FF42FAE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18A8F-4A20-46F4-88C8-F31DF26B6B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CC813-965B-492A-BF88-7EC19CFD66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35A45-C63C-45B9-AF14-478BC0427E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273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2385104-0687-4891-B1FA-ECE3DCBDD7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Microsoft_Word_97_-_2003___1.doc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2.wmf"/><Relationship Id="rId5" Type="http://schemas.openxmlformats.org/officeDocument/2006/relationships/image" Target="../media/image31.wmf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.wmf"/><Relationship Id="rId9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6.bin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46.png"/><Relationship Id="rId4" Type="http://schemas.openxmlformats.org/officeDocument/2006/relationships/image" Target="../media/image43.wmf"/><Relationship Id="rId9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9.bin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9.wmf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8.wmf"/><Relationship Id="rId9" Type="http://schemas.openxmlformats.org/officeDocument/2006/relationships/image" Target="../media/image4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41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8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8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64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6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png"/><Relationship Id="rId5" Type="http://schemas.openxmlformats.org/officeDocument/2006/relationships/image" Target="../media/image65.wmf"/><Relationship Id="rId4" Type="http://schemas.openxmlformats.org/officeDocument/2006/relationships/oleObject" Target="../embeddings/oleObject9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9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8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8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1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oleObject" Target="../embeddings/oleObject115.bin"/><Relationship Id="rId7" Type="http://schemas.openxmlformats.org/officeDocument/2006/relationships/image" Target="../media/image9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9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comments" Target="../comments/comment4.x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11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oleObject" Target="../embeddings/oleObject12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5.wmf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9.bin"/><Relationship Id="rId11" Type="http://schemas.openxmlformats.org/officeDocument/2006/relationships/oleObject" Target="../embeddings/oleObject122.bin"/><Relationship Id="rId5" Type="http://schemas.openxmlformats.org/officeDocument/2006/relationships/image" Target="../media/image83.wmf"/><Relationship Id="rId10" Type="http://schemas.openxmlformats.org/officeDocument/2006/relationships/image" Target="../media/image96.wmf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9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9.wmf"/><Relationship Id="rId11" Type="http://schemas.openxmlformats.org/officeDocument/2006/relationships/comments" Target="../comments/comment5.xml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01.wmf"/><Relationship Id="rId4" Type="http://schemas.openxmlformats.org/officeDocument/2006/relationships/image" Target="../media/image102.png"/><Relationship Id="rId9" Type="http://schemas.openxmlformats.org/officeDocument/2006/relationships/oleObject" Target="../embeddings/oleObject12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05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0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07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3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0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13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9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1.e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22.e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32.bin"/><Relationship Id="rId22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5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2771800" y="2708920"/>
            <a:ext cx="34563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j-ea"/>
                <a:ea typeface="+mj-ea"/>
              </a:rPr>
              <a:t>§2 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柱</a:t>
            </a:r>
            <a:r>
              <a:rPr lang="zh-CN" altLang="en-US" b="1" dirty="0" smtClean="0">
                <a:solidFill>
                  <a:schemeClr val="accent2"/>
                </a:solidFill>
                <a:latin typeface="+mj-ea"/>
                <a:ea typeface="+mj-ea"/>
              </a:rPr>
              <a:t>面和锥面</a:t>
            </a:r>
            <a:endParaRPr lang="zh-CN" altLang="en-US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68" name="Text Box 44"/>
          <p:cNvSpPr txBox="1">
            <a:spLocks noChangeArrowheads="1"/>
          </p:cNvSpPr>
          <p:nvPr/>
        </p:nvSpPr>
        <p:spPr bwMode="auto">
          <a:xfrm>
            <a:off x="1259632" y="476672"/>
            <a:ext cx="7056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+mj-ea"/>
                <a:ea typeface="+mj-ea"/>
              </a:rPr>
              <a:t>2.2 </a:t>
            </a:r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母</a:t>
            </a: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线平行与坐标轴的柱面方程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3569" y="1249596"/>
            <a:ext cx="7776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从刚才的例子中可以看出，只要是母线平行于</a:t>
            </a:r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轴的抛物柱面，则其方程不含</a:t>
            </a:r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，这个结论对一般的柱面也都成立。</a:t>
            </a:r>
          </a:p>
        </p:txBody>
      </p:sp>
      <p:sp>
        <p:nvSpPr>
          <p:cNvPr id="47" name="矩形 46"/>
          <p:cNvSpPr/>
          <p:nvPr/>
        </p:nvSpPr>
        <p:spPr>
          <a:xfrm>
            <a:off x="683568" y="2761764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事实上有更全面的叙述：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3568" y="3465001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定理：</a:t>
            </a:r>
            <a:r>
              <a:rPr lang="zh-CN" altLang="en-US" sz="2800" b="1" dirty="0" smtClean="0"/>
              <a:t>若一个柱面的母线平行于</a:t>
            </a:r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轴，则它的方程中不含</a:t>
            </a:r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；反之，一个三元方程如果不含</a:t>
            </a:r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，则它一定表示一个母线平行于</a:t>
            </a:r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轴的柱面。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901" y="5210036"/>
            <a:ext cx="451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上述定理对</a:t>
            </a:r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轴，</a:t>
            </a:r>
            <a:r>
              <a:rPr lang="en-US" altLang="zh-CN" sz="2800" b="1" dirty="0" smtClean="0"/>
              <a:t>y</a:t>
            </a:r>
            <a:r>
              <a:rPr lang="zh-CN" altLang="en-US" sz="2800" b="1" dirty="0" smtClean="0"/>
              <a:t>轴也成立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9411" name="Object 3"/>
          <p:cNvGraphicFramePr>
            <a:graphicFrameLocks noChangeAspect="1"/>
          </p:cNvGraphicFramePr>
          <p:nvPr/>
        </p:nvGraphicFramePr>
        <p:xfrm>
          <a:off x="989013" y="385763"/>
          <a:ext cx="6932612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21" name="Document" r:id="rId5" imgW="6576840" imgH="1783080" progId="">
                  <p:embed/>
                </p:oleObj>
              </mc:Choice>
              <mc:Fallback>
                <p:oleObj name="Document" r:id="rId5" imgW="6576840" imgH="17830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85763"/>
                        <a:ext cx="6932612" cy="17970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4" name="Object 6"/>
          <p:cNvGraphicFramePr>
            <a:graphicFrameLocks noChangeAspect="1"/>
          </p:cNvGraphicFramePr>
          <p:nvPr/>
        </p:nvGraphicFramePr>
        <p:xfrm>
          <a:off x="2260104" y="2983469"/>
          <a:ext cx="1541518" cy="87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22" name="Equation" r:id="rId7" imgW="736560" imgH="419040" progId="Equation.DSMT4">
                  <p:embed/>
                </p:oleObj>
              </mc:Choice>
              <mc:Fallback>
                <p:oleObj name="Equation" r:id="rId7" imgW="73656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104" y="2983469"/>
                        <a:ext cx="1541518" cy="877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4188296" y="3310136"/>
            <a:ext cx="3984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2"/>
                </a:solidFill>
              </a:rPr>
              <a:t>椭圆柱面</a:t>
            </a:r>
            <a:r>
              <a:rPr kumimoji="1" lang="zh-CN" altLang="en-US" sz="2800" b="1" dirty="0" smtClean="0">
                <a:solidFill>
                  <a:schemeClr val="bg2"/>
                </a:solidFill>
              </a:rPr>
              <a:t>，</a:t>
            </a:r>
            <a:r>
              <a:rPr kumimoji="1" lang="zh-CN" altLang="en-US" sz="2800" b="1" dirty="0" smtClean="0"/>
              <a:t>准线为椭圆</a:t>
            </a:r>
            <a:endParaRPr kumimoji="1" lang="zh-CN" altLang="en-US" sz="2800" b="1" dirty="0"/>
          </a:p>
        </p:txBody>
      </p:sp>
      <p:graphicFrame>
        <p:nvGraphicFramePr>
          <p:cNvPr id="529417" name="Object 9"/>
          <p:cNvGraphicFramePr>
            <a:graphicFrameLocks noChangeAspect="1"/>
          </p:cNvGraphicFramePr>
          <p:nvPr/>
        </p:nvGraphicFramePr>
        <p:xfrm>
          <a:off x="2289355" y="4005064"/>
          <a:ext cx="151871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23" name="Equation" r:id="rId9" imgW="736560" imgH="419040" progId="Equation.DSMT4">
                  <p:embed/>
                </p:oleObj>
              </mc:Choice>
              <mc:Fallback>
                <p:oleObj name="Equation" r:id="rId9" imgW="736560" imgH="419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355" y="4005064"/>
                        <a:ext cx="1518714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211960" y="4201924"/>
            <a:ext cx="439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2"/>
                </a:solidFill>
              </a:rPr>
              <a:t>双曲柱面 </a:t>
            </a:r>
            <a:r>
              <a:rPr kumimoji="1" lang="zh-CN" altLang="en-US" sz="2800" b="1" dirty="0" smtClean="0">
                <a:solidFill>
                  <a:schemeClr val="bg2"/>
                </a:solidFill>
              </a:rPr>
              <a:t>，</a:t>
            </a:r>
            <a:r>
              <a:rPr kumimoji="1" lang="zh-CN" altLang="en-US" sz="2800" b="1" dirty="0" smtClean="0"/>
              <a:t>准线为双曲线</a:t>
            </a:r>
            <a:endParaRPr kumimoji="1" lang="zh-CN" altLang="en-US" sz="2800" b="1" dirty="0"/>
          </a:p>
        </p:txBody>
      </p:sp>
      <p:graphicFrame>
        <p:nvGraphicFramePr>
          <p:cNvPr id="529420" name="Object 12"/>
          <p:cNvGraphicFramePr>
            <a:graphicFrameLocks noChangeAspect="1"/>
          </p:cNvGraphicFramePr>
          <p:nvPr/>
        </p:nvGraphicFramePr>
        <p:xfrm>
          <a:off x="2188096" y="5058757"/>
          <a:ext cx="1584176" cy="60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24" name="Equation" r:id="rId11" imgW="596880" imgH="228600" progId="Equation.DSMT4">
                  <p:embed/>
                </p:oleObj>
              </mc:Choice>
              <mc:Fallback>
                <p:oleObj name="Equation" r:id="rId11" imgW="59688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096" y="5058757"/>
                        <a:ext cx="1584176" cy="602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4251176" y="5070127"/>
            <a:ext cx="41372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2"/>
                </a:solidFill>
              </a:rPr>
              <a:t>抛物柱面</a:t>
            </a:r>
            <a:r>
              <a:rPr kumimoji="1" lang="zh-CN" altLang="en-US" sz="2800" b="1" dirty="0" smtClean="0">
                <a:solidFill>
                  <a:schemeClr val="bg2"/>
                </a:solidFill>
              </a:rPr>
              <a:t>，</a:t>
            </a:r>
            <a:r>
              <a:rPr kumimoji="1" lang="zh-CN" altLang="en-US" sz="2800" b="1" dirty="0" smtClean="0"/>
              <a:t>准线为抛物线</a:t>
            </a:r>
            <a:endParaRPr kumimoji="1" lang="zh-CN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306896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例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5" grpId="0" autoUpdateAnimBg="0"/>
      <p:bldP spid="529418" grpId="0" autoUpdateAnimBg="0"/>
      <p:bldP spid="529421" grpId="0" autoUpdateAnimBg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4624"/>
            <a:ext cx="2914650" cy="722313"/>
          </a:xfrm>
        </p:spPr>
        <p:txBody>
          <a:bodyPr/>
          <a:lstStyle/>
          <a:p>
            <a:pPr marL="838200" indent="-838200"/>
            <a:r>
              <a:rPr lang="en-US" altLang="zh-CN" sz="2800" b="1" dirty="0">
                <a:solidFill>
                  <a:srgbClr val="FF0066"/>
                </a:solidFill>
              </a:rPr>
              <a:t>1.  </a:t>
            </a:r>
            <a:r>
              <a:rPr lang="zh-CN" altLang="en-US" sz="2800" b="1" dirty="0">
                <a:solidFill>
                  <a:srgbClr val="FF0066"/>
                </a:solidFill>
                <a:ea typeface="黑体" pitchFamily="2" charset="-122"/>
              </a:rPr>
              <a:t>椭圆柱面</a:t>
            </a:r>
          </a:p>
        </p:txBody>
      </p:sp>
      <p:graphicFrame>
        <p:nvGraphicFramePr>
          <p:cNvPr id="530435" name="Object 3"/>
          <p:cNvGraphicFramePr>
            <a:graphicFrameLocks noChangeAspect="1"/>
          </p:cNvGraphicFramePr>
          <p:nvPr/>
        </p:nvGraphicFramePr>
        <p:xfrm>
          <a:off x="1219200" y="711374"/>
          <a:ext cx="20637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69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11374"/>
                        <a:ext cx="2063750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0436" name="Group 4"/>
          <p:cNvGrpSpPr>
            <a:grpSpLocks/>
          </p:cNvGrpSpPr>
          <p:nvPr/>
        </p:nvGrpSpPr>
        <p:grpSpPr bwMode="auto">
          <a:xfrm>
            <a:off x="1371600" y="4064174"/>
            <a:ext cx="1828800" cy="838200"/>
            <a:chOff x="3792" y="2880"/>
            <a:chExt cx="1488" cy="576"/>
          </a:xfrm>
        </p:grpSpPr>
        <p:grpSp>
          <p:nvGrpSpPr>
            <p:cNvPr id="530437" name="Group 5"/>
            <p:cNvGrpSpPr>
              <a:grpSpLocks/>
            </p:cNvGrpSpPr>
            <p:nvPr/>
          </p:nvGrpSpPr>
          <p:grpSpPr bwMode="auto">
            <a:xfrm>
              <a:off x="3792" y="2880"/>
              <a:ext cx="1488" cy="576"/>
              <a:chOff x="2544" y="2352"/>
              <a:chExt cx="1488" cy="576"/>
            </a:xfrm>
          </p:grpSpPr>
          <p:sp>
            <p:nvSpPr>
              <p:cNvPr id="530438" name="Oval 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1440" cy="5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0439" name="Rectangle 7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1488" cy="288"/>
              </a:xfrm>
              <a:prstGeom prst="rect">
                <a:avLst/>
              </a:prstGeom>
              <a:solidFill>
                <a:srgbClr val="F6FECC"/>
              </a:solidFill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0440" name="Oval 8"/>
            <p:cNvSpPr>
              <a:spLocks noChangeArrowheads="1"/>
            </p:cNvSpPr>
            <p:nvPr/>
          </p:nvSpPr>
          <p:spPr bwMode="auto">
            <a:xfrm>
              <a:off x="3792" y="2880"/>
              <a:ext cx="1440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0441" name="Line 9"/>
          <p:cNvSpPr>
            <a:spLocks noChangeShapeType="1"/>
          </p:cNvSpPr>
          <p:nvPr/>
        </p:nvSpPr>
        <p:spPr bwMode="auto">
          <a:xfrm flipV="1">
            <a:off x="1371600" y="2921174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0442" name="Oval 10"/>
          <p:cNvSpPr>
            <a:spLocks noChangeArrowheads="1"/>
          </p:cNvSpPr>
          <p:nvPr/>
        </p:nvSpPr>
        <p:spPr bwMode="auto">
          <a:xfrm>
            <a:off x="1371600" y="2540174"/>
            <a:ext cx="1770063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43" name="Line 11"/>
          <p:cNvSpPr>
            <a:spLocks noChangeShapeType="1"/>
          </p:cNvSpPr>
          <p:nvPr/>
        </p:nvSpPr>
        <p:spPr bwMode="auto">
          <a:xfrm flipV="1">
            <a:off x="3124200" y="2997374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30444" name="Group 12"/>
          <p:cNvGrpSpPr>
            <a:grpSpLocks/>
          </p:cNvGrpSpPr>
          <p:nvPr/>
        </p:nvGrpSpPr>
        <p:grpSpPr bwMode="auto">
          <a:xfrm>
            <a:off x="990600" y="2006774"/>
            <a:ext cx="2932113" cy="3886200"/>
            <a:chOff x="3168" y="624"/>
            <a:chExt cx="1847" cy="2448"/>
          </a:xfrm>
        </p:grpSpPr>
        <p:sp>
          <p:nvSpPr>
            <p:cNvPr id="530445" name="Line 13"/>
            <p:cNvSpPr>
              <a:spLocks noChangeShapeType="1"/>
            </p:cNvSpPr>
            <p:nvPr/>
          </p:nvSpPr>
          <p:spPr bwMode="auto">
            <a:xfrm>
              <a:off x="3168" y="2208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446" name="Line 14"/>
            <p:cNvSpPr>
              <a:spLocks noChangeShapeType="1"/>
            </p:cNvSpPr>
            <p:nvPr/>
          </p:nvSpPr>
          <p:spPr bwMode="auto">
            <a:xfrm>
              <a:off x="3984" y="720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447" name="Line 15"/>
            <p:cNvSpPr>
              <a:spLocks noChangeShapeType="1"/>
            </p:cNvSpPr>
            <p:nvPr/>
          </p:nvSpPr>
          <p:spPr bwMode="auto">
            <a:xfrm flipH="1">
              <a:off x="3312" y="2208"/>
              <a:ext cx="67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448" name="Text Box 16"/>
            <p:cNvSpPr txBox="1">
              <a:spLocks noChangeArrowheads="1"/>
            </p:cNvSpPr>
            <p:nvPr/>
          </p:nvSpPr>
          <p:spPr bwMode="auto">
            <a:xfrm>
              <a:off x="3360" y="2640"/>
              <a:ext cx="228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 i="1"/>
                <a:t>x</a:t>
              </a:r>
            </a:p>
          </p:txBody>
        </p:sp>
        <p:sp>
          <p:nvSpPr>
            <p:cNvPr id="530449" name="Text Box 17"/>
            <p:cNvSpPr txBox="1">
              <a:spLocks noChangeArrowheads="1"/>
            </p:cNvSpPr>
            <p:nvPr/>
          </p:nvSpPr>
          <p:spPr bwMode="auto">
            <a:xfrm>
              <a:off x="4800" y="2160"/>
              <a:ext cx="215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 i="1"/>
                <a:t>y</a:t>
              </a:r>
            </a:p>
          </p:txBody>
        </p:sp>
        <p:sp>
          <p:nvSpPr>
            <p:cNvPr id="530450" name="Text Box 18"/>
            <p:cNvSpPr txBox="1">
              <a:spLocks noChangeArrowheads="1"/>
            </p:cNvSpPr>
            <p:nvPr/>
          </p:nvSpPr>
          <p:spPr bwMode="auto">
            <a:xfrm>
              <a:off x="4032" y="624"/>
              <a:ext cx="203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 i="1"/>
                <a:t>z</a:t>
              </a:r>
            </a:p>
          </p:txBody>
        </p:sp>
        <p:sp>
          <p:nvSpPr>
            <p:cNvPr id="530451" name="Text Box 19"/>
            <p:cNvSpPr txBox="1">
              <a:spLocks noChangeArrowheads="1"/>
            </p:cNvSpPr>
            <p:nvPr/>
          </p:nvSpPr>
          <p:spPr bwMode="auto">
            <a:xfrm>
              <a:off x="3969" y="2160"/>
              <a:ext cx="255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i="1"/>
                <a:t>O</a:t>
              </a:r>
            </a:p>
          </p:txBody>
        </p:sp>
      </p:grpSp>
      <p:sp>
        <p:nvSpPr>
          <p:cNvPr id="530452" name="Rectangle 20"/>
          <p:cNvSpPr>
            <a:spLocks noChangeArrowheads="1"/>
          </p:cNvSpPr>
          <p:nvPr/>
        </p:nvSpPr>
        <p:spPr bwMode="auto">
          <a:xfrm>
            <a:off x="5147394" y="115987"/>
            <a:ext cx="25209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/>
            <a:r>
              <a:rPr kumimoji="1" lang="en-US" altLang="zh-CN" sz="2800" dirty="0">
                <a:solidFill>
                  <a:srgbClr val="FF0066"/>
                </a:solidFill>
                <a:ea typeface="黑体" pitchFamily="2" charset="-122"/>
              </a:rPr>
              <a:t>2.  </a:t>
            </a:r>
            <a:r>
              <a:rPr kumimoji="1" lang="zh-CN" altLang="en-US" sz="2800" b="1" dirty="0">
                <a:solidFill>
                  <a:srgbClr val="FF0066"/>
                </a:solidFill>
                <a:ea typeface="黑体" pitchFamily="2" charset="-122"/>
              </a:rPr>
              <a:t>双曲柱面</a:t>
            </a:r>
          </a:p>
        </p:txBody>
      </p:sp>
      <p:graphicFrame>
        <p:nvGraphicFramePr>
          <p:cNvPr id="530453" name="Object 21"/>
          <p:cNvGraphicFramePr>
            <a:graphicFrameLocks noChangeAspect="1"/>
          </p:cNvGraphicFramePr>
          <p:nvPr/>
        </p:nvGraphicFramePr>
        <p:xfrm>
          <a:off x="5181600" y="944737"/>
          <a:ext cx="23685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70" name="Equation" r:id="rId6" imgW="888840" imgH="419040" progId="Equation.3">
                  <p:embed/>
                </p:oleObj>
              </mc:Choice>
              <mc:Fallback>
                <p:oleObj name="Equation" r:id="rId6" imgW="888840" imgH="4190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44737"/>
                        <a:ext cx="2368550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0454" name="Group 22"/>
          <p:cNvGrpSpPr>
            <a:grpSpLocks/>
          </p:cNvGrpSpPr>
          <p:nvPr/>
        </p:nvGrpSpPr>
        <p:grpSpPr bwMode="auto">
          <a:xfrm flipH="1" flipV="1">
            <a:off x="4641850" y="2540174"/>
            <a:ext cx="1327150" cy="2514600"/>
            <a:chOff x="1056" y="2352"/>
            <a:chExt cx="836" cy="1584"/>
          </a:xfrm>
        </p:grpSpPr>
        <p:sp>
          <p:nvSpPr>
            <p:cNvPr id="530455" name="Freeform 23"/>
            <p:cNvSpPr>
              <a:spLocks/>
            </p:cNvSpPr>
            <p:nvPr/>
          </p:nvSpPr>
          <p:spPr bwMode="auto">
            <a:xfrm>
              <a:off x="1056" y="2352"/>
              <a:ext cx="832" cy="57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64" y="192"/>
                </a:cxn>
                <a:cxn ang="0">
                  <a:pos x="448" y="576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456" name="Freeform 24"/>
            <p:cNvSpPr>
              <a:spLocks/>
            </p:cNvSpPr>
            <p:nvPr/>
          </p:nvSpPr>
          <p:spPr bwMode="auto">
            <a:xfrm>
              <a:off x="1056" y="3360"/>
              <a:ext cx="832" cy="57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64" y="192"/>
                </a:cxn>
                <a:cxn ang="0">
                  <a:pos x="448" y="576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457" name="Line 25"/>
            <p:cNvSpPr>
              <a:spLocks noChangeShapeType="1"/>
            </p:cNvSpPr>
            <p:nvPr/>
          </p:nvSpPr>
          <p:spPr bwMode="auto">
            <a:xfrm>
              <a:off x="1508" y="292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458" name="Line 26"/>
            <p:cNvSpPr>
              <a:spLocks noChangeShapeType="1"/>
            </p:cNvSpPr>
            <p:nvPr/>
          </p:nvSpPr>
          <p:spPr bwMode="auto">
            <a:xfrm>
              <a:off x="1892" y="2352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459" name="Line 27"/>
            <p:cNvSpPr>
              <a:spLocks noChangeShapeType="1"/>
            </p:cNvSpPr>
            <p:nvPr/>
          </p:nvSpPr>
          <p:spPr bwMode="auto">
            <a:xfrm>
              <a:off x="1112" y="256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0460" name="Freeform 28"/>
          <p:cNvSpPr>
            <a:spLocks/>
          </p:cNvSpPr>
          <p:nvPr/>
        </p:nvSpPr>
        <p:spPr bwMode="auto">
          <a:xfrm flipH="1" flipV="1">
            <a:off x="4648200" y="3454574"/>
            <a:ext cx="1320800" cy="914400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64" y="192"/>
              </a:cxn>
              <a:cxn ang="0">
                <a:pos x="448" y="576"/>
              </a:cxn>
            </a:cxnLst>
            <a:rect l="0" t="0" r="r" b="b"/>
            <a:pathLst>
              <a:path w="832" h="576">
                <a:moveTo>
                  <a:pt x="832" y="0"/>
                </a:moveTo>
                <a:cubicBezTo>
                  <a:pt x="480" y="48"/>
                  <a:pt x="128" y="96"/>
                  <a:pt x="64" y="192"/>
                </a:cubicBezTo>
                <a:cubicBezTo>
                  <a:pt x="0" y="288"/>
                  <a:pt x="384" y="512"/>
                  <a:pt x="448" y="576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0461" name="Group 29"/>
          <p:cNvGrpSpPr>
            <a:grpSpLocks/>
          </p:cNvGrpSpPr>
          <p:nvPr/>
        </p:nvGrpSpPr>
        <p:grpSpPr bwMode="auto">
          <a:xfrm>
            <a:off x="4902200" y="2235374"/>
            <a:ext cx="3556000" cy="2747963"/>
            <a:chOff x="1968" y="1296"/>
            <a:chExt cx="2240" cy="1731"/>
          </a:xfrm>
        </p:grpSpPr>
        <p:sp>
          <p:nvSpPr>
            <p:cNvPr id="530462" name="Line 30"/>
            <p:cNvSpPr>
              <a:spLocks noChangeShapeType="1"/>
            </p:cNvSpPr>
            <p:nvPr/>
          </p:nvSpPr>
          <p:spPr bwMode="auto">
            <a:xfrm flipV="1">
              <a:off x="2952" y="1299"/>
              <a:ext cx="0" cy="1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463" name="Line 31"/>
            <p:cNvSpPr>
              <a:spLocks noChangeShapeType="1"/>
            </p:cNvSpPr>
            <p:nvPr/>
          </p:nvSpPr>
          <p:spPr bwMode="auto">
            <a:xfrm flipH="1">
              <a:off x="2164" y="2442"/>
              <a:ext cx="788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464" name="Line 32"/>
            <p:cNvSpPr>
              <a:spLocks noChangeShapeType="1"/>
            </p:cNvSpPr>
            <p:nvPr/>
          </p:nvSpPr>
          <p:spPr bwMode="auto">
            <a:xfrm flipV="1">
              <a:off x="1968" y="2442"/>
              <a:ext cx="2212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0465" name="Object 33"/>
            <p:cNvGraphicFramePr>
              <a:graphicFrameLocks noChangeAspect="1"/>
            </p:cNvGraphicFramePr>
            <p:nvPr/>
          </p:nvGraphicFramePr>
          <p:xfrm>
            <a:off x="2164" y="2901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71" name="公式" r:id="rId8" imgW="266400" imgH="253800" progId="Equation.3">
                    <p:embed/>
                  </p:oleObj>
                </mc:Choice>
                <mc:Fallback>
                  <p:oleObj name="公式" r:id="rId8" imgW="266400" imgH="2538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2901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0466" name="Object 34"/>
            <p:cNvGraphicFramePr>
              <a:graphicFrameLocks noChangeAspect="1"/>
            </p:cNvGraphicFramePr>
            <p:nvPr/>
          </p:nvGraphicFramePr>
          <p:xfrm>
            <a:off x="2884" y="2479"/>
            <a:ext cx="11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72" name="公式" r:id="rId10" imgW="228600" imgH="253800" progId="Equation.3">
                    <p:embed/>
                  </p:oleObj>
                </mc:Choice>
                <mc:Fallback>
                  <p:oleObj name="公式" r:id="rId10" imgW="228600" imgH="2538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2479"/>
                          <a:ext cx="11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0467" name="Object 35"/>
            <p:cNvGraphicFramePr>
              <a:graphicFrameLocks noChangeAspect="1"/>
            </p:cNvGraphicFramePr>
            <p:nvPr/>
          </p:nvGraphicFramePr>
          <p:xfrm>
            <a:off x="2791" y="1296"/>
            <a:ext cx="10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73" name="公式" r:id="rId12" imgW="215640" imgH="266400" progId="Equation.3">
                    <p:embed/>
                  </p:oleObj>
                </mc:Choice>
                <mc:Fallback>
                  <p:oleObj name="公式" r:id="rId12" imgW="215640" imgH="2664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1" y="1296"/>
                          <a:ext cx="107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0468" name="Object 36"/>
            <p:cNvGraphicFramePr>
              <a:graphicFrameLocks noChangeAspect="1"/>
            </p:cNvGraphicFramePr>
            <p:nvPr/>
          </p:nvGraphicFramePr>
          <p:xfrm>
            <a:off x="4076" y="2499"/>
            <a:ext cx="13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74" name="公式" r:id="rId14" imgW="266400" imgH="330120" progId="Equation.3">
                    <p:embed/>
                  </p:oleObj>
                </mc:Choice>
                <mc:Fallback>
                  <p:oleObj name="公式" r:id="rId14" imgW="266400" imgH="33012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2499"/>
                          <a:ext cx="13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0469" name="Group 37"/>
          <p:cNvGrpSpPr>
            <a:grpSpLocks/>
          </p:cNvGrpSpPr>
          <p:nvPr/>
        </p:nvGrpSpPr>
        <p:grpSpPr bwMode="auto">
          <a:xfrm>
            <a:off x="6883400" y="2692574"/>
            <a:ext cx="1327150" cy="2514600"/>
            <a:chOff x="1056" y="2352"/>
            <a:chExt cx="836" cy="1584"/>
          </a:xfrm>
        </p:grpSpPr>
        <p:sp>
          <p:nvSpPr>
            <p:cNvPr id="530470" name="Freeform 38"/>
            <p:cNvSpPr>
              <a:spLocks/>
            </p:cNvSpPr>
            <p:nvPr/>
          </p:nvSpPr>
          <p:spPr bwMode="auto">
            <a:xfrm>
              <a:off x="1056" y="2352"/>
              <a:ext cx="832" cy="57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64" y="192"/>
                </a:cxn>
                <a:cxn ang="0">
                  <a:pos x="448" y="576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471" name="Freeform 39"/>
            <p:cNvSpPr>
              <a:spLocks/>
            </p:cNvSpPr>
            <p:nvPr/>
          </p:nvSpPr>
          <p:spPr bwMode="auto">
            <a:xfrm>
              <a:off x="1056" y="3360"/>
              <a:ext cx="832" cy="57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64" y="192"/>
                </a:cxn>
                <a:cxn ang="0">
                  <a:pos x="448" y="576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472" name="Line 40"/>
            <p:cNvSpPr>
              <a:spLocks noChangeShapeType="1"/>
            </p:cNvSpPr>
            <p:nvPr/>
          </p:nvSpPr>
          <p:spPr bwMode="auto">
            <a:xfrm>
              <a:off x="1508" y="292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473" name="Line 41"/>
            <p:cNvSpPr>
              <a:spLocks noChangeShapeType="1"/>
            </p:cNvSpPr>
            <p:nvPr/>
          </p:nvSpPr>
          <p:spPr bwMode="auto">
            <a:xfrm>
              <a:off x="1892" y="2352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474" name="Line 42"/>
            <p:cNvSpPr>
              <a:spLocks noChangeShapeType="1"/>
            </p:cNvSpPr>
            <p:nvPr/>
          </p:nvSpPr>
          <p:spPr bwMode="auto">
            <a:xfrm>
              <a:off x="1112" y="256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0475" name="Freeform 43"/>
          <p:cNvSpPr>
            <a:spLocks/>
          </p:cNvSpPr>
          <p:nvPr/>
        </p:nvSpPr>
        <p:spPr bwMode="auto">
          <a:xfrm>
            <a:off x="6883400" y="3759374"/>
            <a:ext cx="1320800" cy="914400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64" y="192"/>
              </a:cxn>
              <a:cxn ang="0">
                <a:pos x="448" y="576"/>
              </a:cxn>
            </a:cxnLst>
            <a:rect l="0" t="0" r="r" b="b"/>
            <a:pathLst>
              <a:path w="832" h="576">
                <a:moveTo>
                  <a:pt x="832" y="0"/>
                </a:moveTo>
                <a:cubicBezTo>
                  <a:pt x="480" y="48"/>
                  <a:pt x="128" y="96"/>
                  <a:pt x="64" y="192"/>
                </a:cubicBezTo>
                <a:cubicBezTo>
                  <a:pt x="0" y="288"/>
                  <a:pt x="384" y="512"/>
                  <a:pt x="448" y="576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11560" y="6093296"/>
            <a:ext cx="7261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特别的，在椭圆柱面中令</a:t>
            </a:r>
            <a:r>
              <a:rPr lang="en-US" altLang="zh-CN" sz="2800" b="1" dirty="0" smtClean="0"/>
              <a:t>a=b</a:t>
            </a:r>
            <a:r>
              <a:rPr lang="zh-CN" altLang="en-US" sz="2800" b="1" dirty="0" smtClean="0"/>
              <a:t>，得到圆柱面。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3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1" grpId="0" animBg="1"/>
      <p:bldP spid="530442" grpId="0" animBg="1"/>
      <p:bldP spid="530443" grpId="0" animBg="1"/>
      <p:bldP spid="530452" grpId="0" autoUpdateAnimBg="0"/>
      <p:bldP spid="530460" grpId="0" animBg="1"/>
      <p:bldP spid="530475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467296" y="620688"/>
            <a:ext cx="82091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定义：</a:t>
            </a:r>
            <a:r>
              <a:rPr kumimoji="1" lang="zh-CN" altLang="en-US" sz="2800" b="1" dirty="0" smtClean="0">
                <a:latin typeface="宋体" pitchFamily="2" charset="-122"/>
              </a:rPr>
              <a:t>通由曲线</a:t>
            </a:r>
            <a:r>
              <a:rPr kumimoji="1" lang="en-US" altLang="zh-CN" sz="2800" b="1" dirty="0" smtClean="0">
                <a:latin typeface="宋体" pitchFamily="2" charset="-122"/>
              </a:rPr>
              <a:t>C</a:t>
            </a:r>
            <a:r>
              <a:rPr kumimoji="1" lang="zh-CN" altLang="en-US" sz="2800" b="1" dirty="0" smtClean="0">
                <a:latin typeface="宋体" pitchFamily="2" charset="-122"/>
              </a:rPr>
              <a:t>上的点与不在</a:t>
            </a:r>
            <a:r>
              <a:rPr kumimoji="1" lang="en-US" altLang="zh-CN" sz="2800" b="1" dirty="0" smtClean="0">
                <a:latin typeface="宋体" pitchFamily="2" charset="-122"/>
              </a:rPr>
              <a:t>C</a:t>
            </a:r>
            <a:r>
              <a:rPr kumimoji="1" lang="zh-CN" altLang="en-US" sz="2800" b="1" dirty="0" smtClean="0">
                <a:latin typeface="宋体" pitchFamily="2" charset="-122"/>
              </a:rPr>
              <a:t>上的一个定点</a:t>
            </a:r>
            <a:r>
              <a:rPr kumimoji="1" lang="en-US" altLang="zh-CN" sz="2800" b="1" dirty="0" smtClean="0">
                <a:latin typeface="宋体" pitchFamily="2" charset="-122"/>
              </a:rPr>
              <a:t>M</a:t>
            </a:r>
            <a:r>
              <a:rPr kumimoji="1" lang="en-US" altLang="zh-CN" sz="2800" b="1" baseline="-25000" dirty="0" smtClean="0">
                <a:latin typeface="宋体" pitchFamily="2" charset="-122"/>
              </a:rPr>
              <a:t>0</a:t>
            </a:r>
            <a:r>
              <a:rPr kumimoji="1" lang="zh-CN" altLang="en-US" sz="2800" b="1" dirty="0" smtClean="0">
                <a:latin typeface="宋体" pitchFamily="2" charset="-122"/>
              </a:rPr>
              <a:t>的连接线组成的曲面叫</a:t>
            </a:r>
            <a:r>
              <a:rPr kumimoji="1" lang="zh-CN" altLang="en-US" sz="2800" b="1" dirty="0">
                <a:latin typeface="宋体" pitchFamily="2" charset="-122"/>
              </a:rPr>
              <a:t>做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锥面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539552" y="2132856"/>
            <a:ext cx="6912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dirty="0" smtClean="0">
                <a:latin typeface="宋体" pitchFamily="2" charset="-122"/>
              </a:rPr>
              <a:t>C</a:t>
            </a:r>
            <a:r>
              <a:rPr kumimoji="1" lang="zh-CN" altLang="en-US" sz="2800" b="1" dirty="0" smtClean="0">
                <a:latin typeface="宋体" pitchFamily="2" charset="-122"/>
              </a:rPr>
              <a:t>上的点与</a:t>
            </a:r>
            <a:r>
              <a:rPr kumimoji="1" lang="en-US" altLang="zh-CN" sz="2800" b="1" dirty="0" smtClean="0">
                <a:latin typeface="宋体" pitchFamily="2" charset="-122"/>
              </a:rPr>
              <a:t>M</a:t>
            </a:r>
            <a:r>
              <a:rPr kumimoji="1" lang="en-US" altLang="zh-CN" sz="2800" b="1" baseline="-25000" dirty="0" smtClean="0">
                <a:latin typeface="宋体" pitchFamily="2" charset="-122"/>
              </a:rPr>
              <a:t>0</a:t>
            </a:r>
            <a:r>
              <a:rPr kumimoji="1" lang="zh-CN" altLang="en-US" sz="2800" b="1" dirty="0" smtClean="0">
                <a:latin typeface="宋体" pitchFamily="2" charset="-122"/>
              </a:rPr>
              <a:t>的连接线都</a:t>
            </a:r>
            <a:r>
              <a:rPr kumimoji="1" lang="zh-CN" altLang="en-US" sz="2800" b="1" dirty="0">
                <a:latin typeface="宋体" pitchFamily="2" charset="-122"/>
              </a:rPr>
              <a:t>叫做锥面的</a:t>
            </a:r>
            <a:r>
              <a:rPr kumimoji="1" lang="zh-CN" altLang="en-US" sz="2800" b="1" dirty="0">
                <a:solidFill>
                  <a:srgbClr val="F00000"/>
                </a:solidFill>
                <a:latin typeface="宋体" pitchFamily="2" charset="-122"/>
              </a:rPr>
              <a:t>母线</a:t>
            </a:r>
            <a:r>
              <a:rPr kumimoji="1" lang="en-US" altLang="zh-CN" sz="2800" b="1" dirty="0">
                <a:latin typeface="宋体" pitchFamily="2" charset="-122"/>
              </a:rPr>
              <a:t>.</a:t>
            </a:r>
            <a:endParaRPr kumimoji="1"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538659" y="1556792"/>
            <a:ext cx="4897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 smtClean="0">
                <a:latin typeface="宋体" pitchFamily="2" charset="-122"/>
              </a:rPr>
              <a:t>定点</a:t>
            </a:r>
            <a:r>
              <a:rPr kumimoji="1" lang="en-US" altLang="zh-CN" sz="2800" b="1" dirty="0" smtClean="0">
                <a:latin typeface="宋体" pitchFamily="2" charset="-122"/>
              </a:rPr>
              <a:t>M</a:t>
            </a:r>
            <a:r>
              <a:rPr kumimoji="1" lang="en-US" altLang="zh-CN" sz="2800" b="1" baseline="-25000" dirty="0" smtClean="0">
                <a:latin typeface="宋体" pitchFamily="2" charset="-122"/>
              </a:rPr>
              <a:t>0</a:t>
            </a:r>
            <a:r>
              <a:rPr kumimoji="1" lang="zh-CN" altLang="en-US" sz="2800" b="1" dirty="0" smtClean="0">
                <a:latin typeface="宋体" pitchFamily="2" charset="-122"/>
              </a:rPr>
              <a:t>叫</a:t>
            </a:r>
            <a:r>
              <a:rPr kumimoji="1" lang="zh-CN" altLang="en-US" sz="2800" b="1" dirty="0">
                <a:latin typeface="宋体" pitchFamily="2" charset="-122"/>
              </a:rPr>
              <a:t>做锥面的</a:t>
            </a:r>
            <a:r>
              <a:rPr kumimoji="1" lang="zh-CN" altLang="en-US" sz="2800" b="1" dirty="0">
                <a:solidFill>
                  <a:srgbClr val="F00000"/>
                </a:solidFill>
                <a:latin typeface="宋体" pitchFamily="2" charset="-122"/>
              </a:rPr>
              <a:t>顶点</a:t>
            </a:r>
            <a:r>
              <a:rPr kumimoji="1" lang="en-US" altLang="zh-CN" sz="2800" b="1" dirty="0">
                <a:latin typeface="宋体" pitchFamily="2" charset="-122"/>
              </a:rPr>
              <a:t>.</a:t>
            </a:r>
            <a:endParaRPr kumimoji="1"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2195264" y="44624"/>
            <a:ext cx="45369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2"/>
                </a:solidFill>
                <a:latin typeface="+mj-ea"/>
                <a:ea typeface="+mj-ea"/>
              </a:rPr>
              <a:t>2.3  </a:t>
            </a: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锥</a:t>
            </a:r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面方程的建立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0" name="Freeform 2"/>
          <p:cNvSpPr>
            <a:spLocks/>
          </p:cNvSpPr>
          <p:nvPr/>
        </p:nvSpPr>
        <p:spPr bwMode="auto">
          <a:xfrm>
            <a:off x="1865907" y="3229763"/>
            <a:ext cx="2063750" cy="2727325"/>
          </a:xfrm>
          <a:custGeom>
            <a:avLst/>
            <a:gdLst/>
            <a:ahLst/>
            <a:cxnLst>
              <a:cxn ang="0">
                <a:pos x="0" y="357"/>
              </a:cxn>
              <a:cxn ang="0">
                <a:pos x="155" y="209"/>
              </a:cxn>
              <a:cxn ang="0">
                <a:pos x="263" y="116"/>
              </a:cxn>
              <a:cxn ang="0">
                <a:pos x="383" y="63"/>
              </a:cxn>
              <a:cxn ang="0">
                <a:pos x="483" y="17"/>
              </a:cxn>
              <a:cxn ang="0">
                <a:pos x="591" y="0"/>
              </a:cxn>
              <a:cxn ang="0">
                <a:pos x="672" y="21"/>
              </a:cxn>
              <a:cxn ang="0">
                <a:pos x="684" y="39"/>
              </a:cxn>
              <a:cxn ang="0">
                <a:pos x="700" y="115"/>
              </a:cxn>
              <a:cxn ang="0">
                <a:pos x="677" y="309"/>
              </a:cxn>
              <a:cxn ang="0">
                <a:pos x="674" y="402"/>
              </a:cxn>
              <a:cxn ang="0">
                <a:pos x="682" y="465"/>
              </a:cxn>
              <a:cxn ang="0">
                <a:pos x="932" y="745"/>
              </a:cxn>
              <a:cxn ang="0">
                <a:pos x="1300" y="1045"/>
              </a:cxn>
              <a:cxn ang="0">
                <a:pos x="1032" y="1311"/>
              </a:cxn>
              <a:cxn ang="0">
                <a:pos x="1079" y="1718"/>
              </a:cxn>
              <a:cxn ang="0">
                <a:pos x="0" y="357"/>
              </a:cxn>
            </a:cxnLst>
            <a:rect l="0" t="0" r="r" b="b"/>
            <a:pathLst>
              <a:path w="1300" h="1718">
                <a:moveTo>
                  <a:pt x="0" y="357"/>
                </a:moveTo>
                <a:lnTo>
                  <a:pt x="155" y="209"/>
                </a:lnTo>
                <a:lnTo>
                  <a:pt x="263" y="116"/>
                </a:lnTo>
                <a:lnTo>
                  <a:pt x="383" y="63"/>
                </a:lnTo>
                <a:lnTo>
                  <a:pt x="483" y="17"/>
                </a:lnTo>
                <a:lnTo>
                  <a:pt x="591" y="0"/>
                </a:lnTo>
                <a:lnTo>
                  <a:pt x="672" y="21"/>
                </a:lnTo>
                <a:lnTo>
                  <a:pt x="684" y="39"/>
                </a:lnTo>
                <a:lnTo>
                  <a:pt x="700" y="115"/>
                </a:lnTo>
                <a:lnTo>
                  <a:pt x="677" y="309"/>
                </a:lnTo>
                <a:lnTo>
                  <a:pt x="674" y="402"/>
                </a:lnTo>
                <a:lnTo>
                  <a:pt x="682" y="465"/>
                </a:lnTo>
                <a:lnTo>
                  <a:pt x="932" y="745"/>
                </a:lnTo>
                <a:lnTo>
                  <a:pt x="1300" y="1045"/>
                </a:lnTo>
                <a:lnTo>
                  <a:pt x="1032" y="1311"/>
                </a:lnTo>
                <a:lnTo>
                  <a:pt x="1079" y="1718"/>
                </a:lnTo>
                <a:lnTo>
                  <a:pt x="0" y="35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Freeform 3"/>
          <p:cNvSpPr>
            <a:spLocks/>
          </p:cNvSpPr>
          <p:nvPr/>
        </p:nvSpPr>
        <p:spPr bwMode="auto">
          <a:xfrm>
            <a:off x="2946995" y="3867938"/>
            <a:ext cx="3500437" cy="2163762"/>
          </a:xfrm>
          <a:custGeom>
            <a:avLst/>
            <a:gdLst/>
            <a:ahLst/>
            <a:cxnLst>
              <a:cxn ang="0">
                <a:pos x="426" y="1363"/>
              </a:cxn>
              <a:cxn ang="0">
                <a:pos x="0" y="48"/>
              </a:cxn>
              <a:cxn ang="0">
                <a:pos x="75" y="108"/>
              </a:cxn>
              <a:cxn ang="0">
                <a:pos x="231" y="93"/>
              </a:cxn>
              <a:cxn ang="0">
                <a:pos x="378" y="48"/>
              </a:cxn>
              <a:cxn ang="0">
                <a:pos x="585" y="6"/>
              </a:cxn>
              <a:cxn ang="0">
                <a:pos x="783" y="0"/>
              </a:cxn>
              <a:cxn ang="0">
                <a:pos x="960" y="48"/>
              </a:cxn>
              <a:cxn ang="0">
                <a:pos x="1149" y="114"/>
              </a:cxn>
              <a:cxn ang="0">
                <a:pos x="1335" y="198"/>
              </a:cxn>
              <a:cxn ang="0">
                <a:pos x="1431" y="243"/>
              </a:cxn>
              <a:cxn ang="0">
                <a:pos x="1569" y="303"/>
              </a:cxn>
              <a:cxn ang="0">
                <a:pos x="1677" y="348"/>
              </a:cxn>
              <a:cxn ang="0">
                <a:pos x="1848" y="411"/>
              </a:cxn>
              <a:cxn ang="0">
                <a:pos x="2031" y="450"/>
              </a:cxn>
              <a:cxn ang="0">
                <a:pos x="2205" y="423"/>
              </a:cxn>
              <a:cxn ang="0">
                <a:pos x="426" y="1363"/>
              </a:cxn>
            </a:cxnLst>
            <a:rect l="0" t="0" r="r" b="b"/>
            <a:pathLst>
              <a:path w="2205" h="1363">
                <a:moveTo>
                  <a:pt x="426" y="1363"/>
                </a:moveTo>
                <a:lnTo>
                  <a:pt x="0" y="48"/>
                </a:lnTo>
                <a:lnTo>
                  <a:pt x="75" y="108"/>
                </a:lnTo>
                <a:lnTo>
                  <a:pt x="231" y="93"/>
                </a:lnTo>
                <a:lnTo>
                  <a:pt x="378" y="48"/>
                </a:lnTo>
                <a:lnTo>
                  <a:pt x="585" y="6"/>
                </a:lnTo>
                <a:lnTo>
                  <a:pt x="783" y="0"/>
                </a:lnTo>
                <a:lnTo>
                  <a:pt x="960" y="48"/>
                </a:lnTo>
                <a:lnTo>
                  <a:pt x="1149" y="114"/>
                </a:lnTo>
                <a:lnTo>
                  <a:pt x="1335" y="198"/>
                </a:lnTo>
                <a:lnTo>
                  <a:pt x="1431" y="243"/>
                </a:lnTo>
                <a:lnTo>
                  <a:pt x="1569" y="303"/>
                </a:lnTo>
                <a:lnTo>
                  <a:pt x="1677" y="348"/>
                </a:lnTo>
                <a:lnTo>
                  <a:pt x="1848" y="411"/>
                </a:lnTo>
                <a:lnTo>
                  <a:pt x="2031" y="450"/>
                </a:lnTo>
                <a:lnTo>
                  <a:pt x="2205" y="423"/>
                </a:lnTo>
                <a:lnTo>
                  <a:pt x="426" y="1363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Freeform 4"/>
          <p:cNvSpPr>
            <a:spLocks/>
          </p:cNvSpPr>
          <p:nvPr/>
        </p:nvSpPr>
        <p:spPr bwMode="auto">
          <a:xfrm>
            <a:off x="5218707" y="2729700"/>
            <a:ext cx="1628775" cy="1847850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936" y="0"/>
              </a:cxn>
              <a:cxn ang="0">
                <a:pos x="960" y="87"/>
              </a:cxn>
              <a:cxn ang="0">
                <a:pos x="993" y="300"/>
              </a:cxn>
              <a:cxn ang="0">
                <a:pos x="1014" y="426"/>
              </a:cxn>
              <a:cxn ang="0">
                <a:pos x="1023" y="561"/>
              </a:cxn>
              <a:cxn ang="0">
                <a:pos x="1026" y="693"/>
              </a:cxn>
              <a:cxn ang="0">
                <a:pos x="1008" y="768"/>
              </a:cxn>
              <a:cxn ang="0">
                <a:pos x="987" y="843"/>
              </a:cxn>
              <a:cxn ang="0">
                <a:pos x="954" y="924"/>
              </a:cxn>
              <a:cxn ang="0">
                <a:pos x="924" y="987"/>
              </a:cxn>
              <a:cxn ang="0">
                <a:pos x="864" y="1065"/>
              </a:cxn>
              <a:cxn ang="0">
                <a:pos x="792" y="1119"/>
              </a:cxn>
              <a:cxn ang="0">
                <a:pos x="720" y="1152"/>
              </a:cxn>
              <a:cxn ang="0">
                <a:pos x="636" y="1161"/>
              </a:cxn>
              <a:cxn ang="0">
                <a:pos x="534" y="1164"/>
              </a:cxn>
              <a:cxn ang="0">
                <a:pos x="345" y="1104"/>
              </a:cxn>
              <a:cxn ang="0">
                <a:pos x="0" y="960"/>
              </a:cxn>
            </a:cxnLst>
            <a:rect l="0" t="0" r="r" b="b"/>
            <a:pathLst>
              <a:path w="1026" h="1164">
                <a:moveTo>
                  <a:pt x="0" y="960"/>
                </a:moveTo>
                <a:lnTo>
                  <a:pt x="936" y="0"/>
                </a:lnTo>
                <a:lnTo>
                  <a:pt x="960" y="87"/>
                </a:lnTo>
                <a:lnTo>
                  <a:pt x="993" y="300"/>
                </a:lnTo>
                <a:lnTo>
                  <a:pt x="1014" y="426"/>
                </a:lnTo>
                <a:lnTo>
                  <a:pt x="1023" y="561"/>
                </a:lnTo>
                <a:lnTo>
                  <a:pt x="1026" y="693"/>
                </a:lnTo>
                <a:lnTo>
                  <a:pt x="1008" y="768"/>
                </a:lnTo>
                <a:lnTo>
                  <a:pt x="987" y="843"/>
                </a:lnTo>
                <a:lnTo>
                  <a:pt x="954" y="924"/>
                </a:lnTo>
                <a:lnTo>
                  <a:pt x="924" y="987"/>
                </a:lnTo>
                <a:lnTo>
                  <a:pt x="864" y="1065"/>
                </a:lnTo>
                <a:lnTo>
                  <a:pt x="792" y="1119"/>
                </a:lnTo>
                <a:lnTo>
                  <a:pt x="720" y="1152"/>
                </a:lnTo>
                <a:lnTo>
                  <a:pt x="636" y="1161"/>
                </a:lnTo>
                <a:lnTo>
                  <a:pt x="534" y="1164"/>
                </a:lnTo>
                <a:lnTo>
                  <a:pt x="345" y="1104"/>
                </a:lnTo>
                <a:lnTo>
                  <a:pt x="0" y="96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865907" y="3244050"/>
            <a:ext cx="4648200" cy="2787650"/>
            <a:chOff x="2112" y="1346"/>
            <a:chExt cx="2928" cy="1756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112" y="1694"/>
              <a:ext cx="1107" cy="1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07" y="1408"/>
                </a:cxn>
              </a:cxnLst>
              <a:rect l="0" t="0" r="r" b="b"/>
              <a:pathLst>
                <a:path w="1107" h="1408">
                  <a:moveTo>
                    <a:pt x="0" y="0"/>
                  </a:moveTo>
                  <a:lnTo>
                    <a:pt x="1107" y="140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220" y="2126"/>
              <a:ext cx="1820" cy="972"/>
            </a:xfrm>
            <a:custGeom>
              <a:avLst/>
              <a:gdLst/>
              <a:ahLst/>
              <a:cxnLst>
                <a:cxn ang="0">
                  <a:pos x="0" y="972"/>
                </a:cxn>
                <a:cxn ang="0">
                  <a:pos x="1820" y="0"/>
                </a:cxn>
              </a:cxnLst>
              <a:rect l="0" t="0" r="r" b="b"/>
              <a:pathLst>
                <a:path w="1820" h="972">
                  <a:moveTo>
                    <a:pt x="0" y="972"/>
                  </a:moveTo>
                  <a:lnTo>
                    <a:pt x="182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266" y="1346"/>
              <a:ext cx="2534" cy="1756"/>
              <a:chOff x="2266" y="1346"/>
              <a:chExt cx="2534" cy="1756"/>
            </a:xfrm>
          </p:grpSpPr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2802" y="1802"/>
                <a:ext cx="398" cy="12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8" y="1280"/>
                  </a:cxn>
                </a:cxnLst>
                <a:rect l="0" t="0" r="r" b="b"/>
                <a:pathLst>
                  <a:path w="398" h="1280">
                    <a:moveTo>
                      <a:pt x="0" y="0"/>
                    </a:moveTo>
                    <a:lnTo>
                      <a:pt x="398" y="128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3219" y="1810"/>
                <a:ext cx="633" cy="1283"/>
              </a:xfrm>
              <a:custGeom>
                <a:avLst/>
                <a:gdLst/>
                <a:ahLst/>
                <a:cxnLst>
                  <a:cxn ang="0">
                    <a:pos x="633" y="0"/>
                  </a:cxn>
                  <a:cxn ang="0">
                    <a:pos x="0" y="1283"/>
                  </a:cxn>
                </a:cxnLst>
                <a:rect l="0" t="0" r="r" b="b"/>
                <a:pathLst>
                  <a:path w="633" h="1283">
                    <a:moveTo>
                      <a:pt x="633" y="0"/>
                    </a:moveTo>
                    <a:lnTo>
                      <a:pt x="0" y="128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066" y="1820"/>
                <a:ext cx="159" cy="12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282"/>
                  </a:cxn>
                </a:cxnLst>
                <a:rect l="0" t="0" r="r" b="b"/>
                <a:pathLst>
                  <a:path w="159" h="1282">
                    <a:moveTo>
                      <a:pt x="0" y="0"/>
                    </a:moveTo>
                    <a:lnTo>
                      <a:pt x="159" y="128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3219" y="1886"/>
                <a:ext cx="789" cy="1207"/>
              </a:xfrm>
              <a:custGeom>
                <a:avLst/>
                <a:gdLst/>
                <a:ahLst/>
                <a:cxnLst>
                  <a:cxn ang="0">
                    <a:pos x="789" y="0"/>
                  </a:cxn>
                  <a:cxn ang="0">
                    <a:pos x="0" y="1207"/>
                  </a:cxn>
                </a:cxnLst>
                <a:rect l="0" t="0" r="r" b="b"/>
                <a:pathLst>
                  <a:path w="789" h="1207">
                    <a:moveTo>
                      <a:pt x="789" y="0"/>
                    </a:moveTo>
                    <a:lnTo>
                      <a:pt x="0" y="120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3216" y="1966"/>
                <a:ext cx="968" cy="1130"/>
              </a:xfrm>
              <a:custGeom>
                <a:avLst/>
                <a:gdLst/>
                <a:ahLst/>
                <a:cxnLst>
                  <a:cxn ang="0">
                    <a:pos x="968" y="0"/>
                  </a:cxn>
                  <a:cxn ang="0">
                    <a:pos x="0" y="1130"/>
                  </a:cxn>
                </a:cxnLst>
                <a:rect l="0" t="0" r="r" b="b"/>
                <a:pathLst>
                  <a:path w="968" h="1130">
                    <a:moveTo>
                      <a:pt x="968" y="0"/>
                    </a:moveTo>
                    <a:lnTo>
                      <a:pt x="0" y="113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3216" y="2102"/>
                <a:ext cx="1300" cy="991"/>
              </a:xfrm>
              <a:custGeom>
                <a:avLst/>
                <a:gdLst/>
                <a:ahLst/>
                <a:cxnLst>
                  <a:cxn ang="0">
                    <a:pos x="1300" y="0"/>
                  </a:cxn>
                  <a:cxn ang="0">
                    <a:pos x="0" y="991"/>
                  </a:cxn>
                </a:cxnLst>
                <a:rect l="0" t="0" r="r" b="b"/>
                <a:pathLst>
                  <a:path w="1300" h="991">
                    <a:moveTo>
                      <a:pt x="1300" y="0"/>
                    </a:moveTo>
                    <a:lnTo>
                      <a:pt x="0" y="99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3219" y="2038"/>
                <a:ext cx="1137" cy="1058"/>
              </a:xfrm>
              <a:custGeom>
                <a:avLst/>
                <a:gdLst/>
                <a:ahLst/>
                <a:cxnLst>
                  <a:cxn ang="0">
                    <a:pos x="0" y="1058"/>
                  </a:cxn>
                  <a:cxn ang="0">
                    <a:pos x="1137" y="0"/>
                  </a:cxn>
                </a:cxnLst>
                <a:rect l="0" t="0" r="r" b="b"/>
                <a:pathLst>
                  <a:path w="1137" h="1058">
                    <a:moveTo>
                      <a:pt x="0" y="1058"/>
                    </a:moveTo>
                    <a:lnTo>
                      <a:pt x="11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3219" y="2158"/>
                <a:ext cx="1465" cy="938"/>
              </a:xfrm>
              <a:custGeom>
                <a:avLst/>
                <a:gdLst/>
                <a:ahLst/>
                <a:cxnLst>
                  <a:cxn ang="0">
                    <a:pos x="1465" y="0"/>
                  </a:cxn>
                  <a:cxn ang="0">
                    <a:pos x="0" y="938"/>
                  </a:cxn>
                </a:cxnLst>
                <a:rect l="0" t="0" r="r" b="b"/>
                <a:pathLst>
                  <a:path w="1465" h="938">
                    <a:moveTo>
                      <a:pt x="1465" y="0"/>
                    </a:moveTo>
                    <a:lnTo>
                      <a:pt x="0" y="93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3216" y="2182"/>
                <a:ext cx="1584" cy="917"/>
              </a:xfrm>
              <a:custGeom>
                <a:avLst/>
                <a:gdLst/>
                <a:ahLst/>
                <a:cxnLst>
                  <a:cxn ang="0">
                    <a:pos x="0" y="917"/>
                  </a:cxn>
                  <a:cxn ang="0">
                    <a:pos x="1584" y="0"/>
                  </a:cxn>
                </a:cxnLst>
                <a:rect l="0" t="0" r="r" b="b"/>
                <a:pathLst>
                  <a:path w="1584" h="917">
                    <a:moveTo>
                      <a:pt x="0" y="917"/>
                    </a:moveTo>
                    <a:lnTo>
                      <a:pt x="158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2266" y="1552"/>
                <a:ext cx="959" cy="1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9" y="1544"/>
                  </a:cxn>
                </a:cxnLst>
                <a:rect l="0" t="0" r="r" b="b"/>
                <a:pathLst>
                  <a:path w="959" h="1544">
                    <a:moveTo>
                      <a:pt x="0" y="0"/>
                    </a:moveTo>
                    <a:lnTo>
                      <a:pt x="959" y="154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2440" y="1422"/>
                <a:ext cx="788" cy="16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8" y="1677"/>
                  </a:cxn>
                </a:cxnLst>
                <a:rect l="0" t="0" r="r" b="b"/>
                <a:pathLst>
                  <a:path w="788" h="1677">
                    <a:moveTo>
                      <a:pt x="0" y="0"/>
                    </a:moveTo>
                    <a:lnTo>
                      <a:pt x="788" y="16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2568" y="1364"/>
                <a:ext cx="654" cy="17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4" y="1735"/>
                  </a:cxn>
                </a:cxnLst>
                <a:rect l="0" t="0" r="r" b="b"/>
                <a:pathLst>
                  <a:path w="654" h="1735">
                    <a:moveTo>
                      <a:pt x="0" y="0"/>
                    </a:moveTo>
                    <a:lnTo>
                      <a:pt x="654" y="173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2640" y="1346"/>
                <a:ext cx="156" cy="4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" y="456"/>
                  </a:cxn>
                </a:cxnLst>
                <a:rect l="0" t="0" r="r" b="b"/>
                <a:pathLst>
                  <a:path w="156" h="456">
                    <a:moveTo>
                      <a:pt x="0" y="0"/>
                    </a:moveTo>
                    <a:lnTo>
                      <a:pt x="156" y="45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2676" y="1346"/>
                <a:ext cx="102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294"/>
                  </a:cxn>
                </a:cxnLst>
                <a:rect l="0" t="0" r="r" b="b"/>
                <a:pathLst>
                  <a:path w="102" h="294">
                    <a:moveTo>
                      <a:pt x="0" y="0"/>
                    </a:moveTo>
                    <a:lnTo>
                      <a:pt x="102" y="29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2718" y="1346"/>
                <a:ext cx="78" cy="2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246"/>
                  </a:cxn>
                </a:cxnLst>
                <a:rect l="0" t="0" r="r" b="b"/>
                <a:pathLst>
                  <a:path w="78" h="246">
                    <a:moveTo>
                      <a:pt x="0" y="0"/>
                    </a:moveTo>
                    <a:lnTo>
                      <a:pt x="78" y="24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2754" y="1352"/>
                <a:ext cx="48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50"/>
                  </a:cxn>
                </a:cxnLst>
                <a:rect l="0" t="0" r="r" b="b"/>
                <a:pathLst>
                  <a:path w="48" h="150">
                    <a:moveTo>
                      <a:pt x="0" y="0"/>
                    </a:moveTo>
                    <a:lnTo>
                      <a:pt x="48" y="15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219" y="1742"/>
                <a:ext cx="159" cy="1360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0" y="1360"/>
                  </a:cxn>
                </a:cxnLst>
                <a:rect l="0" t="0" r="r" b="b"/>
                <a:pathLst>
                  <a:path w="159" h="1360">
                    <a:moveTo>
                      <a:pt x="159" y="0"/>
                    </a:moveTo>
                    <a:lnTo>
                      <a:pt x="0" y="13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3222" y="1748"/>
                <a:ext cx="384" cy="1351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0" y="1351"/>
                  </a:cxn>
                </a:cxnLst>
                <a:rect l="0" t="0" r="r" b="b"/>
                <a:pathLst>
                  <a:path w="384" h="1351">
                    <a:moveTo>
                      <a:pt x="384" y="0"/>
                    </a:moveTo>
                    <a:lnTo>
                      <a:pt x="0" y="135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5148287" y="2636912"/>
            <a:ext cx="1622425" cy="1854200"/>
            <a:chOff x="4225" y="1092"/>
            <a:chExt cx="1022" cy="1168"/>
          </a:xfrm>
        </p:grpSpPr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4328" y="1244"/>
              <a:ext cx="856" cy="856"/>
            </a:xfrm>
            <a:custGeom>
              <a:avLst/>
              <a:gdLst/>
              <a:ahLst/>
              <a:cxnLst>
                <a:cxn ang="0">
                  <a:pos x="856" y="0"/>
                </a:cxn>
                <a:cxn ang="0">
                  <a:pos x="0" y="856"/>
                </a:cxn>
              </a:cxnLst>
              <a:rect l="0" t="0" r="r" b="b"/>
              <a:pathLst>
                <a:path w="856" h="856">
                  <a:moveTo>
                    <a:pt x="856" y="0"/>
                  </a:moveTo>
                  <a:lnTo>
                    <a:pt x="0" y="85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4400" y="1352"/>
              <a:ext cx="808" cy="784"/>
            </a:xfrm>
            <a:custGeom>
              <a:avLst/>
              <a:gdLst/>
              <a:ahLst/>
              <a:cxnLst>
                <a:cxn ang="0">
                  <a:pos x="808" y="0"/>
                </a:cxn>
                <a:cxn ang="0">
                  <a:pos x="0" y="784"/>
                </a:cxn>
              </a:cxnLst>
              <a:rect l="0" t="0" r="r" b="b"/>
              <a:pathLst>
                <a:path w="808" h="784">
                  <a:moveTo>
                    <a:pt x="808" y="0"/>
                  </a:moveTo>
                  <a:lnTo>
                    <a:pt x="0" y="78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4472" y="1480"/>
              <a:ext cx="744" cy="688"/>
            </a:xfrm>
            <a:custGeom>
              <a:avLst/>
              <a:gdLst/>
              <a:ahLst/>
              <a:cxnLst>
                <a:cxn ang="0">
                  <a:pos x="744" y="0"/>
                </a:cxn>
                <a:cxn ang="0">
                  <a:pos x="0" y="688"/>
                </a:cxn>
              </a:cxnLst>
              <a:rect l="0" t="0" r="r" b="b"/>
              <a:pathLst>
                <a:path w="744" h="688">
                  <a:moveTo>
                    <a:pt x="744" y="0"/>
                  </a:moveTo>
                  <a:lnTo>
                    <a:pt x="0" y="68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560" y="1612"/>
              <a:ext cx="676" cy="584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584"/>
                </a:cxn>
              </a:cxnLst>
              <a:rect l="0" t="0" r="r" b="b"/>
              <a:pathLst>
                <a:path w="676" h="584">
                  <a:moveTo>
                    <a:pt x="676" y="0"/>
                  </a:moveTo>
                  <a:lnTo>
                    <a:pt x="0" y="58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4656" y="1758"/>
              <a:ext cx="591" cy="466"/>
            </a:xfrm>
            <a:custGeom>
              <a:avLst/>
              <a:gdLst/>
              <a:ahLst/>
              <a:cxnLst>
                <a:cxn ang="0">
                  <a:pos x="591" y="0"/>
                </a:cxn>
                <a:cxn ang="0">
                  <a:pos x="0" y="466"/>
                </a:cxn>
              </a:cxnLst>
              <a:rect l="0" t="0" r="r" b="b"/>
              <a:pathLst>
                <a:path w="591" h="466">
                  <a:moveTo>
                    <a:pt x="591" y="0"/>
                  </a:moveTo>
                  <a:lnTo>
                    <a:pt x="0" y="46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4736" y="1896"/>
              <a:ext cx="490" cy="352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0" y="352"/>
                </a:cxn>
              </a:cxnLst>
              <a:rect l="0" t="0" r="r" b="b"/>
              <a:pathLst>
                <a:path w="490" h="352">
                  <a:moveTo>
                    <a:pt x="490" y="0"/>
                  </a:moveTo>
                  <a:lnTo>
                    <a:pt x="0" y="3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4836" y="2032"/>
              <a:ext cx="336" cy="22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28"/>
                </a:cxn>
              </a:cxnLst>
              <a:rect l="0" t="0" r="r" b="b"/>
              <a:pathLst>
                <a:path w="336" h="228">
                  <a:moveTo>
                    <a:pt x="336" y="0"/>
                  </a:moveTo>
                  <a:lnTo>
                    <a:pt x="0" y="22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4225" y="1092"/>
              <a:ext cx="939" cy="972"/>
            </a:xfrm>
            <a:custGeom>
              <a:avLst/>
              <a:gdLst/>
              <a:ahLst/>
              <a:cxnLst>
                <a:cxn ang="0">
                  <a:pos x="939" y="0"/>
                </a:cxn>
                <a:cxn ang="0">
                  <a:pos x="0" y="972"/>
                </a:cxn>
              </a:cxnLst>
              <a:rect l="0" t="0" r="r" b="b"/>
              <a:pathLst>
                <a:path w="939" h="972">
                  <a:moveTo>
                    <a:pt x="939" y="0"/>
                  </a:moveTo>
                  <a:lnTo>
                    <a:pt x="0" y="97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Freeform 42"/>
          <p:cNvSpPr>
            <a:spLocks/>
          </p:cNvSpPr>
          <p:nvPr/>
        </p:nvSpPr>
        <p:spPr bwMode="auto">
          <a:xfrm>
            <a:off x="1865907" y="2729700"/>
            <a:ext cx="5045075" cy="1860550"/>
          </a:xfrm>
          <a:custGeom>
            <a:avLst/>
            <a:gdLst/>
            <a:ahLst/>
            <a:cxnLst>
              <a:cxn ang="0">
                <a:pos x="0" y="676"/>
              </a:cxn>
              <a:cxn ang="0">
                <a:pos x="300" y="412"/>
              </a:cxn>
              <a:cxn ang="0">
                <a:pos x="672" y="346"/>
              </a:cxn>
              <a:cxn ang="0">
                <a:pos x="732" y="820"/>
              </a:cxn>
              <a:cxn ang="0">
                <a:pos x="1488" y="724"/>
              </a:cxn>
              <a:cxn ang="0">
                <a:pos x="2706" y="1164"/>
              </a:cxn>
              <a:cxn ang="0">
                <a:pos x="3120" y="772"/>
              </a:cxn>
              <a:cxn ang="0">
                <a:pos x="3056" y="0"/>
              </a:cxn>
            </a:cxnLst>
            <a:rect l="0" t="0" r="r" b="b"/>
            <a:pathLst>
              <a:path w="3178" h="1172">
                <a:moveTo>
                  <a:pt x="0" y="676"/>
                </a:moveTo>
                <a:cubicBezTo>
                  <a:pt x="50" y="632"/>
                  <a:pt x="188" y="467"/>
                  <a:pt x="300" y="412"/>
                </a:cubicBezTo>
                <a:cubicBezTo>
                  <a:pt x="412" y="357"/>
                  <a:pt x="600" y="278"/>
                  <a:pt x="672" y="346"/>
                </a:cubicBezTo>
                <a:cubicBezTo>
                  <a:pt x="744" y="414"/>
                  <a:pt x="596" y="757"/>
                  <a:pt x="732" y="820"/>
                </a:cubicBezTo>
                <a:cubicBezTo>
                  <a:pt x="868" y="883"/>
                  <a:pt x="1159" y="667"/>
                  <a:pt x="1488" y="724"/>
                </a:cubicBezTo>
                <a:cubicBezTo>
                  <a:pt x="1817" y="781"/>
                  <a:pt x="2434" y="1156"/>
                  <a:pt x="2706" y="1164"/>
                </a:cubicBezTo>
                <a:cubicBezTo>
                  <a:pt x="2978" y="1172"/>
                  <a:pt x="3062" y="966"/>
                  <a:pt x="3120" y="772"/>
                </a:cubicBezTo>
                <a:cubicBezTo>
                  <a:pt x="3178" y="578"/>
                  <a:pt x="3069" y="161"/>
                  <a:pt x="305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614120" y="424893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000" b="1" dirty="0">
                <a:latin typeface="+mn-ea"/>
                <a:ea typeface="+mn-ea"/>
              </a:rPr>
              <a:t>准线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2856507" y="5837202"/>
            <a:ext cx="804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000" b="1" dirty="0">
                <a:latin typeface="+mn-ea"/>
                <a:ea typeface="+mn-ea"/>
              </a:rPr>
              <a:t>顶点</a:t>
            </a:r>
          </a:p>
        </p:txBody>
      </p:sp>
      <p:sp>
        <p:nvSpPr>
          <p:cNvPr id="56" name="Oval 56"/>
          <p:cNvSpPr>
            <a:spLocks noChangeArrowheads="1"/>
          </p:cNvSpPr>
          <p:nvPr/>
        </p:nvSpPr>
        <p:spPr bwMode="auto">
          <a:xfrm>
            <a:off x="3581995" y="5985663"/>
            <a:ext cx="90487" cy="920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95536" y="6237312"/>
            <a:ext cx="8480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/>
                </a:solidFill>
              </a:rPr>
              <a:t>注意锥面的母线都是直线，简单起见我们只画了射线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/>
      <p:bldP spid="531460" grpId="0"/>
      <p:bldP spid="531461" grpId="0"/>
      <p:bldP spid="10" grpId="0" animBg="1"/>
      <p:bldP spid="11" grpId="0" animBg="1"/>
      <p:bldP spid="12" grpId="0" animBg="1"/>
      <p:bldP spid="45" grpId="0" animBg="1"/>
      <p:bldP spid="46" grpId="0" autoUpdateAnimBg="0"/>
      <p:bldP spid="47" grpId="0" autoUpdateAnimBg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063429" y="2111086"/>
            <a:ext cx="4648200" cy="2787650"/>
            <a:chOff x="2112" y="1346"/>
            <a:chExt cx="2928" cy="1756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2112" y="1694"/>
              <a:ext cx="1107" cy="1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07" y="1408"/>
                </a:cxn>
              </a:cxnLst>
              <a:rect l="0" t="0" r="r" b="b"/>
              <a:pathLst>
                <a:path w="1107" h="1408">
                  <a:moveTo>
                    <a:pt x="0" y="0"/>
                  </a:moveTo>
                  <a:lnTo>
                    <a:pt x="1107" y="140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3220" y="2126"/>
              <a:ext cx="1820" cy="972"/>
            </a:xfrm>
            <a:custGeom>
              <a:avLst/>
              <a:gdLst/>
              <a:ahLst/>
              <a:cxnLst>
                <a:cxn ang="0">
                  <a:pos x="0" y="972"/>
                </a:cxn>
                <a:cxn ang="0">
                  <a:pos x="1820" y="0"/>
                </a:cxn>
              </a:cxnLst>
              <a:rect l="0" t="0" r="r" b="b"/>
              <a:pathLst>
                <a:path w="1820" h="972">
                  <a:moveTo>
                    <a:pt x="0" y="972"/>
                  </a:moveTo>
                  <a:lnTo>
                    <a:pt x="182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266" y="1346"/>
              <a:ext cx="2534" cy="1756"/>
              <a:chOff x="2266" y="1346"/>
              <a:chExt cx="2534" cy="1756"/>
            </a:xfrm>
          </p:grpSpPr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2802" y="1802"/>
                <a:ext cx="398" cy="12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8" y="1280"/>
                  </a:cxn>
                </a:cxnLst>
                <a:rect l="0" t="0" r="r" b="b"/>
                <a:pathLst>
                  <a:path w="398" h="1280">
                    <a:moveTo>
                      <a:pt x="0" y="0"/>
                    </a:moveTo>
                    <a:lnTo>
                      <a:pt x="398" y="128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3219" y="1810"/>
                <a:ext cx="633" cy="1283"/>
              </a:xfrm>
              <a:custGeom>
                <a:avLst/>
                <a:gdLst/>
                <a:ahLst/>
                <a:cxnLst>
                  <a:cxn ang="0">
                    <a:pos x="633" y="0"/>
                  </a:cxn>
                  <a:cxn ang="0">
                    <a:pos x="0" y="1283"/>
                  </a:cxn>
                </a:cxnLst>
                <a:rect l="0" t="0" r="r" b="b"/>
                <a:pathLst>
                  <a:path w="633" h="1283">
                    <a:moveTo>
                      <a:pt x="633" y="0"/>
                    </a:moveTo>
                    <a:lnTo>
                      <a:pt x="0" y="128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3066" y="1820"/>
                <a:ext cx="159" cy="12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282"/>
                  </a:cxn>
                </a:cxnLst>
                <a:rect l="0" t="0" r="r" b="b"/>
                <a:pathLst>
                  <a:path w="159" h="1282">
                    <a:moveTo>
                      <a:pt x="0" y="0"/>
                    </a:moveTo>
                    <a:lnTo>
                      <a:pt x="159" y="128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3219" y="1886"/>
                <a:ext cx="789" cy="1207"/>
              </a:xfrm>
              <a:custGeom>
                <a:avLst/>
                <a:gdLst/>
                <a:ahLst/>
                <a:cxnLst>
                  <a:cxn ang="0">
                    <a:pos x="789" y="0"/>
                  </a:cxn>
                  <a:cxn ang="0">
                    <a:pos x="0" y="1207"/>
                  </a:cxn>
                </a:cxnLst>
                <a:rect l="0" t="0" r="r" b="b"/>
                <a:pathLst>
                  <a:path w="789" h="1207">
                    <a:moveTo>
                      <a:pt x="789" y="0"/>
                    </a:moveTo>
                    <a:lnTo>
                      <a:pt x="0" y="120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auto">
              <a:xfrm>
                <a:off x="3216" y="1966"/>
                <a:ext cx="968" cy="1130"/>
              </a:xfrm>
              <a:custGeom>
                <a:avLst/>
                <a:gdLst/>
                <a:ahLst/>
                <a:cxnLst>
                  <a:cxn ang="0">
                    <a:pos x="968" y="0"/>
                  </a:cxn>
                  <a:cxn ang="0">
                    <a:pos x="0" y="1130"/>
                  </a:cxn>
                </a:cxnLst>
                <a:rect l="0" t="0" r="r" b="b"/>
                <a:pathLst>
                  <a:path w="968" h="1130">
                    <a:moveTo>
                      <a:pt x="968" y="0"/>
                    </a:moveTo>
                    <a:lnTo>
                      <a:pt x="0" y="113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auto">
              <a:xfrm>
                <a:off x="3216" y="2102"/>
                <a:ext cx="1300" cy="991"/>
              </a:xfrm>
              <a:custGeom>
                <a:avLst/>
                <a:gdLst/>
                <a:ahLst/>
                <a:cxnLst>
                  <a:cxn ang="0">
                    <a:pos x="1300" y="0"/>
                  </a:cxn>
                  <a:cxn ang="0">
                    <a:pos x="0" y="991"/>
                  </a:cxn>
                </a:cxnLst>
                <a:rect l="0" t="0" r="r" b="b"/>
                <a:pathLst>
                  <a:path w="1300" h="991">
                    <a:moveTo>
                      <a:pt x="1300" y="0"/>
                    </a:moveTo>
                    <a:lnTo>
                      <a:pt x="0" y="99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auto">
              <a:xfrm>
                <a:off x="3219" y="2038"/>
                <a:ext cx="1137" cy="1058"/>
              </a:xfrm>
              <a:custGeom>
                <a:avLst/>
                <a:gdLst/>
                <a:ahLst/>
                <a:cxnLst>
                  <a:cxn ang="0">
                    <a:pos x="0" y="1058"/>
                  </a:cxn>
                  <a:cxn ang="0">
                    <a:pos x="1137" y="0"/>
                  </a:cxn>
                </a:cxnLst>
                <a:rect l="0" t="0" r="r" b="b"/>
                <a:pathLst>
                  <a:path w="1137" h="1058">
                    <a:moveTo>
                      <a:pt x="0" y="1058"/>
                    </a:moveTo>
                    <a:lnTo>
                      <a:pt x="11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auto">
              <a:xfrm>
                <a:off x="3219" y="2158"/>
                <a:ext cx="1465" cy="938"/>
              </a:xfrm>
              <a:custGeom>
                <a:avLst/>
                <a:gdLst/>
                <a:ahLst/>
                <a:cxnLst>
                  <a:cxn ang="0">
                    <a:pos x="1465" y="0"/>
                  </a:cxn>
                  <a:cxn ang="0">
                    <a:pos x="0" y="938"/>
                  </a:cxn>
                </a:cxnLst>
                <a:rect l="0" t="0" r="r" b="b"/>
                <a:pathLst>
                  <a:path w="1465" h="938">
                    <a:moveTo>
                      <a:pt x="1465" y="0"/>
                    </a:moveTo>
                    <a:lnTo>
                      <a:pt x="0" y="93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auto">
              <a:xfrm>
                <a:off x="3216" y="2182"/>
                <a:ext cx="1584" cy="917"/>
              </a:xfrm>
              <a:custGeom>
                <a:avLst/>
                <a:gdLst/>
                <a:ahLst/>
                <a:cxnLst>
                  <a:cxn ang="0">
                    <a:pos x="0" y="917"/>
                  </a:cxn>
                  <a:cxn ang="0">
                    <a:pos x="1584" y="0"/>
                  </a:cxn>
                </a:cxnLst>
                <a:rect l="0" t="0" r="r" b="b"/>
                <a:pathLst>
                  <a:path w="1584" h="917">
                    <a:moveTo>
                      <a:pt x="0" y="917"/>
                    </a:moveTo>
                    <a:lnTo>
                      <a:pt x="158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auto">
              <a:xfrm>
                <a:off x="2266" y="1552"/>
                <a:ext cx="959" cy="1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9" y="1544"/>
                  </a:cxn>
                </a:cxnLst>
                <a:rect l="0" t="0" r="r" b="b"/>
                <a:pathLst>
                  <a:path w="959" h="1544">
                    <a:moveTo>
                      <a:pt x="0" y="0"/>
                    </a:moveTo>
                    <a:lnTo>
                      <a:pt x="959" y="154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440" y="1422"/>
                <a:ext cx="788" cy="16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8" y="1677"/>
                  </a:cxn>
                </a:cxnLst>
                <a:rect l="0" t="0" r="r" b="b"/>
                <a:pathLst>
                  <a:path w="788" h="1677">
                    <a:moveTo>
                      <a:pt x="0" y="0"/>
                    </a:moveTo>
                    <a:lnTo>
                      <a:pt x="788" y="16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auto">
              <a:xfrm>
                <a:off x="2568" y="1364"/>
                <a:ext cx="654" cy="17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4" y="1735"/>
                  </a:cxn>
                </a:cxnLst>
                <a:rect l="0" t="0" r="r" b="b"/>
                <a:pathLst>
                  <a:path w="654" h="1735">
                    <a:moveTo>
                      <a:pt x="0" y="0"/>
                    </a:moveTo>
                    <a:lnTo>
                      <a:pt x="654" y="173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2640" y="1346"/>
                <a:ext cx="156" cy="4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" y="456"/>
                  </a:cxn>
                </a:cxnLst>
                <a:rect l="0" t="0" r="r" b="b"/>
                <a:pathLst>
                  <a:path w="156" h="456">
                    <a:moveTo>
                      <a:pt x="0" y="0"/>
                    </a:moveTo>
                    <a:lnTo>
                      <a:pt x="156" y="45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2676" y="1346"/>
                <a:ext cx="102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294"/>
                  </a:cxn>
                </a:cxnLst>
                <a:rect l="0" t="0" r="r" b="b"/>
                <a:pathLst>
                  <a:path w="102" h="294">
                    <a:moveTo>
                      <a:pt x="0" y="0"/>
                    </a:moveTo>
                    <a:lnTo>
                      <a:pt x="102" y="29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auto">
              <a:xfrm>
                <a:off x="2718" y="1346"/>
                <a:ext cx="78" cy="2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246"/>
                  </a:cxn>
                </a:cxnLst>
                <a:rect l="0" t="0" r="r" b="b"/>
                <a:pathLst>
                  <a:path w="78" h="246">
                    <a:moveTo>
                      <a:pt x="0" y="0"/>
                    </a:moveTo>
                    <a:lnTo>
                      <a:pt x="78" y="24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auto">
              <a:xfrm>
                <a:off x="2754" y="1352"/>
                <a:ext cx="48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50"/>
                  </a:cxn>
                </a:cxnLst>
                <a:rect l="0" t="0" r="r" b="b"/>
                <a:pathLst>
                  <a:path w="48" h="150">
                    <a:moveTo>
                      <a:pt x="0" y="0"/>
                    </a:moveTo>
                    <a:lnTo>
                      <a:pt x="48" y="15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auto">
              <a:xfrm>
                <a:off x="3219" y="1742"/>
                <a:ext cx="159" cy="1360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0" y="1360"/>
                  </a:cxn>
                </a:cxnLst>
                <a:rect l="0" t="0" r="r" b="b"/>
                <a:pathLst>
                  <a:path w="159" h="1360">
                    <a:moveTo>
                      <a:pt x="159" y="0"/>
                    </a:moveTo>
                    <a:lnTo>
                      <a:pt x="0" y="13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3222" y="1744"/>
                <a:ext cx="384" cy="1351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0" y="1351"/>
                  </a:cxn>
                </a:cxnLst>
                <a:rect l="0" t="0" r="r" b="b"/>
                <a:pathLst>
                  <a:path w="384" h="1351">
                    <a:moveTo>
                      <a:pt x="384" y="0"/>
                    </a:moveTo>
                    <a:lnTo>
                      <a:pt x="0" y="1351"/>
                    </a:lnTo>
                  </a:path>
                </a:pathLst>
              </a:cu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7345809" y="1503948"/>
            <a:ext cx="1622425" cy="1854200"/>
            <a:chOff x="4225" y="1092"/>
            <a:chExt cx="1022" cy="1168"/>
          </a:xfrm>
        </p:grpSpPr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4328" y="1244"/>
              <a:ext cx="856" cy="856"/>
            </a:xfrm>
            <a:custGeom>
              <a:avLst/>
              <a:gdLst/>
              <a:ahLst/>
              <a:cxnLst>
                <a:cxn ang="0">
                  <a:pos x="856" y="0"/>
                </a:cxn>
                <a:cxn ang="0">
                  <a:pos x="0" y="856"/>
                </a:cxn>
              </a:cxnLst>
              <a:rect l="0" t="0" r="r" b="b"/>
              <a:pathLst>
                <a:path w="856" h="856">
                  <a:moveTo>
                    <a:pt x="856" y="0"/>
                  </a:moveTo>
                  <a:lnTo>
                    <a:pt x="0" y="85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4400" y="1352"/>
              <a:ext cx="808" cy="784"/>
            </a:xfrm>
            <a:custGeom>
              <a:avLst/>
              <a:gdLst/>
              <a:ahLst/>
              <a:cxnLst>
                <a:cxn ang="0">
                  <a:pos x="808" y="0"/>
                </a:cxn>
                <a:cxn ang="0">
                  <a:pos x="0" y="784"/>
                </a:cxn>
              </a:cxnLst>
              <a:rect l="0" t="0" r="r" b="b"/>
              <a:pathLst>
                <a:path w="808" h="784">
                  <a:moveTo>
                    <a:pt x="808" y="0"/>
                  </a:moveTo>
                  <a:lnTo>
                    <a:pt x="0" y="78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4472" y="1480"/>
              <a:ext cx="744" cy="688"/>
            </a:xfrm>
            <a:custGeom>
              <a:avLst/>
              <a:gdLst/>
              <a:ahLst/>
              <a:cxnLst>
                <a:cxn ang="0">
                  <a:pos x="744" y="0"/>
                </a:cxn>
                <a:cxn ang="0">
                  <a:pos x="0" y="688"/>
                </a:cxn>
              </a:cxnLst>
              <a:rect l="0" t="0" r="r" b="b"/>
              <a:pathLst>
                <a:path w="744" h="688">
                  <a:moveTo>
                    <a:pt x="744" y="0"/>
                  </a:moveTo>
                  <a:lnTo>
                    <a:pt x="0" y="68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4560" y="1612"/>
              <a:ext cx="676" cy="584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584"/>
                </a:cxn>
              </a:cxnLst>
              <a:rect l="0" t="0" r="r" b="b"/>
              <a:pathLst>
                <a:path w="676" h="584">
                  <a:moveTo>
                    <a:pt x="676" y="0"/>
                  </a:moveTo>
                  <a:lnTo>
                    <a:pt x="0" y="58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4656" y="1758"/>
              <a:ext cx="591" cy="466"/>
            </a:xfrm>
            <a:custGeom>
              <a:avLst/>
              <a:gdLst/>
              <a:ahLst/>
              <a:cxnLst>
                <a:cxn ang="0">
                  <a:pos x="591" y="0"/>
                </a:cxn>
                <a:cxn ang="0">
                  <a:pos x="0" y="466"/>
                </a:cxn>
              </a:cxnLst>
              <a:rect l="0" t="0" r="r" b="b"/>
              <a:pathLst>
                <a:path w="591" h="466">
                  <a:moveTo>
                    <a:pt x="591" y="0"/>
                  </a:moveTo>
                  <a:lnTo>
                    <a:pt x="0" y="46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4736" y="1896"/>
              <a:ext cx="490" cy="352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0" y="352"/>
                </a:cxn>
              </a:cxnLst>
              <a:rect l="0" t="0" r="r" b="b"/>
              <a:pathLst>
                <a:path w="490" h="352">
                  <a:moveTo>
                    <a:pt x="490" y="0"/>
                  </a:moveTo>
                  <a:lnTo>
                    <a:pt x="0" y="3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4836" y="2032"/>
              <a:ext cx="336" cy="22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28"/>
                </a:cxn>
              </a:cxnLst>
              <a:rect l="0" t="0" r="r" b="b"/>
              <a:pathLst>
                <a:path w="336" h="228">
                  <a:moveTo>
                    <a:pt x="336" y="0"/>
                  </a:moveTo>
                  <a:lnTo>
                    <a:pt x="0" y="22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4225" y="1092"/>
              <a:ext cx="939" cy="972"/>
            </a:xfrm>
            <a:custGeom>
              <a:avLst/>
              <a:gdLst/>
              <a:ahLst/>
              <a:cxnLst>
                <a:cxn ang="0">
                  <a:pos x="939" y="0"/>
                </a:cxn>
                <a:cxn ang="0">
                  <a:pos x="0" y="972"/>
                </a:cxn>
              </a:cxnLst>
              <a:rect l="0" t="0" r="r" b="b"/>
              <a:pathLst>
                <a:path w="939" h="972">
                  <a:moveTo>
                    <a:pt x="939" y="0"/>
                  </a:moveTo>
                  <a:lnTo>
                    <a:pt x="0" y="97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" name="Freeform 42"/>
          <p:cNvSpPr>
            <a:spLocks/>
          </p:cNvSpPr>
          <p:nvPr/>
        </p:nvSpPr>
        <p:spPr bwMode="auto">
          <a:xfrm>
            <a:off x="4063429" y="1596736"/>
            <a:ext cx="5045075" cy="1860550"/>
          </a:xfrm>
          <a:custGeom>
            <a:avLst/>
            <a:gdLst/>
            <a:ahLst/>
            <a:cxnLst>
              <a:cxn ang="0">
                <a:pos x="0" y="676"/>
              </a:cxn>
              <a:cxn ang="0">
                <a:pos x="300" y="412"/>
              </a:cxn>
              <a:cxn ang="0">
                <a:pos x="672" y="346"/>
              </a:cxn>
              <a:cxn ang="0">
                <a:pos x="732" y="820"/>
              </a:cxn>
              <a:cxn ang="0">
                <a:pos x="1488" y="724"/>
              </a:cxn>
              <a:cxn ang="0">
                <a:pos x="2706" y="1164"/>
              </a:cxn>
              <a:cxn ang="0">
                <a:pos x="3120" y="772"/>
              </a:cxn>
              <a:cxn ang="0">
                <a:pos x="3056" y="0"/>
              </a:cxn>
            </a:cxnLst>
            <a:rect l="0" t="0" r="r" b="b"/>
            <a:pathLst>
              <a:path w="3178" h="1172">
                <a:moveTo>
                  <a:pt x="0" y="676"/>
                </a:moveTo>
                <a:cubicBezTo>
                  <a:pt x="50" y="632"/>
                  <a:pt x="188" y="467"/>
                  <a:pt x="300" y="412"/>
                </a:cubicBezTo>
                <a:cubicBezTo>
                  <a:pt x="412" y="357"/>
                  <a:pt x="600" y="278"/>
                  <a:pt x="672" y="346"/>
                </a:cubicBezTo>
                <a:cubicBezTo>
                  <a:pt x="744" y="414"/>
                  <a:pt x="596" y="757"/>
                  <a:pt x="732" y="820"/>
                </a:cubicBezTo>
                <a:cubicBezTo>
                  <a:pt x="868" y="883"/>
                  <a:pt x="1159" y="667"/>
                  <a:pt x="1488" y="724"/>
                </a:cubicBezTo>
                <a:cubicBezTo>
                  <a:pt x="1817" y="781"/>
                  <a:pt x="2434" y="1156"/>
                  <a:pt x="2706" y="1164"/>
                </a:cubicBezTo>
                <a:cubicBezTo>
                  <a:pt x="2978" y="1172"/>
                  <a:pt x="3062" y="966"/>
                  <a:pt x="3120" y="772"/>
                </a:cubicBezTo>
                <a:cubicBezTo>
                  <a:pt x="3178" y="578"/>
                  <a:pt x="3069" y="161"/>
                  <a:pt x="305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Oval 56"/>
          <p:cNvSpPr>
            <a:spLocks noChangeArrowheads="1"/>
          </p:cNvSpPr>
          <p:nvPr/>
        </p:nvSpPr>
        <p:spPr bwMode="auto">
          <a:xfrm>
            <a:off x="5779517" y="4852699"/>
            <a:ext cx="90487" cy="920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39552" y="97468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设锥面的顶点为</a:t>
            </a:r>
            <a:r>
              <a:rPr lang="en-US" altLang="zh-CN" sz="2800" b="1" dirty="0" smtClean="0"/>
              <a:t>M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(x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,z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)</a:t>
            </a:r>
            <a:endParaRPr lang="zh-CN" altLang="en-US" sz="2800" b="1" i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4932040" y="116632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准线</a:t>
            </a:r>
            <a:r>
              <a:rPr kumimoji="1" lang="en-US" altLang="zh-CN" sz="2800" b="1" i="1" dirty="0" smtClean="0"/>
              <a:t>C</a:t>
            </a:r>
            <a:r>
              <a:rPr lang="zh-CN" altLang="en-US" sz="2800" b="1" dirty="0" smtClean="0"/>
              <a:t>的方程为：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32842" y="764704"/>
          <a:ext cx="243227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54" name="Equation" r:id="rId3" imgW="965160" imgH="457200" progId="Equation.KSEE3">
                  <p:embed/>
                </p:oleObj>
              </mc:Choice>
              <mc:Fallback>
                <p:oleObj name="Equation" r:id="rId3" imgW="965160" imgH="4572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42" y="764704"/>
                        <a:ext cx="2432271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203848" y="105273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求锥面的方程</a:t>
            </a:r>
          </a:p>
        </p:txBody>
      </p:sp>
      <p:sp>
        <p:nvSpPr>
          <p:cNvPr id="46" name="矩形 45"/>
          <p:cNvSpPr/>
          <p:nvPr/>
        </p:nvSpPr>
        <p:spPr>
          <a:xfrm>
            <a:off x="6012160" y="4797152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000000"/>
                </a:solidFill>
              </a:rPr>
              <a:t>M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(x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,y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,z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  <a:endParaRPr lang="zh-CN" altLang="en-US" sz="2400" b="1" i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850948" name="Object 4"/>
          <p:cNvGraphicFramePr>
            <a:graphicFrameLocks noChangeAspect="1"/>
          </p:cNvGraphicFramePr>
          <p:nvPr/>
        </p:nvGraphicFramePr>
        <p:xfrm>
          <a:off x="6222731" y="3261856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55" name="Equation" r:id="rId5" imgW="114120" imgH="114120" progId="Equation.3">
                  <p:embed/>
                </p:oleObj>
              </mc:Choice>
              <mc:Fallback>
                <p:oleObj name="Equation" r:id="rId5" imgW="114120" imgH="114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731" y="3261856"/>
                        <a:ext cx="1143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/>
          <p:cNvSpPr/>
          <p:nvPr/>
        </p:nvSpPr>
        <p:spPr>
          <a:xfrm>
            <a:off x="6372200" y="3274531"/>
            <a:ext cx="1260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000000"/>
                </a:solidFill>
              </a:rPr>
              <a:t>M(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x,y,z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  <a:endParaRPr lang="zh-CN" altLang="en-US" sz="2400" b="1" i="1" dirty="0" smtClean="0">
              <a:solidFill>
                <a:srgbClr val="0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52120" y="2080012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000000"/>
                </a:solidFill>
              </a:rPr>
              <a:t>M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(x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,y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,z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  <a:endParaRPr lang="zh-CN" altLang="en-US" sz="2400" b="1" i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850949" name="Object 5"/>
          <p:cNvGraphicFramePr>
            <a:graphicFrameLocks noChangeAspect="1"/>
          </p:cNvGraphicFramePr>
          <p:nvPr/>
        </p:nvGraphicFramePr>
        <p:xfrm>
          <a:off x="6372200" y="2685792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56" name="Equation" r:id="rId7" imgW="114120" imgH="114120" progId="Equation.3">
                  <p:embed/>
                </p:oleObj>
              </mc:Choice>
              <mc:Fallback>
                <p:oleObj name="Equation" r:id="rId7" imgW="114120" imgH="1141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685792"/>
                        <a:ext cx="1143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39552" y="2296036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/>
              <a:t>点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M(</a:t>
            </a:r>
            <a:r>
              <a:rPr lang="en-US" altLang="zh-CN" sz="2800" b="1" dirty="0" err="1" smtClean="0">
                <a:solidFill>
                  <a:srgbClr val="000000"/>
                </a:solidFill>
              </a:rPr>
              <a:t>x,y,z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)</a:t>
            </a:r>
            <a:r>
              <a:rPr lang="zh-CN" altLang="en-US" sz="2800" b="1" dirty="0" smtClean="0"/>
              <a:t>在锥面上的充要条件为：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1560" y="3376156"/>
            <a:ext cx="340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在某条母线上，即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7544" y="4096236"/>
            <a:ext cx="4824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/>
              <a:t>存在准线上的一点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M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(x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,y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,z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使得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M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落在直线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M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M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上</a:t>
            </a:r>
            <a:endParaRPr lang="zh-CN" altLang="en-US" sz="2800" b="1" i="1" dirty="0" smtClean="0">
              <a:solidFill>
                <a:srgbClr val="000000"/>
              </a:solidFill>
            </a:endParaRPr>
          </a:p>
          <a:p>
            <a:endParaRPr lang="zh-CN" altLang="en-US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539552" y="53732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即：</a:t>
            </a:r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1500166" y="5429264"/>
          <a:ext cx="2737204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57" name="公式" r:id="rId8" imgW="1155600" imgH="482400" progId="Equation.3">
                  <p:embed/>
                </p:oleObj>
              </mc:Choice>
              <mc:Fallback>
                <p:oleObj name="公式" r:id="rId8" imgW="115560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429264"/>
                        <a:ext cx="2737204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6" grpId="0"/>
      <p:bldP spid="48" grpId="0"/>
      <p:bldP spid="49" grpId="0"/>
      <p:bldP spid="51" grpId="0"/>
      <p:bldP spid="52" grpId="0"/>
      <p:bldP spid="53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4020" name="Object 4"/>
          <p:cNvGraphicFramePr>
            <a:graphicFrameLocks noChangeAspect="1"/>
          </p:cNvGraphicFramePr>
          <p:nvPr/>
        </p:nvGraphicFramePr>
        <p:xfrm>
          <a:off x="524520" y="4437112"/>
          <a:ext cx="7935912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23" name="Equation" r:id="rId4" imgW="3149280" imgH="482400" progId="Equation.KSEE3">
                  <p:embed/>
                </p:oleObj>
              </mc:Choice>
              <mc:Fallback>
                <p:oleObj name="Equation" r:id="rId4" imgW="3149280" imgH="48240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20" y="4437112"/>
                        <a:ext cx="7935912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1" name="Object 5"/>
          <p:cNvGraphicFramePr>
            <a:graphicFrameLocks noChangeAspect="1"/>
          </p:cNvGraphicFramePr>
          <p:nvPr/>
        </p:nvGraphicFramePr>
        <p:xfrm>
          <a:off x="323528" y="362389"/>
          <a:ext cx="3569226" cy="213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24" name="Equation" r:id="rId6" imgW="1701720" imgH="1015920" progId="Equation.KSEE3">
                  <p:embed/>
                </p:oleObj>
              </mc:Choice>
              <mc:Fallback>
                <p:oleObj name="Equation" r:id="rId6" imgW="1701720" imgH="101592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2389"/>
                        <a:ext cx="3569226" cy="21305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2" name="Object 6"/>
          <p:cNvGraphicFramePr>
            <a:graphicFrameLocks noChangeAspect="1"/>
          </p:cNvGraphicFramePr>
          <p:nvPr/>
        </p:nvGraphicFramePr>
        <p:xfrm>
          <a:off x="3923928" y="1556792"/>
          <a:ext cx="5508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25" name="Equation" r:id="rId8" imgW="253800" imgH="393480" progId="Equation.DSMT4">
                  <p:embed/>
                </p:oleObj>
              </mc:Choice>
              <mc:Fallback>
                <p:oleObj name="Equation" r:id="rId8" imgW="25380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556792"/>
                        <a:ext cx="550863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6972" y="3625860"/>
            <a:ext cx="6053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代入准线方程，将</a:t>
            </a:r>
            <a:r>
              <a:rPr lang="en-US" altLang="zh-CN" sz="2800" b="1" dirty="0" smtClean="0"/>
              <a:t>M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 smtClean="0"/>
              <a:t>的坐标消去，有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2780928"/>
            <a:ext cx="8100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反解有：</a:t>
            </a:r>
            <a:r>
              <a:rPr lang="en-US" altLang="zh-CN" sz="2800" b="1" i="1" dirty="0" smtClean="0"/>
              <a:t>x</a:t>
            </a:r>
            <a:r>
              <a:rPr lang="en-US" altLang="zh-CN" sz="2800" b="1" i="1" baseline="-25000" dirty="0" smtClean="0"/>
              <a:t>1</a:t>
            </a:r>
            <a:r>
              <a:rPr lang="en-US" altLang="zh-CN" sz="2800" b="1" i="1" dirty="0" smtClean="0"/>
              <a:t>=x</a:t>
            </a:r>
            <a:r>
              <a:rPr lang="en-US" altLang="zh-CN" sz="2800" b="1" i="1" baseline="-25000" dirty="0" smtClean="0"/>
              <a:t>0</a:t>
            </a:r>
            <a:r>
              <a:rPr lang="en-US" altLang="zh-CN" sz="2800" b="1" i="1" dirty="0" smtClean="0"/>
              <a:t>+(x-x</a:t>
            </a:r>
            <a:r>
              <a:rPr lang="en-US" altLang="zh-CN" sz="2800" b="1" i="1" baseline="-25000" dirty="0" smtClean="0"/>
              <a:t>0</a:t>
            </a:r>
            <a:r>
              <a:rPr lang="en-US" altLang="zh-CN" sz="2800" b="1" i="1" dirty="0" smtClean="0"/>
              <a:t>)s 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y</a:t>
            </a:r>
            <a:r>
              <a:rPr lang="en-US" altLang="zh-CN" sz="2800" b="1" i="1" baseline="-25000" dirty="0" smtClean="0"/>
              <a:t>1</a:t>
            </a:r>
            <a:r>
              <a:rPr lang="en-US" altLang="zh-CN" sz="2800" b="1" i="1" dirty="0" smtClean="0"/>
              <a:t>=y</a:t>
            </a:r>
            <a:r>
              <a:rPr lang="en-US" altLang="zh-CN" sz="2800" b="1" i="1" baseline="-25000" dirty="0" smtClean="0"/>
              <a:t>0</a:t>
            </a:r>
            <a:r>
              <a:rPr lang="en-US" altLang="zh-CN" sz="2800" b="1" i="1" dirty="0" smtClean="0"/>
              <a:t>+(y-y</a:t>
            </a:r>
            <a:r>
              <a:rPr lang="en-US" altLang="zh-CN" sz="2800" b="1" i="1" baseline="-25000" dirty="0" smtClean="0"/>
              <a:t>0</a:t>
            </a:r>
            <a:r>
              <a:rPr lang="en-US" altLang="zh-CN" sz="2800" b="1" i="1" dirty="0" smtClean="0"/>
              <a:t>)s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z</a:t>
            </a:r>
            <a:r>
              <a:rPr lang="en-US" altLang="zh-CN" sz="2800" b="1" i="1" baseline="-25000" dirty="0" smtClean="0"/>
              <a:t>1</a:t>
            </a:r>
            <a:r>
              <a:rPr lang="en-US" altLang="zh-CN" sz="2800" b="1" i="1" dirty="0" smtClean="0"/>
              <a:t>=z</a:t>
            </a:r>
            <a:r>
              <a:rPr lang="en-US" altLang="zh-CN" sz="2800" b="1" i="1" baseline="-25000" dirty="0" smtClean="0"/>
              <a:t>0</a:t>
            </a:r>
            <a:r>
              <a:rPr lang="en-US" altLang="zh-CN" sz="2800" b="1" i="1" dirty="0" smtClean="0"/>
              <a:t>+(z-z</a:t>
            </a:r>
            <a:r>
              <a:rPr lang="en-US" altLang="zh-CN" sz="2800" b="1" i="1" baseline="-25000" dirty="0" smtClean="0"/>
              <a:t>0</a:t>
            </a:r>
            <a:r>
              <a:rPr lang="en-US" altLang="zh-CN" sz="2800" b="1" i="1" dirty="0" smtClean="0"/>
              <a:t>)s</a:t>
            </a:r>
            <a:endParaRPr lang="zh-CN" altLang="en-US" sz="2800" b="1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9552" y="5930116"/>
            <a:ext cx="3570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再消去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得锥面的方程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92696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特别的，当圆锥面顶点位于原点时，方程变为：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682378" y="1289114"/>
          <a:ext cx="287972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31" name="Equation" r:id="rId3" imgW="1143000" imgH="457200" progId="Equation.KSEE3">
                  <p:embed/>
                </p:oleObj>
              </mc:Choice>
              <mc:Fallback>
                <p:oleObj name="Equation" r:id="rId3" imgW="1143000" imgH="4572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378" y="1289114"/>
                        <a:ext cx="2879725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629" y="332656"/>
            <a:ext cx="7276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例：</a:t>
            </a:r>
            <a:r>
              <a:rPr lang="zh-CN" altLang="en-US" sz="2800" b="1" dirty="0" smtClean="0"/>
              <a:t>设锥面的顶点为原点，准线</a:t>
            </a:r>
            <a:r>
              <a:rPr kumimoji="1" lang="en-US" altLang="zh-CN" sz="2800" b="1" i="1" dirty="0" smtClean="0"/>
              <a:t>C</a:t>
            </a:r>
            <a:r>
              <a:rPr lang="zh-CN" altLang="en-US" sz="2800" b="1" dirty="0" smtClean="0"/>
              <a:t>的方程为：</a:t>
            </a:r>
            <a:endParaRPr lang="zh-CN" altLang="en-US" sz="2800" b="1" i="1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3568" y="968251"/>
          <a:ext cx="27511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77" name="Equation" r:id="rId4" imgW="1091880" imgH="482400" progId="Equation.KSEE3">
                  <p:embed/>
                </p:oleObj>
              </mc:Choice>
              <mc:Fallback>
                <p:oleObj name="Equation" r:id="rId4" imgW="1091880" imgH="4824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68251"/>
                        <a:ext cx="2751138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91432" y="128792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求锥面的方程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225770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解：</a:t>
            </a:r>
          </a:p>
        </p:txBody>
      </p:sp>
      <p:sp>
        <p:nvSpPr>
          <p:cNvPr id="10" name="矩形 9"/>
          <p:cNvSpPr/>
          <p:nvPr/>
        </p:nvSpPr>
        <p:spPr>
          <a:xfrm>
            <a:off x="1115616" y="2257708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代入具体公式：</a:t>
            </a:r>
            <a:endParaRPr lang="zh-CN" altLang="en-US" dirty="0"/>
          </a:p>
        </p:txBody>
      </p:sp>
      <p:graphicFrame>
        <p:nvGraphicFramePr>
          <p:cNvPr id="851972" name="Object 4"/>
          <p:cNvGraphicFramePr>
            <a:graphicFrameLocks noChangeAspect="1"/>
          </p:cNvGraphicFramePr>
          <p:nvPr/>
        </p:nvGraphicFramePr>
        <p:xfrm>
          <a:off x="683568" y="2852936"/>
          <a:ext cx="39989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78" name="Equation" r:id="rId6" imgW="1587240" imgH="482400" progId="Equation.KSEE3">
                  <p:embed/>
                </p:oleObj>
              </mc:Choice>
              <mc:Fallback>
                <p:oleObj name="Equation" r:id="rId6" imgW="1587240" imgH="48240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852936"/>
                        <a:ext cx="3998913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914" y="4725144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消去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，有</a:t>
            </a:r>
          </a:p>
        </p:txBody>
      </p:sp>
      <p:graphicFrame>
        <p:nvGraphicFramePr>
          <p:cNvPr id="851973" name="Object 5"/>
          <p:cNvGraphicFramePr>
            <a:graphicFrameLocks noChangeAspect="1"/>
          </p:cNvGraphicFramePr>
          <p:nvPr/>
        </p:nvGraphicFramePr>
        <p:xfrm>
          <a:off x="2301651" y="4725144"/>
          <a:ext cx="46466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79" name="Equation" r:id="rId8" imgW="1930320" imgH="228600" progId="Equation.DSMT4">
                  <p:embed/>
                </p:oleObj>
              </mc:Choice>
              <mc:Fallback>
                <p:oleObj name="Equation" r:id="rId8" imgW="193032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651" y="4725144"/>
                        <a:ext cx="464661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4" name="Object 6"/>
          <p:cNvGraphicFramePr>
            <a:graphicFrameLocks noChangeAspect="1"/>
          </p:cNvGraphicFramePr>
          <p:nvPr/>
        </p:nvGraphicFramePr>
        <p:xfrm>
          <a:off x="645245" y="5949280"/>
          <a:ext cx="24145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80" name="Equation" r:id="rId10" imgW="1002960" imgH="203040" progId="Equation.DSMT4">
                  <p:embed/>
                </p:oleObj>
              </mc:Choice>
              <mc:Fallback>
                <p:oleObj name="Equation" r:id="rId10" imgW="10029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245" y="5949280"/>
                        <a:ext cx="24145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6" name="Object 8"/>
          <p:cNvGraphicFramePr>
            <a:graphicFrameLocks noChangeAspect="1"/>
          </p:cNvGraphicFramePr>
          <p:nvPr/>
        </p:nvGraphicFramePr>
        <p:xfrm>
          <a:off x="558453" y="4077072"/>
          <a:ext cx="61737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81" name="Equation" r:id="rId12" imgW="2450880" imgH="228600" progId="Equation.DSMT4">
                  <p:embed/>
                </p:oleObj>
              </mc:Choice>
              <mc:Fallback>
                <p:oleObj name="Equation" r:id="rId12" imgW="24508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53" y="4077072"/>
                        <a:ext cx="617378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544" y="537321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最终锥面的方程为：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5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531" name="Object 3"/>
          <p:cNvGraphicFramePr>
            <a:graphicFrameLocks noChangeAspect="1"/>
          </p:cNvGraphicFramePr>
          <p:nvPr/>
        </p:nvGraphicFramePr>
        <p:xfrm>
          <a:off x="755576" y="4293096"/>
          <a:ext cx="3073847" cy="105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070" name="Equation" r:id="rId3" imgW="1015920" imgH="419040" progId="Equation.DSMT4">
                  <p:embed/>
                </p:oleObj>
              </mc:Choice>
              <mc:Fallback>
                <p:oleObj name="Equation" r:id="rId3" imgW="10159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293096"/>
                        <a:ext cx="3073847" cy="1053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4067944" y="4581128"/>
            <a:ext cx="2016224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+mn-ea"/>
                <a:ea typeface="+mn-ea"/>
              </a:rPr>
              <a:t>称为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+mn-ea"/>
                <a:ea typeface="+mn-ea"/>
              </a:rPr>
              <a:t>圆锥</a:t>
            </a:r>
            <a:r>
              <a:rPr kumimoji="1"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面</a:t>
            </a:r>
          </a:p>
        </p:txBody>
      </p:sp>
      <p:pic>
        <p:nvPicPr>
          <p:cNvPr id="534533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516216" y="1440904"/>
            <a:ext cx="2205038" cy="4724400"/>
          </a:xfrm>
          <a:prstGeom prst="rect">
            <a:avLst/>
          </a:prstGeom>
          <a:noFill/>
          <a:ln w="19050">
            <a:solidFill>
              <a:srgbClr val="CC3300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47977" y="825659"/>
            <a:ext cx="7276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例：</a:t>
            </a:r>
            <a:r>
              <a:rPr lang="zh-CN" altLang="en-US" sz="2800" b="1" dirty="0" smtClean="0"/>
              <a:t>设锥面的顶点为原点，准线</a:t>
            </a:r>
            <a:r>
              <a:rPr kumimoji="1" lang="en-US" altLang="zh-CN" sz="2800" b="1" i="1" dirty="0" smtClean="0"/>
              <a:t>C</a:t>
            </a:r>
            <a:r>
              <a:rPr lang="zh-CN" altLang="en-US" sz="2800" b="1" dirty="0" smtClean="0"/>
              <a:t>的方程为：</a:t>
            </a:r>
            <a:endParaRPr lang="zh-CN" altLang="en-US" sz="2800" b="1" i="1" dirty="0" smtClean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69243" y="1401723"/>
          <a:ext cx="204628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071" name="Equation" r:id="rId6" imgW="812520" imgH="482400" progId="Equation.KSEE3">
                  <p:embed/>
                </p:oleObj>
              </mc:Choice>
              <mc:Fallback>
                <p:oleObj name="Equation" r:id="rId6" imgW="812520" imgH="48240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243" y="1401723"/>
                        <a:ext cx="2046287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40236" y="1689755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求锥面的方程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335" y="2526824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解：直接代入顶点为原点的公式：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3501008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消去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，有</a:t>
            </a:r>
          </a:p>
        </p:txBody>
      </p:sp>
      <p:graphicFrame>
        <p:nvGraphicFramePr>
          <p:cNvPr id="856069" name="Object 5"/>
          <p:cNvGraphicFramePr>
            <a:graphicFrameLocks noChangeAspect="1"/>
          </p:cNvGraphicFramePr>
          <p:nvPr/>
        </p:nvGraphicFramePr>
        <p:xfrm>
          <a:off x="683568" y="3068960"/>
          <a:ext cx="287813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072" name="Equation" r:id="rId8" imgW="1143000" imgH="482400" progId="Equation.KSEE3">
                  <p:embed/>
                </p:oleObj>
              </mc:Choice>
              <mc:Fallback>
                <p:oleObj name="Equation" r:id="rId8" imgW="1143000" imgH="48240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68960"/>
                        <a:ext cx="2878137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15816" y="188640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+mj-ea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+mj-ea"/>
                <a:ea typeface="+mj-ea"/>
              </a:rPr>
              <a:t>2.4 </a:t>
            </a:r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圆锥面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5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2" grpId="0"/>
      <p:bldP spid="9" grpId="0"/>
      <p:bldP spid="11" grpId="0"/>
      <p:bldP spid="1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460" y="11663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圆锥面的特点：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764704"/>
            <a:ext cx="6415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连接顶点和准线圆的圆心，得一条直线</a:t>
            </a:r>
            <a:r>
              <a:rPr lang="en-US" altLang="zh-CN" sz="2800" b="1" dirty="0" smtClean="0"/>
              <a:t>l</a:t>
            </a:r>
            <a:endParaRPr lang="zh-CN" altLang="en-US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393612"/>
            <a:ext cx="8218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直线</a:t>
            </a:r>
            <a:r>
              <a:rPr lang="en-US" altLang="zh-CN" sz="2800" b="1" dirty="0" smtClean="0"/>
              <a:t>l</a:t>
            </a:r>
            <a:r>
              <a:rPr lang="zh-CN" altLang="en-US" sz="2800" b="1" dirty="0" smtClean="0"/>
              <a:t>和每一条母线所夹的锐角都相同，这个角称为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chemeClr val="accent1"/>
                </a:solidFill>
              </a:rPr>
              <a:t>半顶角</a:t>
            </a:r>
            <a:r>
              <a:rPr lang="el-GR" altLang="zh-CN" sz="2800" b="1" dirty="0" smtClean="0">
                <a:solidFill>
                  <a:schemeClr val="accent1"/>
                </a:solidFill>
              </a:rPr>
              <a:t>α</a:t>
            </a:r>
            <a:endParaRPr lang="zh-CN" altLang="en-US" sz="2800" b="1" dirty="0" smtClean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49289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即</a:t>
            </a:r>
            <a:r>
              <a:rPr lang="en-US" altLang="zh-CN" sz="2800" b="1" i="1" dirty="0" smtClean="0"/>
              <a:t>l</a:t>
            </a:r>
            <a:r>
              <a:rPr lang="zh-CN" altLang="en-US" sz="2800" b="1" dirty="0" smtClean="0"/>
              <a:t>实际上为圆锥面的一条对称轴，圆锥面是母线绕轴</a:t>
            </a:r>
            <a:r>
              <a:rPr lang="en-US" altLang="zh-CN" sz="2800" b="1" i="1" dirty="0" smtClean="0"/>
              <a:t>l</a:t>
            </a:r>
            <a:r>
              <a:rPr lang="zh-CN" altLang="en-US" sz="2800" b="1" dirty="0" smtClean="0"/>
              <a:t>旋转得到的，即圆锥面也是旋转面。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522920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如果已知顶点</a:t>
            </a:r>
            <a:r>
              <a:rPr lang="en-US" altLang="zh-CN" sz="2800" b="1" dirty="0" smtClean="0"/>
              <a:t>M</a:t>
            </a:r>
            <a:r>
              <a:rPr lang="en-US" altLang="zh-CN" sz="2800" b="1" baseline="-25000" dirty="0" smtClean="0"/>
              <a:t>0</a:t>
            </a:r>
            <a:r>
              <a:rPr lang="zh-CN" altLang="en-US" sz="2800" b="1" dirty="0" smtClean="0"/>
              <a:t>，轴</a:t>
            </a:r>
            <a:r>
              <a:rPr lang="en-US" altLang="zh-CN" sz="2800" b="1" i="1" dirty="0" smtClean="0"/>
              <a:t>l</a:t>
            </a:r>
            <a:r>
              <a:rPr lang="zh-CN" altLang="en-US" sz="2800" b="1" dirty="0" smtClean="0"/>
              <a:t>的方向向量</a:t>
            </a:r>
            <a:r>
              <a:rPr lang="en-US" altLang="zh-CN" sz="2800" b="1" dirty="0" smtClean="0"/>
              <a:t>v</a:t>
            </a:r>
            <a:r>
              <a:rPr lang="zh-CN" altLang="en-US" sz="2800" b="1" dirty="0" smtClean="0"/>
              <a:t>，以及半顶角</a:t>
            </a:r>
            <a:r>
              <a:rPr lang="el-GR" altLang="zh-CN" sz="2800" b="1" dirty="0" smtClean="0"/>
              <a:t>α</a:t>
            </a:r>
            <a:r>
              <a:rPr lang="zh-CN" altLang="en-US" sz="2800" b="1" dirty="0" smtClean="0"/>
              <a:t>，</a:t>
            </a:r>
            <a:endParaRPr lang="zh-CN" altLang="en-US" sz="2800" b="1" dirty="0" smtClean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786" y="3645024"/>
            <a:ext cx="6835526" cy="1303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/>
              <a:t>若知道顶点和准线，用锥面方程求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/>
              <a:t>若知道对称轴和母线，用旋转面方程求</a:t>
            </a:r>
            <a:endParaRPr lang="en-US" altLang="zh-CN" sz="28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539552" y="6002124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如何直接求出锥面方程？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756617" y="1453897"/>
            <a:ext cx="7343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kumimoji="1"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 dirty="0" smtClean="0">
                <a:latin typeface="宋体" pitchFamily="2" charset="-122"/>
              </a:rPr>
              <a:t>一条直线</a:t>
            </a:r>
            <a:r>
              <a:rPr kumimoji="1" lang="en-US" altLang="zh-CN" sz="2800" b="1" i="1" dirty="0" smtClean="0">
                <a:latin typeface="+mn-lt"/>
              </a:rPr>
              <a:t>l</a:t>
            </a:r>
            <a:r>
              <a:rPr kumimoji="1" lang="zh-CN" altLang="en-US" sz="2800" b="1" dirty="0" smtClean="0">
                <a:latin typeface="宋体" pitchFamily="2" charset="-122"/>
              </a:rPr>
              <a:t>沿着一条空间曲线</a:t>
            </a:r>
            <a:r>
              <a:rPr kumimoji="1" lang="en-US" altLang="zh-CN" sz="2800" b="1" i="1" dirty="0" smtClean="0">
                <a:latin typeface="+mn-lt"/>
              </a:rPr>
              <a:t>C</a:t>
            </a:r>
            <a:r>
              <a:rPr kumimoji="1" lang="zh-CN" altLang="en-US" sz="2800" b="1" dirty="0" smtClean="0">
                <a:latin typeface="宋体" pitchFamily="2" charset="-122"/>
              </a:rPr>
              <a:t>移动时所形成的曲</a:t>
            </a:r>
            <a:r>
              <a:rPr kumimoji="1" lang="zh-CN" altLang="en-US" sz="2800" b="1" dirty="0">
                <a:latin typeface="宋体" pitchFamily="2" charset="-122"/>
              </a:rPr>
              <a:t>面称为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柱面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55650" y="3398634"/>
            <a:ext cx="230418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 smtClean="0"/>
              <a:t>动直线</a:t>
            </a:r>
            <a:r>
              <a:rPr kumimoji="1" lang="en-US" altLang="zh-CN" sz="2800" b="1" i="1" dirty="0" smtClean="0"/>
              <a:t>l</a:t>
            </a:r>
            <a:r>
              <a:rPr kumimoji="1" lang="zh-CN" altLang="en-US" sz="2800" b="1" dirty="0" smtClean="0"/>
              <a:t>称作</a:t>
            </a:r>
            <a:r>
              <a:rPr kumimoji="1" lang="zh-CN" altLang="en-US" sz="2800" b="1" dirty="0" smtClean="0">
                <a:solidFill>
                  <a:schemeClr val="accent1"/>
                </a:solidFill>
                <a:ea typeface="黑体" pitchFamily="2" charset="-122"/>
              </a:rPr>
              <a:t>母线</a:t>
            </a:r>
            <a:r>
              <a:rPr kumimoji="1" lang="zh-CN" altLang="en-US" sz="2800" b="1" dirty="0" smtClean="0">
                <a:solidFill>
                  <a:schemeClr val="accent1"/>
                </a:solidFill>
              </a:rPr>
              <a:t>，</a:t>
            </a:r>
            <a:r>
              <a:rPr kumimoji="1" lang="zh-CN" altLang="en-US" sz="2800" b="1" dirty="0" smtClean="0"/>
              <a:t>定</a:t>
            </a:r>
            <a:r>
              <a:rPr kumimoji="1" lang="zh-CN" altLang="en-US" sz="2800" b="1" dirty="0"/>
              <a:t>曲</a:t>
            </a:r>
            <a:r>
              <a:rPr kumimoji="1" lang="zh-CN" altLang="en-US" sz="2800" b="1" dirty="0" smtClean="0"/>
              <a:t>线</a:t>
            </a:r>
            <a:r>
              <a:rPr kumimoji="1" lang="en-US" altLang="zh-CN" sz="2800" b="1" i="1" dirty="0" smtClean="0"/>
              <a:t>C</a:t>
            </a:r>
            <a:r>
              <a:rPr kumimoji="1" lang="zh-CN" altLang="en-US" sz="2800" b="1" dirty="0" smtClean="0"/>
              <a:t>称作</a:t>
            </a:r>
            <a:r>
              <a:rPr kumimoji="1" lang="zh-CN" altLang="en-US" sz="2800" b="1" dirty="0" smtClean="0">
                <a:solidFill>
                  <a:schemeClr val="accent1"/>
                </a:solidFill>
                <a:ea typeface="黑体" pitchFamily="2" charset="-122"/>
              </a:rPr>
              <a:t>准线</a:t>
            </a:r>
            <a:endParaRPr kumimoji="1" lang="en-US" altLang="zh-CN" sz="2800" b="1" dirty="0">
              <a:solidFill>
                <a:schemeClr val="accent1"/>
              </a:solidFill>
            </a:endParaRPr>
          </a:p>
        </p:txBody>
      </p:sp>
      <p:sp>
        <p:nvSpPr>
          <p:cNvPr id="527366" name="Line 6"/>
          <p:cNvSpPr>
            <a:spLocks noChangeShapeType="1"/>
          </p:cNvSpPr>
          <p:nvPr/>
        </p:nvSpPr>
        <p:spPr bwMode="auto">
          <a:xfrm>
            <a:off x="6084888" y="3326874"/>
            <a:ext cx="433387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67" name="Freeform 7"/>
          <p:cNvSpPr>
            <a:spLocks/>
          </p:cNvSpPr>
          <p:nvPr/>
        </p:nvSpPr>
        <p:spPr bwMode="auto">
          <a:xfrm>
            <a:off x="4787900" y="4633387"/>
            <a:ext cx="1728788" cy="625475"/>
          </a:xfrm>
          <a:custGeom>
            <a:avLst/>
            <a:gdLst/>
            <a:ahLst/>
            <a:cxnLst>
              <a:cxn ang="0">
                <a:pos x="0" y="129"/>
              </a:cxn>
              <a:cxn ang="0">
                <a:pos x="272" y="38"/>
              </a:cxn>
              <a:cxn ang="0">
                <a:pos x="544" y="356"/>
              </a:cxn>
              <a:cxn ang="0">
                <a:pos x="1089" y="265"/>
              </a:cxn>
            </a:cxnLst>
            <a:rect l="0" t="0" r="r" b="b"/>
            <a:pathLst>
              <a:path w="1089" h="394">
                <a:moveTo>
                  <a:pt x="0" y="129"/>
                </a:moveTo>
                <a:cubicBezTo>
                  <a:pt x="90" y="64"/>
                  <a:pt x="181" y="0"/>
                  <a:pt x="272" y="38"/>
                </a:cubicBezTo>
                <a:cubicBezTo>
                  <a:pt x="363" y="76"/>
                  <a:pt x="408" y="318"/>
                  <a:pt x="544" y="356"/>
                </a:cubicBezTo>
                <a:cubicBezTo>
                  <a:pt x="680" y="394"/>
                  <a:pt x="998" y="280"/>
                  <a:pt x="1089" y="26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>
            <a:off x="3419475" y="3253849"/>
            <a:ext cx="433388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69" name="Freeform 9"/>
          <p:cNvSpPr>
            <a:spLocks/>
          </p:cNvSpPr>
          <p:nvPr/>
        </p:nvSpPr>
        <p:spPr bwMode="auto">
          <a:xfrm>
            <a:off x="4470400" y="3044299"/>
            <a:ext cx="420688" cy="171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5" y="1079"/>
              </a:cxn>
            </a:cxnLst>
            <a:rect l="0" t="0" r="r" b="b"/>
            <a:pathLst>
              <a:path w="265" h="1079">
                <a:moveTo>
                  <a:pt x="0" y="0"/>
                </a:moveTo>
                <a:lnTo>
                  <a:pt x="265" y="107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70" name="Line 10"/>
          <p:cNvSpPr>
            <a:spLocks noChangeShapeType="1"/>
          </p:cNvSpPr>
          <p:nvPr/>
        </p:nvSpPr>
        <p:spPr bwMode="auto">
          <a:xfrm>
            <a:off x="4572000" y="2966512"/>
            <a:ext cx="433388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71" name="Line 11"/>
          <p:cNvSpPr>
            <a:spLocks noChangeShapeType="1"/>
          </p:cNvSpPr>
          <p:nvPr/>
        </p:nvSpPr>
        <p:spPr bwMode="auto">
          <a:xfrm>
            <a:off x="4716463" y="2966512"/>
            <a:ext cx="433387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72" name="Line 12"/>
          <p:cNvSpPr>
            <a:spLocks noChangeShapeType="1"/>
          </p:cNvSpPr>
          <p:nvPr/>
        </p:nvSpPr>
        <p:spPr bwMode="auto">
          <a:xfrm>
            <a:off x="4859338" y="3037949"/>
            <a:ext cx="433387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73" name="Line 13"/>
          <p:cNvSpPr>
            <a:spLocks noChangeShapeType="1"/>
          </p:cNvSpPr>
          <p:nvPr/>
        </p:nvSpPr>
        <p:spPr bwMode="auto">
          <a:xfrm>
            <a:off x="5508625" y="3469749"/>
            <a:ext cx="433388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74" name="Line 14"/>
          <p:cNvSpPr>
            <a:spLocks noChangeShapeType="1"/>
          </p:cNvSpPr>
          <p:nvPr/>
        </p:nvSpPr>
        <p:spPr bwMode="auto">
          <a:xfrm>
            <a:off x="5003800" y="3253849"/>
            <a:ext cx="433388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75" name="Line 15"/>
          <p:cNvSpPr>
            <a:spLocks noChangeShapeType="1"/>
          </p:cNvSpPr>
          <p:nvPr/>
        </p:nvSpPr>
        <p:spPr bwMode="auto">
          <a:xfrm>
            <a:off x="5219700" y="3469749"/>
            <a:ext cx="433388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>
            <a:off x="5364163" y="3469749"/>
            <a:ext cx="433387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77" name="Freeform 17"/>
          <p:cNvSpPr>
            <a:spLocks/>
          </p:cNvSpPr>
          <p:nvPr/>
        </p:nvSpPr>
        <p:spPr bwMode="auto">
          <a:xfrm>
            <a:off x="5935663" y="3349099"/>
            <a:ext cx="436562" cy="177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5" y="1116"/>
              </a:cxn>
            </a:cxnLst>
            <a:rect l="0" t="0" r="r" b="b"/>
            <a:pathLst>
              <a:path w="275" h="1116">
                <a:moveTo>
                  <a:pt x="0" y="0"/>
                </a:moveTo>
                <a:lnTo>
                  <a:pt x="275" y="11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78" name="Line 18"/>
          <p:cNvSpPr>
            <a:spLocks noChangeShapeType="1"/>
          </p:cNvSpPr>
          <p:nvPr/>
        </p:nvSpPr>
        <p:spPr bwMode="auto">
          <a:xfrm>
            <a:off x="5795963" y="3398312"/>
            <a:ext cx="433387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79" name="Freeform 19"/>
          <p:cNvSpPr>
            <a:spLocks/>
          </p:cNvSpPr>
          <p:nvPr/>
        </p:nvSpPr>
        <p:spPr bwMode="auto">
          <a:xfrm>
            <a:off x="5630863" y="3436412"/>
            <a:ext cx="436562" cy="1741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5" y="1097"/>
              </a:cxn>
            </a:cxnLst>
            <a:rect l="0" t="0" r="r" b="b"/>
            <a:pathLst>
              <a:path w="275" h="1097">
                <a:moveTo>
                  <a:pt x="0" y="0"/>
                </a:moveTo>
                <a:lnTo>
                  <a:pt x="275" y="10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80" name="Freeform 20"/>
          <p:cNvSpPr>
            <a:spLocks/>
          </p:cNvSpPr>
          <p:nvPr/>
        </p:nvSpPr>
        <p:spPr bwMode="auto">
          <a:xfrm>
            <a:off x="4356100" y="2893487"/>
            <a:ext cx="1728788" cy="625475"/>
          </a:xfrm>
          <a:custGeom>
            <a:avLst/>
            <a:gdLst/>
            <a:ahLst/>
            <a:cxnLst>
              <a:cxn ang="0">
                <a:pos x="0" y="129"/>
              </a:cxn>
              <a:cxn ang="0">
                <a:pos x="272" y="38"/>
              </a:cxn>
              <a:cxn ang="0">
                <a:pos x="544" y="356"/>
              </a:cxn>
              <a:cxn ang="0">
                <a:pos x="1089" y="265"/>
              </a:cxn>
            </a:cxnLst>
            <a:rect l="0" t="0" r="r" b="b"/>
            <a:pathLst>
              <a:path w="1089" h="394">
                <a:moveTo>
                  <a:pt x="0" y="129"/>
                </a:moveTo>
                <a:cubicBezTo>
                  <a:pt x="90" y="64"/>
                  <a:pt x="181" y="0"/>
                  <a:pt x="272" y="38"/>
                </a:cubicBezTo>
                <a:cubicBezTo>
                  <a:pt x="363" y="76"/>
                  <a:pt x="408" y="318"/>
                  <a:pt x="544" y="356"/>
                </a:cubicBezTo>
                <a:cubicBezTo>
                  <a:pt x="680" y="394"/>
                  <a:pt x="998" y="280"/>
                  <a:pt x="1089" y="26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81" name="Line 21"/>
          <p:cNvSpPr>
            <a:spLocks noChangeShapeType="1"/>
          </p:cNvSpPr>
          <p:nvPr/>
        </p:nvSpPr>
        <p:spPr bwMode="auto">
          <a:xfrm>
            <a:off x="6084888" y="3326874"/>
            <a:ext cx="433387" cy="1728788"/>
          </a:xfrm>
          <a:prstGeom prst="line">
            <a:avLst/>
          </a:prstGeom>
          <a:noFill/>
          <a:ln w="57150">
            <a:solidFill>
              <a:srgbClr val="283BF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7382" name="AutoShape 22"/>
          <p:cNvSpPr>
            <a:spLocks noChangeArrowheads="1"/>
          </p:cNvSpPr>
          <p:nvPr/>
        </p:nvSpPr>
        <p:spPr bwMode="auto">
          <a:xfrm>
            <a:off x="7164388" y="2822049"/>
            <a:ext cx="1008062" cy="935038"/>
          </a:xfrm>
          <a:prstGeom prst="wedgeRectCallout">
            <a:avLst>
              <a:gd name="adj1" fmla="val -142440"/>
              <a:gd name="adj2" fmla="val 78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400" b="1">
                <a:latin typeface="Arial" charset="0"/>
              </a:rPr>
              <a:t>母线</a:t>
            </a:r>
          </a:p>
        </p:txBody>
      </p:sp>
      <p:sp>
        <p:nvSpPr>
          <p:cNvPr id="527383" name="AutoShape 23"/>
          <p:cNvSpPr>
            <a:spLocks noChangeArrowheads="1"/>
          </p:cNvSpPr>
          <p:nvPr/>
        </p:nvSpPr>
        <p:spPr bwMode="auto">
          <a:xfrm>
            <a:off x="7092950" y="5342999"/>
            <a:ext cx="719138" cy="863600"/>
          </a:xfrm>
          <a:prstGeom prst="wedgeRoundRectCallout">
            <a:avLst>
              <a:gd name="adj1" fmla="val -185764"/>
              <a:gd name="adj2" fmla="val -702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400" b="1">
                <a:latin typeface="Arial" charset="0"/>
              </a:rPr>
              <a:t>准线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8670" y="573325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母线方向唯一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70716" y="385500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+mj-ea"/>
                <a:ea typeface="+mj-ea"/>
              </a:rPr>
              <a:t>2.1 </a:t>
            </a:r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柱面方程的建立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56069E-6 L 0.10243 -0.02104 " pathEditMode="relative" ptsTypes="AA">
                                      <p:cBhvr>
                                        <p:cTn id="26" dur="2000" fill="hold"/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745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2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repeatCount="indefinite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8178E-6 C -0.01511 0.00393 -0.06754 0.03467 -0.09115 0.02681 C -0.11476 0.01895 -0.12518 -0.03861 -0.14219 -0.04716 C -0.1592 -0.05571 -0.18247 -0.02959 -0.19306 -0.02497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527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0" y="-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52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/>
      <p:bldP spid="527364" grpId="0"/>
      <p:bldP spid="527366" grpId="0" animBg="1"/>
      <p:bldP spid="527367" grpId="0" animBg="1"/>
      <p:bldP spid="527368" grpId="0" animBg="1"/>
      <p:bldP spid="527368" grpId="1" animBg="1"/>
      <p:bldP spid="527369" grpId="0" animBg="1"/>
      <p:bldP spid="527370" grpId="0" animBg="1"/>
      <p:bldP spid="527371" grpId="0" animBg="1"/>
      <p:bldP spid="527372" grpId="0" animBg="1"/>
      <p:bldP spid="527373" grpId="0" animBg="1"/>
      <p:bldP spid="527374" grpId="0" animBg="1"/>
      <p:bldP spid="527375" grpId="0" animBg="1"/>
      <p:bldP spid="527376" grpId="0" animBg="1"/>
      <p:bldP spid="527377" grpId="0" animBg="1"/>
      <p:bldP spid="527378" grpId="0" animBg="1"/>
      <p:bldP spid="527379" grpId="0" animBg="1"/>
      <p:bldP spid="527380" grpId="0" animBg="1"/>
      <p:bldP spid="527381" grpId="0" animBg="1"/>
      <p:bldP spid="527381" grpId="1" animBg="1"/>
      <p:bldP spid="527382" grpId="0" animBg="1"/>
      <p:bldP spid="527383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633123" y="764704"/>
            <a:ext cx="0" cy="23762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697019" y="187454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095" name="Equation" r:id="rId3" imgW="114120" imgH="114120" progId="Equation.3">
                  <p:embed/>
                </p:oleObj>
              </mc:Choice>
              <mc:Fallback>
                <p:oleObj name="Equation" r:id="rId3" imgW="114120" imgH="114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019" y="1874540"/>
                        <a:ext cx="1143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183285" y="1772816"/>
            <a:ext cx="1260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000000"/>
                </a:solidFill>
              </a:rPr>
              <a:t>M(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x,y,z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  <a:endParaRPr lang="zh-CN" altLang="en-US" sz="2400" b="1" i="1" dirty="0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3484" y="116632"/>
            <a:ext cx="2207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000000"/>
                </a:solidFill>
              </a:rPr>
              <a:t>M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(x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,y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,z</a:t>
            </a:r>
            <a:r>
              <a:rPr lang="en-US" altLang="zh-CN" sz="2400" b="1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  <a:endParaRPr lang="zh-CN" altLang="en-US" sz="2400" b="1" i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7555662" y="692696"/>
          <a:ext cx="149469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096" name="Equation" r:id="rId5" imgW="114120" imgH="114120" progId="Equation.3">
                  <p:embed/>
                </p:oleObj>
              </mc:Choice>
              <mc:Fallback>
                <p:oleObj name="Equation" r:id="rId5" imgW="114120" imgH="114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662" y="692696"/>
                        <a:ext cx="149469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H="1">
            <a:off x="6156176" y="764704"/>
            <a:ext cx="1440160" cy="19442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弧形 12"/>
          <p:cNvSpPr/>
          <p:nvPr/>
        </p:nvSpPr>
        <p:spPr>
          <a:xfrm rot="9549481">
            <a:off x="7201292" y="890923"/>
            <a:ext cx="432048" cy="692244"/>
          </a:xfrm>
          <a:prstGeom prst="arc">
            <a:avLst>
              <a:gd name="adj1" fmla="val 15301345"/>
              <a:gd name="adj2" fmla="val 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39286" y="148478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b="1" dirty="0" smtClean="0"/>
              <a:t>α</a:t>
            </a:r>
            <a:endParaRPr lang="zh-CN" altLang="en-US" sz="2800" b="1" dirty="0" smtClean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34752" y="548680"/>
          <a:ext cx="3505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097" name="Equation" r:id="rId6" imgW="1460160" imgH="330120" progId="Equation.KSEE3">
                  <p:embed/>
                </p:oleObj>
              </mc:Choice>
              <mc:Fallback>
                <p:oleObj name="Equation" r:id="rId6" imgW="1460160" imgH="33012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52" y="548680"/>
                        <a:ext cx="35052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093" name="Object 5"/>
          <p:cNvGraphicFramePr>
            <a:graphicFrameLocks noChangeAspect="1"/>
          </p:cNvGraphicFramePr>
          <p:nvPr/>
        </p:nvGraphicFramePr>
        <p:xfrm>
          <a:off x="687388" y="1556197"/>
          <a:ext cx="3352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098" name="Equation" r:id="rId8" imgW="1396800" imgH="330120" progId="Equation.KSEE3">
                  <p:embed/>
                </p:oleObj>
              </mc:Choice>
              <mc:Fallback>
                <p:oleObj name="Equation" r:id="rId8" imgW="1396800" imgH="33012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556197"/>
                        <a:ext cx="335280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7094" name="Object 6"/>
          <p:cNvGraphicFramePr>
            <a:graphicFrameLocks noChangeAspect="1"/>
          </p:cNvGraphicFramePr>
          <p:nvPr/>
        </p:nvGraphicFramePr>
        <p:xfrm>
          <a:off x="755576" y="2558157"/>
          <a:ext cx="28654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099" name="Equation" r:id="rId10" imgW="1193760" imgH="482400" progId="Equation.KSEE3">
                  <p:embed/>
                </p:oleObj>
              </mc:Choice>
              <mc:Fallback>
                <p:oleObj name="Equation" r:id="rId10" imgW="1193760" imgH="482400" progId="Equation.KSEE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558157"/>
                        <a:ext cx="2865438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6027" y="4005064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代入坐标可求得圆锥面的方程。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4777988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例：</a:t>
            </a:r>
            <a:r>
              <a:rPr lang="zh-CN" altLang="en-US" sz="2800" b="1" dirty="0" smtClean="0"/>
              <a:t>以三根坐标轴为母线的圆锥面的方程。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557007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9632" y="5570076"/>
            <a:ext cx="551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母线的交点必然为顶点，即原点</a:t>
            </a:r>
            <a:r>
              <a:rPr lang="en-US" altLang="zh-CN" sz="2800" b="1" dirty="0" smtClean="0"/>
              <a:t>O</a:t>
            </a:r>
            <a:endParaRPr lang="zh-CN" altLang="en-US" sz="2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32240" y="557007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再求对称轴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5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6" grpId="0"/>
      <p:bldP spid="17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4624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不妨设对称轴的方向向量为</a:t>
            </a:r>
            <a:r>
              <a:rPr lang="en-US" altLang="zh-CN" sz="2800" b="1" dirty="0" smtClean="0"/>
              <a:t>v(</a:t>
            </a:r>
            <a:r>
              <a:rPr lang="en-US" altLang="zh-CN" sz="2800" b="1" dirty="0" err="1" smtClean="0"/>
              <a:t>l,m,n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，则三条母线和</a:t>
            </a:r>
            <a:r>
              <a:rPr lang="en-US" altLang="zh-CN" sz="2800" b="1" dirty="0" smtClean="0"/>
              <a:t>v</a:t>
            </a:r>
            <a:r>
              <a:rPr lang="zh-CN" altLang="en-US" sz="2800" b="1" dirty="0" smtClean="0"/>
              <a:t>所夹的锐角要相同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27684" y="1052736"/>
          <a:ext cx="5724636" cy="66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120" name="Equation" r:id="rId4" imgW="2171520" imgH="253800" progId="Equation.KSEE3">
                  <p:embed/>
                </p:oleObj>
              </mc:Choice>
              <mc:Fallback>
                <p:oleObj name="Equation" r:id="rId4" imgW="2171520" imgH="2538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1052736"/>
                        <a:ext cx="5724636" cy="66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0632" y="1772816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即：</a:t>
            </a:r>
            <a:r>
              <a:rPr lang="en-US" altLang="zh-CN" sz="2800" b="1" dirty="0" smtClean="0"/>
              <a:t>|l|=|m|=|n|</a:t>
            </a:r>
            <a:endParaRPr lang="zh-CN" altLang="en-US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8728" y="2420888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考虑其中一种情况，</a:t>
            </a:r>
            <a:r>
              <a:rPr lang="en-US" altLang="zh-CN" sz="2800" b="1" dirty="0" smtClean="0"/>
              <a:t>l=m=n=1</a:t>
            </a:r>
            <a:endParaRPr lang="zh-CN" altLang="en-US" sz="28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34019" y="306896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根据半顶角求锥面方程的公式：</a:t>
            </a:r>
          </a:p>
        </p:txBody>
      </p:sp>
      <p:graphicFrame>
        <p:nvGraphicFramePr>
          <p:cNvPr id="858117" name="Object 5"/>
          <p:cNvGraphicFramePr>
            <a:graphicFrameLocks noChangeAspect="1"/>
          </p:cNvGraphicFramePr>
          <p:nvPr/>
        </p:nvGraphicFramePr>
        <p:xfrm>
          <a:off x="814388" y="3645024"/>
          <a:ext cx="45720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121" name="Equation" r:id="rId6" imgW="1904760" imgH="482400" progId="Equation.KSEE3">
                  <p:embed/>
                </p:oleObj>
              </mc:Choice>
              <mc:Fallback>
                <p:oleObj name="Equation" r:id="rId6" imgW="1904760" imgH="48240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645024"/>
                        <a:ext cx="457200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827584" y="4970909"/>
          <a:ext cx="26828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122" name="Equation" r:id="rId8" imgW="1117440" imgH="457200" progId="Equation.KSEE3">
                  <p:embed/>
                </p:oleObj>
              </mc:Choice>
              <mc:Fallback>
                <p:oleObj name="Equation" r:id="rId8" imgW="1117440" imgH="457200" progId="Equation.KSEE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970909"/>
                        <a:ext cx="26828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0375" y="616530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化简为：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229421" y="6165304"/>
          <a:ext cx="24145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123" name="Equation" r:id="rId10" imgW="1002960" imgH="203040" progId="Equation.KSEE3">
                  <p:embed/>
                </p:oleObj>
              </mc:Choice>
              <mc:Fallback>
                <p:oleObj name="Equation" r:id="rId10" imgW="1002960" imgH="203040" progId="Equation.KSEE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421" y="6165304"/>
                        <a:ext cx="241458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396" y="836712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作业：</a:t>
            </a:r>
            <a:r>
              <a:rPr lang="en-US" altLang="zh-CN" sz="2800" b="1" dirty="0" smtClean="0">
                <a:latin typeface="+mn-ea"/>
                <a:ea typeface="+mn-ea"/>
              </a:rPr>
              <a:t>P90</a:t>
            </a:r>
            <a:r>
              <a:rPr lang="zh-CN" altLang="en-US" sz="2800" b="1" dirty="0" smtClean="0">
                <a:latin typeface="+mn-ea"/>
                <a:ea typeface="+mn-ea"/>
              </a:rPr>
              <a:t>，习题</a:t>
            </a:r>
            <a:r>
              <a:rPr lang="en-US" altLang="zh-CN" sz="2800" b="1" dirty="0" smtClean="0">
                <a:latin typeface="+mn-ea"/>
                <a:ea typeface="+mn-ea"/>
              </a:rPr>
              <a:t>3.2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3,4(3),5</a:t>
            </a:r>
            <a:endParaRPr lang="zh-CN" alt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780928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6,8,9(4)</a:t>
            </a:r>
            <a:endParaRPr lang="zh-CN" altLang="en-US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7298" y="37170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思考：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696" y="371703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平面可以看做哪类型曲面？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6028" y="2564904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latin typeface="+mj-ea"/>
                <a:ea typeface="+mj-ea"/>
              </a:rPr>
              <a:t>§3 </a:t>
            </a:r>
            <a:r>
              <a:rPr lang="zh-CN" altLang="en-US" b="1" dirty="0" smtClean="0">
                <a:solidFill>
                  <a:schemeClr val="accent2"/>
                </a:solidFill>
                <a:latin typeface="+mj-ea"/>
                <a:ea typeface="+mj-ea"/>
              </a:rPr>
              <a:t>二次曲面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大家观察一下我们之前求出的很多曲面的方程：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42739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圆锥面</a:t>
            </a:r>
          </a:p>
        </p:txBody>
      </p:sp>
      <p:graphicFrame>
        <p:nvGraphicFramePr>
          <p:cNvPr id="860163" name="Object 3"/>
          <p:cNvGraphicFramePr>
            <a:graphicFrameLocks noChangeAspect="1"/>
          </p:cNvGraphicFramePr>
          <p:nvPr/>
        </p:nvGraphicFramePr>
        <p:xfrm>
          <a:off x="683568" y="1412776"/>
          <a:ext cx="247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66" name="公式" r:id="rId3" imgW="2476440" imgH="927000" progId="Equation.3">
                  <p:embed/>
                </p:oleObj>
              </mc:Choice>
              <mc:Fallback>
                <p:oleObj name="公式" r:id="rId3" imgW="2476440" imgH="927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12776"/>
                        <a:ext cx="247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84155" y="170080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旋转椭球面</a:t>
            </a:r>
          </a:p>
        </p:txBody>
      </p:sp>
      <p:graphicFrame>
        <p:nvGraphicFramePr>
          <p:cNvPr id="860164" name="Object 4"/>
          <p:cNvGraphicFramePr>
            <a:graphicFrameLocks noChangeAspect="1"/>
          </p:cNvGraphicFramePr>
          <p:nvPr/>
        </p:nvGraphicFramePr>
        <p:xfrm>
          <a:off x="467544" y="2745036"/>
          <a:ext cx="23685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67"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45036"/>
                        <a:ext cx="2368550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27984" y="299695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双曲柱面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5816" y="537321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都是二次方程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535405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有何共同点？</a:t>
            </a:r>
          </a:p>
        </p:txBody>
      </p:sp>
      <p:graphicFrame>
        <p:nvGraphicFramePr>
          <p:cNvPr id="860165" name="Object 5"/>
          <p:cNvGraphicFramePr>
            <a:graphicFrameLocks noChangeAspect="1"/>
          </p:cNvGraphicFramePr>
          <p:nvPr/>
        </p:nvGraphicFramePr>
        <p:xfrm>
          <a:off x="467544" y="4005064"/>
          <a:ext cx="3073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68" name="Equation" r:id="rId7" imgW="1015920" imgH="419040" progId="Equation.DSMT4">
                  <p:embed/>
                </p:oleObj>
              </mc:Choice>
              <mc:Fallback>
                <p:oleObj name="Equation" r:id="rId7" imgW="101592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05064"/>
                        <a:ext cx="30734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539552" y="260648"/>
            <a:ext cx="84249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定义：</a:t>
            </a:r>
            <a:r>
              <a:rPr kumimoji="1" lang="zh-CN" altLang="en-US" sz="2800" b="1" dirty="0" smtClean="0">
                <a:latin typeface="+mn-ea"/>
                <a:ea typeface="+mn-ea"/>
              </a:rPr>
              <a:t>三</a:t>
            </a:r>
            <a:r>
              <a:rPr kumimoji="1" lang="zh-CN" altLang="en-US" sz="2800" b="1" dirty="0">
                <a:latin typeface="+mn-ea"/>
                <a:ea typeface="+mn-ea"/>
              </a:rPr>
              <a:t>元二次方程所表示的曲面称之为</a:t>
            </a:r>
            <a:r>
              <a:rPr kumimoji="1"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二次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+mn-ea"/>
                <a:ea typeface="+mn-ea"/>
              </a:rPr>
              <a:t>曲面．</a:t>
            </a:r>
            <a:endParaRPr kumimoji="1" lang="zh-CN" altLang="en-US" sz="28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539552" y="980728"/>
            <a:ext cx="6408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/>
              <a:t>与平面比较，平面是</a:t>
            </a:r>
            <a:r>
              <a:rPr kumimoji="1" lang="zh-CN" altLang="en-US" sz="2800" b="1" dirty="0" smtClean="0">
                <a:solidFill>
                  <a:schemeClr val="accent1"/>
                </a:solidFill>
                <a:ea typeface="黑体" pitchFamily="2" charset="-122"/>
              </a:rPr>
              <a:t>一</a:t>
            </a:r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次曲面</a:t>
            </a:r>
            <a:r>
              <a:rPr kumimoji="1" lang="zh-CN" altLang="en-US" sz="2800" b="1" dirty="0"/>
              <a:t>．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189" y="2348880"/>
            <a:ext cx="8262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在这一节中，我们从代数方程入手，系统地研究更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广泛</a:t>
            </a:r>
            <a:r>
              <a:rPr lang="zh-CN" altLang="en-US" sz="2800" b="1" dirty="0" smtClean="0"/>
              <a:t>的一系列二次曲面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1700808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上一节中我们构造了一系列比较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特殊</a:t>
            </a:r>
            <a:r>
              <a:rPr lang="zh-CN" altLang="en-US" sz="2800" b="1" dirty="0" smtClean="0"/>
              <a:t>的二次曲面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723" y="3501008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我们主要关注曲面的三方面性质：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560" y="4234967"/>
            <a:ext cx="1786066" cy="1930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>
                <a:solidFill>
                  <a:schemeClr val="accent2"/>
                </a:solidFill>
                <a:latin typeface="+mn-ea"/>
                <a:ea typeface="+mn-ea"/>
              </a:rPr>
              <a:t>对称性</a:t>
            </a:r>
            <a:endParaRPr lang="en-US" altLang="zh-CN" sz="28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>
                <a:solidFill>
                  <a:schemeClr val="accent2"/>
                </a:solidFill>
                <a:latin typeface="+mn-ea"/>
                <a:ea typeface="+mn-ea"/>
              </a:rPr>
              <a:t>范围</a:t>
            </a:r>
            <a:endParaRPr lang="en-US" altLang="zh-CN" sz="28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>
                <a:solidFill>
                  <a:schemeClr val="accent2"/>
                </a:solidFill>
                <a:latin typeface="+mn-ea"/>
                <a:ea typeface="+mn-ea"/>
              </a:rPr>
              <a:t>形状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utoUpdateAnimBg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67544" y="1556792"/>
            <a:ext cx="8064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截</a:t>
            </a:r>
            <a:r>
              <a:rPr kumimoji="1"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痕法</a:t>
            </a:r>
            <a:r>
              <a:rPr kumimoji="1" lang="zh-CN" altLang="en-US" sz="2800" b="1" dirty="0" smtClean="0"/>
              <a:t>：</a:t>
            </a:r>
            <a:r>
              <a:rPr kumimoji="1" lang="zh-CN" altLang="en-US" sz="2800" b="1" dirty="0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用坐标面和平行于坐标面的平面与曲面相截，考察其交线（即截痕）的形状，然后加以综合，从而了解曲面的全貌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．</a:t>
            </a:r>
            <a:endParaRPr kumimoji="1" lang="zh-CN" altLang="en-US" sz="2800" b="1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67544" y="3194973"/>
            <a:ext cx="82089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/>
              <a:t>同时截</a:t>
            </a:r>
            <a:r>
              <a:rPr kumimoji="1" lang="zh-CN" altLang="en-US" sz="2800" b="1" dirty="0"/>
              <a:t>痕</a:t>
            </a:r>
            <a:r>
              <a:rPr kumimoji="1" lang="zh-CN" altLang="en-US" sz="2800" b="1" dirty="0" smtClean="0"/>
              <a:t>法也可以帮助我们将二次曲面的坐标架中画出来</a:t>
            </a:r>
            <a:endParaRPr kumimoji="1"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48680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如何从方程出发研究二次曲面形状？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7298" name="Object 2"/>
          <p:cNvGraphicFramePr>
            <a:graphicFrameLocks noChangeAspect="1"/>
          </p:cNvGraphicFramePr>
          <p:nvPr/>
        </p:nvGraphicFramePr>
        <p:xfrm>
          <a:off x="472285" y="1124744"/>
          <a:ext cx="3667667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99" name="Equation" r:id="rId4" imgW="1409400" imgH="634680" progId="Equation.DSMT4">
                  <p:embed/>
                </p:oleObj>
              </mc:Choice>
              <mc:Fallback>
                <p:oleObj name="Equation" r:id="rId4" imgW="140940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5" y="1124744"/>
                        <a:ext cx="3667667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299" name="Oval 3"/>
          <p:cNvSpPr>
            <a:spLocks noChangeArrowheads="1"/>
          </p:cNvSpPr>
          <p:nvPr/>
        </p:nvSpPr>
        <p:spPr bwMode="auto">
          <a:xfrm>
            <a:off x="3362325" y="3056656"/>
            <a:ext cx="4713288" cy="22336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7300" name="Group 4"/>
          <p:cNvGrpSpPr>
            <a:grpSpLocks/>
          </p:cNvGrpSpPr>
          <p:nvPr/>
        </p:nvGrpSpPr>
        <p:grpSpPr bwMode="auto">
          <a:xfrm>
            <a:off x="3359150" y="3685306"/>
            <a:ext cx="4676775" cy="971550"/>
            <a:chOff x="1553" y="1064"/>
            <a:chExt cx="2518" cy="857"/>
          </a:xfrm>
        </p:grpSpPr>
        <p:sp>
          <p:nvSpPr>
            <p:cNvPr id="567301" name="Arc 5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02" name="Arc 6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7303" name="Group 7"/>
          <p:cNvGrpSpPr>
            <a:grpSpLocks/>
          </p:cNvGrpSpPr>
          <p:nvPr/>
        </p:nvGrpSpPr>
        <p:grpSpPr bwMode="auto">
          <a:xfrm rot="5367242">
            <a:off x="4602163" y="3704356"/>
            <a:ext cx="2211387" cy="906463"/>
            <a:chOff x="1553" y="1064"/>
            <a:chExt cx="2518" cy="857"/>
          </a:xfrm>
        </p:grpSpPr>
        <p:sp>
          <p:nvSpPr>
            <p:cNvPr id="567304" name="Arc 8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05" name="Arc 9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7310" name="Group 14"/>
          <p:cNvGrpSpPr>
            <a:grpSpLocks/>
          </p:cNvGrpSpPr>
          <p:nvPr/>
        </p:nvGrpSpPr>
        <p:grpSpPr bwMode="auto">
          <a:xfrm rot="5367242">
            <a:off x="3479800" y="3777382"/>
            <a:ext cx="1824037" cy="773112"/>
            <a:chOff x="1553" y="1064"/>
            <a:chExt cx="2518" cy="857"/>
          </a:xfrm>
        </p:grpSpPr>
        <p:sp>
          <p:nvSpPr>
            <p:cNvPr id="567311" name="Arc 15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12" name="Arc 16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7313" name="Group 17"/>
          <p:cNvGrpSpPr>
            <a:grpSpLocks/>
          </p:cNvGrpSpPr>
          <p:nvPr/>
        </p:nvGrpSpPr>
        <p:grpSpPr bwMode="auto">
          <a:xfrm>
            <a:off x="3967163" y="3212231"/>
            <a:ext cx="3497262" cy="539750"/>
            <a:chOff x="2881" y="1986"/>
            <a:chExt cx="2521" cy="859"/>
          </a:xfrm>
        </p:grpSpPr>
        <p:sp>
          <p:nvSpPr>
            <p:cNvPr id="567314" name="Arc 18"/>
            <p:cNvSpPr>
              <a:spLocks/>
            </p:cNvSpPr>
            <p:nvPr/>
          </p:nvSpPr>
          <p:spPr bwMode="auto">
            <a:xfrm rot="-16155315">
              <a:off x="3899" y="1341"/>
              <a:ext cx="504" cy="2503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15" name="Arc 19"/>
            <p:cNvSpPr>
              <a:spLocks/>
            </p:cNvSpPr>
            <p:nvPr/>
          </p:nvSpPr>
          <p:spPr bwMode="auto">
            <a:xfrm rot="16155315" flipV="1">
              <a:off x="3924" y="943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7316" name="Group 20"/>
          <p:cNvGrpSpPr>
            <a:grpSpLocks/>
          </p:cNvGrpSpPr>
          <p:nvPr/>
        </p:nvGrpSpPr>
        <p:grpSpPr bwMode="auto">
          <a:xfrm rot="5367242">
            <a:off x="6056313" y="3785318"/>
            <a:ext cx="1824038" cy="773113"/>
            <a:chOff x="1553" y="1064"/>
            <a:chExt cx="2518" cy="857"/>
          </a:xfrm>
        </p:grpSpPr>
        <p:sp>
          <p:nvSpPr>
            <p:cNvPr id="567317" name="Arc 21"/>
            <p:cNvSpPr>
              <a:spLocks/>
            </p:cNvSpPr>
            <p:nvPr/>
          </p:nvSpPr>
          <p:spPr bwMode="auto">
            <a:xfrm rot="-16155315">
              <a:off x="2586" y="435"/>
              <a:ext cx="468" cy="2503"/>
            </a:xfrm>
            <a:custGeom>
              <a:avLst/>
              <a:gdLst>
                <a:gd name="G0" fmla="+- 1881 0 0"/>
                <a:gd name="G1" fmla="+- 21600 0 0"/>
                <a:gd name="G2" fmla="+- 21600 0 0"/>
                <a:gd name="T0" fmla="*/ 901 w 23481"/>
                <a:gd name="T1" fmla="*/ 22 h 43200"/>
                <a:gd name="T2" fmla="*/ 0 w 23481"/>
                <a:gd name="T3" fmla="*/ 43118 h 43200"/>
                <a:gd name="T4" fmla="*/ 1881 w 2348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43200" fill="none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</a:path>
                <a:path w="23481" h="43200" stroke="0" extrusionOk="0">
                  <a:moveTo>
                    <a:pt x="901" y="22"/>
                  </a:moveTo>
                  <a:cubicBezTo>
                    <a:pt x="1227" y="7"/>
                    <a:pt x="1554" y="-1"/>
                    <a:pt x="1881" y="0"/>
                  </a:cubicBezTo>
                  <a:cubicBezTo>
                    <a:pt x="13810" y="0"/>
                    <a:pt x="23481" y="9670"/>
                    <a:pt x="23481" y="21600"/>
                  </a:cubicBezTo>
                  <a:cubicBezTo>
                    <a:pt x="23481" y="33529"/>
                    <a:pt x="13810" y="43200"/>
                    <a:pt x="1881" y="43200"/>
                  </a:cubicBezTo>
                  <a:cubicBezTo>
                    <a:pt x="1253" y="43200"/>
                    <a:pt x="625" y="43172"/>
                    <a:pt x="0" y="43117"/>
                  </a:cubicBezTo>
                  <a:lnTo>
                    <a:pt x="1881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18" name="Arc 22"/>
            <p:cNvSpPr>
              <a:spLocks/>
            </p:cNvSpPr>
            <p:nvPr/>
          </p:nvSpPr>
          <p:spPr bwMode="auto">
            <a:xfrm rot="16155315" flipV="1">
              <a:off x="2596" y="21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7319" name="Group 23"/>
          <p:cNvGrpSpPr>
            <a:grpSpLocks/>
          </p:cNvGrpSpPr>
          <p:nvPr/>
        </p:nvGrpSpPr>
        <p:grpSpPr bwMode="auto">
          <a:xfrm>
            <a:off x="3903663" y="4575894"/>
            <a:ext cx="3497262" cy="539750"/>
            <a:chOff x="2881" y="1986"/>
            <a:chExt cx="2521" cy="859"/>
          </a:xfrm>
        </p:grpSpPr>
        <p:sp>
          <p:nvSpPr>
            <p:cNvPr id="567320" name="Arc 24"/>
            <p:cNvSpPr>
              <a:spLocks/>
            </p:cNvSpPr>
            <p:nvPr/>
          </p:nvSpPr>
          <p:spPr bwMode="auto">
            <a:xfrm rot="-16155315">
              <a:off x="3899" y="1341"/>
              <a:ext cx="504" cy="2503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21" name="Arc 25"/>
            <p:cNvSpPr>
              <a:spLocks/>
            </p:cNvSpPr>
            <p:nvPr/>
          </p:nvSpPr>
          <p:spPr bwMode="auto">
            <a:xfrm rot="16155315" flipV="1">
              <a:off x="3924" y="943"/>
              <a:ext cx="432" cy="2518"/>
            </a:xfrm>
            <a:custGeom>
              <a:avLst/>
              <a:gdLst>
                <a:gd name="G0" fmla="+- 980 0 0"/>
                <a:gd name="G1" fmla="+- 21600 0 0"/>
                <a:gd name="G2" fmla="+- 21600 0 0"/>
                <a:gd name="T0" fmla="*/ 0 w 22580"/>
                <a:gd name="T1" fmla="*/ 22 h 43200"/>
                <a:gd name="T2" fmla="*/ 605 w 22580"/>
                <a:gd name="T3" fmla="*/ 43197 h 43200"/>
                <a:gd name="T4" fmla="*/ 980 w 2258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0" h="43200" fill="none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</a:path>
                <a:path w="22580" h="43200" stroke="0" extrusionOk="0">
                  <a:moveTo>
                    <a:pt x="0" y="22"/>
                  </a:moveTo>
                  <a:cubicBezTo>
                    <a:pt x="326" y="7"/>
                    <a:pt x="653" y="-1"/>
                    <a:pt x="980" y="0"/>
                  </a:cubicBezTo>
                  <a:cubicBezTo>
                    <a:pt x="12909" y="0"/>
                    <a:pt x="22580" y="9670"/>
                    <a:pt x="22580" y="21600"/>
                  </a:cubicBezTo>
                  <a:cubicBezTo>
                    <a:pt x="22580" y="33529"/>
                    <a:pt x="12909" y="43200"/>
                    <a:pt x="980" y="43200"/>
                  </a:cubicBezTo>
                  <a:cubicBezTo>
                    <a:pt x="854" y="43200"/>
                    <a:pt x="729" y="43198"/>
                    <a:pt x="605" y="43196"/>
                  </a:cubicBezTo>
                  <a:lnTo>
                    <a:pt x="980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322" name="Oval 26"/>
          <p:cNvSpPr>
            <a:spLocks noChangeArrowheads="1"/>
          </p:cNvSpPr>
          <p:nvPr/>
        </p:nvSpPr>
        <p:spPr bwMode="auto">
          <a:xfrm>
            <a:off x="3803650" y="3267794"/>
            <a:ext cx="3819525" cy="17875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23" name="Oval 27"/>
          <p:cNvSpPr>
            <a:spLocks noChangeArrowheads="1"/>
          </p:cNvSpPr>
          <p:nvPr/>
        </p:nvSpPr>
        <p:spPr bwMode="auto">
          <a:xfrm>
            <a:off x="4287838" y="3477344"/>
            <a:ext cx="2836862" cy="13398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24" name="Oval 28"/>
          <p:cNvSpPr>
            <a:spLocks noChangeArrowheads="1"/>
          </p:cNvSpPr>
          <p:nvPr/>
        </p:nvSpPr>
        <p:spPr bwMode="auto">
          <a:xfrm>
            <a:off x="4787900" y="3702769"/>
            <a:ext cx="1768475" cy="923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25" name="Text Box 29"/>
          <p:cNvSpPr txBox="1">
            <a:spLocks noChangeArrowheads="1"/>
          </p:cNvSpPr>
          <p:nvPr/>
        </p:nvSpPr>
        <p:spPr bwMode="auto">
          <a:xfrm>
            <a:off x="4624388" y="5142631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i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567326" name="Text Box 30"/>
          <p:cNvSpPr txBox="1">
            <a:spLocks noChangeArrowheads="1"/>
          </p:cNvSpPr>
          <p:nvPr/>
        </p:nvSpPr>
        <p:spPr bwMode="auto">
          <a:xfrm>
            <a:off x="8042275" y="410440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i="1">
                <a:solidFill>
                  <a:srgbClr val="FF0000"/>
                </a:solidFill>
                <a:ea typeface="楷体_GB2312" pitchFamily="49" charset="-122"/>
              </a:rPr>
              <a:t>b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567327" name="Text Box 31"/>
          <p:cNvSpPr txBox="1">
            <a:spLocks noChangeArrowheads="1"/>
          </p:cNvSpPr>
          <p:nvPr/>
        </p:nvSpPr>
        <p:spPr bwMode="auto">
          <a:xfrm>
            <a:off x="5705475" y="2588344"/>
            <a:ext cx="34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i="1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567328" name="Oval 32"/>
          <p:cNvSpPr>
            <a:spLocks noChangeArrowheads="1"/>
          </p:cNvSpPr>
          <p:nvPr/>
        </p:nvSpPr>
        <p:spPr bwMode="auto">
          <a:xfrm>
            <a:off x="3328988" y="3016969"/>
            <a:ext cx="4760912" cy="232092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ea typeface="楷体_GB2312" pitchFamily="49" charset="-122"/>
            </a:endParaRPr>
          </a:p>
        </p:txBody>
      </p:sp>
      <p:grpSp>
        <p:nvGrpSpPr>
          <p:cNvPr id="567329" name="Group 33"/>
          <p:cNvGrpSpPr>
            <a:grpSpLocks/>
          </p:cNvGrpSpPr>
          <p:nvPr/>
        </p:nvGrpSpPr>
        <p:grpSpPr bwMode="auto">
          <a:xfrm>
            <a:off x="3352800" y="3045544"/>
            <a:ext cx="4676775" cy="2211387"/>
            <a:chOff x="2212" y="1699"/>
            <a:chExt cx="2946" cy="1393"/>
          </a:xfrm>
        </p:grpSpPr>
        <p:grpSp>
          <p:nvGrpSpPr>
            <p:cNvPr id="567330" name="Group 34"/>
            <p:cNvGrpSpPr>
              <a:grpSpLocks/>
            </p:cNvGrpSpPr>
            <p:nvPr/>
          </p:nvGrpSpPr>
          <p:grpSpPr bwMode="auto">
            <a:xfrm rot="5367242">
              <a:off x="2995" y="2110"/>
              <a:ext cx="1393" cy="571"/>
              <a:chOff x="1553" y="1064"/>
              <a:chExt cx="2518" cy="857"/>
            </a:xfrm>
          </p:grpSpPr>
          <p:sp>
            <p:nvSpPr>
              <p:cNvPr id="567331" name="Arc 35"/>
              <p:cNvSpPr>
                <a:spLocks/>
              </p:cNvSpPr>
              <p:nvPr/>
            </p:nvSpPr>
            <p:spPr bwMode="auto">
              <a:xfrm rot="-16155315">
                <a:off x="2586" y="435"/>
                <a:ext cx="468" cy="2503"/>
              </a:xfrm>
              <a:custGeom>
                <a:avLst/>
                <a:gdLst>
                  <a:gd name="G0" fmla="+- 1881 0 0"/>
                  <a:gd name="G1" fmla="+- 21600 0 0"/>
                  <a:gd name="G2" fmla="+- 21600 0 0"/>
                  <a:gd name="T0" fmla="*/ 901 w 23481"/>
                  <a:gd name="T1" fmla="*/ 22 h 43200"/>
                  <a:gd name="T2" fmla="*/ 0 w 23481"/>
                  <a:gd name="T3" fmla="*/ 43118 h 43200"/>
                  <a:gd name="T4" fmla="*/ 1881 w 23481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481" h="43200" fill="none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</a:path>
                  <a:path w="23481" h="43200" stroke="0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  <a:lnTo>
                      <a:pt x="188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7332" name="Arc 36"/>
              <p:cNvSpPr>
                <a:spLocks/>
              </p:cNvSpPr>
              <p:nvPr/>
            </p:nvSpPr>
            <p:spPr bwMode="auto">
              <a:xfrm rot="16155315" flipV="1">
                <a:off x="2596" y="21"/>
                <a:ext cx="432" cy="2518"/>
              </a:xfrm>
              <a:custGeom>
                <a:avLst/>
                <a:gdLst>
                  <a:gd name="G0" fmla="+- 980 0 0"/>
                  <a:gd name="G1" fmla="+- 21600 0 0"/>
                  <a:gd name="G2" fmla="+- 21600 0 0"/>
                  <a:gd name="T0" fmla="*/ 0 w 22580"/>
                  <a:gd name="T1" fmla="*/ 22 h 43200"/>
                  <a:gd name="T2" fmla="*/ 605 w 22580"/>
                  <a:gd name="T3" fmla="*/ 43197 h 43200"/>
                  <a:gd name="T4" fmla="*/ 980 w 2258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80" h="43200" fill="none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</a:path>
                  <a:path w="22580" h="43200" stroke="0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  <a:lnTo>
                      <a:pt x="98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7333" name="Group 37"/>
            <p:cNvGrpSpPr>
              <a:grpSpLocks/>
            </p:cNvGrpSpPr>
            <p:nvPr/>
          </p:nvGrpSpPr>
          <p:grpSpPr bwMode="auto">
            <a:xfrm>
              <a:off x="2212" y="2098"/>
              <a:ext cx="2946" cy="612"/>
              <a:chOff x="1553" y="1064"/>
              <a:chExt cx="2518" cy="857"/>
            </a:xfrm>
          </p:grpSpPr>
          <p:sp>
            <p:nvSpPr>
              <p:cNvPr id="567334" name="Arc 38"/>
              <p:cNvSpPr>
                <a:spLocks/>
              </p:cNvSpPr>
              <p:nvPr/>
            </p:nvSpPr>
            <p:spPr bwMode="auto">
              <a:xfrm rot="-16155315">
                <a:off x="2586" y="435"/>
                <a:ext cx="468" cy="2503"/>
              </a:xfrm>
              <a:custGeom>
                <a:avLst/>
                <a:gdLst>
                  <a:gd name="G0" fmla="+- 1881 0 0"/>
                  <a:gd name="G1" fmla="+- 21600 0 0"/>
                  <a:gd name="G2" fmla="+- 21600 0 0"/>
                  <a:gd name="T0" fmla="*/ 901 w 23481"/>
                  <a:gd name="T1" fmla="*/ 22 h 43200"/>
                  <a:gd name="T2" fmla="*/ 0 w 23481"/>
                  <a:gd name="T3" fmla="*/ 43118 h 43200"/>
                  <a:gd name="T4" fmla="*/ 1881 w 23481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481" h="43200" fill="none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</a:path>
                  <a:path w="23481" h="43200" stroke="0" extrusionOk="0">
                    <a:moveTo>
                      <a:pt x="901" y="22"/>
                    </a:moveTo>
                    <a:cubicBezTo>
                      <a:pt x="1227" y="7"/>
                      <a:pt x="1554" y="-1"/>
                      <a:pt x="1881" y="0"/>
                    </a:cubicBezTo>
                    <a:cubicBezTo>
                      <a:pt x="13810" y="0"/>
                      <a:pt x="23481" y="9670"/>
                      <a:pt x="23481" y="21600"/>
                    </a:cubicBezTo>
                    <a:cubicBezTo>
                      <a:pt x="23481" y="33529"/>
                      <a:pt x="13810" y="43200"/>
                      <a:pt x="1881" y="43200"/>
                    </a:cubicBezTo>
                    <a:cubicBezTo>
                      <a:pt x="1253" y="43200"/>
                      <a:pt x="625" y="43172"/>
                      <a:pt x="0" y="43117"/>
                    </a:cubicBezTo>
                    <a:lnTo>
                      <a:pt x="1881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7335" name="Arc 39"/>
              <p:cNvSpPr>
                <a:spLocks/>
              </p:cNvSpPr>
              <p:nvPr/>
            </p:nvSpPr>
            <p:spPr bwMode="auto">
              <a:xfrm rot="16155315" flipV="1">
                <a:off x="2596" y="21"/>
                <a:ext cx="432" cy="2518"/>
              </a:xfrm>
              <a:custGeom>
                <a:avLst/>
                <a:gdLst>
                  <a:gd name="G0" fmla="+- 980 0 0"/>
                  <a:gd name="G1" fmla="+- 21600 0 0"/>
                  <a:gd name="G2" fmla="+- 21600 0 0"/>
                  <a:gd name="T0" fmla="*/ 0 w 22580"/>
                  <a:gd name="T1" fmla="*/ 22 h 43200"/>
                  <a:gd name="T2" fmla="*/ 605 w 22580"/>
                  <a:gd name="T3" fmla="*/ 43197 h 43200"/>
                  <a:gd name="T4" fmla="*/ 980 w 2258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80" h="43200" fill="none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</a:path>
                  <a:path w="22580" h="43200" stroke="0" extrusionOk="0">
                    <a:moveTo>
                      <a:pt x="0" y="22"/>
                    </a:moveTo>
                    <a:cubicBezTo>
                      <a:pt x="326" y="7"/>
                      <a:pt x="653" y="-1"/>
                      <a:pt x="980" y="0"/>
                    </a:cubicBezTo>
                    <a:cubicBezTo>
                      <a:pt x="12909" y="0"/>
                      <a:pt x="22580" y="9670"/>
                      <a:pt x="22580" y="21600"/>
                    </a:cubicBezTo>
                    <a:cubicBezTo>
                      <a:pt x="22580" y="33529"/>
                      <a:pt x="12909" y="43200"/>
                      <a:pt x="980" y="43200"/>
                    </a:cubicBezTo>
                    <a:cubicBezTo>
                      <a:pt x="854" y="43200"/>
                      <a:pt x="729" y="43198"/>
                      <a:pt x="605" y="43196"/>
                    </a:cubicBezTo>
                    <a:lnTo>
                      <a:pt x="98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67336" name="Group 40"/>
          <p:cNvGrpSpPr>
            <a:grpSpLocks/>
          </p:cNvGrpSpPr>
          <p:nvPr/>
        </p:nvGrpSpPr>
        <p:grpSpPr bwMode="auto">
          <a:xfrm>
            <a:off x="3109913" y="1316756"/>
            <a:ext cx="5861050" cy="5208588"/>
            <a:chOff x="1959" y="510"/>
            <a:chExt cx="3692" cy="3281"/>
          </a:xfrm>
        </p:grpSpPr>
        <p:grpSp>
          <p:nvGrpSpPr>
            <p:cNvPr id="567337" name="Group 41"/>
            <p:cNvGrpSpPr>
              <a:grpSpLocks/>
            </p:cNvGrpSpPr>
            <p:nvPr/>
          </p:nvGrpSpPr>
          <p:grpSpPr bwMode="auto">
            <a:xfrm>
              <a:off x="1959" y="510"/>
              <a:ext cx="3692" cy="3281"/>
              <a:chOff x="1959" y="510"/>
              <a:chExt cx="3692" cy="3281"/>
            </a:xfrm>
          </p:grpSpPr>
          <p:sp>
            <p:nvSpPr>
              <p:cNvPr id="567338" name="Line 42"/>
              <p:cNvSpPr>
                <a:spLocks noChangeShapeType="1"/>
              </p:cNvSpPr>
              <p:nvPr/>
            </p:nvSpPr>
            <p:spPr bwMode="auto">
              <a:xfrm>
                <a:off x="1959" y="2295"/>
                <a:ext cx="3648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7339" name="Text Box 43"/>
              <p:cNvSpPr txBox="1">
                <a:spLocks noChangeArrowheads="1"/>
              </p:cNvSpPr>
              <p:nvPr/>
            </p:nvSpPr>
            <p:spPr bwMode="auto">
              <a:xfrm>
                <a:off x="5400" y="2266"/>
                <a:ext cx="251" cy="250"/>
              </a:xfrm>
              <a:prstGeom prst="rect">
                <a:avLst/>
              </a:prstGeom>
              <a:noFill/>
              <a:ln w="38100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000" b="1" i="1">
                    <a:ea typeface="楷体_GB2312" pitchFamily="49" charset="-122"/>
                  </a:rPr>
                  <a:t>y</a:t>
                </a:r>
                <a:endParaRPr kumimoji="1" lang="en-US" altLang="zh-CN" sz="2000" b="1">
                  <a:ea typeface="楷体_GB2312" pitchFamily="49" charset="-122"/>
                </a:endParaRPr>
              </a:p>
            </p:txBody>
          </p:sp>
          <p:sp>
            <p:nvSpPr>
              <p:cNvPr id="567340" name="Line 44"/>
              <p:cNvSpPr>
                <a:spLocks noChangeShapeType="1"/>
              </p:cNvSpPr>
              <p:nvPr/>
            </p:nvSpPr>
            <p:spPr bwMode="auto">
              <a:xfrm rot="21482773" flipH="1">
                <a:off x="2396" y="1583"/>
                <a:ext cx="1888" cy="2022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7341" name="Text Box 45"/>
              <p:cNvSpPr txBox="1">
                <a:spLocks noChangeArrowheads="1"/>
              </p:cNvSpPr>
              <p:nvPr/>
            </p:nvSpPr>
            <p:spPr bwMode="auto">
              <a:xfrm>
                <a:off x="2396" y="3541"/>
                <a:ext cx="410" cy="250"/>
              </a:xfrm>
              <a:prstGeom prst="rect">
                <a:avLst/>
              </a:prstGeom>
              <a:noFill/>
              <a:ln w="38100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000" b="1" i="1">
                    <a:ea typeface="楷体_GB2312" pitchFamily="49" charset="-122"/>
                  </a:rPr>
                  <a:t>x</a:t>
                </a:r>
                <a:endParaRPr kumimoji="1" lang="en-US" altLang="zh-CN" sz="2000" b="1">
                  <a:ea typeface="楷体_GB2312" pitchFamily="49" charset="-122"/>
                </a:endParaRPr>
              </a:p>
            </p:txBody>
          </p:sp>
          <p:sp>
            <p:nvSpPr>
              <p:cNvPr id="567342" name="Text Box 46"/>
              <p:cNvSpPr txBox="1">
                <a:spLocks noChangeArrowheads="1"/>
              </p:cNvSpPr>
              <p:nvPr/>
            </p:nvSpPr>
            <p:spPr bwMode="auto">
              <a:xfrm>
                <a:off x="3331" y="510"/>
                <a:ext cx="510" cy="288"/>
              </a:xfrm>
              <a:prstGeom prst="rect">
                <a:avLst/>
              </a:prstGeom>
              <a:noFill/>
              <a:ln w="38100" cap="rnd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r"/>
                <a:r>
                  <a:rPr kumimoji="1" lang="en-US" altLang="zh-CN" sz="1400">
                    <a:ea typeface="楷体_GB2312" pitchFamily="49" charset="-122"/>
                  </a:rPr>
                  <a:t> </a:t>
                </a:r>
                <a:r>
                  <a:rPr kumimoji="1" lang="en-US" altLang="zh-CN" sz="2400" b="1" i="1">
                    <a:ea typeface="楷体_GB2312" pitchFamily="49" charset="-122"/>
                  </a:rPr>
                  <a:t>z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567343" name="Line 47"/>
              <p:cNvSpPr>
                <a:spLocks noChangeShapeType="1"/>
              </p:cNvSpPr>
              <p:nvPr/>
            </p:nvSpPr>
            <p:spPr bwMode="auto">
              <a:xfrm flipV="1">
                <a:off x="3587" y="637"/>
                <a:ext cx="0" cy="28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7344" name="Text Box 48"/>
            <p:cNvSpPr txBox="1">
              <a:spLocks noChangeArrowheads="1"/>
            </p:cNvSpPr>
            <p:nvPr/>
          </p:nvSpPr>
          <p:spPr bwMode="auto">
            <a:xfrm>
              <a:off x="3587" y="222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ea typeface="楷体_GB2312" pitchFamily="49" charset="-122"/>
                </a:rPr>
                <a:t>o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</p:grp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2843956" y="260648"/>
            <a:ext cx="3024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j-ea"/>
                <a:ea typeface="+mj-ea"/>
              </a:rPr>
              <a:t>§3.1  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椭球面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6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6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6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6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7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7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7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7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7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7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6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animBg="1"/>
      <p:bldP spid="567322" grpId="0" animBg="1"/>
      <p:bldP spid="567323" grpId="0" animBg="1"/>
      <p:bldP spid="567324" grpId="0" animBg="1"/>
      <p:bldP spid="567325" grpId="0" autoUpdateAnimBg="0"/>
      <p:bldP spid="567326" grpId="0" autoUpdateAnimBg="0"/>
      <p:bldP spid="567327" grpId="0" autoUpdateAnimBg="0"/>
      <p:bldP spid="56732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对称性：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717032"/>
            <a:ext cx="6559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同理，椭球面也关于坐标面</a:t>
            </a:r>
            <a:r>
              <a:rPr lang="en-US" altLang="zh-CN" sz="2800" b="1" dirty="0" err="1" smtClean="0"/>
              <a:t>xOy,zOx</a:t>
            </a:r>
            <a:r>
              <a:rPr lang="zh-CN" altLang="en-US" sz="2800" b="1" dirty="0" smtClean="0"/>
              <a:t>对称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5714092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关于坐标轴</a:t>
            </a:r>
            <a:r>
              <a:rPr lang="en-US" altLang="zh-CN" sz="2800" b="1" dirty="0" err="1" smtClean="0"/>
              <a:t>x,y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也对称</a:t>
            </a:r>
          </a:p>
        </p:txBody>
      </p:sp>
      <p:pic>
        <p:nvPicPr>
          <p:cNvPr id="7" name="Picture 2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14156" y="404664"/>
            <a:ext cx="3162300" cy="189547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23528" y="908720"/>
            <a:ext cx="420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若点</a:t>
            </a:r>
            <a:r>
              <a:rPr lang="en-US" altLang="zh-CN" sz="2800" b="1" dirty="0" smtClean="0"/>
              <a:t>P(</a:t>
            </a:r>
            <a:r>
              <a:rPr lang="en-US" altLang="zh-CN" sz="2800" b="1" dirty="0" err="1" smtClean="0"/>
              <a:t>x,y,z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落在椭球面上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700808"/>
            <a:ext cx="4927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、点</a:t>
            </a:r>
            <a:r>
              <a:rPr lang="en-US" altLang="zh-CN" sz="2800" b="1" dirty="0" smtClean="0"/>
              <a:t>Q(-</a:t>
            </a:r>
            <a:r>
              <a:rPr lang="en-US" altLang="zh-CN" sz="2800" b="1" dirty="0" err="1" smtClean="0"/>
              <a:t>x,y,z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也落在椭球面上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2420888"/>
            <a:ext cx="562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而点</a:t>
            </a:r>
            <a:r>
              <a:rPr lang="en-US" altLang="zh-CN" sz="2800" b="1" dirty="0" smtClean="0"/>
              <a:t>Q</a:t>
            </a:r>
            <a:r>
              <a:rPr lang="zh-CN" altLang="en-US" sz="2800" b="1" dirty="0" smtClean="0"/>
              <a:t>为点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关于平面</a:t>
            </a:r>
            <a:r>
              <a:rPr lang="en-US" altLang="zh-CN" sz="2800" b="1" dirty="0" err="1" smtClean="0"/>
              <a:t>yOz</a:t>
            </a:r>
            <a:r>
              <a:rPr lang="zh-CN" altLang="en-US" sz="2800" b="1" dirty="0" smtClean="0"/>
              <a:t>的对称点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3068960"/>
            <a:ext cx="512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说明了椭球面关于平面</a:t>
            </a:r>
            <a:r>
              <a:rPr lang="en-US" altLang="zh-CN" sz="2800" b="1" dirty="0" err="1" smtClean="0"/>
              <a:t>yOz</a:t>
            </a:r>
            <a:r>
              <a:rPr lang="zh-CN" altLang="en-US" sz="2800" b="1" dirty="0" smtClean="0"/>
              <a:t>对称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4365104"/>
            <a:ext cx="5106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、点</a:t>
            </a:r>
            <a:r>
              <a:rPr lang="en-US" altLang="zh-CN" sz="2800" b="1" dirty="0" smtClean="0"/>
              <a:t>M(-x,-</a:t>
            </a:r>
            <a:r>
              <a:rPr lang="en-US" altLang="zh-CN" sz="2800" b="1" dirty="0" err="1" smtClean="0"/>
              <a:t>y,z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也落在椭球面上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5013176"/>
            <a:ext cx="4507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点</a:t>
            </a:r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为点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关于</a:t>
            </a:r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轴的对称点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0222" y="5714092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说明了椭球面关于</a:t>
            </a:r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轴对称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50177" y="817548"/>
            <a:ext cx="3162300" cy="189547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9236" y="378904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范围：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73921" y="3831456"/>
          <a:ext cx="2914103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90" name="Equation" r:id="rId4" imgW="1282680" imgH="203040" progId="Equation.KSEE3">
                  <p:embed/>
                </p:oleObj>
              </mc:Choice>
              <mc:Fallback>
                <p:oleObj name="Equation" r:id="rId4" imgW="1282680" imgH="203040" progId="Equation.KSEE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921" y="3831456"/>
                        <a:ext cx="2914103" cy="46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745540"/>
            <a:ext cx="5148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、点</a:t>
            </a:r>
            <a:r>
              <a:rPr lang="en-US" altLang="zh-CN" sz="2800" b="1" dirty="0" smtClean="0"/>
              <a:t>N(-x,-y,-z)</a:t>
            </a:r>
            <a:r>
              <a:rPr lang="zh-CN" altLang="en-US" sz="2800" b="1" dirty="0" smtClean="0"/>
              <a:t>也落在椭球面上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120" y="1537628"/>
            <a:ext cx="4289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为点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关于原点</a:t>
            </a:r>
            <a:r>
              <a:rPr lang="en-US" altLang="zh-CN" sz="2800" b="1" dirty="0" smtClean="0"/>
              <a:t>O</a:t>
            </a:r>
            <a:r>
              <a:rPr lang="zh-CN" altLang="en-US" sz="2800" b="1" dirty="0" smtClean="0"/>
              <a:t>的对称点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598" y="225770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即椭球面关于原点对称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例</a:t>
            </a:r>
            <a:r>
              <a:rPr kumimoji="1"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057400"/>
            <a:ext cx="1327150" cy="2514600"/>
            <a:chOff x="1056" y="2352"/>
            <a:chExt cx="836" cy="1584"/>
          </a:xfrm>
        </p:grpSpPr>
        <p:sp>
          <p:nvSpPr>
            <p:cNvPr id="528388" name="Freeform 4"/>
            <p:cNvSpPr>
              <a:spLocks/>
            </p:cNvSpPr>
            <p:nvPr/>
          </p:nvSpPr>
          <p:spPr bwMode="auto">
            <a:xfrm>
              <a:off x="1056" y="2352"/>
              <a:ext cx="832" cy="57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64" y="192"/>
                </a:cxn>
                <a:cxn ang="0">
                  <a:pos x="448" y="576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89" name="Freeform 5"/>
            <p:cNvSpPr>
              <a:spLocks/>
            </p:cNvSpPr>
            <p:nvPr/>
          </p:nvSpPr>
          <p:spPr bwMode="auto">
            <a:xfrm>
              <a:off x="1056" y="3360"/>
              <a:ext cx="832" cy="57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64" y="192"/>
                </a:cxn>
                <a:cxn ang="0">
                  <a:pos x="448" y="576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0" name="Line 6"/>
            <p:cNvSpPr>
              <a:spLocks noChangeShapeType="1"/>
            </p:cNvSpPr>
            <p:nvPr/>
          </p:nvSpPr>
          <p:spPr bwMode="auto">
            <a:xfrm>
              <a:off x="1508" y="292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1" name="Line 7"/>
            <p:cNvSpPr>
              <a:spLocks noChangeShapeType="1"/>
            </p:cNvSpPr>
            <p:nvPr/>
          </p:nvSpPr>
          <p:spPr bwMode="auto">
            <a:xfrm>
              <a:off x="1892" y="2352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2" name="Line 8"/>
            <p:cNvSpPr>
              <a:spLocks noChangeShapeType="1"/>
            </p:cNvSpPr>
            <p:nvPr/>
          </p:nvSpPr>
          <p:spPr bwMode="auto">
            <a:xfrm>
              <a:off x="1112" y="256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8393" name="Freeform 9"/>
          <p:cNvSpPr>
            <a:spLocks/>
          </p:cNvSpPr>
          <p:nvPr/>
        </p:nvSpPr>
        <p:spPr bwMode="auto">
          <a:xfrm>
            <a:off x="2120900" y="2743200"/>
            <a:ext cx="1320800" cy="914400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64" y="192"/>
              </a:cxn>
              <a:cxn ang="0">
                <a:pos x="448" y="576"/>
              </a:cxn>
            </a:cxnLst>
            <a:rect l="0" t="0" r="r" b="b"/>
            <a:pathLst>
              <a:path w="832" h="576">
                <a:moveTo>
                  <a:pt x="832" y="0"/>
                </a:moveTo>
                <a:cubicBezTo>
                  <a:pt x="480" y="48"/>
                  <a:pt x="128" y="96"/>
                  <a:pt x="64" y="192"/>
                </a:cubicBezTo>
                <a:cubicBezTo>
                  <a:pt x="0" y="288"/>
                  <a:pt x="384" y="512"/>
                  <a:pt x="448" y="576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58850" y="1295400"/>
            <a:ext cx="3244850" cy="2747963"/>
            <a:chOff x="816" y="2157"/>
            <a:chExt cx="2044" cy="1731"/>
          </a:xfrm>
        </p:grpSpPr>
        <p:sp>
          <p:nvSpPr>
            <p:cNvPr id="528395" name="Line 11"/>
            <p:cNvSpPr>
              <a:spLocks noChangeShapeType="1"/>
            </p:cNvSpPr>
            <p:nvPr/>
          </p:nvSpPr>
          <p:spPr bwMode="auto">
            <a:xfrm flipV="1">
              <a:off x="1604" y="2160"/>
              <a:ext cx="0" cy="1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6" name="Line 12"/>
            <p:cNvSpPr>
              <a:spLocks noChangeShapeType="1"/>
            </p:cNvSpPr>
            <p:nvPr/>
          </p:nvSpPr>
          <p:spPr bwMode="auto">
            <a:xfrm flipH="1">
              <a:off x="816" y="3303"/>
              <a:ext cx="788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7" name="Line 13"/>
            <p:cNvSpPr>
              <a:spLocks noChangeShapeType="1"/>
            </p:cNvSpPr>
            <p:nvPr/>
          </p:nvSpPr>
          <p:spPr bwMode="auto">
            <a:xfrm>
              <a:off x="1604" y="3303"/>
              <a:ext cx="1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8398" name="Object 14"/>
            <p:cNvGraphicFramePr>
              <a:graphicFrameLocks noChangeAspect="1"/>
            </p:cNvGraphicFramePr>
            <p:nvPr/>
          </p:nvGraphicFramePr>
          <p:xfrm>
            <a:off x="816" y="3762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34" name="公式" r:id="rId4" imgW="266400" imgH="253800" progId="Equation.3">
                    <p:embed/>
                  </p:oleObj>
                </mc:Choice>
                <mc:Fallback>
                  <p:oleObj name="公式" r:id="rId4" imgW="266400" imgH="2538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762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399" name="Object 15"/>
            <p:cNvGraphicFramePr>
              <a:graphicFrameLocks noChangeAspect="1"/>
            </p:cNvGraphicFramePr>
            <p:nvPr/>
          </p:nvGraphicFramePr>
          <p:xfrm>
            <a:off x="1536" y="3340"/>
            <a:ext cx="11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35" name="公式" r:id="rId6" imgW="228600" imgH="253800" progId="Equation.3">
                    <p:embed/>
                  </p:oleObj>
                </mc:Choice>
                <mc:Fallback>
                  <p:oleObj name="公式" r:id="rId6" imgW="228600" imgH="2538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340"/>
                          <a:ext cx="11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0" name="Object 16"/>
            <p:cNvGraphicFramePr>
              <a:graphicFrameLocks noChangeAspect="1"/>
            </p:cNvGraphicFramePr>
            <p:nvPr/>
          </p:nvGraphicFramePr>
          <p:xfrm>
            <a:off x="1443" y="2157"/>
            <a:ext cx="10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36" name="公式" r:id="rId8" imgW="215640" imgH="266400" progId="Equation.3">
                    <p:embed/>
                  </p:oleObj>
                </mc:Choice>
                <mc:Fallback>
                  <p:oleObj name="公式" r:id="rId8" imgW="215640" imgH="2664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157"/>
                          <a:ext cx="107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1" name="Object 17"/>
            <p:cNvGraphicFramePr>
              <a:graphicFrameLocks noChangeAspect="1"/>
            </p:cNvGraphicFramePr>
            <p:nvPr/>
          </p:nvGraphicFramePr>
          <p:xfrm>
            <a:off x="2728" y="3360"/>
            <a:ext cx="13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37" name="公式" r:id="rId10" imgW="266400" imgH="330120" progId="Equation.3">
                    <p:embed/>
                  </p:oleObj>
                </mc:Choice>
                <mc:Fallback>
                  <p:oleObj name="公式" r:id="rId10" imgW="266400" imgH="33012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360"/>
                          <a:ext cx="13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8402" name="Line 18"/>
          <p:cNvSpPr>
            <a:spLocks noChangeShapeType="1"/>
          </p:cNvSpPr>
          <p:nvPr/>
        </p:nvSpPr>
        <p:spPr bwMode="auto">
          <a:xfrm>
            <a:off x="3454400" y="2070100"/>
            <a:ext cx="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137150" y="1600200"/>
            <a:ext cx="2863850" cy="2425700"/>
            <a:chOff x="816" y="2157"/>
            <a:chExt cx="2044" cy="1731"/>
          </a:xfrm>
        </p:grpSpPr>
        <p:sp>
          <p:nvSpPr>
            <p:cNvPr id="528404" name="Line 20"/>
            <p:cNvSpPr>
              <a:spLocks noChangeShapeType="1"/>
            </p:cNvSpPr>
            <p:nvPr/>
          </p:nvSpPr>
          <p:spPr bwMode="auto">
            <a:xfrm flipV="1">
              <a:off x="1604" y="2160"/>
              <a:ext cx="0" cy="1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405" name="Line 21"/>
            <p:cNvSpPr>
              <a:spLocks noChangeShapeType="1"/>
            </p:cNvSpPr>
            <p:nvPr/>
          </p:nvSpPr>
          <p:spPr bwMode="auto">
            <a:xfrm flipH="1">
              <a:off x="816" y="3303"/>
              <a:ext cx="788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406" name="Line 22"/>
            <p:cNvSpPr>
              <a:spLocks noChangeShapeType="1"/>
            </p:cNvSpPr>
            <p:nvPr/>
          </p:nvSpPr>
          <p:spPr bwMode="auto">
            <a:xfrm>
              <a:off x="1604" y="3303"/>
              <a:ext cx="1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8407" name="Object 23"/>
            <p:cNvGraphicFramePr>
              <a:graphicFrameLocks noChangeAspect="1"/>
            </p:cNvGraphicFramePr>
            <p:nvPr/>
          </p:nvGraphicFramePr>
          <p:xfrm>
            <a:off x="816" y="3762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38" name="公式" r:id="rId12" imgW="266400" imgH="253800" progId="Equation.3">
                    <p:embed/>
                  </p:oleObj>
                </mc:Choice>
                <mc:Fallback>
                  <p:oleObj name="公式" r:id="rId12" imgW="266400" imgH="2538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762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8" name="Object 24"/>
            <p:cNvGraphicFramePr>
              <a:graphicFrameLocks noChangeAspect="1"/>
            </p:cNvGraphicFramePr>
            <p:nvPr/>
          </p:nvGraphicFramePr>
          <p:xfrm>
            <a:off x="1536" y="3340"/>
            <a:ext cx="11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39" name="公式" r:id="rId13" imgW="228600" imgH="253800" progId="Equation.3">
                    <p:embed/>
                  </p:oleObj>
                </mc:Choice>
                <mc:Fallback>
                  <p:oleObj name="公式" r:id="rId13" imgW="228600" imgH="2538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340"/>
                          <a:ext cx="11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9" name="Object 25"/>
            <p:cNvGraphicFramePr>
              <a:graphicFrameLocks noChangeAspect="1"/>
            </p:cNvGraphicFramePr>
            <p:nvPr/>
          </p:nvGraphicFramePr>
          <p:xfrm>
            <a:off x="1443" y="2157"/>
            <a:ext cx="10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40" name="公式" r:id="rId14" imgW="215640" imgH="266400" progId="Equation.3">
                    <p:embed/>
                  </p:oleObj>
                </mc:Choice>
                <mc:Fallback>
                  <p:oleObj name="公式" r:id="rId14" imgW="215640" imgH="2664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157"/>
                          <a:ext cx="107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10" name="Object 26"/>
            <p:cNvGraphicFramePr>
              <a:graphicFrameLocks noChangeAspect="1"/>
            </p:cNvGraphicFramePr>
            <p:nvPr/>
          </p:nvGraphicFramePr>
          <p:xfrm>
            <a:off x="2728" y="3360"/>
            <a:ext cx="13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41" name="公式" r:id="rId15" imgW="266400" imgH="330120" progId="Equation.3">
                    <p:embed/>
                  </p:oleObj>
                </mc:Choice>
                <mc:Fallback>
                  <p:oleObj name="公式" r:id="rId15" imgW="266400" imgH="33012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360"/>
                          <a:ext cx="13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8411" name="AutoShape 27"/>
          <p:cNvSpPr>
            <a:spLocks noChangeArrowheads="1"/>
          </p:cNvSpPr>
          <p:nvPr/>
        </p:nvSpPr>
        <p:spPr bwMode="auto">
          <a:xfrm rot="-5400000">
            <a:off x="5410200" y="2878138"/>
            <a:ext cx="2438400" cy="762000"/>
          </a:xfrm>
          <a:prstGeom prst="parallelogram">
            <a:avLst>
              <a:gd name="adj" fmla="val 97081"/>
            </a:avLst>
          </a:prstGeom>
          <a:solidFill>
            <a:srgbClr val="00FFFF">
              <a:alpha val="50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12" name="Line 28"/>
          <p:cNvSpPr>
            <a:spLocks noChangeShapeType="1"/>
          </p:cNvSpPr>
          <p:nvPr/>
        </p:nvSpPr>
        <p:spPr bwMode="auto">
          <a:xfrm>
            <a:off x="6248400" y="3195638"/>
            <a:ext cx="762000" cy="673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8413" name="Object 29"/>
          <p:cNvGraphicFramePr>
            <a:graphicFrameLocks noChangeAspect="1"/>
          </p:cNvGraphicFramePr>
          <p:nvPr/>
        </p:nvGraphicFramePr>
        <p:xfrm>
          <a:off x="3657600" y="2438400"/>
          <a:ext cx="1295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42" name="Equation" r:id="rId16" imgW="533160" imgH="228600" progId="Equation.3">
                  <p:embed/>
                </p:oleObj>
              </mc:Choice>
              <mc:Fallback>
                <p:oleObj name="Equation" r:id="rId16" imgW="5331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12954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14" name="Text Box 30"/>
          <p:cNvSpPr txBox="1">
            <a:spLocks noChangeArrowheads="1"/>
          </p:cNvSpPr>
          <p:nvPr/>
        </p:nvSpPr>
        <p:spPr bwMode="auto">
          <a:xfrm>
            <a:off x="1811288" y="5358159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00CC"/>
                </a:solidFill>
              </a:rPr>
              <a:t>抛物柱面</a:t>
            </a:r>
          </a:p>
        </p:txBody>
      </p:sp>
      <p:graphicFrame>
        <p:nvGraphicFramePr>
          <p:cNvPr id="528415" name="Object 31"/>
          <p:cNvGraphicFramePr>
            <a:graphicFrameLocks noChangeAspect="1"/>
          </p:cNvGraphicFramePr>
          <p:nvPr/>
        </p:nvGraphicFramePr>
        <p:xfrm>
          <a:off x="7099300" y="3708400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43" name="公式" r:id="rId18" imgW="888840" imgH="330120" progId="Equation.3">
                  <p:embed/>
                </p:oleObj>
              </mc:Choice>
              <mc:Fallback>
                <p:oleObj name="公式" r:id="rId18" imgW="88884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708400"/>
                        <a:ext cx="889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16" name="Text Box 32"/>
          <p:cNvSpPr txBox="1">
            <a:spLocks noChangeArrowheads="1"/>
          </p:cNvSpPr>
          <p:nvPr/>
        </p:nvSpPr>
        <p:spPr bwMode="auto">
          <a:xfrm>
            <a:off x="6156176" y="5301208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00CC"/>
                </a:solidFill>
                <a:ea typeface="黑体" pitchFamily="2" charset="-122"/>
              </a:rPr>
              <a:t>平面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2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3" grpId="0" animBg="1"/>
      <p:bldP spid="528402" grpId="0" animBg="1"/>
      <p:bldP spid="528411" grpId="0" animBg="1"/>
      <p:bldP spid="528412" grpId="0" animBg="1"/>
      <p:bldP spid="528414" grpId="0" autoUpdateAnimBg="0"/>
      <p:bldP spid="52841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Oval 3"/>
          <p:cNvSpPr>
            <a:spLocks noChangeArrowheads="1"/>
          </p:cNvSpPr>
          <p:nvPr/>
        </p:nvSpPr>
        <p:spPr bwMode="auto">
          <a:xfrm rot="1280582">
            <a:off x="2519784" y="4281062"/>
            <a:ext cx="3441700" cy="1816100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tint val="0"/>
                  <a:invGamma/>
                </a:srgbClr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9348" name="Group 4"/>
          <p:cNvGrpSpPr>
            <a:grpSpLocks/>
          </p:cNvGrpSpPr>
          <p:nvPr/>
        </p:nvGrpSpPr>
        <p:grpSpPr bwMode="auto">
          <a:xfrm>
            <a:off x="2595984" y="3900062"/>
            <a:ext cx="3632200" cy="2720975"/>
            <a:chOff x="3275" y="192"/>
            <a:chExt cx="2288" cy="1714"/>
          </a:xfrm>
        </p:grpSpPr>
        <p:sp>
          <p:nvSpPr>
            <p:cNvPr id="569349" name="Line 5"/>
            <p:cNvSpPr>
              <a:spLocks noChangeShapeType="1"/>
            </p:cNvSpPr>
            <p:nvPr/>
          </p:nvSpPr>
          <p:spPr bwMode="auto">
            <a:xfrm flipV="1">
              <a:off x="5032" y="670"/>
              <a:ext cx="178" cy="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0" name="Line 6"/>
            <p:cNvSpPr>
              <a:spLocks noChangeShapeType="1"/>
            </p:cNvSpPr>
            <p:nvPr/>
          </p:nvSpPr>
          <p:spPr bwMode="auto">
            <a:xfrm flipH="1" flipV="1">
              <a:off x="3365" y="565"/>
              <a:ext cx="1637" cy="8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1" name="Line 7"/>
            <p:cNvSpPr>
              <a:spLocks noChangeShapeType="1"/>
            </p:cNvSpPr>
            <p:nvPr/>
          </p:nvSpPr>
          <p:spPr bwMode="auto">
            <a:xfrm rot="107492" flipH="1">
              <a:off x="3381" y="1347"/>
              <a:ext cx="401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2" name="Line 8"/>
            <p:cNvSpPr>
              <a:spLocks noChangeShapeType="1"/>
            </p:cNvSpPr>
            <p:nvPr/>
          </p:nvSpPr>
          <p:spPr bwMode="auto">
            <a:xfrm flipV="1">
              <a:off x="4346" y="195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3" name="Line 9"/>
            <p:cNvSpPr>
              <a:spLocks noChangeShapeType="1"/>
            </p:cNvSpPr>
            <p:nvPr/>
          </p:nvSpPr>
          <p:spPr bwMode="auto">
            <a:xfrm flipH="1" flipV="1">
              <a:off x="5032" y="1446"/>
              <a:ext cx="446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4" name="Freeform 10"/>
            <p:cNvSpPr>
              <a:spLocks/>
            </p:cNvSpPr>
            <p:nvPr/>
          </p:nvSpPr>
          <p:spPr bwMode="auto">
            <a:xfrm>
              <a:off x="3792" y="768"/>
              <a:ext cx="1251" cy="599"/>
            </a:xfrm>
            <a:custGeom>
              <a:avLst/>
              <a:gdLst/>
              <a:ahLst/>
              <a:cxnLst>
                <a:cxn ang="0">
                  <a:pos x="0" y="1128"/>
                </a:cxn>
                <a:cxn ang="0">
                  <a:pos x="2172" y="0"/>
                </a:cxn>
              </a:cxnLst>
              <a:rect l="0" t="0" r="r" b="b"/>
              <a:pathLst>
                <a:path w="2172" h="1128">
                  <a:moveTo>
                    <a:pt x="0" y="1128"/>
                  </a:moveTo>
                  <a:lnTo>
                    <a:pt x="2172" y="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5" name="Line 11"/>
            <p:cNvSpPr>
              <a:spLocks noChangeShapeType="1"/>
            </p:cNvSpPr>
            <p:nvPr/>
          </p:nvSpPr>
          <p:spPr bwMode="auto">
            <a:xfrm flipH="1" flipV="1">
              <a:off x="3275" y="505"/>
              <a:ext cx="90" cy="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6" name="Line 12"/>
            <p:cNvSpPr>
              <a:spLocks noChangeShapeType="1"/>
            </p:cNvSpPr>
            <p:nvPr/>
          </p:nvSpPr>
          <p:spPr bwMode="auto">
            <a:xfrm>
              <a:off x="4346" y="635"/>
              <a:ext cx="0" cy="1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7" name="Line 13"/>
            <p:cNvSpPr>
              <a:spLocks noChangeShapeType="1"/>
            </p:cNvSpPr>
            <p:nvPr/>
          </p:nvSpPr>
          <p:spPr bwMode="auto">
            <a:xfrm>
              <a:off x="4348" y="1639"/>
              <a:ext cx="0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69358" name="Object 14"/>
            <p:cNvGraphicFramePr>
              <a:graphicFrameLocks noChangeAspect="1"/>
            </p:cNvGraphicFramePr>
            <p:nvPr/>
          </p:nvGraphicFramePr>
          <p:xfrm>
            <a:off x="4176" y="1207"/>
            <a:ext cx="13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68" name="公式" r:id="rId3" imgW="215640" imgH="228600" progId="Equation.3">
                    <p:embed/>
                  </p:oleObj>
                </mc:Choice>
                <mc:Fallback>
                  <p:oleObj name="公式" r:id="rId3" imgW="215640" imgH="2286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07"/>
                          <a:ext cx="13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59" name="Object 15"/>
            <p:cNvGraphicFramePr>
              <a:graphicFrameLocks noChangeAspect="1"/>
            </p:cNvGraphicFramePr>
            <p:nvPr/>
          </p:nvGraphicFramePr>
          <p:xfrm>
            <a:off x="4420" y="192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69" name="公式" r:id="rId5" imgW="203040" imgH="253800" progId="Equation.3">
                    <p:embed/>
                  </p:oleObj>
                </mc:Choice>
                <mc:Fallback>
                  <p:oleObj name="公式" r:id="rId5" imgW="203040" imgH="2538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192"/>
                          <a:ext cx="127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60" name="Object 16"/>
            <p:cNvGraphicFramePr>
              <a:graphicFrameLocks noChangeAspect="1"/>
            </p:cNvGraphicFramePr>
            <p:nvPr/>
          </p:nvGraphicFramePr>
          <p:xfrm>
            <a:off x="5412" y="1723"/>
            <a:ext cx="15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70" name="公式" r:id="rId7" imgW="241200" imgH="291960" progId="Equation.3">
                    <p:embed/>
                  </p:oleObj>
                </mc:Choice>
                <mc:Fallback>
                  <p:oleObj name="公式" r:id="rId7" imgW="241200" imgH="29196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2" y="1723"/>
                          <a:ext cx="151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61" name="Object 17"/>
            <p:cNvGraphicFramePr>
              <a:graphicFrameLocks noChangeAspect="1"/>
            </p:cNvGraphicFramePr>
            <p:nvPr/>
          </p:nvGraphicFramePr>
          <p:xfrm>
            <a:off x="3404" y="1610"/>
            <a:ext cx="15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71" name="公式" r:id="rId9" imgW="253800" imgH="228600" progId="Equation.3">
                    <p:embed/>
                  </p:oleObj>
                </mc:Choice>
                <mc:Fallback>
                  <p:oleObj name="公式" r:id="rId9" imgW="253800" imgH="2286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1610"/>
                          <a:ext cx="159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9362" name="Object 18"/>
          <p:cNvGraphicFramePr>
            <a:graphicFrameLocks noChangeAspect="1"/>
          </p:cNvGraphicFramePr>
          <p:nvPr/>
        </p:nvGraphicFramePr>
        <p:xfrm>
          <a:off x="3491880" y="332656"/>
          <a:ext cx="250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72" name="Equation" r:id="rId11" imgW="2501640" imgH="927000" progId="Equation.DSMT4">
                  <p:embed/>
                </p:oleObj>
              </mc:Choice>
              <mc:Fallback>
                <p:oleObj name="Equation" r:id="rId11" imgW="2501640" imgH="9270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32656"/>
                        <a:ext cx="2501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63" name="Rectangle 19"/>
          <p:cNvSpPr>
            <a:spLocks noChangeArrowheads="1"/>
          </p:cNvSpPr>
          <p:nvPr/>
        </p:nvSpPr>
        <p:spPr bwMode="auto">
          <a:xfrm>
            <a:off x="554360" y="1412776"/>
            <a:ext cx="7546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/>
              <a:t>使用截痕法，考虑椭</a:t>
            </a:r>
            <a:r>
              <a:rPr kumimoji="1" lang="zh-CN" altLang="en-US" sz="2800" b="1" dirty="0"/>
              <a:t>球面与三个坐标面的交线：</a:t>
            </a:r>
          </a:p>
        </p:txBody>
      </p:sp>
      <p:graphicFrame>
        <p:nvGraphicFramePr>
          <p:cNvPr id="569364" name="Object 20"/>
          <p:cNvGraphicFramePr>
            <a:graphicFrameLocks noChangeAspect="1"/>
          </p:cNvGraphicFramePr>
          <p:nvPr/>
        </p:nvGraphicFramePr>
        <p:xfrm>
          <a:off x="3438326" y="2198811"/>
          <a:ext cx="1709738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73" name="Equation" r:id="rId13" imgW="1993680" imgH="1688760" progId="Equation.3">
                  <p:embed/>
                </p:oleObj>
              </mc:Choice>
              <mc:Fallback>
                <p:oleObj name="Equation" r:id="rId13" imgW="1993680" imgH="16887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26" y="2198811"/>
                        <a:ext cx="1709738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66" name="Object 22"/>
          <p:cNvGraphicFramePr>
            <a:graphicFrameLocks noChangeAspect="1"/>
          </p:cNvGraphicFramePr>
          <p:nvPr/>
        </p:nvGraphicFramePr>
        <p:xfrm>
          <a:off x="899592" y="2200399"/>
          <a:ext cx="169862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74" name="Equation" r:id="rId15" imgW="2057400" imgH="1752480" progId="Equation.3">
                  <p:embed/>
                </p:oleObj>
              </mc:Choice>
              <mc:Fallback>
                <p:oleObj name="Equation" r:id="rId15" imgW="2057400" imgH="1752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00399"/>
                        <a:ext cx="169862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67" name="Oval 23"/>
          <p:cNvSpPr>
            <a:spLocks noChangeArrowheads="1"/>
          </p:cNvSpPr>
          <p:nvPr/>
        </p:nvSpPr>
        <p:spPr bwMode="auto">
          <a:xfrm rot="3122322">
            <a:off x="3617541" y="4281856"/>
            <a:ext cx="1427162" cy="19304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8" name="Oval 24"/>
          <p:cNvSpPr>
            <a:spLocks noChangeArrowheads="1"/>
          </p:cNvSpPr>
          <p:nvPr/>
        </p:nvSpPr>
        <p:spPr bwMode="auto">
          <a:xfrm rot="840207">
            <a:off x="2637259" y="4458862"/>
            <a:ext cx="3209925" cy="15001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9" name="Oval 25"/>
          <p:cNvSpPr>
            <a:spLocks noChangeArrowheads="1"/>
          </p:cNvSpPr>
          <p:nvPr/>
        </p:nvSpPr>
        <p:spPr bwMode="auto">
          <a:xfrm rot="2297122">
            <a:off x="2788072" y="4558875"/>
            <a:ext cx="2947987" cy="1304925"/>
          </a:xfrm>
          <a:prstGeom prst="ellipse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9003" y="5486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形状：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63688" y="54868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已知方程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56176" y="54868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直接画出来很难</a:t>
            </a:r>
          </a:p>
        </p:txBody>
      </p:sp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6084168" y="2132856"/>
          <a:ext cx="172967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75" name="Equation" r:id="rId17" imgW="927000" imgH="812520" progId="Equation.DSMT4">
                  <p:embed/>
                </p:oleObj>
              </mc:Choice>
              <mc:Fallback>
                <p:oleObj name="Equation" r:id="rId17" imgW="927000" imgH="81252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132856"/>
                        <a:ext cx="1729673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56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6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animBg="1"/>
      <p:bldP spid="569363" grpId="0" autoUpdateAnimBg="0"/>
      <p:bldP spid="569367" grpId="0" animBg="1"/>
      <p:bldP spid="569368" grpId="0" animBg="1"/>
      <p:bldP spid="569369" grpId="0" animBg="1"/>
      <p:bldP spid="33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684140" y="6021288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椭球面与平</a:t>
            </a:r>
            <a:r>
              <a:rPr kumimoji="1" lang="zh-CN" altLang="en-US" sz="2800" b="1" dirty="0" smtClean="0"/>
              <a:t>面</a:t>
            </a:r>
            <a:r>
              <a:rPr kumimoji="1" lang="en-US" altLang="zh-CN" sz="2800" b="1" i="1" dirty="0" smtClean="0"/>
              <a:t>z=h</a:t>
            </a:r>
            <a:r>
              <a:rPr kumimoji="1" lang="zh-CN" altLang="en-US" sz="2800" b="1" dirty="0" smtClean="0"/>
              <a:t> 的</a:t>
            </a:r>
            <a:r>
              <a:rPr kumimoji="1" lang="zh-CN" altLang="en-US" sz="2800" b="1" dirty="0"/>
              <a:t>交线为</a:t>
            </a:r>
            <a:r>
              <a:rPr kumimoji="1" lang="zh-CN" altLang="en-US" sz="2800" b="1" dirty="0">
                <a:solidFill>
                  <a:schemeClr val="bg2"/>
                </a:solidFill>
              </a:rPr>
              <a:t>椭圆</a:t>
            </a:r>
          </a:p>
        </p:txBody>
      </p:sp>
      <p:graphicFrame>
        <p:nvGraphicFramePr>
          <p:cNvPr id="570378" name="Object 10"/>
          <p:cNvGraphicFramePr>
            <a:graphicFrameLocks noChangeAspect="1"/>
          </p:cNvGraphicFramePr>
          <p:nvPr/>
        </p:nvGraphicFramePr>
        <p:xfrm>
          <a:off x="683568" y="4005064"/>
          <a:ext cx="4213353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81" name="Equation" r:id="rId4" imgW="1942920" imgH="863280" progId="Equation.DSMT4">
                  <p:embed/>
                </p:oleObj>
              </mc:Choice>
              <mc:Fallback>
                <p:oleObj name="Equation" r:id="rId4" imgW="1942920" imgH="8632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05064"/>
                        <a:ext cx="4213353" cy="187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0380" name="Picture 1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632648" y="1299592"/>
            <a:ext cx="2971800" cy="2057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39552" y="260648"/>
            <a:ext cx="6696744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除了坐标面外，还可以用</a:t>
            </a:r>
            <a:r>
              <a:rPr kumimoji="1" lang="en-US" altLang="zh-CN" sz="2800" b="1" i="1" dirty="0">
                <a:ea typeface="楷体_GB2312" pitchFamily="49" charset="-122"/>
              </a:rPr>
              <a:t>z = </a:t>
            </a:r>
            <a:r>
              <a:rPr kumimoji="1" lang="en-US" altLang="zh-CN" sz="2800" b="1" i="1" dirty="0" smtClean="0">
                <a:ea typeface="楷体_GB2312" pitchFamily="49" charset="-122"/>
              </a:rPr>
              <a:t>h&lt;c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截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曲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面，</a:t>
            </a:r>
            <a:endParaRPr kumimoji="1"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9552" y="908720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+mn-ea"/>
                <a:ea typeface="+mn-ea"/>
              </a:rPr>
              <a:t>得一条曲线，其方程为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539552" y="1556792"/>
          <a:ext cx="2808312" cy="164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82" name="Equation" r:id="rId7" imgW="1130040" imgH="660240" progId="Equation.DSMT4">
                  <p:embed/>
                </p:oleObj>
              </mc:Choice>
              <mc:Fallback>
                <p:oleObj name="Equation" r:id="rId7" imgW="1130040" imgH="6602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2808312" cy="164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3568" y="335699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可化简为：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/>
      <p:bldP spid="17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0960" y="3284984"/>
            <a:ext cx="739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椭圆截面的大小随平面位置的变化而变化</a:t>
            </a:r>
            <a:r>
              <a:rPr kumimoji="1" lang="en-US" altLang="zh-CN" sz="2800" b="1" dirty="0"/>
              <a:t>.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95536" y="2348880"/>
            <a:ext cx="7467600" cy="519112"/>
            <a:chOff x="816" y="2544"/>
            <a:chExt cx="4704" cy="327"/>
          </a:xfrm>
        </p:grpSpPr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816" y="2544"/>
              <a:ext cx="47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/>
                <a:t>同理与平面            和          </a:t>
              </a:r>
              <a:r>
                <a:rPr kumimoji="1" lang="zh-CN" altLang="en-US" sz="2800" b="1" dirty="0" smtClean="0"/>
                <a:t>的</a:t>
              </a:r>
              <a:r>
                <a:rPr kumimoji="1" lang="zh-CN" altLang="en-US" sz="2800" b="1" dirty="0"/>
                <a:t>交线也是</a:t>
              </a:r>
              <a:r>
                <a:rPr kumimoji="1" lang="zh-CN" altLang="en-US" sz="2800" b="1" dirty="0">
                  <a:solidFill>
                    <a:schemeClr val="bg2"/>
                  </a:solidFill>
                </a:rPr>
                <a:t>椭圆</a:t>
              </a:r>
              <a:r>
                <a:rPr kumimoji="1" lang="en-US" altLang="zh-CN" sz="2800" b="1" dirty="0"/>
                <a:t>.</a:t>
              </a:r>
            </a:p>
          </p:txBody>
        </p:sp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2086" y="2587"/>
            <a:ext cx="55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12" name="Equation" r:id="rId4" imgW="368280" imgH="177480" progId="Equation.DSMT4">
                    <p:embed/>
                  </p:oleObj>
                </mc:Choice>
                <mc:Fallback>
                  <p:oleObj name="Equation" r:id="rId4" imgW="368280" imgH="1774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" y="2587"/>
                          <a:ext cx="555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9"/>
            <p:cNvGraphicFramePr>
              <a:graphicFrameLocks noChangeAspect="1"/>
            </p:cNvGraphicFramePr>
            <p:nvPr/>
          </p:nvGraphicFramePr>
          <p:xfrm>
            <a:off x="2948" y="2583"/>
            <a:ext cx="51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13" name="Equation" r:id="rId6" imgW="380880" imgH="203040" progId="Equation.DSMT4">
                    <p:embed/>
                  </p:oleObj>
                </mc:Choice>
                <mc:Fallback>
                  <p:oleObj name="Equation" r:id="rId6" imgW="380880" imgH="203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2583"/>
                          <a:ext cx="517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79512" y="5282044"/>
            <a:ext cx="884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思考：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用任意的平面截椭球，得到的曲线是什么类型？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745540"/>
            <a:ext cx="784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此外，当</a:t>
            </a:r>
            <a:r>
              <a:rPr lang="en-US" altLang="zh-CN" sz="2800" b="1" i="1" dirty="0" smtClean="0"/>
              <a:t>h=c</a:t>
            </a:r>
            <a:r>
              <a:rPr lang="zh-CN" altLang="en-US" sz="2800" b="1" dirty="0" smtClean="0"/>
              <a:t>时，截得一点，当</a:t>
            </a:r>
            <a:r>
              <a:rPr lang="en-US" altLang="zh-CN" sz="2800" b="1" i="1" dirty="0" smtClean="0"/>
              <a:t>h&gt;c</a:t>
            </a:r>
            <a:r>
              <a:rPr lang="zh-CN" altLang="en-US" sz="2800" b="1" dirty="0" smtClean="0"/>
              <a:t>时，截出空集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Text Box 2"/>
          <p:cNvSpPr txBox="1">
            <a:spLocks noChangeArrowheads="1"/>
          </p:cNvSpPr>
          <p:nvPr/>
        </p:nvSpPr>
        <p:spPr bwMode="auto">
          <a:xfrm>
            <a:off x="838200" y="3175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椭球面的几种特殊情况：</a:t>
            </a:r>
          </a:p>
        </p:txBody>
      </p:sp>
      <p:graphicFrame>
        <p:nvGraphicFramePr>
          <p:cNvPr id="571395" name="Object 3"/>
          <p:cNvGraphicFramePr>
            <a:graphicFrameLocks noChangeAspect="1"/>
          </p:cNvGraphicFramePr>
          <p:nvPr/>
        </p:nvGraphicFramePr>
        <p:xfrm>
          <a:off x="984250" y="1376586"/>
          <a:ext cx="1600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2" name="Equation" r:id="rId3" imgW="1600200" imgH="393480" progId="Equation.3">
                  <p:embed/>
                </p:oleObj>
              </mc:Choice>
              <mc:Fallback>
                <p:oleObj name="Equation" r:id="rId3" imgW="16002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376586"/>
                        <a:ext cx="1600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3124200" y="1052736"/>
          <a:ext cx="250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3" name="公式" r:id="rId5" imgW="2501640" imgH="927000" progId="Equation.3">
                  <p:embed/>
                </p:oleObj>
              </mc:Choice>
              <mc:Fallback>
                <p:oleObj name="公式" r:id="rId5" imgW="25016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52736"/>
                        <a:ext cx="2501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5895975" y="1307456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旋转椭球面</a:t>
            </a:r>
          </a:p>
        </p:txBody>
      </p:sp>
      <p:grpSp>
        <p:nvGrpSpPr>
          <p:cNvPr id="571398" name="Group 6"/>
          <p:cNvGrpSpPr>
            <a:grpSpLocks/>
          </p:cNvGrpSpPr>
          <p:nvPr/>
        </p:nvGrpSpPr>
        <p:grpSpPr bwMode="auto">
          <a:xfrm>
            <a:off x="1524000" y="2195736"/>
            <a:ext cx="6324600" cy="1619250"/>
            <a:chOff x="960" y="1440"/>
            <a:chExt cx="3984" cy="1020"/>
          </a:xfrm>
        </p:grpSpPr>
        <p:graphicFrame>
          <p:nvGraphicFramePr>
            <p:cNvPr id="571399" name="Object 7"/>
            <p:cNvGraphicFramePr>
              <a:graphicFrameLocks noChangeAspect="1"/>
            </p:cNvGraphicFramePr>
            <p:nvPr/>
          </p:nvGraphicFramePr>
          <p:xfrm>
            <a:off x="1632" y="1440"/>
            <a:ext cx="1360" cy="1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414" name="Equation" r:id="rId7" imgW="876240" imgH="672840" progId="Equation.3">
                    <p:embed/>
                  </p:oleObj>
                </mc:Choice>
                <mc:Fallback>
                  <p:oleObj name="Equation" r:id="rId7" imgW="876240" imgH="6728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440"/>
                          <a:ext cx="1360" cy="10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1400" name="Text Box 8"/>
            <p:cNvSpPr txBox="1">
              <a:spLocks noChangeArrowheads="1"/>
            </p:cNvSpPr>
            <p:nvPr/>
          </p:nvSpPr>
          <p:spPr bwMode="auto">
            <a:xfrm>
              <a:off x="960" y="1540"/>
              <a:ext cx="3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/>
                <a:t>由椭圆                       绕    轴旋转而成．</a:t>
              </a:r>
            </a:p>
          </p:txBody>
        </p:sp>
        <p:graphicFrame>
          <p:nvGraphicFramePr>
            <p:cNvPr id="571401" name="Object 9"/>
            <p:cNvGraphicFramePr>
              <a:graphicFrameLocks noChangeAspect="1"/>
            </p:cNvGraphicFramePr>
            <p:nvPr/>
          </p:nvGraphicFramePr>
          <p:xfrm>
            <a:off x="3264" y="1632"/>
            <a:ext cx="14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415" name="公式" r:id="rId9" imgW="215640" imgH="266400" progId="Equation.3">
                    <p:embed/>
                  </p:oleObj>
                </mc:Choice>
                <mc:Fallback>
                  <p:oleObj name="公式" r:id="rId9" imgW="215640" imgH="2664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632"/>
                          <a:ext cx="142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1403" name="Object 11"/>
          <p:cNvGraphicFramePr>
            <a:graphicFrameLocks noChangeAspect="1"/>
          </p:cNvGraphicFramePr>
          <p:nvPr/>
        </p:nvGraphicFramePr>
        <p:xfrm>
          <a:off x="3505200" y="3795936"/>
          <a:ext cx="247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6" name="公式" r:id="rId11" imgW="2476440" imgH="927000" progId="Equation.3">
                  <p:embed/>
                </p:oleObj>
              </mc:Choice>
              <mc:Fallback>
                <p:oleObj name="公式" r:id="rId11" imgW="2476440" imgH="927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795936"/>
                        <a:ext cx="2476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04" name="Text Box 12"/>
          <p:cNvSpPr txBox="1">
            <a:spLocks noChangeArrowheads="1"/>
          </p:cNvSpPr>
          <p:nvPr/>
        </p:nvSpPr>
        <p:spPr bwMode="auto">
          <a:xfrm>
            <a:off x="1524000" y="4038824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方程可写为</a:t>
            </a: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960140" y="5210944"/>
          <a:ext cx="2171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7" name="公式" r:id="rId13" imgW="2171520" imgH="393480" progId="Equation.3">
                  <p:embed/>
                </p:oleObj>
              </mc:Choice>
              <mc:Fallback>
                <p:oleObj name="公式" r:id="rId13" imgW="2171520" imgH="3934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40" y="5210944"/>
                        <a:ext cx="21717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3347864" y="4922912"/>
          <a:ext cx="2527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8" name="公式" r:id="rId15" imgW="2527200" imgH="927000" progId="Equation.3">
                  <p:embed/>
                </p:oleObj>
              </mc:Choice>
              <mc:Fallback>
                <p:oleObj name="公式" r:id="rId15" imgW="2527200" imgH="927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922912"/>
                        <a:ext cx="2527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300192" y="5138936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球面</a:t>
            </a: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3181400" y="6109196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9" name="公式" r:id="rId17" imgW="2565360" imgH="469800" progId="Equation.3">
                  <p:embed/>
                </p:oleObj>
              </mc:Choice>
              <mc:Fallback>
                <p:oleObj name="公式" r:id="rId17" imgW="2565360" imgH="469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400" y="6109196"/>
                        <a:ext cx="2565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047800" y="607504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方程可写为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 autoUpdateAnimBg="0"/>
      <p:bldP spid="571404" grpId="0" autoUpdateAnimBg="0"/>
      <p:bldP spid="22" grpId="0" autoUpdateAnimBg="0"/>
      <p:bldP spid="2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2" name="Picture 1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2160" y="2420888"/>
            <a:ext cx="2193925" cy="3200400"/>
          </a:xfrm>
          <a:prstGeom prst="rect">
            <a:avLst/>
          </a:prstGeom>
          <a:noFill/>
          <a:ln w="19050">
            <a:solidFill>
              <a:srgbClr val="CC3300"/>
            </a:solidFill>
            <a:miter lim="800000"/>
            <a:headEnd/>
            <a:tailEnd/>
          </a:ln>
          <a:effectLst/>
        </p:spPr>
      </p:pic>
      <p:sp>
        <p:nvSpPr>
          <p:cNvPr id="573455" name="Text Box 15"/>
          <p:cNvSpPr txBox="1">
            <a:spLocks noChangeArrowheads="1"/>
          </p:cNvSpPr>
          <p:nvPr/>
        </p:nvSpPr>
        <p:spPr bwMode="auto">
          <a:xfrm>
            <a:off x="2771949" y="372616"/>
            <a:ext cx="30241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2"/>
                </a:solidFill>
                <a:latin typeface="+mj-ea"/>
                <a:ea typeface="+mj-ea"/>
              </a:rPr>
              <a:t>§3.2  </a:t>
            </a: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双曲面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13655" y="1164704"/>
            <a:ext cx="8178825" cy="927100"/>
            <a:chOff x="713655" y="1164704"/>
            <a:chExt cx="8178825" cy="927100"/>
          </a:xfrm>
        </p:grpSpPr>
        <p:sp>
          <p:nvSpPr>
            <p:cNvPr id="573443" name="Text Box 3"/>
            <p:cNvSpPr txBox="1">
              <a:spLocks noChangeArrowheads="1"/>
            </p:cNvSpPr>
            <p:nvPr/>
          </p:nvSpPr>
          <p:spPr bwMode="auto">
            <a:xfrm>
              <a:off x="4298032" y="1433572"/>
              <a:ext cx="45944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+mn-ea"/>
                  <a:ea typeface="+mn-ea"/>
                </a:rPr>
                <a:t>表示的图形是</a:t>
              </a:r>
              <a:r>
                <a:rPr kumimoji="1" lang="zh-CN" altLang="en-US" sz="2800" b="1" dirty="0" smtClean="0">
                  <a:solidFill>
                    <a:schemeClr val="accent1"/>
                  </a:solidFill>
                  <a:ea typeface="黑体" pitchFamily="2" charset="-122"/>
                </a:rPr>
                <a:t>单</a:t>
              </a:r>
              <a:r>
                <a:rPr kumimoji="1" lang="zh-CN" altLang="en-US" sz="2800" b="1" dirty="0">
                  <a:solidFill>
                    <a:schemeClr val="accent1"/>
                  </a:solidFill>
                  <a:ea typeface="黑体" pitchFamily="2" charset="-122"/>
                </a:rPr>
                <a:t>叶双曲面</a:t>
              </a:r>
            </a:p>
          </p:txBody>
        </p:sp>
        <p:graphicFrame>
          <p:nvGraphicFramePr>
            <p:cNvPr id="573444" name="Object 4"/>
            <p:cNvGraphicFramePr>
              <a:graphicFrameLocks noChangeAspect="1"/>
            </p:cNvGraphicFramePr>
            <p:nvPr/>
          </p:nvGraphicFramePr>
          <p:xfrm>
            <a:off x="1782068" y="1164704"/>
            <a:ext cx="25019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56" name="公式" r:id="rId5" imgW="2501640" imgH="927000" progId="Equation.3">
                    <p:embed/>
                  </p:oleObj>
                </mc:Choice>
                <mc:Fallback>
                  <p:oleObj name="公式" r:id="rId5" imgW="2501640" imgH="9270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068" y="1164704"/>
                          <a:ext cx="2501900" cy="927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713655" y="1380728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方程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55576" y="260486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对称性</a:t>
            </a:r>
            <a:r>
              <a:rPr lang="zh-CN" altLang="en-US" sz="2800" b="1" dirty="0" smtClean="0"/>
              <a:t>与椭球面相同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576" y="335756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范围：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120358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/>
              <a:t>z</a:t>
            </a:r>
            <a:r>
              <a:rPr lang="zh-CN" altLang="en-US" sz="2800" b="1" dirty="0" smtClean="0"/>
              <a:t>可取任意实数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31246" y="3969712"/>
          <a:ext cx="1811928" cy="103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7" name="公式" r:id="rId7" imgW="736560" imgH="419040" progId="Equation.3">
                  <p:embed/>
                </p:oleObj>
              </mc:Choice>
              <mc:Fallback>
                <p:oleObj name="公式" r:id="rId7" imgW="736560" imgH="419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46" y="3969712"/>
                        <a:ext cx="1811928" cy="1030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395536" y="818777"/>
            <a:ext cx="5544615" cy="1170063"/>
            <a:chOff x="585" y="2409"/>
            <a:chExt cx="4368" cy="748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85" y="2409"/>
              <a:ext cx="436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/>
                <a:t>（</a:t>
              </a:r>
              <a:r>
                <a:rPr kumimoji="1" lang="en-US" altLang="zh-CN" sz="2800" b="1" dirty="0"/>
                <a:t>1</a:t>
              </a:r>
              <a:r>
                <a:rPr kumimoji="1" lang="zh-CN" altLang="en-US" sz="2800" b="1" dirty="0"/>
                <a:t>）用坐标面                    </a:t>
              </a:r>
              <a:r>
                <a:rPr kumimoji="1" lang="zh-CN" altLang="en-US" sz="2800" b="1" dirty="0" smtClean="0"/>
                <a:t>与曲面</a:t>
              </a:r>
              <a:endParaRPr kumimoji="1" lang="en-US" altLang="zh-CN" sz="2800" b="1" dirty="0" smtClean="0"/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/>
                <a:t>相</a:t>
              </a:r>
              <a:r>
                <a:rPr kumimoji="1" lang="zh-CN" altLang="en-US" sz="2800" b="1" dirty="0"/>
                <a:t>截截得中心在原</a:t>
              </a:r>
              <a:r>
                <a:rPr kumimoji="1" lang="zh-CN" altLang="en-US" sz="2800" b="1" dirty="0" smtClean="0"/>
                <a:t>点的</a:t>
              </a:r>
              <a:r>
                <a:rPr kumimoji="1" lang="zh-CN" altLang="en-US" sz="2800" b="1" dirty="0" smtClean="0">
                  <a:solidFill>
                    <a:srgbClr val="990000"/>
                  </a:solidFill>
                </a:rPr>
                <a:t>椭圆</a:t>
              </a:r>
              <a:r>
                <a:rPr kumimoji="1" lang="zh-CN" altLang="en-US" sz="2800" b="1" dirty="0" smtClean="0"/>
                <a:t> </a:t>
              </a:r>
              <a:endParaRPr kumimoji="1" lang="zh-CN" altLang="en-US" sz="2800" b="1" dirty="0"/>
            </a:p>
          </p:txBody>
        </p:sp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2570" y="2455"/>
            <a:ext cx="12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431" name="公式" r:id="rId4" imgW="1676160" imgH="406080" progId="Equation.3">
                    <p:embed/>
                  </p:oleObj>
                </mc:Choice>
                <mc:Fallback>
                  <p:oleObj name="公式" r:id="rId4" imgW="1676160" imgH="4060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2455"/>
                          <a:ext cx="1248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755575" y="2132856"/>
          <a:ext cx="1622715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2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2132856"/>
                        <a:ext cx="1622715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1560" y="1886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形状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508992" y="3789040"/>
            <a:ext cx="5791200" cy="519113"/>
            <a:chOff x="436984" y="4134023"/>
            <a:chExt cx="5791200" cy="519113"/>
          </a:xfrm>
        </p:grpSpPr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436984" y="4134023"/>
              <a:ext cx="5791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/>
                <a:t>与平面         </a:t>
              </a:r>
              <a:r>
                <a:rPr kumimoji="1" lang="zh-CN" altLang="en-US" sz="2800" b="1" dirty="0" smtClean="0"/>
                <a:t>的</a:t>
              </a:r>
              <a:r>
                <a:rPr kumimoji="1" lang="zh-CN" altLang="en-US" sz="2800" b="1" dirty="0"/>
                <a:t>交</a:t>
              </a:r>
              <a:r>
                <a:rPr kumimoji="1" lang="zh-CN" altLang="en-US" sz="2800" b="1" dirty="0" smtClean="0"/>
                <a:t>线</a:t>
              </a:r>
              <a:endParaRPr kumimoji="1" lang="en-US" altLang="zh-CN" sz="2800" b="1" dirty="0"/>
            </a:p>
          </p:txBody>
        </p:sp>
        <p:graphicFrame>
          <p:nvGraphicFramePr>
            <p:cNvPr id="20" name="Object 3"/>
            <p:cNvGraphicFramePr>
              <a:graphicFrameLocks noChangeAspect="1"/>
            </p:cNvGraphicFramePr>
            <p:nvPr/>
          </p:nvGraphicFramePr>
          <p:xfrm>
            <a:off x="1619672" y="4221088"/>
            <a:ext cx="761587" cy="382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433" name="Equation" r:id="rId8" imgW="355320" imgH="177480" progId="Equation.DSMT4">
                    <p:embed/>
                  </p:oleObj>
                </mc:Choice>
                <mc:Fallback>
                  <p:oleObj name="Equation" r:id="rId8" imgW="355320" imgH="1774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4221088"/>
                          <a:ext cx="761587" cy="3825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691600" y="4437112"/>
          <a:ext cx="2440240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4" name="Equation" r:id="rId10" imgW="1130040" imgH="660240" progId="Equation.DSMT4">
                  <p:embed/>
                </p:oleObj>
              </mc:Choice>
              <mc:Fallback>
                <p:oleObj name="Equation" r:id="rId10" imgW="1130040" imgH="6602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00" y="4437112"/>
                        <a:ext cx="2440240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6107310" y="260648"/>
            <a:ext cx="2497138" cy="3124200"/>
            <a:chOff x="2208" y="1536"/>
            <a:chExt cx="1573" cy="1968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440" y="1797"/>
              <a:ext cx="1025" cy="4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 rot="146611">
              <a:off x="2440" y="3055"/>
              <a:ext cx="1025" cy="4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561" y="2456"/>
              <a:ext cx="784" cy="3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2440" y="2006"/>
              <a:ext cx="121" cy="12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056"/>
                </a:cxn>
                <a:cxn ang="0">
                  <a:pos x="0" y="2016"/>
                </a:cxn>
              </a:cxnLst>
              <a:rect l="0" t="0" r="r" b="b"/>
              <a:pathLst>
                <a:path w="192" h="2016">
                  <a:moveTo>
                    <a:pt x="0" y="0"/>
                  </a:moveTo>
                  <a:cubicBezTo>
                    <a:pt x="96" y="360"/>
                    <a:pt x="192" y="720"/>
                    <a:pt x="192" y="1056"/>
                  </a:cubicBezTo>
                  <a:cubicBezTo>
                    <a:pt x="192" y="1392"/>
                    <a:pt x="32" y="1856"/>
                    <a:pt x="0" y="20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621" y="2216"/>
              <a:ext cx="131" cy="122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92" y="960"/>
                </a:cxn>
                <a:cxn ang="0">
                  <a:pos x="0" y="1968"/>
                </a:cxn>
              </a:cxnLst>
              <a:rect l="0" t="0" r="r" b="b"/>
              <a:pathLst>
                <a:path w="208" h="1968">
                  <a:moveTo>
                    <a:pt x="96" y="0"/>
                  </a:moveTo>
                  <a:cubicBezTo>
                    <a:pt x="152" y="316"/>
                    <a:pt x="208" y="632"/>
                    <a:pt x="192" y="960"/>
                  </a:cubicBezTo>
                  <a:cubicBezTo>
                    <a:pt x="176" y="1288"/>
                    <a:pt x="32" y="1800"/>
                    <a:pt x="0" y="1968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rot="21905468">
              <a:off x="2470" y="3234"/>
              <a:ext cx="995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rot="408637">
              <a:off x="2469" y="2007"/>
              <a:ext cx="9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2681" y="1815"/>
              <a:ext cx="485" cy="401"/>
            </a:xfrm>
            <a:custGeom>
              <a:avLst/>
              <a:gdLst/>
              <a:ahLst/>
              <a:cxnLst>
                <a:cxn ang="0">
                  <a:pos x="0" y="642"/>
                </a:cxn>
                <a:cxn ang="0">
                  <a:pos x="771" y="0"/>
                </a:cxn>
              </a:cxnLst>
              <a:rect l="0" t="0" r="r" b="b"/>
              <a:pathLst>
                <a:path w="771" h="642">
                  <a:moveTo>
                    <a:pt x="0" y="642"/>
                  </a:moveTo>
                  <a:lnTo>
                    <a:pt x="771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flipV="1">
              <a:off x="2621" y="3085"/>
              <a:ext cx="543" cy="35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345" y="2057"/>
              <a:ext cx="120" cy="1267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0" y="975"/>
                </a:cxn>
                <a:cxn ang="0">
                  <a:pos x="192" y="2031"/>
                </a:cxn>
              </a:cxnLst>
              <a:rect l="0" t="0" r="r" b="b"/>
              <a:pathLst>
                <a:path w="192" h="2031">
                  <a:moveTo>
                    <a:pt x="189" y="0"/>
                  </a:moveTo>
                  <a:cubicBezTo>
                    <a:pt x="158" y="162"/>
                    <a:pt x="0" y="637"/>
                    <a:pt x="0" y="975"/>
                  </a:cubicBezTo>
                  <a:cubicBezTo>
                    <a:pt x="0" y="1313"/>
                    <a:pt x="160" y="1855"/>
                    <a:pt x="192" y="203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2561" y="2635"/>
              <a:ext cx="784" cy="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 flipV="1">
              <a:off x="2742" y="2435"/>
              <a:ext cx="452" cy="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3134" y="1827"/>
              <a:ext cx="30" cy="125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056"/>
                </a:cxn>
                <a:cxn ang="0">
                  <a:pos x="48" y="2016"/>
                </a:cxn>
              </a:cxnLst>
              <a:rect l="0" t="0" r="r" b="b"/>
              <a:pathLst>
                <a:path w="48" h="2016">
                  <a:moveTo>
                    <a:pt x="48" y="0"/>
                  </a:moveTo>
                  <a:cubicBezTo>
                    <a:pt x="24" y="360"/>
                    <a:pt x="0" y="720"/>
                    <a:pt x="0" y="1056"/>
                  </a:cubicBezTo>
                  <a:cubicBezTo>
                    <a:pt x="0" y="1392"/>
                    <a:pt x="40" y="1856"/>
                    <a:pt x="48" y="2016"/>
                  </a:cubicBezTo>
                </a:path>
              </a:pathLst>
            </a:custGeom>
            <a:noFill/>
            <a:ln w="38100" cap="flat">
              <a:solidFill>
                <a:srgbClr val="FF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H="1">
              <a:off x="2410" y="2815"/>
              <a:ext cx="332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3345" y="2665"/>
              <a:ext cx="2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2945" y="1976"/>
              <a:ext cx="0" cy="1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 flipV="1">
              <a:off x="2945" y="1647"/>
              <a:ext cx="0" cy="3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 flipH="1">
              <a:off x="2440" y="2635"/>
              <a:ext cx="1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2208" y="2995"/>
              <a:ext cx="26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i="1"/>
                <a:t> x</a:t>
              </a:r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3580" y="253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i="1"/>
                <a:t>y</a:t>
              </a:r>
              <a:endParaRPr kumimoji="1" lang="en-US" altLang="zh-CN" sz="2400" i="1"/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2916" y="2592"/>
              <a:ext cx="2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/>
                <a:t>o</a:t>
              </a:r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2736" y="153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/>
                <a:t>z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33299" y="494116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改写为</a:t>
            </a:r>
          </a:p>
        </p:txBody>
      </p:sp>
      <p:graphicFrame>
        <p:nvGraphicFramePr>
          <p:cNvPr id="572430" name="Object 14"/>
          <p:cNvGraphicFramePr>
            <a:graphicFrameLocks noChangeAspect="1"/>
          </p:cNvGraphicFramePr>
          <p:nvPr/>
        </p:nvGraphicFramePr>
        <p:xfrm>
          <a:off x="4629150" y="4149725"/>
          <a:ext cx="3784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5" name="Equation" r:id="rId12" imgW="1752480" imgH="863280" progId="Equation.DSMT4">
                  <p:embed/>
                </p:oleObj>
              </mc:Choice>
              <mc:Fallback>
                <p:oleObj name="Equation" r:id="rId12" imgW="1752480" imgH="8632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4149725"/>
                        <a:ext cx="3784600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83568" y="621814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为椭圆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473" name="Group 9"/>
          <p:cNvGrpSpPr>
            <a:grpSpLocks/>
          </p:cNvGrpSpPr>
          <p:nvPr/>
        </p:nvGrpSpPr>
        <p:grpSpPr bwMode="auto">
          <a:xfrm>
            <a:off x="251520" y="317599"/>
            <a:ext cx="6934200" cy="519113"/>
            <a:chOff x="384" y="2688"/>
            <a:chExt cx="4368" cy="327"/>
          </a:xfrm>
        </p:grpSpPr>
        <p:sp>
          <p:nvSpPr>
            <p:cNvPr id="574474" name="Text Box 10"/>
            <p:cNvSpPr txBox="1">
              <a:spLocks noChangeArrowheads="1"/>
            </p:cNvSpPr>
            <p:nvPr/>
          </p:nvSpPr>
          <p:spPr bwMode="auto">
            <a:xfrm>
              <a:off x="384" y="2688"/>
              <a:ext cx="43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/>
                <a:t>（</a:t>
              </a:r>
              <a:r>
                <a:rPr kumimoji="1" lang="en-US" altLang="zh-CN" sz="2800" b="1" dirty="0"/>
                <a:t>2</a:t>
              </a:r>
              <a:r>
                <a:rPr kumimoji="1" lang="zh-CN" altLang="en-US" sz="2800" b="1" dirty="0"/>
                <a:t>）用坐标面                    与曲面相截</a:t>
              </a:r>
            </a:p>
          </p:txBody>
        </p:sp>
        <p:graphicFrame>
          <p:nvGraphicFramePr>
            <p:cNvPr id="574475" name="Object 11"/>
            <p:cNvGraphicFramePr>
              <a:graphicFrameLocks noChangeAspect="1"/>
            </p:cNvGraphicFramePr>
            <p:nvPr/>
          </p:nvGraphicFramePr>
          <p:xfrm>
            <a:off x="1896" y="2760"/>
            <a:ext cx="11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81" name="公式" r:id="rId3" imgW="1815840" imgH="406080" progId="Equation.3">
                    <p:embed/>
                  </p:oleObj>
                </mc:Choice>
                <mc:Fallback>
                  <p:oleObj name="公式" r:id="rId3" imgW="1815840" imgH="4060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2760"/>
                          <a:ext cx="1144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4476" name="Text Box 12"/>
          <p:cNvSpPr txBox="1">
            <a:spLocks noChangeArrowheads="1"/>
          </p:cNvSpPr>
          <p:nvPr/>
        </p:nvSpPr>
        <p:spPr bwMode="auto">
          <a:xfrm>
            <a:off x="1089720" y="965671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截得中心在原点的双曲线</a:t>
            </a:r>
            <a:r>
              <a:rPr kumimoji="1" lang="en-US" altLang="zh-CN" sz="2800" b="1" dirty="0"/>
              <a:t>.</a:t>
            </a:r>
          </a:p>
        </p:txBody>
      </p:sp>
      <p:graphicFrame>
        <p:nvGraphicFramePr>
          <p:cNvPr id="574477" name="Object 13"/>
          <p:cNvGraphicFramePr>
            <a:graphicFrameLocks noChangeAspect="1"/>
          </p:cNvGraphicFramePr>
          <p:nvPr/>
        </p:nvGraphicFramePr>
        <p:xfrm>
          <a:off x="1259632" y="1701552"/>
          <a:ext cx="14668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2" name="公式" r:id="rId5" imgW="1955520" imgH="1726920" progId="Equation.3">
                  <p:embed/>
                </p:oleObj>
              </mc:Choice>
              <mc:Fallback>
                <p:oleObj name="公式" r:id="rId5" imgW="1955520" imgH="17269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01552"/>
                        <a:ext cx="14668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6444208" y="404664"/>
            <a:ext cx="2497138" cy="3124200"/>
            <a:chOff x="2208" y="1536"/>
            <a:chExt cx="1573" cy="1968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440" y="1797"/>
              <a:ext cx="1025" cy="4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 rot="146611">
              <a:off x="2440" y="3055"/>
              <a:ext cx="1025" cy="4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2561" y="2456"/>
              <a:ext cx="784" cy="3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440" y="2006"/>
              <a:ext cx="121" cy="12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056"/>
                </a:cxn>
                <a:cxn ang="0">
                  <a:pos x="0" y="2016"/>
                </a:cxn>
              </a:cxnLst>
              <a:rect l="0" t="0" r="r" b="b"/>
              <a:pathLst>
                <a:path w="192" h="2016">
                  <a:moveTo>
                    <a:pt x="0" y="0"/>
                  </a:moveTo>
                  <a:cubicBezTo>
                    <a:pt x="96" y="360"/>
                    <a:pt x="192" y="720"/>
                    <a:pt x="192" y="1056"/>
                  </a:cubicBezTo>
                  <a:cubicBezTo>
                    <a:pt x="192" y="1392"/>
                    <a:pt x="32" y="1856"/>
                    <a:pt x="0" y="20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2621" y="2216"/>
              <a:ext cx="131" cy="122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92" y="960"/>
                </a:cxn>
                <a:cxn ang="0">
                  <a:pos x="0" y="1968"/>
                </a:cxn>
              </a:cxnLst>
              <a:rect l="0" t="0" r="r" b="b"/>
              <a:pathLst>
                <a:path w="208" h="1968">
                  <a:moveTo>
                    <a:pt x="96" y="0"/>
                  </a:moveTo>
                  <a:cubicBezTo>
                    <a:pt x="152" y="316"/>
                    <a:pt x="208" y="632"/>
                    <a:pt x="192" y="960"/>
                  </a:cubicBezTo>
                  <a:cubicBezTo>
                    <a:pt x="176" y="1288"/>
                    <a:pt x="32" y="1800"/>
                    <a:pt x="0" y="1968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rot="21905468">
              <a:off x="2470" y="3234"/>
              <a:ext cx="995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rot="408637">
              <a:off x="2469" y="2007"/>
              <a:ext cx="9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2681" y="1815"/>
              <a:ext cx="485" cy="401"/>
            </a:xfrm>
            <a:custGeom>
              <a:avLst/>
              <a:gdLst/>
              <a:ahLst/>
              <a:cxnLst>
                <a:cxn ang="0">
                  <a:pos x="0" y="642"/>
                </a:cxn>
                <a:cxn ang="0">
                  <a:pos x="771" y="0"/>
                </a:cxn>
              </a:cxnLst>
              <a:rect l="0" t="0" r="r" b="b"/>
              <a:pathLst>
                <a:path w="771" h="642">
                  <a:moveTo>
                    <a:pt x="0" y="642"/>
                  </a:moveTo>
                  <a:lnTo>
                    <a:pt x="771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 flipV="1">
              <a:off x="2621" y="3085"/>
              <a:ext cx="543" cy="35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3345" y="2057"/>
              <a:ext cx="120" cy="1267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0" y="975"/>
                </a:cxn>
                <a:cxn ang="0">
                  <a:pos x="192" y="2031"/>
                </a:cxn>
              </a:cxnLst>
              <a:rect l="0" t="0" r="r" b="b"/>
              <a:pathLst>
                <a:path w="192" h="2031">
                  <a:moveTo>
                    <a:pt x="189" y="0"/>
                  </a:moveTo>
                  <a:cubicBezTo>
                    <a:pt x="158" y="162"/>
                    <a:pt x="0" y="637"/>
                    <a:pt x="0" y="975"/>
                  </a:cubicBezTo>
                  <a:cubicBezTo>
                    <a:pt x="0" y="1313"/>
                    <a:pt x="160" y="1855"/>
                    <a:pt x="192" y="203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2561" y="2635"/>
              <a:ext cx="784" cy="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V="1">
              <a:off x="2742" y="2435"/>
              <a:ext cx="452" cy="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3134" y="1827"/>
              <a:ext cx="30" cy="125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056"/>
                </a:cxn>
                <a:cxn ang="0">
                  <a:pos x="48" y="2016"/>
                </a:cxn>
              </a:cxnLst>
              <a:rect l="0" t="0" r="r" b="b"/>
              <a:pathLst>
                <a:path w="48" h="2016">
                  <a:moveTo>
                    <a:pt x="48" y="0"/>
                  </a:moveTo>
                  <a:cubicBezTo>
                    <a:pt x="24" y="360"/>
                    <a:pt x="0" y="720"/>
                    <a:pt x="0" y="1056"/>
                  </a:cubicBezTo>
                  <a:cubicBezTo>
                    <a:pt x="0" y="1392"/>
                    <a:pt x="40" y="1856"/>
                    <a:pt x="48" y="2016"/>
                  </a:cubicBezTo>
                </a:path>
              </a:pathLst>
            </a:custGeom>
            <a:noFill/>
            <a:ln w="38100" cap="flat">
              <a:solidFill>
                <a:srgbClr val="FF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 flipH="1">
              <a:off x="2410" y="2815"/>
              <a:ext cx="332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3345" y="2665"/>
              <a:ext cx="2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V="1">
              <a:off x="2945" y="1976"/>
              <a:ext cx="0" cy="1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V="1">
              <a:off x="2945" y="1647"/>
              <a:ext cx="0" cy="3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 flipH="1">
              <a:off x="2440" y="2635"/>
              <a:ext cx="1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208" y="2995"/>
              <a:ext cx="26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i="1"/>
                <a:t> x</a:t>
              </a: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3580" y="253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i="1"/>
                <a:t>y</a:t>
              </a:r>
              <a:endParaRPr kumimoji="1" lang="en-US" altLang="zh-CN" sz="2400" i="1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916" y="2592"/>
              <a:ext cx="2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/>
                <a:t>o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736" y="153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/>
                <a:t>z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81000" y="3284984"/>
            <a:ext cx="5791200" cy="519113"/>
            <a:chOff x="436984" y="4134023"/>
            <a:chExt cx="5791200" cy="519113"/>
          </a:xfrm>
        </p:grpSpPr>
        <p:sp>
          <p:nvSpPr>
            <p:cNvPr id="45" name="Text Box 2"/>
            <p:cNvSpPr txBox="1">
              <a:spLocks noChangeArrowheads="1"/>
            </p:cNvSpPr>
            <p:nvPr/>
          </p:nvSpPr>
          <p:spPr bwMode="auto">
            <a:xfrm>
              <a:off x="436984" y="4134023"/>
              <a:ext cx="5791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/>
                <a:t>与平面         </a:t>
              </a:r>
              <a:r>
                <a:rPr kumimoji="1" lang="zh-CN" altLang="en-US" sz="2800" b="1" dirty="0" smtClean="0"/>
                <a:t>的</a:t>
              </a:r>
              <a:r>
                <a:rPr kumimoji="1" lang="zh-CN" altLang="en-US" sz="2800" b="1" dirty="0"/>
                <a:t>交</a:t>
              </a:r>
              <a:r>
                <a:rPr kumimoji="1" lang="zh-CN" altLang="en-US" sz="2800" b="1" dirty="0" smtClean="0"/>
                <a:t>线</a:t>
              </a:r>
              <a:endParaRPr kumimoji="1" lang="en-US" altLang="zh-CN" sz="2800" b="1" dirty="0"/>
            </a:p>
          </p:txBody>
        </p:sp>
        <p:graphicFrame>
          <p:nvGraphicFramePr>
            <p:cNvPr id="46" name="Object 3"/>
            <p:cNvGraphicFramePr>
              <a:graphicFrameLocks noChangeAspect="1"/>
            </p:cNvGraphicFramePr>
            <p:nvPr/>
          </p:nvGraphicFramePr>
          <p:xfrm>
            <a:off x="1593280" y="4193331"/>
            <a:ext cx="814387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83" name="Equation" r:id="rId7" imgW="380880" imgH="203040" progId="Equation.DSMT4">
                    <p:embed/>
                  </p:oleObj>
                </mc:Choice>
                <mc:Fallback>
                  <p:oleObj name="Equation" r:id="rId7" imgW="380880" imgH="2030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3280" y="4193331"/>
                          <a:ext cx="814387" cy="436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Object 8"/>
          <p:cNvGraphicFramePr>
            <a:graphicFrameLocks noChangeAspect="1"/>
          </p:cNvGraphicFramePr>
          <p:nvPr/>
        </p:nvGraphicFramePr>
        <p:xfrm>
          <a:off x="691600" y="4149080"/>
          <a:ext cx="2440240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4" name="Equation" r:id="rId9" imgW="1130040" imgH="660240" progId="Equation.DSMT4">
                  <p:embed/>
                </p:oleObj>
              </mc:Choice>
              <mc:Fallback>
                <p:oleObj name="Equation" r:id="rId9" imgW="1130040" imgH="6602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00" y="4149080"/>
                        <a:ext cx="2440240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233299" y="465313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改写为</a:t>
            </a:r>
          </a:p>
        </p:txBody>
      </p:sp>
      <p:graphicFrame>
        <p:nvGraphicFramePr>
          <p:cNvPr id="49" name="Object 14"/>
          <p:cNvGraphicFramePr>
            <a:graphicFrameLocks noChangeAspect="1"/>
          </p:cNvGraphicFramePr>
          <p:nvPr/>
        </p:nvGraphicFramePr>
        <p:xfrm>
          <a:off x="4932040" y="4103688"/>
          <a:ext cx="26320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5" name="Equation" r:id="rId11" imgW="1218960" imgH="660240" progId="Equation.DSMT4">
                  <p:embed/>
                </p:oleObj>
              </mc:Choice>
              <mc:Fallback>
                <p:oleObj name="Equation" r:id="rId11" imgW="1218960" imgH="6602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103688"/>
                        <a:ext cx="2632075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83568" y="600212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是什么图形？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6" grpId="0"/>
      <p:bldP spid="48" grpId="0"/>
      <p:bldP spid="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需要分情况讨论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292" y="764704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当</a:t>
            </a:r>
            <a:r>
              <a:rPr lang="en-US" altLang="zh-CN" sz="2800" b="1" i="1" dirty="0" smtClean="0"/>
              <a:t>h&lt;b</a:t>
            </a:r>
            <a:r>
              <a:rPr lang="zh-CN" altLang="en-US" sz="2800" b="1" dirty="0" smtClean="0"/>
              <a:t>或</a:t>
            </a:r>
            <a:r>
              <a:rPr lang="en-US" altLang="zh-CN" sz="2800" b="1" i="1" dirty="0" smtClean="0"/>
              <a:t>h&gt;b</a:t>
            </a:r>
            <a:r>
              <a:rPr lang="zh-CN" altLang="en-US" sz="2800" b="1" dirty="0" smtClean="0"/>
              <a:t>时</a:t>
            </a:r>
          </a:p>
        </p:txBody>
      </p:sp>
      <p:graphicFrame>
        <p:nvGraphicFramePr>
          <p:cNvPr id="909313" name="Object 1"/>
          <p:cNvGraphicFramePr>
            <a:graphicFrameLocks noChangeAspect="1"/>
          </p:cNvGraphicFramePr>
          <p:nvPr/>
        </p:nvGraphicFramePr>
        <p:xfrm>
          <a:off x="504006" y="1412776"/>
          <a:ext cx="3563938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15" name="Equation" r:id="rId3" imgW="1650960" imgH="622080" progId="Equation.DSMT4">
                  <p:embed/>
                </p:oleObj>
              </mc:Choice>
              <mc:Fallback>
                <p:oleObj name="Equation" r:id="rId3" imgW="1650960" imgH="622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06" y="1412776"/>
                        <a:ext cx="3563938" cy="149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779" y="314096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表示双曲线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2120" y="764704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当</a:t>
            </a:r>
            <a:r>
              <a:rPr lang="en-US" altLang="zh-CN" sz="2800" b="1" i="1" dirty="0" smtClean="0"/>
              <a:t>h=b</a:t>
            </a:r>
            <a:r>
              <a:rPr lang="zh-CN" altLang="en-US" sz="2800" b="1" dirty="0" smtClean="0"/>
              <a:t>时</a:t>
            </a:r>
          </a:p>
        </p:txBody>
      </p:sp>
      <p:graphicFrame>
        <p:nvGraphicFramePr>
          <p:cNvPr id="909314" name="Object 2"/>
          <p:cNvGraphicFramePr>
            <a:graphicFrameLocks noChangeAspect="1"/>
          </p:cNvGraphicFramePr>
          <p:nvPr/>
        </p:nvGraphicFramePr>
        <p:xfrm>
          <a:off x="4568825" y="1486421"/>
          <a:ext cx="38893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16" name="Equation" r:id="rId5" imgW="1803240" imgH="419040" progId="Equation.DSMT4">
                  <p:embed/>
                </p:oleObj>
              </mc:Choice>
              <mc:Fallback>
                <p:oleObj name="Equation" r:id="rId5" imgW="18032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1486421"/>
                        <a:ext cx="388937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36096" y="314096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表示一对直线</a:t>
            </a:r>
          </a:p>
        </p:txBody>
      </p:sp>
      <p:pic>
        <p:nvPicPr>
          <p:cNvPr id="909315" name="Picture 3" descr="D:\Users\Administrator\Pictures\数学\单叶双曲面截线_c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23720" y="3861048"/>
            <a:ext cx="6444624" cy="273630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11560" y="52951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渐进锥面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9552" y="146562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锥面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403648" y="1275234"/>
          <a:ext cx="2366331" cy="92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17" name="Equation" r:id="rId4" imgW="1066680" imgH="419040" progId="Equation.KSEE3">
                  <p:embed/>
                </p:oleObj>
              </mc:Choice>
              <mc:Fallback>
                <p:oleObj name="Equation" r:id="rId4" imgW="1066680" imgH="419040" progId="Equation.KSEE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275234"/>
                        <a:ext cx="2366331" cy="929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39552" y="2402885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称为单叶双曲面的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渐进锥面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9553" y="3645024"/>
            <a:ext cx="3024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可以看做是双曲线的渐进线在曲面情形下的推广</a:t>
            </a:r>
          </a:p>
        </p:txBody>
      </p:sp>
      <p:sp>
        <p:nvSpPr>
          <p:cNvPr id="124" name="Freeform 2"/>
          <p:cNvSpPr>
            <a:spLocks/>
          </p:cNvSpPr>
          <p:nvPr/>
        </p:nvSpPr>
        <p:spPr bwMode="auto">
          <a:xfrm>
            <a:off x="3968948" y="1159063"/>
            <a:ext cx="4635500" cy="5233988"/>
          </a:xfrm>
          <a:custGeom>
            <a:avLst/>
            <a:gdLst/>
            <a:ahLst/>
            <a:cxnLst>
              <a:cxn ang="0">
                <a:pos x="111" y="140"/>
              </a:cxn>
              <a:cxn ang="0">
                <a:pos x="262" y="315"/>
              </a:cxn>
              <a:cxn ang="0">
                <a:pos x="474" y="594"/>
              </a:cxn>
              <a:cxn ang="0">
                <a:pos x="648" y="893"/>
              </a:cxn>
              <a:cxn ang="0">
                <a:pos x="703" y="1025"/>
              </a:cxn>
              <a:cxn ang="0">
                <a:pos x="750" y="1193"/>
              </a:cxn>
              <a:cxn ang="0">
                <a:pos x="765" y="1299"/>
              </a:cxn>
              <a:cxn ang="0">
                <a:pos x="762" y="1466"/>
              </a:cxn>
              <a:cxn ang="0">
                <a:pos x="721" y="1626"/>
              </a:cxn>
              <a:cxn ang="0">
                <a:pos x="670" y="1766"/>
              </a:cxn>
              <a:cxn ang="0">
                <a:pos x="577" y="1956"/>
              </a:cxn>
              <a:cxn ang="0">
                <a:pos x="432" y="2211"/>
              </a:cxn>
              <a:cxn ang="0">
                <a:pos x="270" y="2465"/>
              </a:cxn>
              <a:cxn ang="0">
                <a:pos x="22" y="2879"/>
              </a:cxn>
              <a:cxn ang="0">
                <a:pos x="117" y="3028"/>
              </a:cxn>
              <a:cxn ang="0">
                <a:pos x="349" y="3147"/>
              </a:cxn>
              <a:cxn ang="0">
                <a:pos x="767" y="3248"/>
              </a:cxn>
              <a:cxn ang="0">
                <a:pos x="1449" y="3297"/>
              </a:cxn>
              <a:cxn ang="0">
                <a:pos x="2094" y="3256"/>
              </a:cxn>
              <a:cxn ang="0">
                <a:pos x="2580" y="3149"/>
              </a:cxn>
              <a:cxn ang="0">
                <a:pos x="2899" y="2925"/>
              </a:cxn>
              <a:cxn ang="0">
                <a:pos x="2914" y="2859"/>
              </a:cxn>
              <a:cxn ang="0">
                <a:pos x="2634" y="2441"/>
              </a:cxn>
              <a:cxn ang="0">
                <a:pos x="2376" y="2030"/>
              </a:cxn>
              <a:cxn ang="0">
                <a:pos x="2244" y="1767"/>
              </a:cxn>
              <a:cxn ang="0">
                <a:pos x="2169" y="1557"/>
              </a:cxn>
              <a:cxn ang="0">
                <a:pos x="2143" y="1383"/>
              </a:cxn>
              <a:cxn ang="0">
                <a:pos x="2152" y="1235"/>
              </a:cxn>
              <a:cxn ang="0">
                <a:pos x="2191" y="1068"/>
              </a:cxn>
              <a:cxn ang="0">
                <a:pos x="2250" y="917"/>
              </a:cxn>
              <a:cxn ang="0">
                <a:pos x="2313" y="792"/>
              </a:cxn>
              <a:cxn ang="0">
                <a:pos x="2374" y="687"/>
              </a:cxn>
              <a:cxn ang="0">
                <a:pos x="2488" y="524"/>
              </a:cxn>
              <a:cxn ang="0">
                <a:pos x="2566" y="419"/>
              </a:cxn>
              <a:cxn ang="0">
                <a:pos x="2661" y="300"/>
              </a:cxn>
              <a:cxn ang="0">
                <a:pos x="2920" y="0"/>
              </a:cxn>
              <a:cxn ang="0">
                <a:pos x="2640" y="147"/>
              </a:cxn>
              <a:cxn ang="0">
                <a:pos x="1476" y="1429"/>
              </a:cxn>
              <a:cxn ang="0">
                <a:pos x="313" y="156"/>
              </a:cxn>
              <a:cxn ang="0">
                <a:pos x="0" y="12"/>
              </a:cxn>
            </a:cxnLst>
            <a:rect l="0" t="0" r="r" b="b"/>
            <a:pathLst>
              <a:path w="2920" h="3297">
                <a:moveTo>
                  <a:pt x="0" y="12"/>
                </a:moveTo>
                <a:lnTo>
                  <a:pt x="111" y="140"/>
                </a:lnTo>
                <a:lnTo>
                  <a:pt x="181" y="219"/>
                </a:lnTo>
                <a:lnTo>
                  <a:pt x="262" y="315"/>
                </a:lnTo>
                <a:lnTo>
                  <a:pt x="367" y="449"/>
                </a:lnTo>
                <a:lnTo>
                  <a:pt x="474" y="594"/>
                </a:lnTo>
                <a:lnTo>
                  <a:pt x="564" y="734"/>
                </a:lnTo>
                <a:lnTo>
                  <a:pt x="648" y="893"/>
                </a:lnTo>
                <a:lnTo>
                  <a:pt x="676" y="956"/>
                </a:lnTo>
                <a:lnTo>
                  <a:pt x="703" y="1025"/>
                </a:lnTo>
                <a:lnTo>
                  <a:pt x="730" y="1110"/>
                </a:lnTo>
                <a:lnTo>
                  <a:pt x="750" y="1193"/>
                </a:lnTo>
                <a:lnTo>
                  <a:pt x="760" y="1245"/>
                </a:lnTo>
                <a:lnTo>
                  <a:pt x="765" y="1299"/>
                </a:lnTo>
                <a:lnTo>
                  <a:pt x="768" y="1383"/>
                </a:lnTo>
                <a:lnTo>
                  <a:pt x="762" y="1466"/>
                </a:lnTo>
                <a:lnTo>
                  <a:pt x="742" y="1551"/>
                </a:lnTo>
                <a:lnTo>
                  <a:pt x="721" y="1626"/>
                </a:lnTo>
                <a:lnTo>
                  <a:pt x="699" y="1692"/>
                </a:lnTo>
                <a:lnTo>
                  <a:pt x="670" y="1766"/>
                </a:lnTo>
                <a:lnTo>
                  <a:pt x="630" y="1854"/>
                </a:lnTo>
                <a:lnTo>
                  <a:pt x="577" y="1956"/>
                </a:lnTo>
                <a:lnTo>
                  <a:pt x="522" y="2064"/>
                </a:lnTo>
                <a:lnTo>
                  <a:pt x="432" y="2211"/>
                </a:lnTo>
                <a:lnTo>
                  <a:pt x="348" y="2348"/>
                </a:lnTo>
                <a:lnTo>
                  <a:pt x="270" y="2465"/>
                </a:lnTo>
                <a:lnTo>
                  <a:pt x="34" y="2841"/>
                </a:lnTo>
                <a:lnTo>
                  <a:pt x="22" y="2879"/>
                </a:lnTo>
                <a:lnTo>
                  <a:pt x="40" y="2929"/>
                </a:lnTo>
                <a:lnTo>
                  <a:pt x="117" y="3028"/>
                </a:lnTo>
                <a:lnTo>
                  <a:pt x="233" y="3096"/>
                </a:lnTo>
                <a:lnTo>
                  <a:pt x="349" y="3147"/>
                </a:lnTo>
                <a:lnTo>
                  <a:pt x="601" y="3214"/>
                </a:lnTo>
                <a:lnTo>
                  <a:pt x="767" y="3248"/>
                </a:lnTo>
                <a:lnTo>
                  <a:pt x="1095" y="3284"/>
                </a:lnTo>
                <a:lnTo>
                  <a:pt x="1449" y="3297"/>
                </a:lnTo>
                <a:lnTo>
                  <a:pt x="1705" y="3296"/>
                </a:lnTo>
                <a:lnTo>
                  <a:pt x="2094" y="3256"/>
                </a:lnTo>
                <a:lnTo>
                  <a:pt x="2332" y="3212"/>
                </a:lnTo>
                <a:lnTo>
                  <a:pt x="2580" y="3149"/>
                </a:lnTo>
                <a:lnTo>
                  <a:pt x="2812" y="3030"/>
                </a:lnTo>
                <a:lnTo>
                  <a:pt x="2899" y="2925"/>
                </a:lnTo>
                <a:lnTo>
                  <a:pt x="2913" y="2889"/>
                </a:lnTo>
                <a:lnTo>
                  <a:pt x="2914" y="2859"/>
                </a:lnTo>
                <a:lnTo>
                  <a:pt x="2901" y="2828"/>
                </a:lnTo>
                <a:lnTo>
                  <a:pt x="2634" y="2441"/>
                </a:lnTo>
                <a:lnTo>
                  <a:pt x="2500" y="2237"/>
                </a:lnTo>
                <a:lnTo>
                  <a:pt x="2376" y="2030"/>
                </a:lnTo>
                <a:lnTo>
                  <a:pt x="2293" y="1869"/>
                </a:lnTo>
                <a:lnTo>
                  <a:pt x="2244" y="1767"/>
                </a:lnTo>
                <a:lnTo>
                  <a:pt x="2199" y="1650"/>
                </a:lnTo>
                <a:lnTo>
                  <a:pt x="2169" y="1557"/>
                </a:lnTo>
                <a:lnTo>
                  <a:pt x="2151" y="1464"/>
                </a:lnTo>
                <a:lnTo>
                  <a:pt x="2143" y="1383"/>
                </a:lnTo>
                <a:lnTo>
                  <a:pt x="2145" y="1308"/>
                </a:lnTo>
                <a:lnTo>
                  <a:pt x="2152" y="1235"/>
                </a:lnTo>
                <a:lnTo>
                  <a:pt x="2172" y="1145"/>
                </a:lnTo>
                <a:lnTo>
                  <a:pt x="2191" y="1068"/>
                </a:lnTo>
                <a:lnTo>
                  <a:pt x="2212" y="1011"/>
                </a:lnTo>
                <a:lnTo>
                  <a:pt x="2250" y="917"/>
                </a:lnTo>
                <a:lnTo>
                  <a:pt x="2280" y="858"/>
                </a:lnTo>
                <a:lnTo>
                  <a:pt x="2313" y="792"/>
                </a:lnTo>
                <a:lnTo>
                  <a:pt x="2341" y="741"/>
                </a:lnTo>
                <a:lnTo>
                  <a:pt x="2374" y="687"/>
                </a:lnTo>
                <a:lnTo>
                  <a:pt x="2437" y="594"/>
                </a:lnTo>
                <a:lnTo>
                  <a:pt x="2488" y="524"/>
                </a:lnTo>
                <a:lnTo>
                  <a:pt x="2523" y="479"/>
                </a:lnTo>
                <a:lnTo>
                  <a:pt x="2566" y="419"/>
                </a:lnTo>
                <a:lnTo>
                  <a:pt x="2613" y="362"/>
                </a:lnTo>
                <a:lnTo>
                  <a:pt x="2661" y="300"/>
                </a:lnTo>
                <a:lnTo>
                  <a:pt x="2794" y="149"/>
                </a:lnTo>
                <a:lnTo>
                  <a:pt x="2920" y="0"/>
                </a:lnTo>
                <a:lnTo>
                  <a:pt x="2794" y="74"/>
                </a:lnTo>
                <a:lnTo>
                  <a:pt x="2640" y="147"/>
                </a:lnTo>
                <a:lnTo>
                  <a:pt x="2449" y="193"/>
                </a:lnTo>
                <a:lnTo>
                  <a:pt x="1476" y="1429"/>
                </a:lnTo>
                <a:lnTo>
                  <a:pt x="513" y="220"/>
                </a:lnTo>
                <a:lnTo>
                  <a:pt x="313" y="156"/>
                </a:lnTo>
                <a:lnTo>
                  <a:pt x="195" y="111"/>
                </a:lnTo>
                <a:lnTo>
                  <a:pt x="0" y="12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50000">
                <a:srgbClr val="FFFF00"/>
              </a:gs>
              <a:gs pos="100000">
                <a:srgbClr val="0000FF"/>
              </a:gs>
            </a:gsLst>
            <a:lin ang="5400000" scaled="1"/>
          </a:gradFill>
          <a:ln w="3175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"/>
          <p:cNvGrpSpPr>
            <a:grpSpLocks/>
          </p:cNvGrpSpPr>
          <p:nvPr/>
        </p:nvGrpSpPr>
        <p:grpSpPr bwMode="auto">
          <a:xfrm>
            <a:off x="4034532" y="5111602"/>
            <a:ext cx="4556125" cy="1289050"/>
            <a:chOff x="2123" y="3265"/>
            <a:chExt cx="2870" cy="812"/>
          </a:xfrm>
        </p:grpSpPr>
        <p:sp>
          <p:nvSpPr>
            <p:cNvPr id="126" name="Arc 4"/>
            <p:cNvSpPr>
              <a:spLocks/>
            </p:cNvSpPr>
            <p:nvPr/>
          </p:nvSpPr>
          <p:spPr bwMode="auto">
            <a:xfrm>
              <a:off x="2133" y="3265"/>
              <a:ext cx="2860" cy="4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93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Arc 5"/>
            <p:cNvSpPr>
              <a:spLocks/>
            </p:cNvSpPr>
            <p:nvPr/>
          </p:nvSpPr>
          <p:spPr bwMode="auto">
            <a:xfrm flipV="1">
              <a:off x="2123" y="3667"/>
              <a:ext cx="2860" cy="4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93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8" name="Group 6"/>
          <p:cNvGrpSpPr>
            <a:grpSpLocks/>
          </p:cNvGrpSpPr>
          <p:nvPr/>
        </p:nvGrpSpPr>
        <p:grpSpPr bwMode="auto">
          <a:xfrm>
            <a:off x="4464326" y="1052365"/>
            <a:ext cx="3744913" cy="5067301"/>
            <a:chOff x="2409" y="708"/>
            <a:chExt cx="2359" cy="3192"/>
          </a:xfrm>
        </p:grpSpPr>
        <p:sp>
          <p:nvSpPr>
            <p:cNvPr id="129" name="Freeform 7"/>
            <p:cNvSpPr>
              <a:spLocks/>
            </p:cNvSpPr>
            <p:nvPr/>
          </p:nvSpPr>
          <p:spPr bwMode="auto">
            <a:xfrm>
              <a:off x="2409" y="708"/>
              <a:ext cx="2359" cy="1485"/>
            </a:xfrm>
            <a:custGeom>
              <a:avLst/>
              <a:gdLst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430 w 10000"/>
                <a:gd name="connsiteY10" fmla="*/ 5118 h 10000"/>
                <a:gd name="connsiteX11" fmla="*/ 5167 w 10000"/>
                <a:gd name="connsiteY11" fmla="*/ 5320 h 10000"/>
                <a:gd name="connsiteX12" fmla="*/ 5023 w 10000"/>
                <a:gd name="connsiteY12" fmla="*/ 5333 h 10000"/>
                <a:gd name="connsiteX13" fmla="*/ 4807 w 10000"/>
                <a:gd name="connsiteY13" fmla="*/ 5498 h 10000"/>
                <a:gd name="connsiteX14" fmla="*/ 4629 w 10000"/>
                <a:gd name="connsiteY14" fmla="*/ 5259 h 10000"/>
                <a:gd name="connsiteX15" fmla="*/ 4328 w 10000"/>
                <a:gd name="connsiteY15" fmla="*/ 4990 h 10000"/>
                <a:gd name="connsiteX16" fmla="*/ 4099 w 10000"/>
                <a:gd name="connsiteY16" fmla="*/ 4754 h 10000"/>
                <a:gd name="connsiteX17" fmla="*/ 3612 w 10000"/>
                <a:gd name="connsiteY17" fmla="*/ 4189 h 10000"/>
                <a:gd name="connsiteX18" fmla="*/ 2815 w 10000"/>
                <a:gd name="connsiteY18" fmla="*/ 2869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430 w 10000"/>
                <a:gd name="connsiteY10" fmla="*/ 5118 h 10000"/>
                <a:gd name="connsiteX11" fmla="*/ 5167 w 10000"/>
                <a:gd name="connsiteY11" fmla="*/ 5320 h 10000"/>
                <a:gd name="connsiteX12" fmla="*/ 5023 w 10000"/>
                <a:gd name="connsiteY12" fmla="*/ 5333 h 10000"/>
                <a:gd name="connsiteX13" fmla="*/ 4807 w 10000"/>
                <a:gd name="connsiteY13" fmla="*/ 5498 h 10000"/>
                <a:gd name="connsiteX14" fmla="*/ 4629 w 10000"/>
                <a:gd name="connsiteY14" fmla="*/ 5259 h 10000"/>
                <a:gd name="connsiteX15" fmla="*/ 4328 w 10000"/>
                <a:gd name="connsiteY15" fmla="*/ 4990 h 10000"/>
                <a:gd name="connsiteX16" fmla="*/ 4099 w 10000"/>
                <a:gd name="connsiteY16" fmla="*/ 4754 h 10000"/>
                <a:gd name="connsiteX17" fmla="*/ 3612 w 10000"/>
                <a:gd name="connsiteY17" fmla="*/ 4189 h 10000"/>
                <a:gd name="connsiteX18" fmla="*/ 2500 w 10000"/>
                <a:gd name="connsiteY18" fmla="*/ 2138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430 w 10000"/>
                <a:gd name="connsiteY10" fmla="*/ 5118 h 10000"/>
                <a:gd name="connsiteX11" fmla="*/ 5167 w 10000"/>
                <a:gd name="connsiteY11" fmla="*/ 5320 h 10000"/>
                <a:gd name="connsiteX12" fmla="*/ 5023 w 10000"/>
                <a:gd name="connsiteY12" fmla="*/ 5333 h 10000"/>
                <a:gd name="connsiteX13" fmla="*/ 4807 w 10000"/>
                <a:gd name="connsiteY13" fmla="*/ 5498 h 10000"/>
                <a:gd name="connsiteX14" fmla="*/ 4629 w 10000"/>
                <a:gd name="connsiteY14" fmla="*/ 5259 h 10000"/>
                <a:gd name="connsiteX15" fmla="*/ 4328 w 10000"/>
                <a:gd name="connsiteY15" fmla="*/ 4990 h 10000"/>
                <a:gd name="connsiteX16" fmla="*/ 4099 w 10000"/>
                <a:gd name="connsiteY16" fmla="*/ 4754 h 10000"/>
                <a:gd name="connsiteX17" fmla="*/ 3612 w 10000"/>
                <a:gd name="connsiteY17" fmla="*/ 418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430 w 10000"/>
                <a:gd name="connsiteY10" fmla="*/ 5118 h 10000"/>
                <a:gd name="connsiteX11" fmla="*/ 5167 w 10000"/>
                <a:gd name="connsiteY11" fmla="*/ 5320 h 10000"/>
                <a:gd name="connsiteX12" fmla="*/ 5023 w 10000"/>
                <a:gd name="connsiteY12" fmla="*/ 5333 h 10000"/>
                <a:gd name="connsiteX13" fmla="*/ 4807 w 10000"/>
                <a:gd name="connsiteY13" fmla="*/ 5498 h 10000"/>
                <a:gd name="connsiteX14" fmla="*/ 4629 w 10000"/>
                <a:gd name="connsiteY14" fmla="*/ 5259 h 10000"/>
                <a:gd name="connsiteX15" fmla="*/ 4328 w 10000"/>
                <a:gd name="connsiteY15" fmla="*/ 4990 h 10000"/>
                <a:gd name="connsiteX16" fmla="*/ 4099 w 10000"/>
                <a:gd name="connsiteY16" fmla="*/ 4754 h 10000"/>
                <a:gd name="connsiteX17" fmla="*/ 3612 w 10000"/>
                <a:gd name="connsiteY17" fmla="*/ 418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430 w 10000"/>
                <a:gd name="connsiteY10" fmla="*/ 5118 h 10000"/>
                <a:gd name="connsiteX11" fmla="*/ 5167 w 10000"/>
                <a:gd name="connsiteY11" fmla="*/ 5320 h 10000"/>
                <a:gd name="connsiteX12" fmla="*/ 5023 w 10000"/>
                <a:gd name="connsiteY12" fmla="*/ 5333 h 10000"/>
                <a:gd name="connsiteX13" fmla="*/ 4807 w 10000"/>
                <a:gd name="connsiteY13" fmla="*/ 5498 h 10000"/>
                <a:gd name="connsiteX14" fmla="*/ 4629 w 10000"/>
                <a:gd name="connsiteY14" fmla="*/ 5259 h 10000"/>
                <a:gd name="connsiteX15" fmla="*/ 4328 w 10000"/>
                <a:gd name="connsiteY15" fmla="*/ 4990 h 10000"/>
                <a:gd name="connsiteX16" fmla="*/ 4099 w 10000"/>
                <a:gd name="connsiteY16" fmla="*/ 4754 h 10000"/>
                <a:gd name="connsiteX17" fmla="*/ 4038 w 10000"/>
                <a:gd name="connsiteY17" fmla="*/ 3055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430 w 10000"/>
                <a:gd name="connsiteY10" fmla="*/ 5118 h 10000"/>
                <a:gd name="connsiteX11" fmla="*/ 5167 w 10000"/>
                <a:gd name="connsiteY11" fmla="*/ 5320 h 10000"/>
                <a:gd name="connsiteX12" fmla="*/ 5023 w 10000"/>
                <a:gd name="connsiteY12" fmla="*/ 5333 h 10000"/>
                <a:gd name="connsiteX13" fmla="*/ 4807 w 10000"/>
                <a:gd name="connsiteY13" fmla="*/ 5498 h 10000"/>
                <a:gd name="connsiteX14" fmla="*/ 4629 w 10000"/>
                <a:gd name="connsiteY14" fmla="*/ 5259 h 10000"/>
                <a:gd name="connsiteX15" fmla="*/ 4807 w 10000"/>
                <a:gd name="connsiteY15" fmla="*/ 3665 h 10000"/>
                <a:gd name="connsiteX16" fmla="*/ 4099 w 10000"/>
                <a:gd name="connsiteY16" fmla="*/ 4754 h 10000"/>
                <a:gd name="connsiteX17" fmla="*/ 4038 w 10000"/>
                <a:gd name="connsiteY17" fmla="*/ 3055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430 w 10000"/>
                <a:gd name="connsiteY10" fmla="*/ 5118 h 10000"/>
                <a:gd name="connsiteX11" fmla="*/ 5167 w 10000"/>
                <a:gd name="connsiteY11" fmla="*/ 5320 h 10000"/>
                <a:gd name="connsiteX12" fmla="*/ 5023 w 10000"/>
                <a:gd name="connsiteY12" fmla="*/ 5333 h 10000"/>
                <a:gd name="connsiteX13" fmla="*/ 4807 w 10000"/>
                <a:gd name="connsiteY13" fmla="*/ 5498 h 10000"/>
                <a:gd name="connsiteX14" fmla="*/ 4629 w 10000"/>
                <a:gd name="connsiteY14" fmla="*/ 5259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4038 w 10000"/>
                <a:gd name="connsiteY17" fmla="*/ 3055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430 w 10000"/>
                <a:gd name="connsiteY10" fmla="*/ 5118 h 10000"/>
                <a:gd name="connsiteX11" fmla="*/ 5167 w 10000"/>
                <a:gd name="connsiteY11" fmla="*/ 5320 h 10000"/>
                <a:gd name="connsiteX12" fmla="*/ 5023 w 10000"/>
                <a:gd name="connsiteY12" fmla="*/ 5333 h 10000"/>
                <a:gd name="connsiteX13" fmla="*/ 4807 w 10000"/>
                <a:gd name="connsiteY13" fmla="*/ 5498 h 10000"/>
                <a:gd name="connsiteX14" fmla="*/ 4999 w 10000"/>
                <a:gd name="connsiteY14" fmla="*/ 3665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4038 w 10000"/>
                <a:gd name="connsiteY17" fmla="*/ 3055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430 w 10000"/>
                <a:gd name="connsiteY10" fmla="*/ 5118 h 10000"/>
                <a:gd name="connsiteX11" fmla="*/ 5167 w 10000"/>
                <a:gd name="connsiteY11" fmla="*/ 5320 h 10000"/>
                <a:gd name="connsiteX12" fmla="*/ 5023 w 10000"/>
                <a:gd name="connsiteY12" fmla="*/ 5333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4038 w 10000"/>
                <a:gd name="connsiteY17" fmla="*/ 3055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430 w 10000"/>
                <a:gd name="connsiteY10" fmla="*/ 5118 h 10000"/>
                <a:gd name="connsiteX11" fmla="*/ 5167 w 10000"/>
                <a:gd name="connsiteY11" fmla="*/ 5320 h 10000"/>
                <a:gd name="connsiteX12" fmla="*/ 5023 w 10000"/>
                <a:gd name="connsiteY12" fmla="*/ 5333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430 w 10000"/>
                <a:gd name="connsiteY10" fmla="*/ 5118 h 10000"/>
                <a:gd name="connsiteX11" fmla="*/ 5384 w 10000"/>
                <a:gd name="connsiteY11" fmla="*/ 3665 h 10000"/>
                <a:gd name="connsiteX12" fmla="*/ 5023 w 10000"/>
                <a:gd name="connsiteY12" fmla="*/ 5333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768 w 10000"/>
                <a:gd name="connsiteY10" fmla="*/ 3971 h 10000"/>
                <a:gd name="connsiteX11" fmla="*/ 5384 w 10000"/>
                <a:gd name="connsiteY11" fmla="*/ 3665 h 10000"/>
                <a:gd name="connsiteX12" fmla="*/ 5023 w 10000"/>
                <a:gd name="connsiteY12" fmla="*/ 5333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837 w 10000"/>
                <a:gd name="connsiteY9" fmla="*/ 4734 h 10000"/>
                <a:gd name="connsiteX10" fmla="*/ 5768 w 10000"/>
                <a:gd name="connsiteY10" fmla="*/ 3971 h 10000"/>
                <a:gd name="connsiteX11" fmla="*/ 5384 w 10000"/>
                <a:gd name="connsiteY11" fmla="*/ 3665 h 10000"/>
                <a:gd name="connsiteX12" fmla="*/ 5768 w 10000"/>
                <a:gd name="connsiteY12" fmla="*/ 3971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11 w 10000"/>
                <a:gd name="connsiteY8" fmla="*/ 3946 h 10000"/>
                <a:gd name="connsiteX9" fmla="*/ 5961 w 10000"/>
                <a:gd name="connsiteY9" fmla="*/ 3665 h 10000"/>
                <a:gd name="connsiteX10" fmla="*/ 5768 w 10000"/>
                <a:gd name="connsiteY10" fmla="*/ 3971 h 10000"/>
                <a:gd name="connsiteX11" fmla="*/ 5384 w 10000"/>
                <a:gd name="connsiteY11" fmla="*/ 3665 h 10000"/>
                <a:gd name="connsiteX12" fmla="*/ 5768 w 10000"/>
                <a:gd name="connsiteY12" fmla="*/ 3971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7071 w 10000"/>
                <a:gd name="connsiteY7" fmla="*/ 3037 h 10000"/>
                <a:gd name="connsiteX8" fmla="*/ 6538 w 10000"/>
                <a:gd name="connsiteY8" fmla="*/ 3360 h 10000"/>
                <a:gd name="connsiteX9" fmla="*/ 5961 w 10000"/>
                <a:gd name="connsiteY9" fmla="*/ 3665 h 10000"/>
                <a:gd name="connsiteX10" fmla="*/ 5768 w 10000"/>
                <a:gd name="connsiteY10" fmla="*/ 3971 h 10000"/>
                <a:gd name="connsiteX11" fmla="*/ 5384 w 10000"/>
                <a:gd name="connsiteY11" fmla="*/ 3665 h 10000"/>
                <a:gd name="connsiteX12" fmla="*/ 5768 w 10000"/>
                <a:gd name="connsiteY12" fmla="*/ 3971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538 w 10000"/>
                <a:gd name="connsiteY8" fmla="*/ 3360 h 10000"/>
                <a:gd name="connsiteX9" fmla="*/ 5961 w 10000"/>
                <a:gd name="connsiteY9" fmla="*/ 3665 h 10000"/>
                <a:gd name="connsiteX10" fmla="*/ 5768 w 10000"/>
                <a:gd name="connsiteY10" fmla="*/ 3971 h 10000"/>
                <a:gd name="connsiteX11" fmla="*/ 5384 w 10000"/>
                <a:gd name="connsiteY11" fmla="*/ 3665 h 10000"/>
                <a:gd name="connsiteX12" fmla="*/ 5768 w 10000"/>
                <a:gd name="connsiteY12" fmla="*/ 3971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961 w 10000"/>
                <a:gd name="connsiteY9" fmla="*/ 3665 h 10000"/>
                <a:gd name="connsiteX10" fmla="*/ 5768 w 10000"/>
                <a:gd name="connsiteY10" fmla="*/ 3971 h 10000"/>
                <a:gd name="connsiteX11" fmla="*/ 5384 w 10000"/>
                <a:gd name="connsiteY11" fmla="*/ 3665 h 10000"/>
                <a:gd name="connsiteX12" fmla="*/ 5768 w 10000"/>
                <a:gd name="connsiteY12" fmla="*/ 3971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961 w 10000"/>
                <a:gd name="connsiteY9" fmla="*/ 3665 h 10000"/>
                <a:gd name="connsiteX10" fmla="*/ 5768 w 10000"/>
                <a:gd name="connsiteY10" fmla="*/ 3971 h 10000"/>
                <a:gd name="connsiteX11" fmla="*/ 5384 w 10000"/>
                <a:gd name="connsiteY11" fmla="*/ 3665 h 10000"/>
                <a:gd name="connsiteX12" fmla="*/ 5576 w 10000"/>
                <a:gd name="connsiteY12" fmla="*/ 3360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807 w 10000"/>
                <a:gd name="connsiteY15" fmla="*/ 366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961 w 10000"/>
                <a:gd name="connsiteY9" fmla="*/ 3665 h 10000"/>
                <a:gd name="connsiteX10" fmla="*/ 5768 w 10000"/>
                <a:gd name="connsiteY10" fmla="*/ 3971 h 10000"/>
                <a:gd name="connsiteX11" fmla="*/ 5384 w 10000"/>
                <a:gd name="connsiteY11" fmla="*/ 3665 h 10000"/>
                <a:gd name="connsiteX12" fmla="*/ 5576 w 10000"/>
                <a:gd name="connsiteY12" fmla="*/ 3360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615 w 10000"/>
                <a:gd name="connsiteY15" fmla="*/ 305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961 w 10000"/>
                <a:gd name="connsiteY9" fmla="*/ 3665 h 10000"/>
                <a:gd name="connsiteX10" fmla="*/ 5768 w 10000"/>
                <a:gd name="connsiteY10" fmla="*/ 3971 h 10000"/>
                <a:gd name="connsiteX11" fmla="*/ 5384 w 10000"/>
                <a:gd name="connsiteY11" fmla="*/ 3665 h 10000"/>
                <a:gd name="connsiteX12" fmla="*/ 5576 w 10000"/>
                <a:gd name="connsiteY12" fmla="*/ 3360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615 w 10000"/>
                <a:gd name="connsiteY15" fmla="*/ 305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961 w 10000"/>
                <a:gd name="connsiteY9" fmla="*/ 3665 h 10000"/>
                <a:gd name="connsiteX10" fmla="*/ 5768 w 10000"/>
                <a:gd name="connsiteY10" fmla="*/ 3971 h 10000"/>
                <a:gd name="connsiteX11" fmla="*/ 5384 w 10000"/>
                <a:gd name="connsiteY11" fmla="*/ 3665 h 10000"/>
                <a:gd name="connsiteX12" fmla="*/ 5576 w 10000"/>
                <a:gd name="connsiteY12" fmla="*/ 3360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615 w 10000"/>
                <a:gd name="connsiteY15" fmla="*/ 305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961 w 10000"/>
                <a:gd name="connsiteY9" fmla="*/ 3665 h 10000"/>
                <a:gd name="connsiteX10" fmla="*/ 5576 w 10000"/>
                <a:gd name="connsiteY10" fmla="*/ 2749 h 10000"/>
                <a:gd name="connsiteX11" fmla="*/ 5384 w 10000"/>
                <a:gd name="connsiteY11" fmla="*/ 3665 h 10000"/>
                <a:gd name="connsiteX12" fmla="*/ 5576 w 10000"/>
                <a:gd name="connsiteY12" fmla="*/ 3360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615 w 10000"/>
                <a:gd name="connsiteY15" fmla="*/ 305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961 w 10000"/>
                <a:gd name="connsiteY9" fmla="*/ 3665 h 10000"/>
                <a:gd name="connsiteX10" fmla="*/ 5576 w 10000"/>
                <a:gd name="connsiteY10" fmla="*/ 2749 h 10000"/>
                <a:gd name="connsiteX11" fmla="*/ 5384 w 10000"/>
                <a:gd name="connsiteY11" fmla="*/ 3665 h 10000"/>
                <a:gd name="connsiteX12" fmla="*/ 5576 w 10000"/>
                <a:gd name="connsiteY12" fmla="*/ 3360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615 w 10000"/>
                <a:gd name="connsiteY15" fmla="*/ 305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768 w 10000"/>
                <a:gd name="connsiteY9" fmla="*/ 2749 h 10000"/>
                <a:gd name="connsiteX10" fmla="*/ 5576 w 10000"/>
                <a:gd name="connsiteY10" fmla="*/ 2749 h 10000"/>
                <a:gd name="connsiteX11" fmla="*/ 5384 w 10000"/>
                <a:gd name="connsiteY11" fmla="*/ 3665 h 10000"/>
                <a:gd name="connsiteX12" fmla="*/ 5576 w 10000"/>
                <a:gd name="connsiteY12" fmla="*/ 3360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615 w 10000"/>
                <a:gd name="connsiteY15" fmla="*/ 3055 h 10000"/>
                <a:gd name="connsiteX16" fmla="*/ 4422 w 10000"/>
                <a:gd name="connsiteY16" fmla="*/ 3360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768 w 10000"/>
                <a:gd name="connsiteY9" fmla="*/ 2749 h 10000"/>
                <a:gd name="connsiteX10" fmla="*/ 5576 w 10000"/>
                <a:gd name="connsiteY10" fmla="*/ 2749 h 10000"/>
                <a:gd name="connsiteX11" fmla="*/ 5384 w 10000"/>
                <a:gd name="connsiteY11" fmla="*/ 3665 h 10000"/>
                <a:gd name="connsiteX12" fmla="*/ 5576 w 10000"/>
                <a:gd name="connsiteY12" fmla="*/ 3360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615 w 10000"/>
                <a:gd name="connsiteY15" fmla="*/ 3055 h 10000"/>
                <a:gd name="connsiteX16" fmla="*/ 4422 w 10000"/>
                <a:gd name="connsiteY16" fmla="*/ 2444 h 10000"/>
                <a:gd name="connsiteX17" fmla="*/ 3269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768 w 10000"/>
                <a:gd name="connsiteY9" fmla="*/ 2749 h 10000"/>
                <a:gd name="connsiteX10" fmla="*/ 5576 w 10000"/>
                <a:gd name="connsiteY10" fmla="*/ 2749 h 10000"/>
                <a:gd name="connsiteX11" fmla="*/ 5384 w 10000"/>
                <a:gd name="connsiteY11" fmla="*/ 3665 h 10000"/>
                <a:gd name="connsiteX12" fmla="*/ 5576 w 10000"/>
                <a:gd name="connsiteY12" fmla="*/ 3360 h 10000"/>
                <a:gd name="connsiteX13" fmla="*/ 5384 w 10000"/>
                <a:gd name="connsiteY13" fmla="*/ 3971 h 10000"/>
                <a:gd name="connsiteX14" fmla="*/ 4999 w 10000"/>
                <a:gd name="connsiteY14" fmla="*/ 3665 h 10000"/>
                <a:gd name="connsiteX15" fmla="*/ 4615 w 10000"/>
                <a:gd name="connsiteY15" fmla="*/ 3055 h 10000"/>
                <a:gd name="connsiteX16" fmla="*/ 4422 w 10000"/>
                <a:gd name="connsiteY16" fmla="*/ 2444 h 10000"/>
                <a:gd name="connsiteX17" fmla="*/ 3653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768 w 10000"/>
                <a:gd name="connsiteY9" fmla="*/ 2749 h 10000"/>
                <a:gd name="connsiteX10" fmla="*/ 5576 w 10000"/>
                <a:gd name="connsiteY10" fmla="*/ 2749 h 10000"/>
                <a:gd name="connsiteX11" fmla="*/ 5384 w 10000"/>
                <a:gd name="connsiteY11" fmla="*/ 3665 h 10000"/>
                <a:gd name="connsiteX12" fmla="*/ 5576 w 10000"/>
                <a:gd name="connsiteY12" fmla="*/ 3360 h 10000"/>
                <a:gd name="connsiteX13" fmla="*/ 5384 w 10000"/>
                <a:gd name="connsiteY13" fmla="*/ 3971 h 10000"/>
                <a:gd name="connsiteX14" fmla="*/ 5384 w 10000"/>
                <a:gd name="connsiteY14" fmla="*/ 2749 h 10000"/>
                <a:gd name="connsiteX15" fmla="*/ 4615 w 10000"/>
                <a:gd name="connsiteY15" fmla="*/ 3055 h 10000"/>
                <a:gd name="connsiteX16" fmla="*/ 4422 w 10000"/>
                <a:gd name="connsiteY16" fmla="*/ 2444 h 10000"/>
                <a:gd name="connsiteX17" fmla="*/ 3653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768 w 10000"/>
                <a:gd name="connsiteY9" fmla="*/ 2749 h 10000"/>
                <a:gd name="connsiteX10" fmla="*/ 5576 w 10000"/>
                <a:gd name="connsiteY10" fmla="*/ 2749 h 10000"/>
                <a:gd name="connsiteX11" fmla="*/ 5384 w 10000"/>
                <a:gd name="connsiteY11" fmla="*/ 3665 h 10000"/>
                <a:gd name="connsiteX12" fmla="*/ 5192 w 10000"/>
                <a:gd name="connsiteY12" fmla="*/ 2749 h 10000"/>
                <a:gd name="connsiteX13" fmla="*/ 5384 w 10000"/>
                <a:gd name="connsiteY13" fmla="*/ 3971 h 10000"/>
                <a:gd name="connsiteX14" fmla="*/ 5384 w 10000"/>
                <a:gd name="connsiteY14" fmla="*/ 2749 h 10000"/>
                <a:gd name="connsiteX15" fmla="*/ 4615 w 10000"/>
                <a:gd name="connsiteY15" fmla="*/ 3055 h 10000"/>
                <a:gd name="connsiteX16" fmla="*/ 4422 w 10000"/>
                <a:gd name="connsiteY16" fmla="*/ 2444 h 10000"/>
                <a:gd name="connsiteX17" fmla="*/ 3653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0 w 10000"/>
                <a:gd name="connsiteY0" fmla="*/ 222 h 10000"/>
                <a:gd name="connsiteX1" fmla="*/ 4939 w 10000"/>
                <a:gd name="connsiteY1" fmla="*/ 10000 h 10000"/>
                <a:gd name="connsiteX2" fmla="*/ 10000 w 10000"/>
                <a:gd name="connsiteY2" fmla="*/ 0 h 10000"/>
                <a:gd name="connsiteX3" fmla="*/ 9466 w 10000"/>
                <a:gd name="connsiteY3" fmla="*/ 539 h 10000"/>
                <a:gd name="connsiteX4" fmla="*/ 9178 w 10000"/>
                <a:gd name="connsiteY4" fmla="*/ 714 h 10000"/>
                <a:gd name="connsiteX5" fmla="*/ 8754 w 10000"/>
                <a:gd name="connsiteY5" fmla="*/ 929 h 10000"/>
                <a:gd name="connsiteX6" fmla="*/ 8207 w 10000"/>
                <a:gd name="connsiteY6" fmla="*/ 1131 h 10000"/>
                <a:gd name="connsiteX7" fmla="*/ 6730 w 10000"/>
                <a:gd name="connsiteY7" fmla="*/ 2749 h 10000"/>
                <a:gd name="connsiteX8" fmla="*/ 6153 w 10000"/>
                <a:gd name="connsiteY8" fmla="*/ 2749 h 10000"/>
                <a:gd name="connsiteX9" fmla="*/ 5768 w 10000"/>
                <a:gd name="connsiteY9" fmla="*/ 2749 h 10000"/>
                <a:gd name="connsiteX10" fmla="*/ 5576 w 10000"/>
                <a:gd name="connsiteY10" fmla="*/ 2749 h 10000"/>
                <a:gd name="connsiteX11" fmla="*/ 5384 w 10000"/>
                <a:gd name="connsiteY11" fmla="*/ 3665 h 10000"/>
                <a:gd name="connsiteX12" fmla="*/ 5192 w 10000"/>
                <a:gd name="connsiteY12" fmla="*/ 2749 h 10000"/>
                <a:gd name="connsiteX13" fmla="*/ 5192 w 10000"/>
                <a:gd name="connsiteY13" fmla="*/ 3360 h 10000"/>
                <a:gd name="connsiteX14" fmla="*/ 5384 w 10000"/>
                <a:gd name="connsiteY14" fmla="*/ 2749 h 10000"/>
                <a:gd name="connsiteX15" fmla="*/ 4615 w 10000"/>
                <a:gd name="connsiteY15" fmla="*/ 3055 h 10000"/>
                <a:gd name="connsiteX16" fmla="*/ 4422 w 10000"/>
                <a:gd name="connsiteY16" fmla="*/ 2444 h 10000"/>
                <a:gd name="connsiteX17" fmla="*/ 3653 w 10000"/>
                <a:gd name="connsiteY17" fmla="*/ 2749 h 10000"/>
                <a:gd name="connsiteX18" fmla="*/ 2500 w 10000"/>
                <a:gd name="connsiteY18" fmla="*/ 1833 h 10000"/>
                <a:gd name="connsiteX19" fmla="*/ 1721 w 10000"/>
                <a:gd name="connsiteY19" fmla="*/ 1192 h 10000"/>
                <a:gd name="connsiteX20" fmla="*/ 1297 w 10000"/>
                <a:gd name="connsiteY20" fmla="*/ 1037 h 10000"/>
                <a:gd name="connsiteX21" fmla="*/ 869 w 10000"/>
                <a:gd name="connsiteY21" fmla="*/ 855 h 10000"/>
                <a:gd name="connsiteX22" fmla="*/ 543 w 10000"/>
                <a:gd name="connsiteY22" fmla="*/ 667 h 10000"/>
                <a:gd name="connsiteX23" fmla="*/ 0 w 10000"/>
                <a:gd name="connsiteY23" fmla="*/ 222 h 10000"/>
                <a:gd name="connsiteX0" fmla="*/ 5192 w 10000"/>
                <a:gd name="connsiteY0" fmla="*/ 2749 h 10000"/>
                <a:gd name="connsiteX1" fmla="*/ 5192 w 10000"/>
                <a:gd name="connsiteY1" fmla="*/ 3360 h 10000"/>
                <a:gd name="connsiteX2" fmla="*/ 5384 w 10000"/>
                <a:gd name="connsiteY2" fmla="*/ 2749 h 10000"/>
                <a:gd name="connsiteX3" fmla="*/ 4615 w 10000"/>
                <a:gd name="connsiteY3" fmla="*/ 3055 h 10000"/>
                <a:gd name="connsiteX4" fmla="*/ 4422 w 10000"/>
                <a:gd name="connsiteY4" fmla="*/ 2444 h 10000"/>
                <a:gd name="connsiteX5" fmla="*/ 3653 w 10000"/>
                <a:gd name="connsiteY5" fmla="*/ 2749 h 10000"/>
                <a:gd name="connsiteX6" fmla="*/ 2500 w 10000"/>
                <a:gd name="connsiteY6" fmla="*/ 1833 h 10000"/>
                <a:gd name="connsiteX7" fmla="*/ 1721 w 10000"/>
                <a:gd name="connsiteY7" fmla="*/ 1192 h 10000"/>
                <a:gd name="connsiteX8" fmla="*/ 1297 w 10000"/>
                <a:gd name="connsiteY8" fmla="*/ 1037 h 10000"/>
                <a:gd name="connsiteX9" fmla="*/ 869 w 10000"/>
                <a:gd name="connsiteY9" fmla="*/ 855 h 10000"/>
                <a:gd name="connsiteX10" fmla="*/ 543 w 10000"/>
                <a:gd name="connsiteY10" fmla="*/ 667 h 10000"/>
                <a:gd name="connsiteX11" fmla="*/ 0 w 10000"/>
                <a:gd name="connsiteY11" fmla="*/ 222 h 10000"/>
                <a:gd name="connsiteX12" fmla="*/ 4939 w 10000"/>
                <a:gd name="connsiteY12" fmla="*/ 10000 h 10000"/>
                <a:gd name="connsiteX13" fmla="*/ 10000 w 10000"/>
                <a:gd name="connsiteY13" fmla="*/ 0 h 10000"/>
                <a:gd name="connsiteX14" fmla="*/ 9466 w 10000"/>
                <a:gd name="connsiteY14" fmla="*/ 539 h 10000"/>
                <a:gd name="connsiteX15" fmla="*/ 9178 w 10000"/>
                <a:gd name="connsiteY15" fmla="*/ 714 h 10000"/>
                <a:gd name="connsiteX16" fmla="*/ 8754 w 10000"/>
                <a:gd name="connsiteY16" fmla="*/ 929 h 10000"/>
                <a:gd name="connsiteX17" fmla="*/ 8207 w 10000"/>
                <a:gd name="connsiteY17" fmla="*/ 1131 h 10000"/>
                <a:gd name="connsiteX18" fmla="*/ 6730 w 10000"/>
                <a:gd name="connsiteY18" fmla="*/ 2749 h 10000"/>
                <a:gd name="connsiteX19" fmla="*/ 6153 w 10000"/>
                <a:gd name="connsiteY19" fmla="*/ 2749 h 10000"/>
                <a:gd name="connsiteX20" fmla="*/ 5768 w 10000"/>
                <a:gd name="connsiteY20" fmla="*/ 2749 h 10000"/>
                <a:gd name="connsiteX21" fmla="*/ 5576 w 10000"/>
                <a:gd name="connsiteY21" fmla="*/ 2749 h 10000"/>
                <a:gd name="connsiteX22" fmla="*/ 5384 w 10000"/>
                <a:gd name="connsiteY22" fmla="*/ 3665 h 10000"/>
                <a:gd name="connsiteX23" fmla="*/ 5436 w 10000"/>
                <a:gd name="connsiteY23" fmla="*/ 3137 h 10000"/>
                <a:gd name="connsiteX0" fmla="*/ 5192 w 10000"/>
                <a:gd name="connsiteY0" fmla="*/ 2749 h 10000"/>
                <a:gd name="connsiteX1" fmla="*/ 5192 w 10000"/>
                <a:gd name="connsiteY1" fmla="*/ 3360 h 10000"/>
                <a:gd name="connsiteX2" fmla="*/ 5384 w 10000"/>
                <a:gd name="connsiteY2" fmla="*/ 2749 h 10000"/>
                <a:gd name="connsiteX3" fmla="*/ 4615 w 10000"/>
                <a:gd name="connsiteY3" fmla="*/ 3055 h 10000"/>
                <a:gd name="connsiteX4" fmla="*/ 4422 w 10000"/>
                <a:gd name="connsiteY4" fmla="*/ 2444 h 10000"/>
                <a:gd name="connsiteX5" fmla="*/ 3653 w 10000"/>
                <a:gd name="connsiteY5" fmla="*/ 2749 h 10000"/>
                <a:gd name="connsiteX6" fmla="*/ 2500 w 10000"/>
                <a:gd name="connsiteY6" fmla="*/ 1833 h 10000"/>
                <a:gd name="connsiteX7" fmla="*/ 1721 w 10000"/>
                <a:gd name="connsiteY7" fmla="*/ 1192 h 10000"/>
                <a:gd name="connsiteX8" fmla="*/ 1297 w 10000"/>
                <a:gd name="connsiteY8" fmla="*/ 1037 h 10000"/>
                <a:gd name="connsiteX9" fmla="*/ 869 w 10000"/>
                <a:gd name="connsiteY9" fmla="*/ 855 h 10000"/>
                <a:gd name="connsiteX10" fmla="*/ 543 w 10000"/>
                <a:gd name="connsiteY10" fmla="*/ 667 h 10000"/>
                <a:gd name="connsiteX11" fmla="*/ 0 w 10000"/>
                <a:gd name="connsiteY11" fmla="*/ 222 h 10000"/>
                <a:gd name="connsiteX12" fmla="*/ 4939 w 10000"/>
                <a:gd name="connsiteY12" fmla="*/ 10000 h 10000"/>
                <a:gd name="connsiteX13" fmla="*/ 10000 w 10000"/>
                <a:gd name="connsiteY13" fmla="*/ 0 h 10000"/>
                <a:gd name="connsiteX14" fmla="*/ 9466 w 10000"/>
                <a:gd name="connsiteY14" fmla="*/ 539 h 10000"/>
                <a:gd name="connsiteX15" fmla="*/ 9178 w 10000"/>
                <a:gd name="connsiteY15" fmla="*/ 714 h 10000"/>
                <a:gd name="connsiteX16" fmla="*/ 8754 w 10000"/>
                <a:gd name="connsiteY16" fmla="*/ 929 h 10000"/>
                <a:gd name="connsiteX17" fmla="*/ 8207 w 10000"/>
                <a:gd name="connsiteY17" fmla="*/ 1131 h 10000"/>
                <a:gd name="connsiteX18" fmla="*/ 6730 w 10000"/>
                <a:gd name="connsiteY18" fmla="*/ 2749 h 10000"/>
                <a:gd name="connsiteX19" fmla="*/ 6153 w 10000"/>
                <a:gd name="connsiteY19" fmla="*/ 2749 h 10000"/>
                <a:gd name="connsiteX20" fmla="*/ 5768 w 10000"/>
                <a:gd name="connsiteY20" fmla="*/ 2749 h 10000"/>
                <a:gd name="connsiteX21" fmla="*/ 5576 w 10000"/>
                <a:gd name="connsiteY21" fmla="*/ 2749 h 10000"/>
                <a:gd name="connsiteX22" fmla="*/ 5384 w 10000"/>
                <a:gd name="connsiteY22" fmla="*/ 3665 h 10000"/>
                <a:gd name="connsiteX0" fmla="*/ 5192 w 10000"/>
                <a:gd name="connsiteY0" fmla="*/ 2749 h 10000"/>
                <a:gd name="connsiteX1" fmla="*/ 5192 w 10000"/>
                <a:gd name="connsiteY1" fmla="*/ 3360 h 10000"/>
                <a:gd name="connsiteX2" fmla="*/ 5384 w 10000"/>
                <a:gd name="connsiteY2" fmla="*/ 2749 h 10000"/>
                <a:gd name="connsiteX3" fmla="*/ 4615 w 10000"/>
                <a:gd name="connsiteY3" fmla="*/ 3055 h 10000"/>
                <a:gd name="connsiteX4" fmla="*/ 4422 w 10000"/>
                <a:gd name="connsiteY4" fmla="*/ 2444 h 10000"/>
                <a:gd name="connsiteX5" fmla="*/ 3653 w 10000"/>
                <a:gd name="connsiteY5" fmla="*/ 2749 h 10000"/>
                <a:gd name="connsiteX6" fmla="*/ 2500 w 10000"/>
                <a:gd name="connsiteY6" fmla="*/ 1833 h 10000"/>
                <a:gd name="connsiteX7" fmla="*/ 1721 w 10000"/>
                <a:gd name="connsiteY7" fmla="*/ 1192 h 10000"/>
                <a:gd name="connsiteX8" fmla="*/ 1297 w 10000"/>
                <a:gd name="connsiteY8" fmla="*/ 1037 h 10000"/>
                <a:gd name="connsiteX9" fmla="*/ 869 w 10000"/>
                <a:gd name="connsiteY9" fmla="*/ 855 h 10000"/>
                <a:gd name="connsiteX10" fmla="*/ 543 w 10000"/>
                <a:gd name="connsiteY10" fmla="*/ 667 h 10000"/>
                <a:gd name="connsiteX11" fmla="*/ 0 w 10000"/>
                <a:gd name="connsiteY11" fmla="*/ 222 h 10000"/>
                <a:gd name="connsiteX12" fmla="*/ 4939 w 10000"/>
                <a:gd name="connsiteY12" fmla="*/ 10000 h 10000"/>
                <a:gd name="connsiteX13" fmla="*/ 10000 w 10000"/>
                <a:gd name="connsiteY13" fmla="*/ 0 h 10000"/>
                <a:gd name="connsiteX14" fmla="*/ 9466 w 10000"/>
                <a:gd name="connsiteY14" fmla="*/ 539 h 10000"/>
                <a:gd name="connsiteX15" fmla="*/ 9178 w 10000"/>
                <a:gd name="connsiteY15" fmla="*/ 714 h 10000"/>
                <a:gd name="connsiteX16" fmla="*/ 8754 w 10000"/>
                <a:gd name="connsiteY16" fmla="*/ 929 h 10000"/>
                <a:gd name="connsiteX17" fmla="*/ 8207 w 10000"/>
                <a:gd name="connsiteY17" fmla="*/ 1131 h 10000"/>
                <a:gd name="connsiteX18" fmla="*/ 6730 w 10000"/>
                <a:gd name="connsiteY18" fmla="*/ 2749 h 10000"/>
                <a:gd name="connsiteX19" fmla="*/ 6153 w 10000"/>
                <a:gd name="connsiteY19" fmla="*/ 2749 h 10000"/>
                <a:gd name="connsiteX20" fmla="*/ 5768 w 10000"/>
                <a:gd name="connsiteY20" fmla="*/ 2749 h 10000"/>
                <a:gd name="connsiteX21" fmla="*/ 5576 w 10000"/>
                <a:gd name="connsiteY21" fmla="*/ 2749 h 10000"/>
                <a:gd name="connsiteX0" fmla="*/ 5192 w 10000"/>
                <a:gd name="connsiteY0" fmla="*/ 2749 h 10000"/>
                <a:gd name="connsiteX1" fmla="*/ 5192 w 10000"/>
                <a:gd name="connsiteY1" fmla="*/ 3360 h 10000"/>
                <a:gd name="connsiteX2" fmla="*/ 5384 w 10000"/>
                <a:gd name="connsiteY2" fmla="*/ 2749 h 10000"/>
                <a:gd name="connsiteX3" fmla="*/ 4615 w 10000"/>
                <a:gd name="connsiteY3" fmla="*/ 3055 h 10000"/>
                <a:gd name="connsiteX4" fmla="*/ 4422 w 10000"/>
                <a:gd name="connsiteY4" fmla="*/ 2444 h 10000"/>
                <a:gd name="connsiteX5" fmla="*/ 3653 w 10000"/>
                <a:gd name="connsiteY5" fmla="*/ 2749 h 10000"/>
                <a:gd name="connsiteX6" fmla="*/ 2500 w 10000"/>
                <a:gd name="connsiteY6" fmla="*/ 1833 h 10000"/>
                <a:gd name="connsiteX7" fmla="*/ 1721 w 10000"/>
                <a:gd name="connsiteY7" fmla="*/ 1192 h 10000"/>
                <a:gd name="connsiteX8" fmla="*/ 1297 w 10000"/>
                <a:gd name="connsiteY8" fmla="*/ 1037 h 10000"/>
                <a:gd name="connsiteX9" fmla="*/ 869 w 10000"/>
                <a:gd name="connsiteY9" fmla="*/ 855 h 10000"/>
                <a:gd name="connsiteX10" fmla="*/ 543 w 10000"/>
                <a:gd name="connsiteY10" fmla="*/ 667 h 10000"/>
                <a:gd name="connsiteX11" fmla="*/ 0 w 10000"/>
                <a:gd name="connsiteY11" fmla="*/ 222 h 10000"/>
                <a:gd name="connsiteX12" fmla="*/ 4939 w 10000"/>
                <a:gd name="connsiteY12" fmla="*/ 10000 h 10000"/>
                <a:gd name="connsiteX13" fmla="*/ 10000 w 10000"/>
                <a:gd name="connsiteY13" fmla="*/ 0 h 10000"/>
                <a:gd name="connsiteX14" fmla="*/ 9466 w 10000"/>
                <a:gd name="connsiteY14" fmla="*/ 539 h 10000"/>
                <a:gd name="connsiteX15" fmla="*/ 9178 w 10000"/>
                <a:gd name="connsiteY15" fmla="*/ 714 h 10000"/>
                <a:gd name="connsiteX16" fmla="*/ 8754 w 10000"/>
                <a:gd name="connsiteY16" fmla="*/ 929 h 10000"/>
                <a:gd name="connsiteX17" fmla="*/ 8207 w 10000"/>
                <a:gd name="connsiteY17" fmla="*/ 1131 h 10000"/>
                <a:gd name="connsiteX18" fmla="*/ 6730 w 10000"/>
                <a:gd name="connsiteY18" fmla="*/ 2749 h 10000"/>
                <a:gd name="connsiteX19" fmla="*/ 6153 w 10000"/>
                <a:gd name="connsiteY19" fmla="*/ 2749 h 10000"/>
                <a:gd name="connsiteX20" fmla="*/ 5768 w 10000"/>
                <a:gd name="connsiteY20" fmla="*/ 2749 h 10000"/>
                <a:gd name="connsiteX21" fmla="*/ 5576 w 10000"/>
                <a:gd name="connsiteY21" fmla="*/ 2749 h 10000"/>
                <a:gd name="connsiteX0" fmla="*/ 5192 w 10000"/>
                <a:gd name="connsiteY0" fmla="*/ 2749 h 10000"/>
                <a:gd name="connsiteX1" fmla="*/ 5384 w 10000"/>
                <a:gd name="connsiteY1" fmla="*/ 2749 h 10000"/>
                <a:gd name="connsiteX2" fmla="*/ 4615 w 10000"/>
                <a:gd name="connsiteY2" fmla="*/ 3055 h 10000"/>
                <a:gd name="connsiteX3" fmla="*/ 4422 w 10000"/>
                <a:gd name="connsiteY3" fmla="*/ 2444 h 10000"/>
                <a:gd name="connsiteX4" fmla="*/ 3653 w 10000"/>
                <a:gd name="connsiteY4" fmla="*/ 2749 h 10000"/>
                <a:gd name="connsiteX5" fmla="*/ 2500 w 10000"/>
                <a:gd name="connsiteY5" fmla="*/ 1833 h 10000"/>
                <a:gd name="connsiteX6" fmla="*/ 1721 w 10000"/>
                <a:gd name="connsiteY6" fmla="*/ 1192 h 10000"/>
                <a:gd name="connsiteX7" fmla="*/ 1297 w 10000"/>
                <a:gd name="connsiteY7" fmla="*/ 1037 h 10000"/>
                <a:gd name="connsiteX8" fmla="*/ 869 w 10000"/>
                <a:gd name="connsiteY8" fmla="*/ 855 h 10000"/>
                <a:gd name="connsiteX9" fmla="*/ 543 w 10000"/>
                <a:gd name="connsiteY9" fmla="*/ 667 h 10000"/>
                <a:gd name="connsiteX10" fmla="*/ 0 w 10000"/>
                <a:gd name="connsiteY10" fmla="*/ 222 h 10000"/>
                <a:gd name="connsiteX11" fmla="*/ 4939 w 10000"/>
                <a:gd name="connsiteY11" fmla="*/ 10000 h 10000"/>
                <a:gd name="connsiteX12" fmla="*/ 10000 w 10000"/>
                <a:gd name="connsiteY12" fmla="*/ 0 h 10000"/>
                <a:gd name="connsiteX13" fmla="*/ 9466 w 10000"/>
                <a:gd name="connsiteY13" fmla="*/ 539 h 10000"/>
                <a:gd name="connsiteX14" fmla="*/ 9178 w 10000"/>
                <a:gd name="connsiteY14" fmla="*/ 714 h 10000"/>
                <a:gd name="connsiteX15" fmla="*/ 8754 w 10000"/>
                <a:gd name="connsiteY15" fmla="*/ 929 h 10000"/>
                <a:gd name="connsiteX16" fmla="*/ 8207 w 10000"/>
                <a:gd name="connsiteY16" fmla="*/ 1131 h 10000"/>
                <a:gd name="connsiteX17" fmla="*/ 6730 w 10000"/>
                <a:gd name="connsiteY17" fmla="*/ 2749 h 10000"/>
                <a:gd name="connsiteX18" fmla="*/ 6153 w 10000"/>
                <a:gd name="connsiteY18" fmla="*/ 2749 h 10000"/>
                <a:gd name="connsiteX19" fmla="*/ 5768 w 10000"/>
                <a:gd name="connsiteY19" fmla="*/ 2749 h 10000"/>
                <a:gd name="connsiteX20" fmla="*/ 5576 w 10000"/>
                <a:gd name="connsiteY20" fmla="*/ 2749 h 10000"/>
                <a:gd name="connsiteX0" fmla="*/ 5192 w 10000"/>
                <a:gd name="connsiteY0" fmla="*/ 2749 h 10000"/>
                <a:gd name="connsiteX1" fmla="*/ 5384 w 10000"/>
                <a:gd name="connsiteY1" fmla="*/ 2749 h 10000"/>
                <a:gd name="connsiteX2" fmla="*/ 4422 w 10000"/>
                <a:gd name="connsiteY2" fmla="*/ 2444 h 10000"/>
                <a:gd name="connsiteX3" fmla="*/ 3653 w 10000"/>
                <a:gd name="connsiteY3" fmla="*/ 2749 h 10000"/>
                <a:gd name="connsiteX4" fmla="*/ 2500 w 10000"/>
                <a:gd name="connsiteY4" fmla="*/ 1833 h 10000"/>
                <a:gd name="connsiteX5" fmla="*/ 1721 w 10000"/>
                <a:gd name="connsiteY5" fmla="*/ 1192 h 10000"/>
                <a:gd name="connsiteX6" fmla="*/ 1297 w 10000"/>
                <a:gd name="connsiteY6" fmla="*/ 1037 h 10000"/>
                <a:gd name="connsiteX7" fmla="*/ 869 w 10000"/>
                <a:gd name="connsiteY7" fmla="*/ 855 h 10000"/>
                <a:gd name="connsiteX8" fmla="*/ 543 w 10000"/>
                <a:gd name="connsiteY8" fmla="*/ 667 h 10000"/>
                <a:gd name="connsiteX9" fmla="*/ 0 w 10000"/>
                <a:gd name="connsiteY9" fmla="*/ 222 h 10000"/>
                <a:gd name="connsiteX10" fmla="*/ 4939 w 10000"/>
                <a:gd name="connsiteY10" fmla="*/ 10000 h 10000"/>
                <a:gd name="connsiteX11" fmla="*/ 10000 w 10000"/>
                <a:gd name="connsiteY11" fmla="*/ 0 h 10000"/>
                <a:gd name="connsiteX12" fmla="*/ 9466 w 10000"/>
                <a:gd name="connsiteY12" fmla="*/ 539 h 10000"/>
                <a:gd name="connsiteX13" fmla="*/ 9178 w 10000"/>
                <a:gd name="connsiteY13" fmla="*/ 714 h 10000"/>
                <a:gd name="connsiteX14" fmla="*/ 8754 w 10000"/>
                <a:gd name="connsiteY14" fmla="*/ 929 h 10000"/>
                <a:gd name="connsiteX15" fmla="*/ 8207 w 10000"/>
                <a:gd name="connsiteY15" fmla="*/ 1131 h 10000"/>
                <a:gd name="connsiteX16" fmla="*/ 6730 w 10000"/>
                <a:gd name="connsiteY16" fmla="*/ 2749 h 10000"/>
                <a:gd name="connsiteX17" fmla="*/ 6153 w 10000"/>
                <a:gd name="connsiteY17" fmla="*/ 2749 h 10000"/>
                <a:gd name="connsiteX18" fmla="*/ 5768 w 10000"/>
                <a:gd name="connsiteY18" fmla="*/ 2749 h 10000"/>
                <a:gd name="connsiteX19" fmla="*/ 5576 w 10000"/>
                <a:gd name="connsiteY19" fmla="*/ 2749 h 10000"/>
                <a:gd name="connsiteX0" fmla="*/ 5192 w 10000"/>
                <a:gd name="connsiteY0" fmla="*/ 2749 h 10000"/>
                <a:gd name="connsiteX1" fmla="*/ 5384 w 10000"/>
                <a:gd name="connsiteY1" fmla="*/ 2749 h 10000"/>
                <a:gd name="connsiteX2" fmla="*/ 4422 w 10000"/>
                <a:gd name="connsiteY2" fmla="*/ 2444 h 10000"/>
                <a:gd name="connsiteX3" fmla="*/ 2500 w 10000"/>
                <a:gd name="connsiteY3" fmla="*/ 1833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749 h 10000"/>
                <a:gd name="connsiteX16" fmla="*/ 6153 w 10000"/>
                <a:gd name="connsiteY16" fmla="*/ 2749 h 10000"/>
                <a:gd name="connsiteX17" fmla="*/ 5768 w 10000"/>
                <a:gd name="connsiteY17" fmla="*/ 2749 h 10000"/>
                <a:gd name="connsiteX18" fmla="*/ 5576 w 10000"/>
                <a:gd name="connsiteY18" fmla="*/ 2749 h 10000"/>
                <a:gd name="connsiteX0" fmla="*/ 5192 w 10000"/>
                <a:gd name="connsiteY0" fmla="*/ 2749 h 10000"/>
                <a:gd name="connsiteX1" fmla="*/ 5384 w 10000"/>
                <a:gd name="connsiteY1" fmla="*/ 2749 h 10000"/>
                <a:gd name="connsiteX2" fmla="*/ 4422 w 10000"/>
                <a:gd name="connsiteY2" fmla="*/ 2444 h 10000"/>
                <a:gd name="connsiteX3" fmla="*/ 2500 w 10000"/>
                <a:gd name="connsiteY3" fmla="*/ 1833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749 h 10000"/>
                <a:gd name="connsiteX16" fmla="*/ 6153 w 10000"/>
                <a:gd name="connsiteY16" fmla="*/ 2749 h 10000"/>
                <a:gd name="connsiteX17" fmla="*/ 5768 w 10000"/>
                <a:gd name="connsiteY17" fmla="*/ 2749 h 10000"/>
                <a:gd name="connsiteX0" fmla="*/ 5192 w 10000"/>
                <a:gd name="connsiteY0" fmla="*/ 2749 h 10000"/>
                <a:gd name="connsiteX1" fmla="*/ 5384 w 10000"/>
                <a:gd name="connsiteY1" fmla="*/ 2749 h 10000"/>
                <a:gd name="connsiteX2" fmla="*/ 4422 w 10000"/>
                <a:gd name="connsiteY2" fmla="*/ 2444 h 10000"/>
                <a:gd name="connsiteX3" fmla="*/ 2500 w 10000"/>
                <a:gd name="connsiteY3" fmla="*/ 1833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749 h 10000"/>
                <a:gd name="connsiteX16" fmla="*/ 6153 w 10000"/>
                <a:gd name="connsiteY16" fmla="*/ 2749 h 10000"/>
                <a:gd name="connsiteX17" fmla="*/ 5768 w 10000"/>
                <a:gd name="connsiteY17" fmla="*/ 2749 h 10000"/>
                <a:gd name="connsiteX0" fmla="*/ 5192 w 10000"/>
                <a:gd name="connsiteY0" fmla="*/ 2749 h 10000"/>
                <a:gd name="connsiteX1" fmla="*/ 5384 w 10000"/>
                <a:gd name="connsiteY1" fmla="*/ 2749 h 10000"/>
                <a:gd name="connsiteX2" fmla="*/ 4422 w 10000"/>
                <a:gd name="connsiteY2" fmla="*/ 2444 h 10000"/>
                <a:gd name="connsiteX3" fmla="*/ 2500 w 10000"/>
                <a:gd name="connsiteY3" fmla="*/ 1833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138 h 10000"/>
                <a:gd name="connsiteX16" fmla="*/ 6153 w 10000"/>
                <a:gd name="connsiteY16" fmla="*/ 2749 h 10000"/>
                <a:gd name="connsiteX17" fmla="*/ 5768 w 10000"/>
                <a:gd name="connsiteY17" fmla="*/ 2749 h 10000"/>
                <a:gd name="connsiteX0" fmla="*/ 5192 w 10000"/>
                <a:gd name="connsiteY0" fmla="*/ 2749 h 10000"/>
                <a:gd name="connsiteX1" fmla="*/ 5384 w 10000"/>
                <a:gd name="connsiteY1" fmla="*/ 2749 h 10000"/>
                <a:gd name="connsiteX2" fmla="*/ 4422 w 10000"/>
                <a:gd name="connsiteY2" fmla="*/ 2444 h 10000"/>
                <a:gd name="connsiteX3" fmla="*/ 2500 w 10000"/>
                <a:gd name="connsiteY3" fmla="*/ 1833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138 h 10000"/>
                <a:gd name="connsiteX16" fmla="*/ 5961 w 10000"/>
                <a:gd name="connsiteY16" fmla="*/ 2444 h 10000"/>
                <a:gd name="connsiteX17" fmla="*/ 5768 w 10000"/>
                <a:gd name="connsiteY17" fmla="*/ 2749 h 10000"/>
                <a:gd name="connsiteX0" fmla="*/ 5192 w 10000"/>
                <a:gd name="connsiteY0" fmla="*/ 2749 h 10000"/>
                <a:gd name="connsiteX1" fmla="*/ 5384 w 10000"/>
                <a:gd name="connsiteY1" fmla="*/ 2749 h 10000"/>
                <a:gd name="connsiteX2" fmla="*/ 4422 w 10000"/>
                <a:gd name="connsiteY2" fmla="*/ 2444 h 10000"/>
                <a:gd name="connsiteX3" fmla="*/ 2500 w 10000"/>
                <a:gd name="connsiteY3" fmla="*/ 1833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138 h 10000"/>
                <a:gd name="connsiteX16" fmla="*/ 5961 w 10000"/>
                <a:gd name="connsiteY16" fmla="*/ 2444 h 10000"/>
                <a:gd name="connsiteX17" fmla="*/ 5576 w 10000"/>
                <a:gd name="connsiteY17" fmla="*/ 2444 h 10000"/>
                <a:gd name="connsiteX0" fmla="*/ 5192 w 10000"/>
                <a:gd name="connsiteY0" fmla="*/ 2749 h 10000"/>
                <a:gd name="connsiteX1" fmla="*/ 5384 w 10000"/>
                <a:gd name="connsiteY1" fmla="*/ 2749 h 10000"/>
                <a:gd name="connsiteX2" fmla="*/ 4422 w 10000"/>
                <a:gd name="connsiteY2" fmla="*/ 2444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138 h 10000"/>
                <a:gd name="connsiteX16" fmla="*/ 5961 w 10000"/>
                <a:gd name="connsiteY16" fmla="*/ 2444 h 10000"/>
                <a:gd name="connsiteX17" fmla="*/ 5576 w 10000"/>
                <a:gd name="connsiteY17" fmla="*/ 2444 h 10000"/>
                <a:gd name="connsiteX0" fmla="*/ 5192 w 10000"/>
                <a:gd name="connsiteY0" fmla="*/ 2749 h 10000"/>
                <a:gd name="connsiteX1" fmla="*/ 5384 w 10000"/>
                <a:gd name="connsiteY1" fmla="*/ 2749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138 h 10000"/>
                <a:gd name="connsiteX16" fmla="*/ 5961 w 10000"/>
                <a:gd name="connsiteY16" fmla="*/ 2444 h 10000"/>
                <a:gd name="connsiteX17" fmla="*/ 5576 w 10000"/>
                <a:gd name="connsiteY17" fmla="*/ 2444 h 10000"/>
                <a:gd name="connsiteX0" fmla="*/ 5192 w 10000"/>
                <a:gd name="connsiteY0" fmla="*/ 2749 h 10000"/>
                <a:gd name="connsiteX1" fmla="*/ 5417 w 10000"/>
                <a:gd name="connsiteY1" fmla="*/ 2364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138 h 10000"/>
                <a:gd name="connsiteX16" fmla="*/ 5961 w 10000"/>
                <a:gd name="connsiteY16" fmla="*/ 2444 h 10000"/>
                <a:gd name="connsiteX17" fmla="*/ 5576 w 10000"/>
                <a:gd name="connsiteY17" fmla="*/ 2444 h 10000"/>
                <a:gd name="connsiteX0" fmla="*/ 5224 w 10000"/>
                <a:gd name="connsiteY0" fmla="*/ 2058 h 10000"/>
                <a:gd name="connsiteX1" fmla="*/ 5417 w 10000"/>
                <a:gd name="connsiteY1" fmla="*/ 2364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138 h 10000"/>
                <a:gd name="connsiteX16" fmla="*/ 5961 w 10000"/>
                <a:gd name="connsiteY16" fmla="*/ 2444 h 10000"/>
                <a:gd name="connsiteX17" fmla="*/ 5576 w 10000"/>
                <a:gd name="connsiteY17" fmla="*/ 2444 h 10000"/>
                <a:gd name="connsiteX0" fmla="*/ 5224 w 10000"/>
                <a:gd name="connsiteY0" fmla="*/ 2058 h 10000"/>
                <a:gd name="connsiteX1" fmla="*/ 5417 w 10000"/>
                <a:gd name="connsiteY1" fmla="*/ 2364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138 h 10000"/>
                <a:gd name="connsiteX16" fmla="*/ 5961 w 10000"/>
                <a:gd name="connsiteY16" fmla="*/ 2444 h 10000"/>
                <a:gd name="connsiteX17" fmla="*/ 5609 w 10000"/>
                <a:gd name="connsiteY17" fmla="*/ 1753 h 10000"/>
                <a:gd name="connsiteX0" fmla="*/ 5224 w 10000"/>
                <a:gd name="connsiteY0" fmla="*/ 1753 h 10000"/>
                <a:gd name="connsiteX1" fmla="*/ 5417 w 10000"/>
                <a:gd name="connsiteY1" fmla="*/ 2364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138 h 10000"/>
                <a:gd name="connsiteX16" fmla="*/ 5961 w 10000"/>
                <a:gd name="connsiteY16" fmla="*/ 2444 h 10000"/>
                <a:gd name="connsiteX17" fmla="*/ 5609 w 10000"/>
                <a:gd name="connsiteY17" fmla="*/ 1753 h 10000"/>
                <a:gd name="connsiteX0" fmla="*/ 5224 w 10000"/>
                <a:gd name="connsiteY0" fmla="*/ 1753 h 10000"/>
                <a:gd name="connsiteX1" fmla="*/ 5417 w 10000"/>
                <a:gd name="connsiteY1" fmla="*/ 2364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30 w 10000"/>
                <a:gd name="connsiteY15" fmla="*/ 2138 h 10000"/>
                <a:gd name="connsiteX16" fmla="*/ 6186 w 10000"/>
                <a:gd name="connsiteY16" fmla="*/ 1447 h 10000"/>
                <a:gd name="connsiteX17" fmla="*/ 5609 w 10000"/>
                <a:gd name="connsiteY17" fmla="*/ 1753 h 10000"/>
                <a:gd name="connsiteX0" fmla="*/ 5224 w 10000"/>
                <a:gd name="connsiteY0" fmla="*/ 1753 h 10000"/>
                <a:gd name="connsiteX1" fmla="*/ 5417 w 10000"/>
                <a:gd name="connsiteY1" fmla="*/ 2364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63 w 10000"/>
                <a:gd name="connsiteY15" fmla="*/ 1753 h 10000"/>
                <a:gd name="connsiteX16" fmla="*/ 6186 w 10000"/>
                <a:gd name="connsiteY16" fmla="*/ 1447 h 10000"/>
                <a:gd name="connsiteX17" fmla="*/ 5609 w 10000"/>
                <a:gd name="connsiteY17" fmla="*/ 1753 h 10000"/>
                <a:gd name="connsiteX0" fmla="*/ 5224 w 10000"/>
                <a:gd name="connsiteY0" fmla="*/ 1753 h 10000"/>
                <a:gd name="connsiteX1" fmla="*/ 5224 w 10000"/>
                <a:gd name="connsiteY1" fmla="*/ 1753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763 w 10000"/>
                <a:gd name="connsiteY15" fmla="*/ 1753 h 10000"/>
                <a:gd name="connsiteX16" fmla="*/ 6186 w 10000"/>
                <a:gd name="connsiteY16" fmla="*/ 1447 h 10000"/>
                <a:gd name="connsiteX17" fmla="*/ 5609 w 10000"/>
                <a:gd name="connsiteY17" fmla="*/ 1753 h 10000"/>
                <a:gd name="connsiteX0" fmla="*/ 5224 w 10000"/>
                <a:gd name="connsiteY0" fmla="*/ 1753 h 10000"/>
                <a:gd name="connsiteX1" fmla="*/ 5224 w 10000"/>
                <a:gd name="connsiteY1" fmla="*/ 1753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955 w 10000"/>
                <a:gd name="connsiteY15" fmla="*/ 1447 h 10000"/>
                <a:gd name="connsiteX16" fmla="*/ 6186 w 10000"/>
                <a:gd name="connsiteY16" fmla="*/ 1447 h 10000"/>
                <a:gd name="connsiteX17" fmla="*/ 5609 w 10000"/>
                <a:gd name="connsiteY17" fmla="*/ 1753 h 10000"/>
                <a:gd name="connsiteX0" fmla="*/ 5224 w 10000"/>
                <a:gd name="connsiteY0" fmla="*/ 1753 h 10000"/>
                <a:gd name="connsiteX1" fmla="*/ 5224 w 10000"/>
                <a:gd name="connsiteY1" fmla="*/ 1753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955 w 10000"/>
                <a:gd name="connsiteY15" fmla="*/ 1447 h 10000"/>
                <a:gd name="connsiteX16" fmla="*/ 6186 w 10000"/>
                <a:gd name="connsiteY16" fmla="*/ 1447 h 10000"/>
                <a:gd name="connsiteX17" fmla="*/ 5609 w 10000"/>
                <a:gd name="connsiteY17" fmla="*/ 1753 h 10000"/>
                <a:gd name="connsiteX0" fmla="*/ 5224 w 10000"/>
                <a:gd name="connsiteY0" fmla="*/ 1753 h 10000"/>
                <a:gd name="connsiteX1" fmla="*/ 5224 w 10000"/>
                <a:gd name="connsiteY1" fmla="*/ 1753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955 w 10000"/>
                <a:gd name="connsiteY15" fmla="*/ 1447 h 10000"/>
                <a:gd name="connsiteX16" fmla="*/ 6186 w 10000"/>
                <a:gd name="connsiteY16" fmla="*/ 1833 h 10000"/>
                <a:gd name="connsiteX17" fmla="*/ 5609 w 10000"/>
                <a:gd name="connsiteY17" fmla="*/ 1753 h 10000"/>
                <a:gd name="connsiteX0" fmla="*/ 5224 w 10000"/>
                <a:gd name="connsiteY0" fmla="*/ 1753 h 10000"/>
                <a:gd name="connsiteX1" fmla="*/ 5224 w 10000"/>
                <a:gd name="connsiteY1" fmla="*/ 1753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955 w 10000"/>
                <a:gd name="connsiteY15" fmla="*/ 1447 h 10000"/>
                <a:gd name="connsiteX16" fmla="*/ 5609 w 10000"/>
                <a:gd name="connsiteY16" fmla="*/ 1753 h 10000"/>
                <a:gd name="connsiteX0" fmla="*/ 5224 w 10000"/>
                <a:gd name="connsiteY0" fmla="*/ 1753 h 10000"/>
                <a:gd name="connsiteX1" fmla="*/ 5224 w 10000"/>
                <a:gd name="connsiteY1" fmla="*/ 1753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955 w 10000"/>
                <a:gd name="connsiteY15" fmla="*/ 1447 h 10000"/>
                <a:gd name="connsiteX16" fmla="*/ 5609 w 10000"/>
                <a:gd name="connsiteY16" fmla="*/ 1753 h 10000"/>
                <a:gd name="connsiteX0" fmla="*/ 5224 w 10000"/>
                <a:gd name="connsiteY0" fmla="*/ 1753 h 10000"/>
                <a:gd name="connsiteX1" fmla="*/ 5224 w 10000"/>
                <a:gd name="connsiteY1" fmla="*/ 1753 h 10000"/>
                <a:gd name="connsiteX2" fmla="*/ 4455 w 10000"/>
                <a:gd name="connsiteY2" fmla="*/ 1753 h 10000"/>
                <a:gd name="connsiteX3" fmla="*/ 2725 w 10000"/>
                <a:gd name="connsiteY3" fmla="*/ 1447 h 10000"/>
                <a:gd name="connsiteX4" fmla="*/ 1721 w 10000"/>
                <a:gd name="connsiteY4" fmla="*/ 1192 h 10000"/>
                <a:gd name="connsiteX5" fmla="*/ 1297 w 10000"/>
                <a:gd name="connsiteY5" fmla="*/ 1037 h 10000"/>
                <a:gd name="connsiteX6" fmla="*/ 869 w 10000"/>
                <a:gd name="connsiteY6" fmla="*/ 855 h 10000"/>
                <a:gd name="connsiteX7" fmla="*/ 543 w 10000"/>
                <a:gd name="connsiteY7" fmla="*/ 667 h 10000"/>
                <a:gd name="connsiteX8" fmla="*/ 0 w 10000"/>
                <a:gd name="connsiteY8" fmla="*/ 222 h 10000"/>
                <a:gd name="connsiteX9" fmla="*/ 4939 w 10000"/>
                <a:gd name="connsiteY9" fmla="*/ 10000 h 10000"/>
                <a:gd name="connsiteX10" fmla="*/ 10000 w 10000"/>
                <a:gd name="connsiteY10" fmla="*/ 0 h 10000"/>
                <a:gd name="connsiteX11" fmla="*/ 9466 w 10000"/>
                <a:gd name="connsiteY11" fmla="*/ 539 h 10000"/>
                <a:gd name="connsiteX12" fmla="*/ 9178 w 10000"/>
                <a:gd name="connsiteY12" fmla="*/ 714 h 10000"/>
                <a:gd name="connsiteX13" fmla="*/ 8754 w 10000"/>
                <a:gd name="connsiteY13" fmla="*/ 929 h 10000"/>
                <a:gd name="connsiteX14" fmla="*/ 8207 w 10000"/>
                <a:gd name="connsiteY14" fmla="*/ 1131 h 10000"/>
                <a:gd name="connsiteX15" fmla="*/ 6955 w 10000"/>
                <a:gd name="connsiteY15" fmla="*/ 1447 h 10000"/>
                <a:gd name="connsiteX16" fmla="*/ 5609 w 10000"/>
                <a:gd name="connsiteY16" fmla="*/ 1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00" h="10000">
                  <a:moveTo>
                    <a:pt x="5224" y="1753"/>
                  </a:moveTo>
                  <a:lnTo>
                    <a:pt x="5224" y="1753"/>
                  </a:lnTo>
                  <a:cubicBezTo>
                    <a:pt x="5096" y="1702"/>
                    <a:pt x="4743" y="1753"/>
                    <a:pt x="4455" y="1753"/>
                  </a:cubicBezTo>
                  <a:cubicBezTo>
                    <a:pt x="3974" y="1600"/>
                    <a:pt x="3175" y="1656"/>
                    <a:pt x="2725" y="1447"/>
                  </a:cubicBezTo>
                  <a:lnTo>
                    <a:pt x="1721" y="1192"/>
                  </a:lnTo>
                  <a:lnTo>
                    <a:pt x="1297" y="1037"/>
                  </a:lnTo>
                  <a:lnTo>
                    <a:pt x="869" y="855"/>
                  </a:lnTo>
                  <a:lnTo>
                    <a:pt x="543" y="667"/>
                  </a:lnTo>
                  <a:lnTo>
                    <a:pt x="0" y="222"/>
                  </a:lnTo>
                  <a:lnTo>
                    <a:pt x="4939" y="10000"/>
                  </a:lnTo>
                  <a:lnTo>
                    <a:pt x="10000" y="0"/>
                  </a:lnTo>
                  <a:lnTo>
                    <a:pt x="9466" y="539"/>
                  </a:lnTo>
                  <a:lnTo>
                    <a:pt x="9178" y="714"/>
                  </a:lnTo>
                  <a:lnTo>
                    <a:pt x="8754" y="929"/>
                  </a:lnTo>
                  <a:lnTo>
                    <a:pt x="8207" y="1131"/>
                  </a:lnTo>
                  <a:cubicBezTo>
                    <a:pt x="7715" y="1670"/>
                    <a:pt x="7770" y="1369"/>
                    <a:pt x="6955" y="1447"/>
                  </a:cubicBezTo>
                  <a:cubicBezTo>
                    <a:pt x="6140" y="1525"/>
                    <a:pt x="6058" y="1651"/>
                    <a:pt x="5609" y="1753"/>
                  </a:cubicBezTo>
                </a:path>
              </a:pathLst>
            </a:custGeom>
            <a:solidFill>
              <a:schemeClr val="accent1"/>
            </a:solidFill>
            <a:ln w="31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0" name="Group 8"/>
            <p:cNvGrpSpPr>
              <a:grpSpLocks/>
            </p:cNvGrpSpPr>
            <p:nvPr/>
          </p:nvGrpSpPr>
          <p:grpSpPr bwMode="auto">
            <a:xfrm>
              <a:off x="2433" y="2188"/>
              <a:ext cx="2297" cy="1712"/>
              <a:chOff x="2433" y="2188"/>
              <a:chExt cx="2297" cy="1712"/>
            </a:xfrm>
          </p:grpSpPr>
          <p:sp>
            <p:nvSpPr>
              <p:cNvPr id="131" name="Freeform 9"/>
              <p:cNvSpPr>
                <a:spLocks/>
              </p:cNvSpPr>
              <p:nvPr/>
            </p:nvSpPr>
            <p:spPr bwMode="auto">
              <a:xfrm>
                <a:off x="2433" y="2188"/>
                <a:ext cx="2297" cy="1711"/>
              </a:xfrm>
              <a:custGeom>
                <a:avLst/>
                <a:gdLst/>
                <a:ahLst/>
                <a:cxnLst>
                  <a:cxn ang="0">
                    <a:pos x="5" y="1483"/>
                  </a:cxn>
                  <a:cxn ang="0">
                    <a:pos x="0" y="1460"/>
                  </a:cxn>
                  <a:cxn ang="0">
                    <a:pos x="18" y="1435"/>
                  </a:cxn>
                  <a:cxn ang="0">
                    <a:pos x="1126" y="0"/>
                  </a:cxn>
                  <a:cxn ang="0">
                    <a:pos x="2285" y="1454"/>
                  </a:cxn>
                  <a:cxn ang="0">
                    <a:pos x="2297" y="1481"/>
                  </a:cxn>
                  <a:cxn ang="0">
                    <a:pos x="2267" y="1529"/>
                  </a:cxn>
                  <a:cxn ang="0">
                    <a:pos x="2238" y="1561"/>
                  </a:cxn>
                  <a:cxn ang="0">
                    <a:pos x="2117" y="1603"/>
                  </a:cxn>
                  <a:cxn ang="0">
                    <a:pos x="1974" y="1645"/>
                  </a:cxn>
                  <a:cxn ang="0">
                    <a:pos x="1739" y="1679"/>
                  </a:cxn>
                  <a:cxn ang="0">
                    <a:pos x="1533" y="1699"/>
                  </a:cxn>
                  <a:cxn ang="0">
                    <a:pos x="1313" y="1708"/>
                  </a:cxn>
                  <a:cxn ang="0">
                    <a:pos x="1133" y="1711"/>
                  </a:cxn>
                  <a:cxn ang="0">
                    <a:pos x="960" y="1708"/>
                  </a:cxn>
                  <a:cxn ang="0">
                    <a:pos x="806" y="1705"/>
                  </a:cxn>
                  <a:cxn ang="0">
                    <a:pos x="654" y="1691"/>
                  </a:cxn>
                  <a:cxn ang="0">
                    <a:pos x="444" y="1667"/>
                  </a:cxn>
                  <a:cxn ang="0">
                    <a:pos x="275" y="1637"/>
                  </a:cxn>
                  <a:cxn ang="0">
                    <a:pos x="168" y="1607"/>
                  </a:cxn>
                  <a:cxn ang="0">
                    <a:pos x="36" y="1556"/>
                  </a:cxn>
                  <a:cxn ang="0">
                    <a:pos x="9" y="1520"/>
                  </a:cxn>
                  <a:cxn ang="0">
                    <a:pos x="5" y="1483"/>
                  </a:cxn>
                </a:cxnLst>
                <a:rect l="0" t="0" r="r" b="b"/>
                <a:pathLst>
                  <a:path w="2297" h="1711">
                    <a:moveTo>
                      <a:pt x="5" y="1483"/>
                    </a:moveTo>
                    <a:lnTo>
                      <a:pt x="0" y="1460"/>
                    </a:lnTo>
                    <a:lnTo>
                      <a:pt x="18" y="1435"/>
                    </a:lnTo>
                    <a:lnTo>
                      <a:pt x="1126" y="0"/>
                    </a:lnTo>
                    <a:lnTo>
                      <a:pt x="2285" y="1454"/>
                    </a:lnTo>
                    <a:lnTo>
                      <a:pt x="2297" y="1481"/>
                    </a:lnTo>
                    <a:lnTo>
                      <a:pt x="2267" y="1529"/>
                    </a:lnTo>
                    <a:lnTo>
                      <a:pt x="2238" y="1561"/>
                    </a:lnTo>
                    <a:lnTo>
                      <a:pt x="2117" y="1603"/>
                    </a:lnTo>
                    <a:lnTo>
                      <a:pt x="1974" y="1645"/>
                    </a:lnTo>
                    <a:lnTo>
                      <a:pt x="1739" y="1679"/>
                    </a:lnTo>
                    <a:lnTo>
                      <a:pt x="1533" y="1699"/>
                    </a:lnTo>
                    <a:lnTo>
                      <a:pt x="1313" y="1708"/>
                    </a:lnTo>
                    <a:lnTo>
                      <a:pt x="1133" y="1711"/>
                    </a:lnTo>
                    <a:lnTo>
                      <a:pt x="960" y="1708"/>
                    </a:lnTo>
                    <a:lnTo>
                      <a:pt x="806" y="1705"/>
                    </a:lnTo>
                    <a:lnTo>
                      <a:pt x="654" y="1691"/>
                    </a:lnTo>
                    <a:lnTo>
                      <a:pt x="444" y="1667"/>
                    </a:lnTo>
                    <a:lnTo>
                      <a:pt x="275" y="1637"/>
                    </a:lnTo>
                    <a:lnTo>
                      <a:pt x="168" y="1607"/>
                    </a:lnTo>
                    <a:lnTo>
                      <a:pt x="36" y="1556"/>
                    </a:lnTo>
                    <a:lnTo>
                      <a:pt x="9" y="1520"/>
                    </a:lnTo>
                    <a:lnTo>
                      <a:pt x="5" y="148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4549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45490"/>
                      <a:invGamma/>
                    </a:srgbClr>
                  </a:gs>
                </a:gsLst>
                <a:lin ang="0" scaled="1"/>
              </a:gradFill>
              <a:ln w="3175" cmpd="sng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2" name="Group 10"/>
              <p:cNvGrpSpPr>
                <a:grpSpLocks/>
              </p:cNvGrpSpPr>
              <p:nvPr/>
            </p:nvGrpSpPr>
            <p:grpSpPr bwMode="auto">
              <a:xfrm>
                <a:off x="2437" y="3448"/>
                <a:ext cx="2279" cy="452"/>
                <a:chOff x="2439" y="3448"/>
                <a:chExt cx="2279" cy="452"/>
              </a:xfrm>
            </p:grpSpPr>
            <p:sp>
              <p:nvSpPr>
                <p:cNvPr id="133" name="Arc 11"/>
                <p:cNvSpPr>
                  <a:spLocks/>
                </p:cNvSpPr>
                <p:nvPr/>
              </p:nvSpPr>
              <p:spPr bwMode="auto">
                <a:xfrm>
                  <a:off x="2441" y="3448"/>
                  <a:ext cx="2277" cy="22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 w 43200"/>
                    <a:gd name="T1" fmla="*/ 21973 h 21973"/>
                    <a:gd name="T2" fmla="*/ 43200 w 43200"/>
                    <a:gd name="T3" fmla="*/ 21600 h 21973"/>
                    <a:gd name="T4" fmla="*/ 21600 w 43200"/>
                    <a:gd name="T5" fmla="*/ 21600 h 219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973" fill="none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973" stroke="0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Arc 12"/>
                <p:cNvSpPr>
                  <a:spLocks/>
                </p:cNvSpPr>
                <p:nvPr/>
              </p:nvSpPr>
              <p:spPr bwMode="auto">
                <a:xfrm flipV="1">
                  <a:off x="2439" y="3674"/>
                  <a:ext cx="2277" cy="22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 w 43200"/>
                    <a:gd name="T1" fmla="*/ 21973 h 21973"/>
                    <a:gd name="T2" fmla="*/ 43200 w 43200"/>
                    <a:gd name="T3" fmla="*/ 21600 h 21973"/>
                    <a:gd name="T4" fmla="*/ 21600 w 43200"/>
                    <a:gd name="T5" fmla="*/ 21600 h 219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973" fill="none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973" stroke="0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5" name="Oval 26"/>
          <p:cNvSpPr>
            <a:spLocks noChangeArrowheads="1"/>
          </p:cNvSpPr>
          <p:nvPr/>
        </p:nvSpPr>
        <p:spPr bwMode="auto">
          <a:xfrm>
            <a:off x="3928170" y="404664"/>
            <a:ext cx="4718050" cy="122872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Oval 27"/>
          <p:cNvSpPr>
            <a:spLocks noChangeArrowheads="1"/>
          </p:cNvSpPr>
          <p:nvPr/>
        </p:nvSpPr>
        <p:spPr bwMode="auto">
          <a:xfrm>
            <a:off x="4431407" y="577702"/>
            <a:ext cx="3779838" cy="8699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" name="Group 28"/>
          <p:cNvGrpSpPr>
            <a:grpSpLocks/>
          </p:cNvGrpSpPr>
          <p:nvPr/>
        </p:nvGrpSpPr>
        <p:grpSpPr bwMode="auto">
          <a:xfrm>
            <a:off x="3777357" y="444352"/>
            <a:ext cx="5021263" cy="1173162"/>
            <a:chOff x="1770" y="298"/>
            <a:chExt cx="3163" cy="739"/>
          </a:xfrm>
        </p:grpSpPr>
        <p:sp>
          <p:nvSpPr>
            <p:cNvPr id="138" name="Line 29"/>
            <p:cNvSpPr>
              <a:spLocks noChangeShapeType="1"/>
            </p:cNvSpPr>
            <p:nvPr/>
          </p:nvSpPr>
          <p:spPr bwMode="auto">
            <a:xfrm>
              <a:off x="1770" y="656"/>
              <a:ext cx="316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30"/>
            <p:cNvSpPr>
              <a:spLocks noChangeShapeType="1"/>
            </p:cNvSpPr>
            <p:nvPr/>
          </p:nvSpPr>
          <p:spPr bwMode="auto">
            <a:xfrm flipV="1">
              <a:off x="2860" y="298"/>
              <a:ext cx="936" cy="739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0" name="Group 31"/>
          <p:cNvGrpSpPr>
            <a:grpSpLocks/>
          </p:cNvGrpSpPr>
          <p:nvPr/>
        </p:nvGrpSpPr>
        <p:grpSpPr bwMode="auto">
          <a:xfrm>
            <a:off x="3728145" y="5229077"/>
            <a:ext cx="5006975" cy="1173162"/>
            <a:chOff x="1739" y="3312"/>
            <a:chExt cx="3163" cy="739"/>
          </a:xfrm>
        </p:grpSpPr>
        <p:sp>
          <p:nvSpPr>
            <p:cNvPr id="141" name="Line 32"/>
            <p:cNvSpPr>
              <a:spLocks noChangeShapeType="1"/>
            </p:cNvSpPr>
            <p:nvPr/>
          </p:nvSpPr>
          <p:spPr bwMode="auto">
            <a:xfrm>
              <a:off x="1739" y="3643"/>
              <a:ext cx="316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33"/>
            <p:cNvSpPr>
              <a:spLocks noChangeShapeType="1"/>
            </p:cNvSpPr>
            <p:nvPr/>
          </p:nvSpPr>
          <p:spPr bwMode="auto">
            <a:xfrm flipV="1">
              <a:off x="2873" y="3312"/>
              <a:ext cx="936" cy="739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" name="Group 34"/>
          <p:cNvGrpSpPr>
            <a:grpSpLocks/>
          </p:cNvGrpSpPr>
          <p:nvPr/>
        </p:nvGrpSpPr>
        <p:grpSpPr bwMode="auto">
          <a:xfrm>
            <a:off x="3491880" y="621110"/>
            <a:ext cx="4852987" cy="5976937"/>
            <a:chOff x="1790" y="417"/>
            <a:chExt cx="3057" cy="3765"/>
          </a:xfrm>
        </p:grpSpPr>
        <p:sp>
          <p:nvSpPr>
            <p:cNvPr id="144" name="Line 35"/>
            <p:cNvSpPr>
              <a:spLocks noChangeShapeType="1"/>
            </p:cNvSpPr>
            <p:nvPr/>
          </p:nvSpPr>
          <p:spPr bwMode="auto">
            <a:xfrm>
              <a:off x="2779" y="2202"/>
              <a:ext cx="190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Text Box 36"/>
            <p:cNvSpPr txBox="1">
              <a:spLocks noChangeArrowheads="1"/>
            </p:cNvSpPr>
            <p:nvPr/>
          </p:nvSpPr>
          <p:spPr bwMode="auto">
            <a:xfrm>
              <a:off x="4620" y="2173"/>
              <a:ext cx="227" cy="250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000" b="1" i="1">
                  <a:ea typeface="楷体_GB2312" pitchFamily="49" charset="-122"/>
                </a:rPr>
                <a:t>y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146" name="Line 37"/>
            <p:cNvSpPr>
              <a:spLocks noChangeShapeType="1"/>
            </p:cNvSpPr>
            <p:nvPr/>
          </p:nvSpPr>
          <p:spPr bwMode="auto">
            <a:xfrm rot="297006" flipH="1">
              <a:off x="2182" y="1565"/>
              <a:ext cx="2010" cy="18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Text Box 38"/>
            <p:cNvSpPr txBox="1">
              <a:spLocks noChangeArrowheads="1"/>
            </p:cNvSpPr>
            <p:nvPr/>
          </p:nvSpPr>
          <p:spPr bwMode="auto">
            <a:xfrm>
              <a:off x="1790" y="3216"/>
              <a:ext cx="265" cy="250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/>
              <a:r>
                <a:rPr kumimoji="1" lang="en-US" altLang="zh-CN" sz="2000" b="1" i="1">
                  <a:ea typeface="楷体_GB2312" pitchFamily="49" charset="-122"/>
                </a:rPr>
                <a:t>x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148" name="Text Box 39"/>
            <p:cNvSpPr txBox="1">
              <a:spLocks noChangeArrowheads="1"/>
            </p:cNvSpPr>
            <p:nvPr/>
          </p:nvSpPr>
          <p:spPr bwMode="auto">
            <a:xfrm>
              <a:off x="3306" y="417"/>
              <a:ext cx="510" cy="288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/>
              <a:r>
                <a:rPr kumimoji="1" lang="en-US" altLang="zh-CN" sz="1400">
                  <a:ea typeface="楷体_GB2312" pitchFamily="49" charset="-122"/>
                </a:rPr>
                <a:t> </a:t>
              </a:r>
              <a:r>
                <a:rPr kumimoji="1" lang="en-US" altLang="zh-CN" sz="2400" b="1" i="1">
                  <a:ea typeface="楷体_GB2312" pitchFamily="49" charset="-122"/>
                </a:rPr>
                <a:t>z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149" name="Line 40"/>
            <p:cNvSpPr>
              <a:spLocks noChangeShapeType="1"/>
            </p:cNvSpPr>
            <p:nvPr/>
          </p:nvSpPr>
          <p:spPr bwMode="auto">
            <a:xfrm flipV="1">
              <a:off x="3562" y="544"/>
              <a:ext cx="0" cy="3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Text Box 41"/>
            <p:cNvSpPr txBox="1">
              <a:spLocks noChangeArrowheads="1"/>
            </p:cNvSpPr>
            <p:nvPr/>
          </p:nvSpPr>
          <p:spPr bwMode="auto">
            <a:xfrm>
              <a:off x="3580" y="2094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ea typeface="楷体_GB2312" pitchFamily="49" charset="-122"/>
                </a:rPr>
                <a:t>o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</p:grpSp>
      <p:grpSp>
        <p:nvGrpSpPr>
          <p:cNvPr id="151" name="Group 42"/>
          <p:cNvGrpSpPr>
            <a:grpSpLocks/>
          </p:cNvGrpSpPr>
          <p:nvPr/>
        </p:nvGrpSpPr>
        <p:grpSpPr bwMode="auto">
          <a:xfrm>
            <a:off x="4844157" y="5464027"/>
            <a:ext cx="2936875" cy="555625"/>
            <a:chOff x="2633" y="3490"/>
            <a:chExt cx="1850" cy="350"/>
          </a:xfrm>
        </p:grpSpPr>
        <p:sp>
          <p:nvSpPr>
            <p:cNvPr id="152" name="Arc 43"/>
            <p:cNvSpPr>
              <a:spLocks/>
            </p:cNvSpPr>
            <p:nvPr/>
          </p:nvSpPr>
          <p:spPr bwMode="auto">
            <a:xfrm>
              <a:off x="2639" y="3490"/>
              <a:ext cx="1844" cy="180"/>
            </a:xfrm>
            <a:custGeom>
              <a:avLst/>
              <a:gdLst>
                <a:gd name="G0" fmla="+- 21590 0 0"/>
                <a:gd name="G1" fmla="+- 21600 0 0"/>
                <a:gd name="G2" fmla="+- 21600 0 0"/>
                <a:gd name="T0" fmla="*/ 0 w 43190"/>
                <a:gd name="T1" fmla="*/ 20942 h 21600"/>
                <a:gd name="T2" fmla="*/ 43190 w 43190"/>
                <a:gd name="T3" fmla="*/ 21600 h 21600"/>
                <a:gd name="T4" fmla="*/ 21590 w 4319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0" h="21600" fill="none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</a:path>
                <a:path w="43190" h="21600" stroke="0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  <a:lnTo>
                    <a:pt x="2159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Arc 44"/>
            <p:cNvSpPr>
              <a:spLocks/>
            </p:cNvSpPr>
            <p:nvPr/>
          </p:nvSpPr>
          <p:spPr bwMode="auto">
            <a:xfrm flipV="1">
              <a:off x="2633" y="3660"/>
              <a:ext cx="1844" cy="180"/>
            </a:xfrm>
            <a:custGeom>
              <a:avLst/>
              <a:gdLst>
                <a:gd name="G0" fmla="+- 21590 0 0"/>
                <a:gd name="G1" fmla="+- 21600 0 0"/>
                <a:gd name="G2" fmla="+- 21600 0 0"/>
                <a:gd name="T0" fmla="*/ 0 w 43190"/>
                <a:gd name="T1" fmla="*/ 20942 h 21600"/>
                <a:gd name="T2" fmla="*/ 43190 w 43190"/>
                <a:gd name="T3" fmla="*/ 21600 h 21600"/>
                <a:gd name="T4" fmla="*/ 21590 w 4319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0" h="21600" fill="none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</a:path>
                <a:path w="43190" h="21600" stroke="0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  <a:lnTo>
                    <a:pt x="2159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05673" y="5858108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</a:rPr>
              <a:t>为什么叫做渐进？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124" grpId="0" animBg="1"/>
      <p:bldP spid="135" grpId="0" animBg="1"/>
      <p:bldP spid="136" grpId="0" animBg="1"/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44624"/>
            <a:ext cx="6264696" cy="523220"/>
            <a:chOff x="436984" y="4134024"/>
            <a:chExt cx="5791200" cy="523220"/>
          </a:xfrm>
        </p:grpSpPr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436984" y="4134024"/>
              <a:ext cx="5791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/>
                <a:t>已知单叶双曲面与</a:t>
              </a:r>
              <a:r>
                <a:rPr kumimoji="1" lang="zh-CN" altLang="en-US" sz="2800" b="1" dirty="0"/>
                <a:t>平面         </a:t>
              </a:r>
              <a:r>
                <a:rPr kumimoji="1" lang="zh-CN" altLang="en-US" sz="2800" b="1" dirty="0" smtClean="0"/>
                <a:t>的</a:t>
              </a:r>
              <a:r>
                <a:rPr kumimoji="1" lang="zh-CN" altLang="en-US" sz="2800" b="1" dirty="0"/>
                <a:t>交</a:t>
              </a:r>
              <a:r>
                <a:rPr kumimoji="1" lang="zh-CN" altLang="en-US" sz="2800" b="1" dirty="0" smtClean="0"/>
                <a:t>线为</a:t>
              </a:r>
              <a:endParaRPr kumimoji="1" lang="en-US" altLang="zh-CN" sz="2800" b="1" dirty="0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3898391" y="4206031"/>
            <a:ext cx="761587" cy="382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912" name="Equation" r:id="rId4" imgW="355320" imgH="177480" progId="Equation.DSMT4">
                    <p:embed/>
                  </p:oleObj>
                </mc:Choice>
                <mc:Fallback>
                  <p:oleObj name="Equation" r:id="rId4" imgW="355320" imgH="1774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391" y="4206031"/>
                          <a:ext cx="761587" cy="3825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522808" y="476672"/>
          <a:ext cx="3113088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13" name="Equation" r:id="rId6" imgW="1663560" imgH="622080" progId="Equation.DSMT4">
                  <p:embed/>
                </p:oleObj>
              </mc:Choice>
              <mc:Fallback>
                <p:oleObj name="Equation" r:id="rId6" imgW="166356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08" y="476672"/>
                        <a:ext cx="3113088" cy="129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95536" y="1700808"/>
            <a:ext cx="5791200" cy="519113"/>
            <a:chOff x="436984" y="4134023"/>
            <a:chExt cx="5791200" cy="519113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436984" y="4134023"/>
              <a:ext cx="5791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/>
                <a:t>渐进锥面与</a:t>
              </a:r>
              <a:r>
                <a:rPr kumimoji="1" lang="zh-CN" altLang="en-US" sz="2800" b="1" dirty="0"/>
                <a:t>平面         </a:t>
              </a:r>
              <a:r>
                <a:rPr kumimoji="1" lang="zh-CN" altLang="en-US" sz="2800" b="1" dirty="0" smtClean="0"/>
                <a:t>的</a:t>
              </a:r>
              <a:r>
                <a:rPr kumimoji="1" lang="zh-CN" altLang="en-US" sz="2800" b="1" dirty="0"/>
                <a:t>交</a:t>
              </a:r>
              <a:r>
                <a:rPr kumimoji="1" lang="zh-CN" altLang="en-US" sz="2800" b="1" dirty="0" smtClean="0"/>
                <a:t>线为</a:t>
              </a:r>
              <a:endParaRPr kumimoji="1" lang="en-US" altLang="zh-CN" sz="2800" b="1" dirty="0"/>
            </a:p>
          </p:txBody>
        </p:sp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3101280" y="4206031"/>
            <a:ext cx="761587" cy="382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914" name="Equation" r:id="rId8" imgW="355320" imgH="177480" progId="Equation.DSMT4">
                    <p:embed/>
                  </p:oleObj>
                </mc:Choice>
                <mc:Fallback>
                  <p:oleObj name="Equation" r:id="rId8" imgW="355320" imgH="1774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280" y="4206031"/>
                          <a:ext cx="761587" cy="3825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32"/>
          <p:cNvGraphicFramePr>
            <a:graphicFrameLocks noChangeAspect="1"/>
          </p:cNvGraphicFramePr>
          <p:nvPr/>
        </p:nvGraphicFramePr>
        <p:xfrm>
          <a:off x="539552" y="2204864"/>
          <a:ext cx="2043112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15" name="Equation" r:id="rId9" imgW="1091880" imgH="622080" progId="Equation.DSMT4">
                  <p:embed/>
                </p:oleObj>
              </mc:Choice>
              <mc:Fallback>
                <p:oleObj name="Equation" r:id="rId9" imgW="109188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04864"/>
                        <a:ext cx="2043112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3501008"/>
            <a:ext cx="796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两个椭圆随着</a:t>
            </a:r>
            <a:r>
              <a:rPr lang="en-US" altLang="zh-CN" sz="2800" b="1" dirty="0" smtClean="0"/>
              <a:t>h</a:t>
            </a:r>
            <a:r>
              <a:rPr lang="zh-CN" altLang="en-US" sz="2800" b="1" dirty="0" smtClean="0"/>
              <a:t>的增大越来越接近，其中一对端点之间的距离为：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77986" y="4624611"/>
          <a:ext cx="250983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16" name="Equation" r:id="rId11" imgW="1104840" imgH="457200" progId="Equation.DSMT4">
                  <p:embed/>
                </p:oleObj>
              </mc:Choice>
              <mc:Fallback>
                <p:oleObj name="Equation" r:id="rId11" imgW="110484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86" y="4624611"/>
                        <a:ext cx="2509838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3059832" y="4221088"/>
          <a:ext cx="5365750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17" name="Equation" r:id="rId13" imgW="2361960" imgH="838080" progId="Equation.DSMT4">
                  <p:embed/>
                </p:oleObj>
              </mc:Choice>
              <mc:Fallback>
                <p:oleObj name="Equation" r:id="rId13" imgW="2361960" imgH="838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221088"/>
                        <a:ext cx="5365750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7544" y="6237312"/>
            <a:ext cx="327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随着</a:t>
            </a:r>
            <a:r>
              <a:rPr lang="en-US" altLang="zh-CN" sz="2800" b="1" dirty="0" smtClean="0"/>
              <a:t>h</a:t>
            </a:r>
            <a:r>
              <a:rPr lang="zh-CN" altLang="en-US" sz="2800" b="1" dirty="0" smtClean="0"/>
              <a:t>的增大趋于零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9912" y="623731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另一对端点类似。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波形 1"/>
          <p:cNvSpPr/>
          <p:nvPr/>
        </p:nvSpPr>
        <p:spPr>
          <a:xfrm rot="20683554">
            <a:off x="5159855" y="2032950"/>
            <a:ext cx="3024336" cy="2664296"/>
          </a:xfrm>
          <a:prstGeom prst="wav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6156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设柱面的母线方向为</a:t>
            </a:r>
            <a:endParaRPr lang="zh-CN" altLang="en-US" sz="2800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4810" y="1753652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准线</a:t>
            </a:r>
            <a:r>
              <a:rPr kumimoji="1" lang="en-US" altLang="zh-CN" sz="2800" b="1" i="1" dirty="0" smtClean="0"/>
              <a:t>C</a:t>
            </a:r>
            <a:r>
              <a:rPr lang="zh-CN" altLang="en-US" sz="2800" b="1" dirty="0" smtClean="0"/>
              <a:t>的方程为：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4810" y="2473732"/>
          <a:ext cx="243227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51" name="Equation" r:id="rId3" imgW="965160" imgH="457200" progId="Equation.KSEE3">
                  <p:embed/>
                </p:oleObj>
              </mc:Choice>
              <mc:Fallback>
                <p:oleObj name="Equation" r:id="rId3" imgW="965160" imgH="4572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10" y="2473732"/>
                        <a:ext cx="2432271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818" y="376987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求柱面的方程</a:t>
            </a:r>
          </a:p>
        </p:txBody>
      </p:sp>
      <p:graphicFrame>
        <p:nvGraphicFramePr>
          <p:cNvPr id="829443" name="Object 3"/>
          <p:cNvGraphicFramePr>
            <a:graphicFrameLocks noChangeAspect="1"/>
          </p:cNvGraphicFramePr>
          <p:nvPr/>
        </p:nvGraphicFramePr>
        <p:xfrm>
          <a:off x="6195451" y="3295536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52" name="Equation" r:id="rId5" imgW="114120" imgH="114120" progId="Equation.3">
                  <p:embed/>
                </p:oleObj>
              </mc:Choice>
              <mc:Fallback>
                <p:oleObj name="Equation" r:id="rId5" imgW="114120" imgH="114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451" y="3295536"/>
                        <a:ext cx="1143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 flipV="1">
            <a:off x="3945210" y="2545740"/>
            <a:ext cx="504056" cy="1800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609506" y="3481844"/>
          <a:ext cx="485643" cy="364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53" name="Equation" r:id="rId7" imgW="203040" imgH="152280" progId="Equation.KSEE3">
                  <p:embed/>
                </p:oleObj>
              </mc:Choice>
              <mc:Fallback>
                <p:oleObj name="Equation" r:id="rId7" imgW="203040" imgH="15228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506" y="3481844"/>
                        <a:ext cx="485643" cy="364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5" name="Object 5"/>
          <p:cNvGraphicFramePr>
            <a:graphicFrameLocks noChangeAspect="1"/>
          </p:cNvGraphicFramePr>
          <p:nvPr/>
        </p:nvGraphicFramePr>
        <p:xfrm>
          <a:off x="5889426" y="2257708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54" name="Equation" r:id="rId9" imgW="114120" imgH="114120" progId="Equation.3">
                  <p:embed/>
                </p:oleObj>
              </mc:Choice>
              <mc:Fallback>
                <p:oleObj name="Equation" r:id="rId9" imgW="114120" imgH="1141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426" y="2257708"/>
                        <a:ext cx="1143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6" name="Object 6"/>
          <p:cNvGraphicFramePr>
            <a:graphicFrameLocks noChangeAspect="1"/>
          </p:cNvGraphicFramePr>
          <p:nvPr/>
        </p:nvGraphicFramePr>
        <p:xfrm>
          <a:off x="5961434" y="1638013"/>
          <a:ext cx="5778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55" name="Equation" r:id="rId10" imgW="241200" imgH="228600" progId="Equation.KSEE3">
                  <p:embed/>
                </p:oleObj>
              </mc:Choice>
              <mc:Fallback>
                <p:oleObj name="Equation" r:id="rId10" imgW="241200" imgH="228600" progId="Equation.KSEE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434" y="1638013"/>
                        <a:ext cx="57785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5961434" y="2329716"/>
            <a:ext cx="527502" cy="18722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9447" name="Object 7"/>
          <p:cNvGraphicFramePr>
            <a:graphicFrameLocks noChangeAspect="1"/>
          </p:cNvGraphicFramePr>
          <p:nvPr/>
        </p:nvGraphicFramePr>
        <p:xfrm>
          <a:off x="4089226" y="2041684"/>
          <a:ext cx="304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56" name="Equation" r:id="rId12" imgW="126720" imgH="177480" progId="Equation.KSEE3">
                  <p:embed/>
                </p:oleObj>
              </mc:Choice>
              <mc:Fallback>
                <p:oleObj name="Equation" r:id="rId12" imgW="126720" imgH="177480" progId="Equation.KSEE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226" y="2041684"/>
                        <a:ext cx="304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8" name="Object 8"/>
          <p:cNvGraphicFramePr>
            <a:graphicFrameLocks noChangeAspect="1"/>
          </p:cNvGraphicFramePr>
          <p:nvPr/>
        </p:nvGraphicFramePr>
        <p:xfrm>
          <a:off x="3695575" y="1009784"/>
          <a:ext cx="1518195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57" name="Equation" r:id="rId14" imgW="583920" imgH="203040" progId="Equation.KSEE3">
                  <p:embed/>
                </p:oleObj>
              </mc:Choice>
              <mc:Fallback>
                <p:oleObj name="Equation" r:id="rId14" imgW="583920" imgH="203040" progId="Equation.KSEE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575" y="1009784"/>
                        <a:ext cx="1518195" cy="527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6818" y="4849996"/>
            <a:ext cx="576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点</a:t>
            </a:r>
            <a:r>
              <a:rPr lang="en-US" altLang="zh-CN" sz="2800" b="1" dirty="0" smtClean="0"/>
              <a:t>M(</a:t>
            </a:r>
            <a:r>
              <a:rPr lang="en-US" altLang="zh-CN" sz="2800" b="1" dirty="0" err="1" smtClean="0"/>
              <a:t>x,y,z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在柱面上的充要条件为：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6818" y="5426060"/>
            <a:ext cx="340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点</a:t>
            </a:r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在某条母线上，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67544" y="5426060"/>
            <a:ext cx="8516861" cy="1243300"/>
            <a:chOff x="467544" y="5426060"/>
            <a:chExt cx="8516861" cy="1243300"/>
          </a:xfrm>
        </p:grpSpPr>
        <p:sp>
          <p:nvSpPr>
            <p:cNvPr id="21" name="TextBox 20"/>
            <p:cNvSpPr txBox="1"/>
            <p:nvPr/>
          </p:nvSpPr>
          <p:spPr>
            <a:xfrm>
              <a:off x="3585170" y="5426060"/>
              <a:ext cx="5399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即存在准线上某点</a:t>
              </a:r>
              <a:r>
                <a:rPr lang="en-US" altLang="zh-CN" sz="2800" b="1" dirty="0" smtClean="0"/>
                <a:t>M</a:t>
              </a:r>
              <a:r>
                <a:rPr lang="en-US" altLang="zh-CN" sz="2800" b="1" baseline="-25000" dirty="0" smtClean="0"/>
                <a:t>0</a:t>
              </a:r>
              <a:r>
                <a:rPr lang="en-US" altLang="zh-CN" sz="2800" b="1" dirty="0" smtClean="0"/>
                <a:t>,</a:t>
              </a:r>
              <a:r>
                <a:rPr lang="zh-CN" altLang="en-US" sz="2800" b="1" dirty="0" smtClean="0"/>
                <a:t>使得</a:t>
              </a:r>
              <a:r>
                <a:rPr lang="en-US" altLang="zh-CN" sz="2800" b="1" dirty="0" smtClean="0"/>
                <a:t>M</a:t>
              </a:r>
              <a:r>
                <a:rPr lang="zh-CN" altLang="en-US" sz="2800" b="1" dirty="0" smtClean="0"/>
                <a:t>落在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7544" y="6146140"/>
              <a:ext cx="32271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过</a:t>
              </a:r>
              <a:r>
                <a:rPr lang="en-US" altLang="zh-CN" sz="2800" b="1" dirty="0" smtClean="0"/>
                <a:t>M</a:t>
              </a:r>
              <a:r>
                <a:rPr lang="en-US" altLang="zh-CN" sz="2800" b="1" baseline="-25000" dirty="0" smtClean="0"/>
                <a:t>0 </a:t>
              </a:r>
              <a:r>
                <a:rPr lang="zh-CN" altLang="en-US" sz="2800" b="1" dirty="0" smtClean="0"/>
                <a:t>，方向向量为</a:t>
              </a:r>
            </a:p>
          </p:txBody>
        </p:sp>
        <p:graphicFrame>
          <p:nvGraphicFramePr>
            <p:cNvPr id="829450" name="Object 10"/>
            <p:cNvGraphicFramePr>
              <a:graphicFrameLocks noChangeAspect="1"/>
            </p:cNvGraphicFramePr>
            <p:nvPr/>
          </p:nvGraphicFramePr>
          <p:xfrm>
            <a:off x="3635896" y="6146140"/>
            <a:ext cx="361115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58" name="Equation" r:id="rId16" imgW="126720" imgH="177480" progId="Equation.KSEE3">
                    <p:embed/>
                  </p:oleObj>
                </mc:Choice>
                <mc:Fallback>
                  <p:oleObj name="Equation" r:id="rId16" imgW="126720" imgH="177480" progId="Equation.KSEE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6146140"/>
                          <a:ext cx="361115" cy="504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3851920" y="6146140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的直线上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3715" y="26064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一般情况下柱面方程的求解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728469" y="1772816"/>
            <a:ext cx="1731963" cy="3657600"/>
          </a:xfrm>
          <a:prstGeom prst="rect">
            <a:avLst/>
          </a:prstGeom>
          <a:noFill/>
          <a:ln w="19050">
            <a:solidFill>
              <a:srgbClr val="CC3300"/>
            </a:solidFill>
            <a:miter lim="800000"/>
            <a:headEnd/>
            <a:tailEnd/>
          </a:ln>
          <a:effectLst/>
        </p:spPr>
      </p:pic>
      <p:grpSp>
        <p:nvGrpSpPr>
          <p:cNvPr id="45" name="组合 44"/>
          <p:cNvGrpSpPr/>
          <p:nvPr/>
        </p:nvGrpSpPr>
        <p:grpSpPr>
          <a:xfrm>
            <a:off x="539552" y="557684"/>
            <a:ext cx="8064896" cy="927100"/>
            <a:chOff x="713655" y="1295400"/>
            <a:chExt cx="8064896" cy="927100"/>
          </a:xfrm>
        </p:grpSpPr>
        <p:graphicFrame>
          <p:nvGraphicFramePr>
            <p:cNvPr id="576515" name="Object 3"/>
            <p:cNvGraphicFramePr>
              <a:graphicFrameLocks noChangeAspect="1"/>
            </p:cNvGraphicFramePr>
            <p:nvPr/>
          </p:nvGraphicFramePr>
          <p:xfrm>
            <a:off x="1676400" y="1295400"/>
            <a:ext cx="27432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18" name="公式" r:id="rId5" imgW="2743200" imgH="927000" progId="Equation.3">
                    <p:embed/>
                  </p:oleObj>
                </mc:Choice>
                <mc:Fallback>
                  <p:oleObj name="公式" r:id="rId5" imgW="2743200" imgH="9270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1295400"/>
                          <a:ext cx="2743200" cy="927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4370040" y="1502420"/>
              <a:ext cx="44085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+mn-ea"/>
                  <a:ea typeface="+mn-ea"/>
                </a:rPr>
                <a:t>表示的图形是</a:t>
              </a:r>
              <a:r>
                <a:rPr kumimoji="1" lang="zh-CN" altLang="en-US" sz="2800" b="1" dirty="0" smtClean="0">
                  <a:solidFill>
                    <a:schemeClr val="accent1"/>
                  </a:solidFill>
                  <a:ea typeface="黑体" pitchFamily="2" charset="-122"/>
                </a:rPr>
                <a:t>双叶</a:t>
              </a:r>
              <a:r>
                <a:rPr kumimoji="1" lang="zh-CN" altLang="en-US" sz="2800" b="1" dirty="0">
                  <a:solidFill>
                    <a:schemeClr val="accent1"/>
                  </a:solidFill>
                  <a:ea typeface="黑体" pitchFamily="2" charset="-122"/>
                </a:rPr>
                <a:t>双曲面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3655" y="1484784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方程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11560" y="1988840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对称性</a:t>
            </a:r>
            <a:r>
              <a:rPr lang="zh-CN" altLang="en-US" sz="2800" b="1" dirty="0" smtClean="0"/>
              <a:t>与</a:t>
            </a:r>
            <a:r>
              <a:rPr lang="zh-CN" altLang="en-US" sz="2800" b="1" smtClean="0"/>
              <a:t>椭球面</a:t>
            </a:r>
            <a:r>
              <a:rPr lang="zh-CN" altLang="en-US" sz="2800" b="1" smtClean="0"/>
              <a:t>，</a:t>
            </a:r>
            <a:r>
              <a:rPr lang="zh-CN" altLang="en-US" sz="2800" b="1"/>
              <a:t>单</a:t>
            </a:r>
            <a:r>
              <a:rPr lang="zh-CN" altLang="en-US" sz="2800" b="1" smtClean="0"/>
              <a:t>叶双曲面</a:t>
            </a:r>
            <a:r>
              <a:rPr lang="zh-CN" altLang="en-US" sz="2800" b="1" dirty="0" smtClean="0"/>
              <a:t>相同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1560" y="285293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范围：</a:t>
            </a:r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/>
        </p:nvGraphicFramePr>
        <p:xfrm>
          <a:off x="2267744" y="3662288"/>
          <a:ext cx="30654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19" name="Equation" r:id="rId7" imgW="1180800" imgH="215640" progId="Equation.KSEE3">
                  <p:embed/>
                </p:oleObj>
              </mc:Choice>
              <mc:Fallback>
                <p:oleObj name="Equation" r:id="rId7" imgW="1180800" imgH="21564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662288"/>
                        <a:ext cx="30654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3"/>
          <p:cNvGraphicFramePr>
            <a:graphicFrameLocks noChangeAspect="1"/>
          </p:cNvGraphicFramePr>
          <p:nvPr/>
        </p:nvGraphicFramePr>
        <p:xfrm>
          <a:off x="860425" y="3678163"/>
          <a:ext cx="1085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20" name="Equation" r:id="rId9" imgW="406080" imgH="203040" progId="Equation.KSEE3">
                  <p:embed/>
                </p:oleObj>
              </mc:Choice>
              <mc:Fallback>
                <p:oleObj name="Equation" r:id="rId9" imgW="406080" imgH="20304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678163"/>
                        <a:ext cx="10858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72200" y="51048"/>
            <a:ext cx="2055813" cy="3810000"/>
            <a:chOff x="2160" y="1728"/>
            <a:chExt cx="1295" cy="240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160" y="1920"/>
              <a:ext cx="1295" cy="2208"/>
              <a:chOff x="3792" y="1344"/>
              <a:chExt cx="1652" cy="2736"/>
            </a:xfrm>
          </p:grpSpPr>
          <p:sp>
            <p:nvSpPr>
              <p:cNvPr id="5" name="Line 8"/>
              <p:cNvSpPr>
                <a:spLocks noChangeShapeType="1"/>
              </p:cNvSpPr>
              <p:nvPr/>
            </p:nvSpPr>
            <p:spPr bwMode="auto">
              <a:xfrm>
                <a:off x="3792" y="2784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Line 9"/>
              <p:cNvSpPr>
                <a:spLocks noChangeShapeType="1"/>
              </p:cNvSpPr>
              <p:nvPr/>
            </p:nvSpPr>
            <p:spPr bwMode="auto">
              <a:xfrm flipH="1">
                <a:off x="4032" y="2256"/>
                <a:ext cx="1008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 flipV="1">
                <a:off x="4464" y="134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auto">
              <a:xfrm>
                <a:off x="3888" y="1632"/>
                <a:ext cx="1152" cy="432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3885" y="1881"/>
                <a:ext cx="1149" cy="71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79" y="711"/>
                  </a:cxn>
                  <a:cxn ang="0">
                    <a:pos x="1149" y="0"/>
                  </a:cxn>
                </a:cxnLst>
                <a:rect l="0" t="0" r="r" b="b"/>
                <a:pathLst>
                  <a:path w="1149" h="711">
                    <a:moveTo>
                      <a:pt x="0" y="3"/>
                    </a:moveTo>
                    <a:cubicBezTo>
                      <a:pt x="96" y="121"/>
                      <a:pt x="388" y="711"/>
                      <a:pt x="579" y="711"/>
                    </a:cubicBezTo>
                    <a:cubicBezTo>
                      <a:pt x="770" y="711"/>
                      <a:pt x="1030" y="148"/>
                      <a:pt x="1149" y="0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4176" y="1656"/>
                <a:ext cx="522" cy="990"/>
              </a:xfrm>
              <a:custGeom>
                <a:avLst/>
                <a:gdLst/>
                <a:ahLst/>
                <a:cxnLst>
                  <a:cxn ang="0">
                    <a:pos x="0" y="360"/>
                  </a:cxn>
                  <a:cxn ang="0">
                    <a:pos x="306" y="930"/>
                  </a:cxn>
                  <a:cxn ang="0">
                    <a:pos x="522" y="0"/>
                  </a:cxn>
                </a:cxnLst>
                <a:rect l="0" t="0" r="r" b="b"/>
                <a:pathLst>
                  <a:path w="522" h="990">
                    <a:moveTo>
                      <a:pt x="0" y="360"/>
                    </a:moveTo>
                    <a:cubicBezTo>
                      <a:pt x="51" y="455"/>
                      <a:pt x="219" y="990"/>
                      <a:pt x="306" y="930"/>
                    </a:cubicBezTo>
                    <a:cubicBezTo>
                      <a:pt x="393" y="870"/>
                      <a:pt x="477" y="194"/>
                      <a:pt x="522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552" cy="144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4176" y="233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16"/>
              <p:cNvSpPr>
                <a:spLocks/>
              </p:cNvSpPr>
              <p:nvPr/>
            </p:nvSpPr>
            <p:spPr bwMode="auto">
              <a:xfrm>
                <a:off x="4179" y="1656"/>
                <a:ext cx="525" cy="366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525" y="0"/>
                  </a:cxn>
                </a:cxnLst>
                <a:rect l="0" t="0" r="r" b="b"/>
                <a:pathLst>
                  <a:path w="525" h="366">
                    <a:moveTo>
                      <a:pt x="0" y="366"/>
                    </a:moveTo>
                    <a:lnTo>
                      <a:pt x="525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4623" y="1809"/>
                <a:ext cx="396" cy="243"/>
              </a:xfrm>
              <a:custGeom>
                <a:avLst/>
                <a:gdLst/>
                <a:ahLst/>
                <a:cxnLst>
                  <a:cxn ang="0">
                    <a:pos x="0" y="243"/>
                  </a:cxn>
                  <a:cxn ang="0">
                    <a:pos x="396" y="0"/>
                  </a:cxn>
                </a:cxnLst>
                <a:rect l="0" t="0" r="r" b="b"/>
                <a:pathLst>
                  <a:path w="396" h="243">
                    <a:moveTo>
                      <a:pt x="0" y="243"/>
                    </a:moveTo>
                    <a:lnTo>
                      <a:pt x="396" y="0"/>
                    </a:ln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4332" y="2280"/>
                <a:ext cx="255" cy="102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255" y="0"/>
                  </a:cxn>
                </a:cxnLst>
                <a:rect l="0" t="0" r="r" b="b"/>
                <a:pathLst>
                  <a:path w="255" h="102">
                    <a:moveTo>
                      <a:pt x="0" y="102"/>
                    </a:moveTo>
                    <a:lnTo>
                      <a:pt x="255" y="0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9"/>
              <p:cNvSpPr>
                <a:spLocks/>
              </p:cNvSpPr>
              <p:nvPr/>
            </p:nvSpPr>
            <p:spPr bwMode="auto">
              <a:xfrm>
                <a:off x="4623" y="1809"/>
                <a:ext cx="399" cy="533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35" y="492"/>
                  </a:cxn>
                  <a:cxn ang="0">
                    <a:pos x="399" y="0"/>
                  </a:cxn>
                </a:cxnLst>
                <a:rect l="0" t="0" r="r" b="b"/>
                <a:pathLst>
                  <a:path w="399" h="533">
                    <a:moveTo>
                      <a:pt x="0" y="246"/>
                    </a:moveTo>
                    <a:cubicBezTo>
                      <a:pt x="22" y="287"/>
                      <a:pt x="68" y="533"/>
                      <a:pt x="135" y="492"/>
                    </a:cubicBezTo>
                    <a:cubicBezTo>
                      <a:pt x="202" y="451"/>
                      <a:pt x="344" y="102"/>
                      <a:pt x="399" y="0"/>
                    </a:cubicBez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 flipH="1">
                <a:off x="3888" y="182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auto">
              <a:xfrm flipH="1" flipV="1">
                <a:off x="3885" y="3504"/>
                <a:ext cx="1152" cy="432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 flipH="1" flipV="1">
                <a:off x="3891" y="2976"/>
                <a:ext cx="1149" cy="71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79" y="711"/>
                  </a:cxn>
                  <a:cxn ang="0">
                    <a:pos x="1149" y="0"/>
                  </a:cxn>
                </a:cxnLst>
                <a:rect l="0" t="0" r="r" b="b"/>
                <a:pathLst>
                  <a:path w="1149" h="711">
                    <a:moveTo>
                      <a:pt x="0" y="3"/>
                    </a:moveTo>
                    <a:cubicBezTo>
                      <a:pt x="96" y="121"/>
                      <a:pt x="388" y="711"/>
                      <a:pt x="579" y="711"/>
                    </a:cubicBezTo>
                    <a:cubicBezTo>
                      <a:pt x="770" y="711"/>
                      <a:pt x="1030" y="148"/>
                      <a:pt x="1149" y="0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23"/>
              <p:cNvSpPr>
                <a:spLocks/>
              </p:cNvSpPr>
              <p:nvPr/>
            </p:nvSpPr>
            <p:spPr bwMode="auto">
              <a:xfrm flipH="1" flipV="1">
                <a:off x="4227" y="2922"/>
                <a:ext cx="522" cy="990"/>
              </a:xfrm>
              <a:custGeom>
                <a:avLst/>
                <a:gdLst/>
                <a:ahLst/>
                <a:cxnLst>
                  <a:cxn ang="0">
                    <a:pos x="0" y="360"/>
                  </a:cxn>
                  <a:cxn ang="0">
                    <a:pos x="306" y="930"/>
                  </a:cxn>
                  <a:cxn ang="0">
                    <a:pos x="522" y="0"/>
                  </a:cxn>
                </a:cxnLst>
                <a:rect l="0" t="0" r="r" b="b"/>
                <a:pathLst>
                  <a:path w="522" h="990">
                    <a:moveTo>
                      <a:pt x="0" y="360"/>
                    </a:moveTo>
                    <a:cubicBezTo>
                      <a:pt x="51" y="455"/>
                      <a:pt x="219" y="990"/>
                      <a:pt x="306" y="930"/>
                    </a:cubicBezTo>
                    <a:cubicBezTo>
                      <a:pt x="393" y="870"/>
                      <a:pt x="477" y="194"/>
                      <a:pt x="522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24"/>
              <p:cNvSpPr>
                <a:spLocks noChangeArrowheads="1"/>
              </p:cNvSpPr>
              <p:nvPr/>
            </p:nvSpPr>
            <p:spPr bwMode="auto">
              <a:xfrm flipH="1" flipV="1">
                <a:off x="4197" y="3168"/>
                <a:ext cx="552" cy="144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H="1" flipV="1">
                <a:off x="4173" y="323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26"/>
              <p:cNvSpPr>
                <a:spLocks/>
              </p:cNvSpPr>
              <p:nvPr/>
            </p:nvSpPr>
            <p:spPr bwMode="auto">
              <a:xfrm flipH="1" flipV="1">
                <a:off x="4221" y="3546"/>
                <a:ext cx="525" cy="366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525" y="0"/>
                  </a:cxn>
                </a:cxnLst>
                <a:rect l="0" t="0" r="r" b="b"/>
                <a:pathLst>
                  <a:path w="525" h="366">
                    <a:moveTo>
                      <a:pt x="0" y="366"/>
                    </a:moveTo>
                    <a:lnTo>
                      <a:pt x="525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/>
            </p:nvSpPr>
            <p:spPr bwMode="auto">
              <a:xfrm flipH="1" flipV="1">
                <a:off x="4590" y="3687"/>
                <a:ext cx="396" cy="243"/>
              </a:xfrm>
              <a:custGeom>
                <a:avLst/>
                <a:gdLst/>
                <a:ahLst/>
                <a:cxnLst>
                  <a:cxn ang="0">
                    <a:pos x="0" y="243"/>
                  </a:cxn>
                  <a:cxn ang="0">
                    <a:pos x="396" y="0"/>
                  </a:cxn>
                </a:cxnLst>
                <a:rect l="0" t="0" r="r" b="b"/>
                <a:pathLst>
                  <a:path w="396" h="243">
                    <a:moveTo>
                      <a:pt x="0" y="243"/>
                    </a:moveTo>
                    <a:lnTo>
                      <a:pt x="396" y="0"/>
                    </a:ln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28"/>
              <p:cNvSpPr>
                <a:spLocks/>
              </p:cNvSpPr>
              <p:nvPr/>
            </p:nvSpPr>
            <p:spPr bwMode="auto">
              <a:xfrm flipH="1" flipV="1">
                <a:off x="4338" y="3186"/>
                <a:ext cx="255" cy="102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255" y="0"/>
                  </a:cxn>
                </a:cxnLst>
                <a:rect l="0" t="0" r="r" b="b"/>
                <a:pathLst>
                  <a:path w="255" h="102">
                    <a:moveTo>
                      <a:pt x="0" y="102"/>
                    </a:moveTo>
                    <a:lnTo>
                      <a:pt x="255" y="0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29"/>
              <p:cNvSpPr>
                <a:spLocks/>
              </p:cNvSpPr>
              <p:nvPr/>
            </p:nvSpPr>
            <p:spPr bwMode="auto">
              <a:xfrm flipH="1" flipV="1">
                <a:off x="4587" y="3397"/>
                <a:ext cx="399" cy="533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35" y="492"/>
                  </a:cxn>
                  <a:cxn ang="0">
                    <a:pos x="399" y="0"/>
                  </a:cxn>
                </a:cxnLst>
                <a:rect l="0" t="0" r="r" b="b"/>
                <a:pathLst>
                  <a:path w="399" h="533">
                    <a:moveTo>
                      <a:pt x="0" y="246"/>
                    </a:moveTo>
                    <a:cubicBezTo>
                      <a:pt x="22" y="287"/>
                      <a:pt x="68" y="533"/>
                      <a:pt x="135" y="492"/>
                    </a:cubicBezTo>
                    <a:cubicBezTo>
                      <a:pt x="202" y="451"/>
                      <a:pt x="344" y="102"/>
                      <a:pt x="399" y="0"/>
                    </a:cubicBezTo>
                  </a:path>
                </a:pathLst>
              </a:cu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30"/>
              <p:cNvSpPr>
                <a:spLocks noChangeShapeType="1"/>
              </p:cNvSpPr>
              <p:nvPr/>
            </p:nvSpPr>
            <p:spPr bwMode="auto">
              <a:xfrm flipV="1">
                <a:off x="3885" y="374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>
                <a:off x="4464" y="2976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4464" y="39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4464" y="1824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35"/>
              <p:cNvSpPr txBox="1">
                <a:spLocks noChangeArrowheads="1"/>
              </p:cNvSpPr>
              <p:nvPr/>
            </p:nvSpPr>
            <p:spPr bwMode="auto">
              <a:xfrm>
                <a:off x="3877" y="2955"/>
                <a:ext cx="271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b="1"/>
                  <a:t>x</a:t>
                </a:r>
              </a:p>
            </p:txBody>
          </p:sp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5174" y="2617"/>
                <a:ext cx="270" cy="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b="1"/>
                  <a:t>y</a:t>
                </a:r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270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b="1"/>
                  <a:t>o</a:t>
                </a:r>
              </a:p>
            </p:txBody>
          </p:sp>
        </p:grpSp>
        <p:sp>
          <p:nvSpPr>
            <p:cNvPr id="4" name="Text Box 38"/>
            <p:cNvSpPr txBox="1">
              <a:spLocks noChangeArrowheads="1"/>
            </p:cNvSpPr>
            <p:nvPr/>
          </p:nvSpPr>
          <p:spPr bwMode="auto">
            <a:xfrm>
              <a:off x="2640" y="1728"/>
              <a:ext cx="215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/>
                <a:t>z</a:t>
              </a:r>
            </a:p>
          </p:txBody>
        </p:sp>
      </p:grp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395536" y="692696"/>
            <a:ext cx="5544615" cy="1170063"/>
            <a:chOff x="585" y="2409"/>
            <a:chExt cx="4368" cy="748"/>
          </a:xfrm>
        </p:grpSpPr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585" y="2409"/>
              <a:ext cx="436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/>
                <a:t>（</a:t>
              </a:r>
              <a:r>
                <a:rPr kumimoji="1" lang="en-US" altLang="zh-CN" sz="2800" b="1" dirty="0" smtClean="0"/>
                <a:t>1</a:t>
              </a:r>
              <a:r>
                <a:rPr kumimoji="1" lang="zh-CN" altLang="en-US" sz="2800" b="1" dirty="0"/>
                <a:t>）用坐标面                    </a:t>
              </a:r>
              <a:r>
                <a:rPr kumimoji="1" lang="zh-CN" altLang="en-US" sz="2800" b="1" dirty="0" smtClean="0"/>
                <a:t>与曲面</a:t>
              </a:r>
              <a:endParaRPr kumimoji="1" lang="en-US" altLang="zh-CN" sz="2800" b="1" dirty="0" smtClean="0"/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/>
                <a:t>相截截不到任何图形</a:t>
              </a:r>
              <a:endParaRPr kumimoji="1" lang="zh-CN" altLang="en-US" sz="2800" b="1" dirty="0"/>
            </a:p>
          </p:txBody>
        </p:sp>
        <p:graphicFrame>
          <p:nvGraphicFramePr>
            <p:cNvPr id="37" name="Object 8"/>
            <p:cNvGraphicFramePr>
              <a:graphicFrameLocks noChangeAspect="1"/>
            </p:cNvGraphicFramePr>
            <p:nvPr/>
          </p:nvGraphicFramePr>
          <p:xfrm>
            <a:off x="2570" y="2455"/>
            <a:ext cx="12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959" name="公式" r:id="rId4" imgW="1676160" imgH="406080" progId="Equation.3">
                    <p:embed/>
                  </p:oleObj>
                </mc:Choice>
                <mc:Fallback>
                  <p:oleObj name="公式" r:id="rId4" imgW="1676160" imgH="4060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2455"/>
                          <a:ext cx="1248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TextBox 38"/>
          <p:cNvSpPr txBox="1"/>
          <p:nvPr/>
        </p:nvSpPr>
        <p:spPr>
          <a:xfrm>
            <a:off x="611560" y="446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形状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08992" y="1916832"/>
            <a:ext cx="5791200" cy="519113"/>
            <a:chOff x="436984" y="4134023"/>
            <a:chExt cx="5791200" cy="519113"/>
          </a:xfrm>
        </p:grpSpPr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436984" y="4134023"/>
              <a:ext cx="5791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/>
                <a:t>与平面         </a:t>
              </a:r>
              <a:r>
                <a:rPr kumimoji="1" lang="zh-CN" altLang="en-US" sz="2800" b="1" dirty="0" smtClean="0"/>
                <a:t>          的</a:t>
              </a:r>
              <a:r>
                <a:rPr kumimoji="1" lang="zh-CN" altLang="en-US" sz="2800" b="1" dirty="0"/>
                <a:t>交</a:t>
              </a:r>
              <a:r>
                <a:rPr kumimoji="1" lang="zh-CN" altLang="en-US" sz="2800" b="1" dirty="0" smtClean="0"/>
                <a:t>线</a:t>
              </a:r>
              <a:endParaRPr kumimoji="1" lang="en-US" altLang="zh-CN" sz="2800" b="1" dirty="0"/>
            </a:p>
          </p:txBody>
        </p:sp>
        <p:graphicFrame>
          <p:nvGraphicFramePr>
            <p:cNvPr id="42" name="Object 3"/>
            <p:cNvGraphicFramePr>
              <a:graphicFrameLocks noChangeAspect="1"/>
            </p:cNvGraphicFramePr>
            <p:nvPr/>
          </p:nvGraphicFramePr>
          <p:xfrm>
            <a:off x="1566119" y="4206031"/>
            <a:ext cx="1709737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960" name="Equation" r:id="rId6" imgW="799920" imgH="203040" progId="Equation.DSMT4">
                    <p:embed/>
                  </p:oleObj>
                </mc:Choice>
                <mc:Fallback>
                  <p:oleObj name="Equation" r:id="rId6" imgW="79992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119" y="4206031"/>
                          <a:ext cx="1709737" cy="438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611560" y="2564904"/>
          <a:ext cx="26320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961" name="Equation" r:id="rId8" imgW="1218960" imgH="660240" progId="Equation.DSMT4">
                  <p:embed/>
                </p:oleObj>
              </mc:Choice>
              <mc:Fallback>
                <p:oleObj name="Equation" r:id="rId8" imgW="1218960" imgH="660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64904"/>
                        <a:ext cx="2632075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491880" y="314096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改写为</a:t>
            </a:r>
          </a:p>
        </p:txBody>
      </p:sp>
      <p:graphicFrame>
        <p:nvGraphicFramePr>
          <p:cNvPr id="45" name="Object 14"/>
          <p:cNvGraphicFramePr>
            <a:graphicFrameLocks noChangeAspect="1"/>
          </p:cNvGraphicFramePr>
          <p:nvPr/>
        </p:nvGraphicFramePr>
        <p:xfrm>
          <a:off x="552450" y="4349750"/>
          <a:ext cx="3686175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962" name="Equation" r:id="rId10" imgW="1739880" imgH="863280" progId="Equation.DSMT4">
                  <p:embed/>
                </p:oleObj>
              </mc:Choice>
              <mc:Fallback>
                <p:oleObj name="Equation" r:id="rId10" imgW="1739880" imgH="863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349750"/>
                        <a:ext cx="3686175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860032" y="506602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为椭圆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1520" y="317599"/>
            <a:ext cx="6934200" cy="519113"/>
            <a:chOff x="384" y="2688"/>
            <a:chExt cx="4368" cy="327"/>
          </a:xfrm>
        </p:grpSpPr>
        <p:sp>
          <p:nvSpPr>
            <p:cNvPr id="574474" name="Text Box 10"/>
            <p:cNvSpPr txBox="1">
              <a:spLocks noChangeArrowheads="1"/>
            </p:cNvSpPr>
            <p:nvPr/>
          </p:nvSpPr>
          <p:spPr bwMode="auto">
            <a:xfrm>
              <a:off x="384" y="2688"/>
              <a:ext cx="43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/>
                <a:t>（</a:t>
              </a:r>
              <a:r>
                <a:rPr kumimoji="1" lang="en-US" altLang="zh-CN" sz="2800" b="1"/>
                <a:t>2</a:t>
              </a:r>
              <a:r>
                <a:rPr kumimoji="1" lang="zh-CN" altLang="en-US" sz="2800" b="1"/>
                <a:t>）用坐标面                    与曲面相截</a:t>
              </a:r>
            </a:p>
          </p:txBody>
        </p:sp>
        <p:graphicFrame>
          <p:nvGraphicFramePr>
            <p:cNvPr id="574475" name="Object 11"/>
            <p:cNvGraphicFramePr>
              <a:graphicFrameLocks noChangeAspect="1"/>
            </p:cNvGraphicFramePr>
            <p:nvPr/>
          </p:nvGraphicFramePr>
          <p:xfrm>
            <a:off x="1896" y="2760"/>
            <a:ext cx="11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983" name="公式" r:id="rId3" imgW="1815840" imgH="406080" progId="Equation.3">
                    <p:embed/>
                  </p:oleObj>
                </mc:Choice>
                <mc:Fallback>
                  <p:oleObj name="公式" r:id="rId3" imgW="1815840" imgH="4060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2760"/>
                          <a:ext cx="1144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4476" name="Text Box 12"/>
          <p:cNvSpPr txBox="1">
            <a:spLocks noChangeArrowheads="1"/>
          </p:cNvSpPr>
          <p:nvPr/>
        </p:nvSpPr>
        <p:spPr bwMode="auto">
          <a:xfrm>
            <a:off x="755576" y="965671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截得中心在原点的双曲线</a:t>
            </a:r>
            <a:r>
              <a:rPr kumimoji="1" lang="en-US" altLang="zh-CN" sz="2800" b="1" dirty="0"/>
              <a:t>.</a:t>
            </a:r>
          </a:p>
        </p:txBody>
      </p:sp>
      <p:graphicFrame>
        <p:nvGraphicFramePr>
          <p:cNvPr id="574477" name="Object 13"/>
          <p:cNvGraphicFramePr>
            <a:graphicFrameLocks noChangeAspect="1"/>
          </p:cNvGraphicFramePr>
          <p:nvPr/>
        </p:nvGraphicFramePr>
        <p:xfrm>
          <a:off x="755576" y="1700808"/>
          <a:ext cx="1824201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84" name="Equation" r:id="rId5" imgW="965160" imgH="761760" progId="Equation.DSMT4">
                  <p:embed/>
                </p:oleObj>
              </mc:Choice>
              <mc:Fallback>
                <p:oleObj name="Equation" r:id="rId5" imgW="965160" imgH="761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8"/>
                        <a:ext cx="1824201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43"/>
          <p:cNvGrpSpPr/>
          <p:nvPr/>
        </p:nvGrpSpPr>
        <p:grpSpPr>
          <a:xfrm>
            <a:off x="508992" y="3356992"/>
            <a:ext cx="5791200" cy="519113"/>
            <a:chOff x="436984" y="4134023"/>
            <a:chExt cx="5791200" cy="519113"/>
          </a:xfrm>
        </p:grpSpPr>
        <p:sp>
          <p:nvSpPr>
            <p:cNvPr id="45" name="Text Box 2"/>
            <p:cNvSpPr txBox="1">
              <a:spLocks noChangeArrowheads="1"/>
            </p:cNvSpPr>
            <p:nvPr/>
          </p:nvSpPr>
          <p:spPr bwMode="auto">
            <a:xfrm>
              <a:off x="436984" y="4134023"/>
              <a:ext cx="5791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/>
                <a:t>与平面         </a:t>
              </a:r>
              <a:r>
                <a:rPr kumimoji="1" lang="zh-CN" altLang="en-US" sz="2800" b="1" dirty="0" smtClean="0"/>
                <a:t>的</a:t>
              </a:r>
              <a:r>
                <a:rPr kumimoji="1" lang="zh-CN" altLang="en-US" sz="2800" b="1" dirty="0"/>
                <a:t>交</a:t>
              </a:r>
              <a:r>
                <a:rPr kumimoji="1" lang="zh-CN" altLang="en-US" sz="2800" b="1" dirty="0" smtClean="0"/>
                <a:t>线</a:t>
              </a:r>
              <a:endParaRPr kumimoji="1" lang="en-US" altLang="zh-CN" sz="2800" b="1" dirty="0"/>
            </a:p>
          </p:txBody>
        </p:sp>
        <p:graphicFrame>
          <p:nvGraphicFramePr>
            <p:cNvPr id="46" name="Object 3"/>
            <p:cNvGraphicFramePr>
              <a:graphicFrameLocks noChangeAspect="1"/>
            </p:cNvGraphicFramePr>
            <p:nvPr/>
          </p:nvGraphicFramePr>
          <p:xfrm>
            <a:off x="1593280" y="4193331"/>
            <a:ext cx="814387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985" name="Equation" r:id="rId7" imgW="380880" imgH="203040" progId="Equation.DSMT4">
                    <p:embed/>
                  </p:oleObj>
                </mc:Choice>
                <mc:Fallback>
                  <p:oleObj name="Equation" r:id="rId7" imgW="38088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3280" y="4193331"/>
                          <a:ext cx="814387" cy="436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Object 8"/>
          <p:cNvGraphicFramePr>
            <a:graphicFrameLocks noChangeAspect="1"/>
          </p:cNvGraphicFramePr>
          <p:nvPr/>
        </p:nvGraphicFramePr>
        <p:xfrm>
          <a:off x="596900" y="4149725"/>
          <a:ext cx="263207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86" name="Equation" r:id="rId9" imgW="1218960" imgH="660240" progId="Equation.DSMT4">
                  <p:embed/>
                </p:oleObj>
              </mc:Choice>
              <mc:Fallback>
                <p:oleObj name="Equation" r:id="rId9" imgW="1218960" imgH="660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149725"/>
                        <a:ext cx="2632075" cy="158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377315" y="465313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改写为</a:t>
            </a:r>
          </a:p>
        </p:txBody>
      </p:sp>
      <p:graphicFrame>
        <p:nvGraphicFramePr>
          <p:cNvPr id="49" name="Object 14"/>
          <p:cNvGraphicFramePr>
            <a:graphicFrameLocks noChangeAspect="1"/>
          </p:cNvGraphicFramePr>
          <p:nvPr/>
        </p:nvGraphicFramePr>
        <p:xfrm>
          <a:off x="5041900" y="4103688"/>
          <a:ext cx="24130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87" name="Equation" r:id="rId11" imgW="1117440" imgH="660240" progId="Equation.DSMT4">
                  <p:embed/>
                </p:oleObj>
              </mc:Choice>
              <mc:Fallback>
                <p:oleObj name="Equation" r:id="rId11" imgW="1117440" imgH="660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103688"/>
                        <a:ext cx="241300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11560" y="600212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必然是双曲线</a:t>
            </a: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6372200" y="51048"/>
            <a:ext cx="2055813" cy="3810000"/>
            <a:chOff x="2160" y="1728"/>
            <a:chExt cx="1295" cy="2400"/>
          </a:xfrm>
        </p:grpSpPr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160" y="1920"/>
              <a:ext cx="1295" cy="2208"/>
              <a:chOff x="3792" y="1344"/>
              <a:chExt cx="1652" cy="2736"/>
            </a:xfrm>
          </p:grpSpPr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>
                <a:off x="3792" y="2784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H="1">
                <a:off x="4032" y="2256"/>
                <a:ext cx="1008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 flipV="1">
                <a:off x="4464" y="134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11"/>
              <p:cNvSpPr>
                <a:spLocks noChangeArrowheads="1"/>
              </p:cNvSpPr>
              <p:nvPr/>
            </p:nvSpPr>
            <p:spPr bwMode="auto">
              <a:xfrm>
                <a:off x="3888" y="1632"/>
                <a:ext cx="1152" cy="432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3885" y="1881"/>
                <a:ext cx="1149" cy="71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79" y="711"/>
                  </a:cxn>
                  <a:cxn ang="0">
                    <a:pos x="1149" y="0"/>
                  </a:cxn>
                </a:cxnLst>
                <a:rect l="0" t="0" r="r" b="b"/>
                <a:pathLst>
                  <a:path w="1149" h="711">
                    <a:moveTo>
                      <a:pt x="0" y="3"/>
                    </a:moveTo>
                    <a:cubicBezTo>
                      <a:pt x="96" y="121"/>
                      <a:pt x="388" y="711"/>
                      <a:pt x="579" y="711"/>
                    </a:cubicBezTo>
                    <a:cubicBezTo>
                      <a:pt x="770" y="711"/>
                      <a:pt x="1030" y="148"/>
                      <a:pt x="1149" y="0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4176" y="1656"/>
                <a:ext cx="522" cy="990"/>
              </a:xfrm>
              <a:custGeom>
                <a:avLst/>
                <a:gdLst/>
                <a:ahLst/>
                <a:cxnLst>
                  <a:cxn ang="0">
                    <a:pos x="0" y="360"/>
                  </a:cxn>
                  <a:cxn ang="0">
                    <a:pos x="306" y="930"/>
                  </a:cxn>
                  <a:cxn ang="0">
                    <a:pos x="522" y="0"/>
                  </a:cxn>
                </a:cxnLst>
                <a:rect l="0" t="0" r="r" b="b"/>
                <a:pathLst>
                  <a:path w="522" h="990">
                    <a:moveTo>
                      <a:pt x="0" y="360"/>
                    </a:moveTo>
                    <a:cubicBezTo>
                      <a:pt x="51" y="455"/>
                      <a:pt x="219" y="990"/>
                      <a:pt x="306" y="930"/>
                    </a:cubicBezTo>
                    <a:cubicBezTo>
                      <a:pt x="393" y="870"/>
                      <a:pt x="477" y="194"/>
                      <a:pt x="522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Oval 14"/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552" cy="144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15"/>
              <p:cNvSpPr>
                <a:spLocks noChangeShapeType="1"/>
              </p:cNvSpPr>
              <p:nvPr/>
            </p:nvSpPr>
            <p:spPr bwMode="auto">
              <a:xfrm>
                <a:off x="4176" y="233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179" y="1656"/>
                <a:ext cx="525" cy="366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525" y="0"/>
                  </a:cxn>
                </a:cxnLst>
                <a:rect l="0" t="0" r="r" b="b"/>
                <a:pathLst>
                  <a:path w="525" h="366">
                    <a:moveTo>
                      <a:pt x="0" y="366"/>
                    </a:moveTo>
                    <a:lnTo>
                      <a:pt x="525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623" y="1809"/>
                <a:ext cx="396" cy="243"/>
              </a:xfrm>
              <a:custGeom>
                <a:avLst/>
                <a:gdLst/>
                <a:ahLst/>
                <a:cxnLst>
                  <a:cxn ang="0">
                    <a:pos x="0" y="243"/>
                  </a:cxn>
                  <a:cxn ang="0">
                    <a:pos x="396" y="0"/>
                  </a:cxn>
                </a:cxnLst>
                <a:rect l="0" t="0" r="r" b="b"/>
                <a:pathLst>
                  <a:path w="396" h="243">
                    <a:moveTo>
                      <a:pt x="0" y="243"/>
                    </a:moveTo>
                    <a:lnTo>
                      <a:pt x="396" y="0"/>
                    </a:ln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332" y="2280"/>
                <a:ext cx="255" cy="102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255" y="0"/>
                  </a:cxn>
                </a:cxnLst>
                <a:rect l="0" t="0" r="r" b="b"/>
                <a:pathLst>
                  <a:path w="255" h="102">
                    <a:moveTo>
                      <a:pt x="0" y="102"/>
                    </a:moveTo>
                    <a:lnTo>
                      <a:pt x="255" y="0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Freeform 19"/>
              <p:cNvSpPr>
                <a:spLocks/>
              </p:cNvSpPr>
              <p:nvPr/>
            </p:nvSpPr>
            <p:spPr bwMode="auto">
              <a:xfrm>
                <a:off x="4623" y="1809"/>
                <a:ext cx="399" cy="533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35" y="492"/>
                  </a:cxn>
                  <a:cxn ang="0">
                    <a:pos x="399" y="0"/>
                  </a:cxn>
                </a:cxnLst>
                <a:rect l="0" t="0" r="r" b="b"/>
                <a:pathLst>
                  <a:path w="399" h="533">
                    <a:moveTo>
                      <a:pt x="0" y="246"/>
                    </a:moveTo>
                    <a:cubicBezTo>
                      <a:pt x="22" y="287"/>
                      <a:pt x="68" y="533"/>
                      <a:pt x="135" y="492"/>
                    </a:cubicBezTo>
                    <a:cubicBezTo>
                      <a:pt x="202" y="451"/>
                      <a:pt x="344" y="102"/>
                      <a:pt x="399" y="0"/>
                    </a:cubicBez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 flipH="1">
                <a:off x="3888" y="182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21"/>
              <p:cNvSpPr>
                <a:spLocks noChangeArrowheads="1"/>
              </p:cNvSpPr>
              <p:nvPr/>
            </p:nvSpPr>
            <p:spPr bwMode="auto">
              <a:xfrm flipH="1" flipV="1">
                <a:off x="3885" y="3504"/>
                <a:ext cx="1152" cy="432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Freeform 22"/>
              <p:cNvSpPr>
                <a:spLocks/>
              </p:cNvSpPr>
              <p:nvPr/>
            </p:nvSpPr>
            <p:spPr bwMode="auto">
              <a:xfrm flipH="1" flipV="1">
                <a:off x="3891" y="2976"/>
                <a:ext cx="1149" cy="71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79" y="711"/>
                  </a:cxn>
                  <a:cxn ang="0">
                    <a:pos x="1149" y="0"/>
                  </a:cxn>
                </a:cxnLst>
                <a:rect l="0" t="0" r="r" b="b"/>
                <a:pathLst>
                  <a:path w="1149" h="711">
                    <a:moveTo>
                      <a:pt x="0" y="3"/>
                    </a:moveTo>
                    <a:cubicBezTo>
                      <a:pt x="96" y="121"/>
                      <a:pt x="388" y="711"/>
                      <a:pt x="579" y="711"/>
                    </a:cubicBezTo>
                    <a:cubicBezTo>
                      <a:pt x="770" y="711"/>
                      <a:pt x="1030" y="148"/>
                      <a:pt x="1149" y="0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Freeform 23"/>
              <p:cNvSpPr>
                <a:spLocks/>
              </p:cNvSpPr>
              <p:nvPr/>
            </p:nvSpPr>
            <p:spPr bwMode="auto">
              <a:xfrm flipH="1" flipV="1">
                <a:off x="4227" y="2922"/>
                <a:ext cx="522" cy="990"/>
              </a:xfrm>
              <a:custGeom>
                <a:avLst/>
                <a:gdLst/>
                <a:ahLst/>
                <a:cxnLst>
                  <a:cxn ang="0">
                    <a:pos x="0" y="360"/>
                  </a:cxn>
                  <a:cxn ang="0">
                    <a:pos x="306" y="930"/>
                  </a:cxn>
                  <a:cxn ang="0">
                    <a:pos x="522" y="0"/>
                  </a:cxn>
                </a:cxnLst>
                <a:rect l="0" t="0" r="r" b="b"/>
                <a:pathLst>
                  <a:path w="522" h="990">
                    <a:moveTo>
                      <a:pt x="0" y="360"/>
                    </a:moveTo>
                    <a:cubicBezTo>
                      <a:pt x="51" y="455"/>
                      <a:pt x="219" y="990"/>
                      <a:pt x="306" y="930"/>
                    </a:cubicBezTo>
                    <a:cubicBezTo>
                      <a:pt x="393" y="870"/>
                      <a:pt x="477" y="194"/>
                      <a:pt x="522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Oval 24"/>
              <p:cNvSpPr>
                <a:spLocks noChangeArrowheads="1"/>
              </p:cNvSpPr>
              <p:nvPr/>
            </p:nvSpPr>
            <p:spPr bwMode="auto">
              <a:xfrm flipH="1" flipV="1">
                <a:off x="4197" y="3168"/>
                <a:ext cx="552" cy="144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25"/>
              <p:cNvSpPr>
                <a:spLocks noChangeShapeType="1"/>
              </p:cNvSpPr>
              <p:nvPr/>
            </p:nvSpPr>
            <p:spPr bwMode="auto">
              <a:xfrm flipH="1" flipV="1">
                <a:off x="4173" y="323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Freeform 26"/>
              <p:cNvSpPr>
                <a:spLocks/>
              </p:cNvSpPr>
              <p:nvPr/>
            </p:nvSpPr>
            <p:spPr bwMode="auto">
              <a:xfrm flipH="1" flipV="1">
                <a:off x="4221" y="3546"/>
                <a:ext cx="525" cy="366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525" y="0"/>
                  </a:cxn>
                </a:cxnLst>
                <a:rect l="0" t="0" r="r" b="b"/>
                <a:pathLst>
                  <a:path w="525" h="366">
                    <a:moveTo>
                      <a:pt x="0" y="366"/>
                    </a:moveTo>
                    <a:lnTo>
                      <a:pt x="525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Freeform 27"/>
              <p:cNvSpPr>
                <a:spLocks/>
              </p:cNvSpPr>
              <p:nvPr/>
            </p:nvSpPr>
            <p:spPr bwMode="auto">
              <a:xfrm flipH="1" flipV="1">
                <a:off x="4590" y="3687"/>
                <a:ext cx="396" cy="243"/>
              </a:xfrm>
              <a:custGeom>
                <a:avLst/>
                <a:gdLst/>
                <a:ahLst/>
                <a:cxnLst>
                  <a:cxn ang="0">
                    <a:pos x="0" y="243"/>
                  </a:cxn>
                  <a:cxn ang="0">
                    <a:pos x="396" y="0"/>
                  </a:cxn>
                </a:cxnLst>
                <a:rect l="0" t="0" r="r" b="b"/>
                <a:pathLst>
                  <a:path w="396" h="243">
                    <a:moveTo>
                      <a:pt x="0" y="243"/>
                    </a:moveTo>
                    <a:lnTo>
                      <a:pt x="396" y="0"/>
                    </a:ln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Freeform 28"/>
              <p:cNvSpPr>
                <a:spLocks/>
              </p:cNvSpPr>
              <p:nvPr/>
            </p:nvSpPr>
            <p:spPr bwMode="auto">
              <a:xfrm flipH="1" flipV="1">
                <a:off x="4338" y="3186"/>
                <a:ext cx="255" cy="102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255" y="0"/>
                  </a:cxn>
                </a:cxnLst>
                <a:rect l="0" t="0" r="r" b="b"/>
                <a:pathLst>
                  <a:path w="255" h="102">
                    <a:moveTo>
                      <a:pt x="0" y="102"/>
                    </a:moveTo>
                    <a:lnTo>
                      <a:pt x="255" y="0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Freeform 29"/>
              <p:cNvSpPr>
                <a:spLocks/>
              </p:cNvSpPr>
              <p:nvPr/>
            </p:nvSpPr>
            <p:spPr bwMode="auto">
              <a:xfrm flipH="1" flipV="1">
                <a:off x="4587" y="3397"/>
                <a:ext cx="399" cy="533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35" y="492"/>
                  </a:cxn>
                  <a:cxn ang="0">
                    <a:pos x="399" y="0"/>
                  </a:cxn>
                </a:cxnLst>
                <a:rect l="0" t="0" r="r" b="b"/>
                <a:pathLst>
                  <a:path w="399" h="533">
                    <a:moveTo>
                      <a:pt x="0" y="246"/>
                    </a:moveTo>
                    <a:cubicBezTo>
                      <a:pt x="22" y="287"/>
                      <a:pt x="68" y="533"/>
                      <a:pt x="135" y="492"/>
                    </a:cubicBezTo>
                    <a:cubicBezTo>
                      <a:pt x="202" y="451"/>
                      <a:pt x="344" y="102"/>
                      <a:pt x="399" y="0"/>
                    </a:cubicBezTo>
                  </a:path>
                </a:pathLst>
              </a:cu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30"/>
              <p:cNvSpPr>
                <a:spLocks noChangeShapeType="1"/>
              </p:cNvSpPr>
              <p:nvPr/>
            </p:nvSpPr>
            <p:spPr bwMode="auto">
              <a:xfrm flipV="1">
                <a:off x="3885" y="374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31"/>
              <p:cNvSpPr>
                <a:spLocks noChangeShapeType="1"/>
              </p:cNvSpPr>
              <p:nvPr/>
            </p:nvSpPr>
            <p:spPr bwMode="auto">
              <a:xfrm>
                <a:off x="4464" y="2976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32"/>
              <p:cNvSpPr>
                <a:spLocks noChangeShapeType="1"/>
              </p:cNvSpPr>
              <p:nvPr/>
            </p:nvSpPr>
            <p:spPr bwMode="auto">
              <a:xfrm>
                <a:off x="4464" y="39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33"/>
              <p:cNvSpPr>
                <a:spLocks noChangeShapeType="1"/>
              </p:cNvSpPr>
              <p:nvPr/>
            </p:nvSpPr>
            <p:spPr bwMode="auto">
              <a:xfrm>
                <a:off x="4464" y="1824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34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Text Box 35"/>
              <p:cNvSpPr txBox="1">
                <a:spLocks noChangeArrowheads="1"/>
              </p:cNvSpPr>
              <p:nvPr/>
            </p:nvSpPr>
            <p:spPr bwMode="auto">
              <a:xfrm>
                <a:off x="3877" y="2955"/>
                <a:ext cx="271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b="1"/>
                  <a:t>x</a:t>
                </a:r>
              </a:p>
            </p:txBody>
          </p:sp>
          <p:sp>
            <p:nvSpPr>
              <p:cNvPr id="81" name="Text Box 36"/>
              <p:cNvSpPr txBox="1">
                <a:spLocks noChangeArrowheads="1"/>
              </p:cNvSpPr>
              <p:nvPr/>
            </p:nvSpPr>
            <p:spPr bwMode="auto">
              <a:xfrm>
                <a:off x="5174" y="2617"/>
                <a:ext cx="270" cy="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b="1"/>
                  <a:t>y</a:t>
                </a:r>
              </a:p>
            </p:txBody>
          </p:sp>
          <p:sp>
            <p:nvSpPr>
              <p:cNvPr id="82" name="Text Box 37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270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b="1"/>
                  <a:t>o</a:t>
                </a:r>
              </a:p>
            </p:txBody>
          </p:sp>
        </p:grp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2640" y="1728"/>
              <a:ext cx="215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/>
                <a:t>z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536" y="332656"/>
            <a:ext cx="8208912" cy="954107"/>
            <a:chOff x="179512" y="3645024"/>
            <a:chExt cx="7560840" cy="954107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79512" y="3645024"/>
              <a:ext cx="756084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/>
                <a:t>（</a:t>
              </a:r>
              <a:r>
                <a:rPr kumimoji="1" lang="en-US" altLang="zh-CN" sz="2800" b="1" dirty="0"/>
                <a:t>3</a:t>
              </a:r>
              <a:r>
                <a:rPr kumimoji="1" lang="zh-CN" altLang="en-US" sz="2800" b="1" dirty="0"/>
                <a:t>）用坐标面                     </a:t>
              </a:r>
              <a:r>
                <a:rPr kumimoji="1" lang="zh-CN" altLang="en-US" sz="2800" b="1" dirty="0" smtClean="0"/>
                <a:t> ，或与其平行的平面</a:t>
              </a:r>
              <a:r>
                <a:rPr kumimoji="1" lang="en-US" altLang="zh-CN" sz="2800" b="1" i="1" dirty="0" smtClean="0"/>
                <a:t>x=h</a:t>
              </a:r>
              <a:r>
                <a:rPr kumimoji="1" lang="zh-CN" altLang="en-US" sz="2800" b="1" dirty="0" smtClean="0"/>
                <a:t>与曲面</a:t>
              </a:r>
              <a:r>
                <a:rPr kumimoji="1" lang="zh-CN" altLang="en-US" sz="2800" b="1" dirty="0"/>
                <a:t>相</a:t>
              </a:r>
              <a:r>
                <a:rPr kumimoji="1" lang="zh-CN" altLang="en-US" sz="2800" b="1" dirty="0" smtClean="0"/>
                <a:t>截可类似讨论，得到一系列双曲线。</a:t>
              </a:r>
              <a:endParaRPr kumimoji="1" lang="zh-CN" altLang="en-US" sz="2800" b="1" dirty="0"/>
            </a:p>
          </p:txBody>
        </p:sp>
        <p:graphicFrame>
          <p:nvGraphicFramePr>
            <p:cNvPr id="4" name="Object 27"/>
            <p:cNvGraphicFramePr>
              <a:graphicFrameLocks noChangeAspect="1"/>
            </p:cNvGraphicFramePr>
            <p:nvPr/>
          </p:nvGraphicFramePr>
          <p:xfrm>
            <a:off x="2409124" y="3720629"/>
            <a:ext cx="18161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6003" name="公式" r:id="rId3" imgW="1815840" imgH="406080" progId="Equation.3">
                    <p:embed/>
                  </p:oleObj>
                </mc:Choice>
                <mc:Fallback>
                  <p:oleObj name="公式" r:id="rId3" imgW="1815840" imgH="4060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9124" y="3720629"/>
                          <a:ext cx="1816100" cy="404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2"/>
          <p:cNvSpPr>
            <a:spLocks/>
          </p:cNvSpPr>
          <p:nvPr/>
        </p:nvSpPr>
        <p:spPr bwMode="auto">
          <a:xfrm>
            <a:off x="3689350" y="1238250"/>
            <a:ext cx="4635500" cy="5233988"/>
          </a:xfrm>
          <a:custGeom>
            <a:avLst/>
            <a:gdLst/>
            <a:ahLst/>
            <a:cxnLst>
              <a:cxn ang="0">
                <a:pos x="111" y="140"/>
              </a:cxn>
              <a:cxn ang="0">
                <a:pos x="262" y="315"/>
              </a:cxn>
              <a:cxn ang="0">
                <a:pos x="474" y="594"/>
              </a:cxn>
              <a:cxn ang="0">
                <a:pos x="648" y="893"/>
              </a:cxn>
              <a:cxn ang="0">
                <a:pos x="703" y="1025"/>
              </a:cxn>
              <a:cxn ang="0">
                <a:pos x="750" y="1193"/>
              </a:cxn>
              <a:cxn ang="0">
                <a:pos x="765" y="1299"/>
              </a:cxn>
              <a:cxn ang="0">
                <a:pos x="762" y="1466"/>
              </a:cxn>
              <a:cxn ang="0">
                <a:pos x="721" y="1626"/>
              </a:cxn>
              <a:cxn ang="0">
                <a:pos x="670" y="1766"/>
              </a:cxn>
              <a:cxn ang="0">
                <a:pos x="577" y="1956"/>
              </a:cxn>
              <a:cxn ang="0">
                <a:pos x="432" y="2211"/>
              </a:cxn>
              <a:cxn ang="0">
                <a:pos x="270" y="2465"/>
              </a:cxn>
              <a:cxn ang="0">
                <a:pos x="22" y="2879"/>
              </a:cxn>
              <a:cxn ang="0">
                <a:pos x="117" y="3028"/>
              </a:cxn>
              <a:cxn ang="0">
                <a:pos x="349" y="3147"/>
              </a:cxn>
              <a:cxn ang="0">
                <a:pos x="767" y="3248"/>
              </a:cxn>
              <a:cxn ang="0">
                <a:pos x="1449" y="3297"/>
              </a:cxn>
              <a:cxn ang="0">
                <a:pos x="2094" y="3256"/>
              </a:cxn>
              <a:cxn ang="0">
                <a:pos x="2580" y="3149"/>
              </a:cxn>
              <a:cxn ang="0">
                <a:pos x="2899" y="2925"/>
              </a:cxn>
              <a:cxn ang="0">
                <a:pos x="2914" y="2859"/>
              </a:cxn>
              <a:cxn ang="0">
                <a:pos x="2634" y="2441"/>
              </a:cxn>
              <a:cxn ang="0">
                <a:pos x="2376" y="2030"/>
              </a:cxn>
              <a:cxn ang="0">
                <a:pos x="2244" y="1767"/>
              </a:cxn>
              <a:cxn ang="0">
                <a:pos x="2169" y="1557"/>
              </a:cxn>
              <a:cxn ang="0">
                <a:pos x="2143" y="1383"/>
              </a:cxn>
              <a:cxn ang="0">
                <a:pos x="2152" y="1235"/>
              </a:cxn>
              <a:cxn ang="0">
                <a:pos x="2191" y="1068"/>
              </a:cxn>
              <a:cxn ang="0">
                <a:pos x="2250" y="917"/>
              </a:cxn>
              <a:cxn ang="0">
                <a:pos x="2313" y="792"/>
              </a:cxn>
              <a:cxn ang="0">
                <a:pos x="2374" y="687"/>
              </a:cxn>
              <a:cxn ang="0">
                <a:pos x="2488" y="524"/>
              </a:cxn>
              <a:cxn ang="0">
                <a:pos x="2566" y="419"/>
              </a:cxn>
              <a:cxn ang="0">
                <a:pos x="2661" y="300"/>
              </a:cxn>
              <a:cxn ang="0">
                <a:pos x="2920" y="0"/>
              </a:cxn>
              <a:cxn ang="0">
                <a:pos x="2640" y="147"/>
              </a:cxn>
              <a:cxn ang="0">
                <a:pos x="1476" y="1429"/>
              </a:cxn>
              <a:cxn ang="0">
                <a:pos x="313" y="156"/>
              </a:cxn>
              <a:cxn ang="0">
                <a:pos x="0" y="12"/>
              </a:cxn>
            </a:cxnLst>
            <a:rect l="0" t="0" r="r" b="b"/>
            <a:pathLst>
              <a:path w="2920" h="3297">
                <a:moveTo>
                  <a:pt x="0" y="12"/>
                </a:moveTo>
                <a:lnTo>
                  <a:pt x="111" y="140"/>
                </a:lnTo>
                <a:lnTo>
                  <a:pt x="181" y="219"/>
                </a:lnTo>
                <a:lnTo>
                  <a:pt x="262" y="315"/>
                </a:lnTo>
                <a:lnTo>
                  <a:pt x="367" y="449"/>
                </a:lnTo>
                <a:lnTo>
                  <a:pt x="474" y="594"/>
                </a:lnTo>
                <a:lnTo>
                  <a:pt x="564" y="734"/>
                </a:lnTo>
                <a:lnTo>
                  <a:pt x="648" y="893"/>
                </a:lnTo>
                <a:lnTo>
                  <a:pt x="676" y="956"/>
                </a:lnTo>
                <a:lnTo>
                  <a:pt x="703" y="1025"/>
                </a:lnTo>
                <a:lnTo>
                  <a:pt x="730" y="1110"/>
                </a:lnTo>
                <a:lnTo>
                  <a:pt x="750" y="1193"/>
                </a:lnTo>
                <a:lnTo>
                  <a:pt x="760" y="1245"/>
                </a:lnTo>
                <a:lnTo>
                  <a:pt x="765" y="1299"/>
                </a:lnTo>
                <a:lnTo>
                  <a:pt x="768" y="1383"/>
                </a:lnTo>
                <a:lnTo>
                  <a:pt x="762" y="1466"/>
                </a:lnTo>
                <a:lnTo>
                  <a:pt x="742" y="1551"/>
                </a:lnTo>
                <a:lnTo>
                  <a:pt x="721" y="1626"/>
                </a:lnTo>
                <a:lnTo>
                  <a:pt x="699" y="1692"/>
                </a:lnTo>
                <a:lnTo>
                  <a:pt x="670" y="1766"/>
                </a:lnTo>
                <a:lnTo>
                  <a:pt x="630" y="1854"/>
                </a:lnTo>
                <a:lnTo>
                  <a:pt x="577" y="1956"/>
                </a:lnTo>
                <a:lnTo>
                  <a:pt x="522" y="2064"/>
                </a:lnTo>
                <a:lnTo>
                  <a:pt x="432" y="2211"/>
                </a:lnTo>
                <a:lnTo>
                  <a:pt x="348" y="2348"/>
                </a:lnTo>
                <a:lnTo>
                  <a:pt x="270" y="2465"/>
                </a:lnTo>
                <a:lnTo>
                  <a:pt x="34" y="2841"/>
                </a:lnTo>
                <a:lnTo>
                  <a:pt x="22" y="2879"/>
                </a:lnTo>
                <a:lnTo>
                  <a:pt x="40" y="2929"/>
                </a:lnTo>
                <a:lnTo>
                  <a:pt x="117" y="3028"/>
                </a:lnTo>
                <a:lnTo>
                  <a:pt x="233" y="3096"/>
                </a:lnTo>
                <a:lnTo>
                  <a:pt x="349" y="3147"/>
                </a:lnTo>
                <a:lnTo>
                  <a:pt x="601" y="3214"/>
                </a:lnTo>
                <a:lnTo>
                  <a:pt x="767" y="3248"/>
                </a:lnTo>
                <a:lnTo>
                  <a:pt x="1095" y="3284"/>
                </a:lnTo>
                <a:lnTo>
                  <a:pt x="1449" y="3297"/>
                </a:lnTo>
                <a:lnTo>
                  <a:pt x="1705" y="3296"/>
                </a:lnTo>
                <a:lnTo>
                  <a:pt x="2094" y="3256"/>
                </a:lnTo>
                <a:lnTo>
                  <a:pt x="2332" y="3212"/>
                </a:lnTo>
                <a:lnTo>
                  <a:pt x="2580" y="3149"/>
                </a:lnTo>
                <a:lnTo>
                  <a:pt x="2812" y="3030"/>
                </a:lnTo>
                <a:lnTo>
                  <a:pt x="2899" y="2925"/>
                </a:lnTo>
                <a:lnTo>
                  <a:pt x="2913" y="2889"/>
                </a:lnTo>
                <a:lnTo>
                  <a:pt x="2914" y="2859"/>
                </a:lnTo>
                <a:lnTo>
                  <a:pt x="2901" y="2828"/>
                </a:lnTo>
                <a:lnTo>
                  <a:pt x="2634" y="2441"/>
                </a:lnTo>
                <a:lnTo>
                  <a:pt x="2500" y="2237"/>
                </a:lnTo>
                <a:lnTo>
                  <a:pt x="2376" y="2030"/>
                </a:lnTo>
                <a:lnTo>
                  <a:pt x="2293" y="1869"/>
                </a:lnTo>
                <a:lnTo>
                  <a:pt x="2244" y="1767"/>
                </a:lnTo>
                <a:lnTo>
                  <a:pt x="2199" y="1650"/>
                </a:lnTo>
                <a:lnTo>
                  <a:pt x="2169" y="1557"/>
                </a:lnTo>
                <a:lnTo>
                  <a:pt x="2151" y="1464"/>
                </a:lnTo>
                <a:lnTo>
                  <a:pt x="2143" y="1383"/>
                </a:lnTo>
                <a:lnTo>
                  <a:pt x="2145" y="1308"/>
                </a:lnTo>
                <a:lnTo>
                  <a:pt x="2152" y="1235"/>
                </a:lnTo>
                <a:lnTo>
                  <a:pt x="2172" y="1145"/>
                </a:lnTo>
                <a:lnTo>
                  <a:pt x="2191" y="1068"/>
                </a:lnTo>
                <a:lnTo>
                  <a:pt x="2212" y="1011"/>
                </a:lnTo>
                <a:lnTo>
                  <a:pt x="2250" y="917"/>
                </a:lnTo>
                <a:lnTo>
                  <a:pt x="2280" y="858"/>
                </a:lnTo>
                <a:lnTo>
                  <a:pt x="2313" y="792"/>
                </a:lnTo>
                <a:lnTo>
                  <a:pt x="2341" y="741"/>
                </a:lnTo>
                <a:lnTo>
                  <a:pt x="2374" y="687"/>
                </a:lnTo>
                <a:lnTo>
                  <a:pt x="2437" y="594"/>
                </a:lnTo>
                <a:lnTo>
                  <a:pt x="2488" y="524"/>
                </a:lnTo>
                <a:lnTo>
                  <a:pt x="2523" y="479"/>
                </a:lnTo>
                <a:lnTo>
                  <a:pt x="2566" y="419"/>
                </a:lnTo>
                <a:lnTo>
                  <a:pt x="2613" y="362"/>
                </a:lnTo>
                <a:lnTo>
                  <a:pt x="2661" y="300"/>
                </a:lnTo>
                <a:lnTo>
                  <a:pt x="2794" y="149"/>
                </a:lnTo>
                <a:lnTo>
                  <a:pt x="2920" y="0"/>
                </a:lnTo>
                <a:lnTo>
                  <a:pt x="2794" y="74"/>
                </a:lnTo>
                <a:lnTo>
                  <a:pt x="2640" y="147"/>
                </a:lnTo>
                <a:lnTo>
                  <a:pt x="2449" y="193"/>
                </a:lnTo>
                <a:lnTo>
                  <a:pt x="1476" y="1429"/>
                </a:lnTo>
                <a:lnTo>
                  <a:pt x="513" y="220"/>
                </a:lnTo>
                <a:lnTo>
                  <a:pt x="313" y="156"/>
                </a:lnTo>
                <a:lnTo>
                  <a:pt x="195" y="111"/>
                </a:lnTo>
                <a:lnTo>
                  <a:pt x="0" y="12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50000">
                <a:srgbClr val="FFFF00"/>
              </a:gs>
              <a:gs pos="100000">
                <a:srgbClr val="0000FF"/>
              </a:gs>
            </a:gsLst>
            <a:lin ang="5400000" scaled="1"/>
          </a:gradFill>
          <a:ln w="3175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" name="Group 3"/>
          <p:cNvGrpSpPr>
            <a:grpSpLocks/>
          </p:cNvGrpSpPr>
          <p:nvPr/>
        </p:nvGrpSpPr>
        <p:grpSpPr bwMode="auto">
          <a:xfrm>
            <a:off x="3746500" y="5183188"/>
            <a:ext cx="4556125" cy="1289050"/>
            <a:chOff x="2123" y="3265"/>
            <a:chExt cx="2870" cy="812"/>
          </a:xfrm>
        </p:grpSpPr>
        <p:sp>
          <p:nvSpPr>
            <p:cNvPr id="52" name="Arc 4"/>
            <p:cNvSpPr>
              <a:spLocks/>
            </p:cNvSpPr>
            <p:nvPr/>
          </p:nvSpPr>
          <p:spPr bwMode="auto">
            <a:xfrm>
              <a:off x="2133" y="3265"/>
              <a:ext cx="2860" cy="4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93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Arc 5"/>
            <p:cNvSpPr>
              <a:spLocks/>
            </p:cNvSpPr>
            <p:nvPr/>
          </p:nvSpPr>
          <p:spPr bwMode="auto">
            <a:xfrm flipV="1">
              <a:off x="2123" y="3667"/>
              <a:ext cx="2860" cy="4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93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93"/>
                  </a:moveTo>
                  <a:cubicBezTo>
                    <a:pt x="59" y="9605"/>
                    <a:pt x="971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" name="Group 6"/>
          <p:cNvGrpSpPr>
            <a:grpSpLocks/>
          </p:cNvGrpSpPr>
          <p:nvPr/>
        </p:nvGrpSpPr>
        <p:grpSpPr bwMode="auto">
          <a:xfrm>
            <a:off x="4184650" y="1155700"/>
            <a:ext cx="3744913" cy="5035550"/>
            <a:chOff x="2399" y="728"/>
            <a:chExt cx="2359" cy="3172"/>
          </a:xfrm>
        </p:grpSpPr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2399" y="728"/>
              <a:ext cx="2359" cy="148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165" y="1485"/>
                </a:cxn>
                <a:cxn ang="0">
                  <a:pos x="2359" y="0"/>
                </a:cxn>
                <a:cxn ang="0">
                  <a:pos x="2233" y="80"/>
                </a:cxn>
                <a:cxn ang="0">
                  <a:pos x="2165" y="106"/>
                </a:cxn>
                <a:cxn ang="0">
                  <a:pos x="2065" y="138"/>
                </a:cxn>
                <a:cxn ang="0">
                  <a:pos x="1936" y="168"/>
                </a:cxn>
                <a:cxn ang="0">
                  <a:pos x="1668" y="451"/>
                </a:cxn>
                <a:cxn ang="0">
                  <a:pos x="1536" y="586"/>
                </a:cxn>
                <a:cxn ang="0">
                  <a:pos x="1377" y="703"/>
                </a:cxn>
                <a:cxn ang="0">
                  <a:pos x="1281" y="760"/>
                </a:cxn>
                <a:cxn ang="0">
                  <a:pos x="1219" y="790"/>
                </a:cxn>
                <a:cxn ang="0">
                  <a:pos x="1185" y="792"/>
                </a:cxn>
                <a:cxn ang="0">
                  <a:pos x="1150" y="793"/>
                </a:cxn>
                <a:cxn ang="0">
                  <a:pos x="1092" y="781"/>
                </a:cxn>
                <a:cxn ang="0">
                  <a:pos x="1021" y="741"/>
                </a:cxn>
                <a:cxn ang="0">
                  <a:pos x="967" y="706"/>
                </a:cxn>
                <a:cxn ang="0">
                  <a:pos x="852" y="622"/>
                </a:cxn>
                <a:cxn ang="0">
                  <a:pos x="664" y="426"/>
                </a:cxn>
                <a:cxn ang="0">
                  <a:pos x="406" y="177"/>
                </a:cxn>
                <a:cxn ang="0">
                  <a:pos x="306" y="154"/>
                </a:cxn>
                <a:cxn ang="0">
                  <a:pos x="205" y="127"/>
                </a:cxn>
                <a:cxn ang="0">
                  <a:pos x="128" y="99"/>
                </a:cxn>
                <a:cxn ang="0">
                  <a:pos x="0" y="33"/>
                </a:cxn>
              </a:cxnLst>
              <a:rect l="0" t="0" r="r" b="b"/>
              <a:pathLst>
                <a:path w="2359" h="1485">
                  <a:moveTo>
                    <a:pt x="0" y="33"/>
                  </a:moveTo>
                  <a:lnTo>
                    <a:pt x="1165" y="1485"/>
                  </a:lnTo>
                  <a:lnTo>
                    <a:pt x="2359" y="0"/>
                  </a:lnTo>
                  <a:lnTo>
                    <a:pt x="2233" y="80"/>
                  </a:lnTo>
                  <a:lnTo>
                    <a:pt x="2165" y="106"/>
                  </a:lnTo>
                  <a:lnTo>
                    <a:pt x="2065" y="138"/>
                  </a:lnTo>
                  <a:lnTo>
                    <a:pt x="1936" y="168"/>
                  </a:lnTo>
                  <a:lnTo>
                    <a:pt x="1668" y="451"/>
                  </a:lnTo>
                  <a:lnTo>
                    <a:pt x="1536" y="586"/>
                  </a:lnTo>
                  <a:lnTo>
                    <a:pt x="1377" y="703"/>
                  </a:lnTo>
                  <a:lnTo>
                    <a:pt x="1281" y="760"/>
                  </a:lnTo>
                  <a:lnTo>
                    <a:pt x="1219" y="790"/>
                  </a:lnTo>
                  <a:lnTo>
                    <a:pt x="1185" y="792"/>
                  </a:lnTo>
                  <a:lnTo>
                    <a:pt x="1150" y="793"/>
                  </a:lnTo>
                  <a:lnTo>
                    <a:pt x="1092" y="781"/>
                  </a:lnTo>
                  <a:lnTo>
                    <a:pt x="1021" y="741"/>
                  </a:lnTo>
                  <a:lnTo>
                    <a:pt x="967" y="706"/>
                  </a:lnTo>
                  <a:lnTo>
                    <a:pt x="852" y="622"/>
                  </a:lnTo>
                  <a:lnTo>
                    <a:pt x="664" y="426"/>
                  </a:lnTo>
                  <a:lnTo>
                    <a:pt x="406" y="177"/>
                  </a:lnTo>
                  <a:lnTo>
                    <a:pt x="306" y="154"/>
                  </a:lnTo>
                  <a:lnTo>
                    <a:pt x="205" y="127"/>
                  </a:lnTo>
                  <a:lnTo>
                    <a:pt x="128" y="99"/>
                  </a:lnTo>
                  <a:lnTo>
                    <a:pt x="0" y="33"/>
                  </a:lnTo>
                  <a:close/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53333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53333"/>
                    <a:invGamma/>
                  </a:srgbClr>
                </a:gs>
              </a:gsLst>
              <a:lin ang="0" scaled="1"/>
            </a:gradFill>
            <a:ln w="31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8"/>
            <p:cNvGrpSpPr>
              <a:grpSpLocks/>
            </p:cNvGrpSpPr>
            <p:nvPr/>
          </p:nvGrpSpPr>
          <p:grpSpPr bwMode="auto">
            <a:xfrm>
              <a:off x="2433" y="2188"/>
              <a:ext cx="2297" cy="1712"/>
              <a:chOff x="2433" y="2188"/>
              <a:chExt cx="2297" cy="1712"/>
            </a:xfrm>
          </p:grpSpPr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2433" y="2188"/>
                <a:ext cx="2297" cy="1711"/>
              </a:xfrm>
              <a:custGeom>
                <a:avLst/>
                <a:gdLst/>
                <a:ahLst/>
                <a:cxnLst>
                  <a:cxn ang="0">
                    <a:pos x="5" y="1483"/>
                  </a:cxn>
                  <a:cxn ang="0">
                    <a:pos x="0" y="1460"/>
                  </a:cxn>
                  <a:cxn ang="0">
                    <a:pos x="18" y="1435"/>
                  </a:cxn>
                  <a:cxn ang="0">
                    <a:pos x="1126" y="0"/>
                  </a:cxn>
                  <a:cxn ang="0">
                    <a:pos x="2285" y="1454"/>
                  </a:cxn>
                  <a:cxn ang="0">
                    <a:pos x="2297" y="1481"/>
                  </a:cxn>
                  <a:cxn ang="0">
                    <a:pos x="2267" y="1529"/>
                  </a:cxn>
                  <a:cxn ang="0">
                    <a:pos x="2238" y="1561"/>
                  </a:cxn>
                  <a:cxn ang="0">
                    <a:pos x="2117" y="1603"/>
                  </a:cxn>
                  <a:cxn ang="0">
                    <a:pos x="1974" y="1645"/>
                  </a:cxn>
                  <a:cxn ang="0">
                    <a:pos x="1739" y="1679"/>
                  </a:cxn>
                  <a:cxn ang="0">
                    <a:pos x="1533" y="1699"/>
                  </a:cxn>
                  <a:cxn ang="0">
                    <a:pos x="1313" y="1708"/>
                  </a:cxn>
                  <a:cxn ang="0">
                    <a:pos x="1133" y="1711"/>
                  </a:cxn>
                  <a:cxn ang="0">
                    <a:pos x="960" y="1708"/>
                  </a:cxn>
                  <a:cxn ang="0">
                    <a:pos x="806" y="1705"/>
                  </a:cxn>
                  <a:cxn ang="0">
                    <a:pos x="654" y="1691"/>
                  </a:cxn>
                  <a:cxn ang="0">
                    <a:pos x="444" y="1667"/>
                  </a:cxn>
                  <a:cxn ang="0">
                    <a:pos x="275" y="1637"/>
                  </a:cxn>
                  <a:cxn ang="0">
                    <a:pos x="168" y="1607"/>
                  </a:cxn>
                  <a:cxn ang="0">
                    <a:pos x="36" y="1556"/>
                  </a:cxn>
                  <a:cxn ang="0">
                    <a:pos x="9" y="1520"/>
                  </a:cxn>
                  <a:cxn ang="0">
                    <a:pos x="5" y="1483"/>
                  </a:cxn>
                </a:cxnLst>
                <a:rect l="0" t="0" r="r" b="b"/>
                <a:pathLst>
                  <a:path w="2297" h="1711">
                    <a:moveTo>
                      <a:pt x="5" y="1483"/>
                    </a:moveTo>
                    <a:lnTo>
                      <a:pt x="0" y="1460"/>
                    </a:lnTo>
                    <a:lnTo>
                      <a:pt x="18" y="1435"/>
                    </a:lnTo>
                    <a:lnTo>
                      <a:pt x="1126" y="0"/>
                    </a:lnTo>
                    <a:lnTo>
                      <a:pt x="2285" y="1454"/>
                    </a:lnTo>
                    <a:lnTo>
                      <a:pt x="2297" y="1481"/>
                    </a:lnTo>
                    <a:lnTo>
                      <a:pt x="2267" y="1529"/>
                    </a:lnTo>
                    <a:lnTo>
                      <a:pt x="2238" y="1561"/>
                    </a:lnTo>
                    <a:lnTo>
                      <a:pt x="2117" y="1603"/>
                    </a:lnTo>
                    <a:lnTo>
                      <a:pt x="1974" y="1645"/>
                    </a:lnTo>
                    <a:lnTo>
                      <a:pt x="1739" y="1679"/>
                    </a:lnTo>
                    <a:lnTo>
                      <a:pt x="1533" y="1699"/>
                    </a:lnTo>
                    <a:lnTo>
                      <a:pt x="1313" y="1708"/>
                    </a:lnTo>
                    <a:lnTo>
                      <a:pt x="1133" y="1711"/>
                    </a:lnTo>
                    <a:lnTo>
                      <a:pt x="960" y="1708"/>
                    </a:lnTo>
                    <a:lnTo>
                      <a:pt x="806" y="1705"/>
                    </a:lnTo>
                    <a:lnTo>
                      <a:pt x="654" y="1691"/>
                    </a:lnTo>
                    <a:lnTo>
                      <a:pt x="444" y="1667"/>
                    </a:lnTo>
                    <a:lnTo>
                      <a:pt x="275" y="1637"/>
                    </a:lnTo>
                    <a:lnTo>
                      <a:pt x="168" y="1607"/>
                    </a:lnTo>
                    <a:lnTo>
                      <a:pt x="36" y="1556"/>
                    </a:lnTo>
                    <a:lnTo>
                      <a:pt x="9" y="1520"/>
                    </a:lnTo>
                    <a:lnTo>
                      <a:pt x="5" y="148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4549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45490"/>
                      <a:invGamma/>
                    </a:srgbClr>
                  </a:gs>
                </a:gsLst>
                <a:lin ang="0" scaled="1"/>
              </a:gradFill>
              <a:ln w="3175" cmpd="sng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8" name="Group 10"/>
              <p:cNvGrpSpPr>
                <a:grpSpLocks/>
              </p:cNvGrpSpPr>
              <p:nvPr/>
            </p:nvGrpSpPr>
            <p:grpSpPr bwMode="auto">
              <a:xfrm>
                <a:off x="2437" y="3448"/>
                <a:ext cx="2279" cy="452"/>
                <a:chOff x="2439" y="3448"/>
                <a:chExt cx="2279" cy="452"/>
              </a:xfrm>
            </p:grpSpPr>
            <p:sp>
              <p:nvSpPr>
                <p:cNvPr id="59" name="Arc 11"/>
                <p:cNvSpPr>
                  <a:spLocks/>
                </p:cNvSpPr>
                <p:nvPr/>
              </p:nvSpPr>
              <p:spPr bwMode="auto">
                <a:xfrm>
                  <a:off x="2441" y="3448"/>
                  <a:ext cx="2277" cy="22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 w 43200"/>
                    <a:gd name="T1" fmla="*/ 21973 h 21973"/>
                    <a:gd name="T2" fmla="*/ 43200 w 43200"/>
                    <a:gd name="T3" fmla="*/ 21600 h 21973"/>
                    <a:gd name="T4" fmla="*/ 21600 w 43200"/>
                    <a:gd name="T5" fmla="*/ 21600 h 219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973" fill="none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973" stroke="0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Arc 12"/>
                <p:cNvSpPr>
                  <a:spLocks/>
                </p:cNvSpPr>
                <p:nvPr/>
              </p:nvSpPr>
              <p:spPr bwMode="auto">
                <a:xfrm flipV="1">
                  <a:off x="2439" y="3674"/>
                  <a:ext cx="2277" cy="22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 w 43200"/>
                    <a:gd name="T1" fmla="*/ 21973 h 21973"/>
                    <a:gd name="T2" fmla="*/ 43200 w 43200"/>
                    <a:gd name="T3" fmla="*/ 21600 h 21973"/>
                    <a:gd name="T4" fmla="*/ 21600 w 43200"/>
                    <a:gd name="T5" fmla="*/ 21600 h 219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973" fill="none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973" stroke="0" extrusionOk="0">
                      <a:moveTo>
                        <a:pt x="3" y="21972"/>
                      </a:moveTo>
                      <a:cubicBezTo>
                        <a:pt x="1" y="21848"/>
                        <a:pt x="0" y="217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7" name="Group 19"/>
          <p:cNvGrpSpPr>
            <a:grpSpLocks/>
          </p:cNvGrpSpPr>
          <p:nvPr/>
        </p:nvGrpSpPr>
        <p:grpSpPr bwMode="auto">
          <a:xfrm>
            <a:off x="4537075" y="1162050"/>
            <a:ext cx="2981325" cy="4929188"/>
            <a:chOff x="2858" y="732"/>
            <a:chExt cx="1878" cy="3105"/>
          </a:xfrm>
        </p:grpSpPr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2880" y="732"/>
              <a:ext cx="1856" cy="7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7" y="425"/>
                </a:cxn>
                <a:cxn ang="0">
                  <a:pos x="456" y="497"/>
                </a:cxn>
                <a:cxn ang="0">
                  <a:pos x="566" y="602"/>
                </a:cxn>
                <a:cxn ang="0">
                  <a:pos x="668" y="684"/>
                </a:cxn>
                <a:cxn ang="0">
                  <a:pos x="729" y="726"/>
                </a:cxn>
                <a:cxn ang="0">
                  <a:pos x="792" y="758"/>
                </a:cxn>
                <a:cxn ang="0">
                  <a:pos x="839" y="777"/>
                </a:cxn>
                <a:cxn ang="0">
                  <a:pos x="881" y="788"/>
                </a:cxn>
                <a:cxn ang="0">
                  <a:pos x="924" y="792"/>
                </a:cxn>
                <a:cxn ang="0">
                  <a:pos x="975" y="788"/>
                </a:cxn>
                <a:cxn ang="0">
                  <a:pos x="1025" y="774"/>
                </a:cxn>
                <a:cxn ang="0">
                  <a:pos x="1070" y="753"/>
                </a:cxn>
                <a:cxn ang="0">
                  <a:pos x="1134" y="719"/>
                </a:cxn>
                <a:cxn ang="0">
                  <a:pos x="1205" y="669"/>
                </a:cxn>
                <a:cxn ang="0">
                  <a:pos x="1296" y="596"/>
                </a:cxn>
                <a:cxn ang="0">
                  <a:pos x="1421" y="479"/>
                </a:cxn>
                <a:cxn ang="0">
                  <a:pos x="1634" y="248"/>
                </a:cxn>
                <a:cxn ang="0">
                  <a:pos x="1856" y="0"/>
                </a:cxn>
                <a:cxn ang="0">
                  <a:pos x="1724" y="54"/>
                </a:cxn>
                <a:cxn ang="0">
                  <a:pos x="1584" y="87"/>
                </a:cxn>
                <a:cxn ang="0">
                  <a:pos x="1389" y="116"/>
                </a:cxn>
                <a:cxn ang="0">
                  <a:pos x="1211" y="131"/>
                </a:cxn>
                <a:cxn ang="0">
                  <a:pos x="1048" y="141"/>
                </a:cxn>
                <a:cxn ang="0">
                  <a:pos x="857" y="138"/>
                </a:cxn>
                <a:cxn ang="0">
                  <a:pos x="704" y="134"/>
                </a:cxn>
                <a:cxn ang="0">
                  <a:pos x="566" y="128"/>
                </a:cxn>
                <a:cxn ang="0">
                  <a:pos x="440" y="116"/>
                </a:cxn>
                <a:cxn ang="0">
                  <a:pos x="357" y="104"/>
                </a:cxn>
                <a:cxn ang="0">
                  <a:pos x="239" y="86"/>
                </a:cxn>
                <a:cxn ang="0">
                  <a:pos x="135" y="59"/>
                </a:cxn>
                <a:cxn ang="0">
                  <a:pos x="0" y="0"/>
                </a:cxn>
              </a:cxnLst>
              <a:rect l="0" t="0" r="r" b="b"/>
              <a:pathLst>
                <a:path w="1856" h="792">
                  <a:moveTo>
                    <a:pt x="0" y="0"/>
                  </a:moveTo>
                  <a:lnTo>
                    <a:pt x="387" y="425"/>
                  </a:lnTo>
                  <a:lnTo>
                    <a:pt x="456" y="497"/>
                  </a:lnTo>
                  <a:lnTo>
                    <a:pt x="566" y="602"/>
                  </a:lnTo>
                  <a:lnTo>
                    <a:pt x="668" y="684"/>
                  </a:lnTo>
                  <a:lnTo>
                    <a:pt x="729" y="726"/>
                  </a:lnTo>
                  <a:lnTo>
                    <a:pt x="792" y="758"/>
                  </a:lnTo>
                  <a:lnTo>
                    <a:pt x="839" y="777"/>
                  </a:lnTo>
                  <a:lnTo>
                    <a:pt x="881" y="788"/>
                  </a:lnTo>
                  <a:lnTo>
                    <a:pt x="924" y="792"/>
                  </a:lnTo>
                  <a:lnTo>
                    <a:pt x="975" y="788"/>
                  </a:lnTo>
                  <a:lnTo>
                    <a:pt x="1025" y="774"/>
                  </a:lnTo>
                  <a:lnTo>
                    <a:pt x="1070" y="753"/>
                  </a:lnTo>
                  <a:lnTo>
                    <a:pt x="1134" y="719"/>
                  </a:lnTo>
                  <a:lnTo>
                    <a:pt x="1205" y="669"/>
                  </a:lnTo>
                  <a:lnTo>
                    <a:pt x="1296" y="596"/>
                  </a:lnTo>
                  <a:lnTo>
                    <a:pt x="1421" y="479"/>
                  </a:lnTo>
                  <a:lnTo>
                    <a:pt x="1634" y="248"/>
                  </a:lnTo>
                  <a:lnTo>
                    <a:pt x="1856" y="0"/>
                  </a:lnTo>
                  <a:lnTo>
                    <a:pt x="1724" y="54"/>
                  </a:lnTo>
                  <a:lnTo>
                    <a:pt x="1584" y="87"/>
                  </a:lnTo>
                  <a:lnTo>
                    <a:pt x="1389" y="116"/>
                  </a:lnTo>
                  <a:lnTo>
                    <a:pt x="1211" y="131"/>
                  </a:lnTo>
                  <a:lnTo>
                    <a:pt x="1048" y="141"/>
                  </a:lnTo>
                  <a:lnTo>
                    <a:pt x="857" y="138"/>
                  </a:lnTo>
                  <a:lnTo>
                    <a:pt x="704" y="134"/>
                  </a:lnTo>
                  <a:lnTo>
                    <a:pt x="566" y="128"/>
                  </a:lnTo>
                  <a:lnTo>
                    <a:pt x="440" y="116"/>
                  </a:lnTo>
                  <a:lnTo>
                    <a:pt x="357" y="104"/>
                  </a:lnTo>
                  <a:lnTo>
                    <a:pt x="239" y="86"/>
                  </a:lnTo>
                  <a:lnTo>
                    <a:pt x="135" y="5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9900">
                    <a:gamma/>
                    <a:tint val="45490"/>
                    <a:invGamma/>
                  </a:srgbClr>
                </a:gs>
                <a:gs pos="50000">
                  <a:srgbClr val="009900"/>
                </a:gs>
                <a:gs pos="100000">
                  <a:srgbClr val="009900">
                    <a:gamma/>
                    <a:tint val="45490"/>
                    <a:invGamma/>
                  </a:srgbClr>
                </a:gs>
              </a:gsLst>
              <a:lin ang="0" scaled="1"/>
            </a:gradFill>
            <a:ln w="31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2858" y="2847"/>
              <a:ext cx="1866" cy="990"/>
            </a:xfrm>
            <a:custGeom>
              <a:avLst/>
              <a:gdLst/>
              <a:ahLst/>
              <a:cxnLst>
                <a:cxn ang="0">
                  <a:pos x="16" y="843"/>
                </a:cxn>
                <a:cxn ang="0">
                  <a:pos x="0" y="825"/>
                </a:cxn>
                <a:cxn ang="0">
                  <a:pos x="12" y="797"/>
                </a:cxn>
                <a:cxn ang="0">
                  <a:pos x="417" y="365"/>
                </a:cxn>
                <a:cxn ang="0">
                  <a:pos x="486" y="294"/>
                </a:cxn>
                <a:cxn ang="0">
                  <a:pos x="547" y="234"/>
                </a:cxn>
                <a:cxn ang="0">
                  <a:pos x="619" y="168"/>
                </a:cxn>
                <a:cxn ang="0">
                  <a:pos x="694" y="110"/>
                </a:cxn>
                <a:cxn ang="0">
                  <a:pos x="759" y="65"/>
                </a:cxn>
                <a:cxn ang="0">
                  <a:pos x="804" y="41"/>
                </a:cxn>
                <a:cxn ang="0">
                  <a:pos x="846" y="21"/>
                </a:cxn>
                <a:cxn ang="0">
                  <a:pos x="906" y="6"/>
                </a:cxn>
                <a:cxn ang="0">
                  <a:pos x="957" y="0"/>
                </a:cxn>
                <a:cxn ang="0">
                  <a:pos x="1015" y="6"/>
                </a:cxn>
                <a:cxn ang="0">
                  <a:pos x="1080" y="30"/>
                </a:cxn>
                <a:cxn ang="0">
                  <a:pos x="1138" y="58"/>
                </a:cxn>
                <a:cxn ang="0">
                  <a:pos x="1213" y="108"/>
                </a:cxn>
                <a:cxn ang="0">
                  <a:pos x="1281" y="161"/>
                </a:cxn>
                <a:cxn ang="0">
                  <a:pos x="1347" y="219"/>
                </a:cxn>
                <a:cxn ang="0">
                  <a:pos x="1431" y="302"/>
                </a:cxn>
                <a:cxn ang="0">
                  <a:pos x="1563" y="443"/>
                </a:cxn>
                <a:cxn ang="0">
                  <a:pos x="1854" y="782"/>
                </a:cxn>
                <a:cxn ang="0">
                  <a:pos x="1866" y="797"/>
                </a:cxn>
                <a:cxn ang="0">
                  <a:pos x="1866" y="821"/>
                </a:cxn>
                <a:cxn ang="0">
                  <a:pos x="1852" y="831"/>
                </a:cxn>
                <a:cxn ang="0">
                  <a:pos x="1839" y="854"/>
                </a:cxn>
                <a:cxn ang="0">
                  <a:pos x="1795" y="878"/>
                </a:cxn>
                <a:cxn ang="0">
                  <a:pos x="1716" y="911"/>
                </a:cxn>
                <a:cxn ang="0">
                  <a:pos x="1599" y="936"/>
                </a:cxn>
                <a:cxn ang="0">
                  <a:pos x="1419" y="968"/>
                </a:cxn>
                <a:cxn ang="0">
                  <a:pos x="1264" y="981"/>
                </a:cxn>
                <a:cxn ang="0">
                  <a:pos x="1060" y="990"/>
                </a:cxn>
                <a:cxn ang="0">
                  <a:pos x="886" y="990"/>
                </a:cxn>
                <a:cxn ang="0">
                  <a:pos x="702" y="987"/>
                </a:cxn>
                <a:cxn ang="0">
                  <a:pos x="565" y="978"/>
                </a:cxn>
                <a:cxn ang="0">
                  <a:pos x="435" y="966"/>
                </a:cxn>
                <a:cxn ang="0">
                  <a:pos x="313" y="947"/>
                </a:cxn>
                <a:cxn ang="0">
                  <a:pos x="208" y="921"/>
                </a:cxn>
                <a:cxn ang="0">
                  <a:pos x="138" y="906"/>
                </a:cxn>
                <a:cxn ang="0">
                  <a:pos x="79" y="876"/>
                </a:cxn>
                <a:cxn ang="0">
                  <a:pos x="43" y="861"/>
                </a:cxn>
                <a:cxn ang="0">
                  <a:pos x="16" y="843"/>
                </a:cxn>
              </a:cxnLst>
              <a:rect l="0" t="0" r="r" b="b"/>
              <a:pathLst>
                <a:path w="1866" h="990">
                  <a:moveTo>
                    <a:pt x="16" y="843"/>
                  </a:moveTo>
                  <a:lnTo>
                    <a:pt x="0" y="825"/>
                  </a:lnTo>
                  <a:lnTo>
                    <a:pt x="12" y="797"/>
                  </a:lnTo>
                  <a:lnTo>
                    <a:pt x="417" y="365"/>
                  </a:lnTo>
                  <a:lnTo>
                    <a:pt x="486" y="294"/>
                  </a:lnTo>
                  <a:lnTo>
                    <a:pt x="547" y="234"/>
                  </a:lnTo>
                  <a:lnTo>
                    <a:pt x="619" y="168"/>
                  </a:lnTo>
                  <a:lnTo>
                    <a:pt x="694" y="110"/>
                  </a:lnTo>
                  <a:lnTo>
                    <a:pt x="759" y="65"/>
                  </a:lnTo>
                  <a:lnTo>
                    <a:pt x="804" y="41"/>
                  </a:lnTo>
                  <a:lnTo>
                    <a:pt x="846" y="21"/>
                  </a:lnTo>
                  <a:lnTo>
                    <a:pt x="906" y="6"/>
                  </a:lnTo>
                  <a:lnTo>
                    <a:pt x="957" y="0"/>
                  </a:lnTo>
                  <a:lnTo>
                    <a:pt x="1015" y="6"/>
                  </a:lnTo>
                  <a:lnTo>
                    <a:pt x="1080" y="30"/>
                  </a:lnTo>
                  <a:lnTo>
                    <a:pt x="1138" y="58"/>
                  </a:lnTo>
                  <a:lnTo>
                    <a:pt x="1213" y="108"/>
                  </a:lnTo>
                  <a:lnTo>
                    <a:pt x="1281" y="161"/>
                  </a:lnTo>
                  <a:lnTo>
                    <a:pt x="1347" y="219"/>
                  </a:lnTo>
                  <a:lnTo>
                    <a:pt x="1431" y="302"/>
                  </a:lnTo>
                  <a:lnTo>
                    <a:pt x="1563" y="443"/>
                  </a:lnTo>
                  <a:lnTo>
                    <a:pt x="1854" y="782"/>
                  </a:lnTo>
                  <a:lnTo>
                    <a:pt x="1866" y="797"/>
                  </a:lnTo>
                  <a:lnTo>
                    <a:pt x="1866" y="821"/>
                  </a:lnTo>
                  <a:lnTo>
                    <a:pt x="1852" y="831"/>
                  </a:lnTo>
                  <a:lnTo>
                    <a:pt x="1839" y="854"/>
                  </a:lnTo>
                  <a:lnTo>
                    <a:pt x="1795" y="878"/>
                  </a:lnTo>
                  <a:lnTo>
                    <a:pt x="1716" y="911"/>
                  </a:lnTo>
                  <a:lnTo>
                    <a:pt x="1599" y="936"/>
                  </a:lnTo>
                  <a:lnTo>
                    <a:pt x="1419" y="968"/>
                  </a:lnTo>
                  <a:lnTo>
                    <a:pt x="1264" y="981"/>
                  </a:lnTo>
                  <a:lnTo>
                    <a:pt x="1060" y="990"/>
                  </a:lnTo>
                  <a:lnTo>
                    <a:pt x="886" y="990"/>
                  </a:lnTo>
                  <a:lnTo>
                    <a:pt x="702" y="987"/>
                  </a:lnTo>
                  <a:lnTo>
                    <a:pt x="565" y="978"/>
                  </a:lnTo>
                  <a:lnTo>
                    <a:pt x="435" y="966"/>
                  </a:lnTo>
                  <a:lnTo>
                    <a:pt x="313" y="947"/>
                  </a:lnTo>
                  <a:lnTo>
                    <a:pt x="208" y="921"/>
                  </a:lnTo>
                  <a:lnTo>
                    <a:pt x="138" y="906"/>
                  </a:lnTo>
                  <a:lnTo>
                    <a:pt x="79" y="876"/>
                  </a:lnTo>
                  <a:lnTo>
                    <a:pt x="43" y="861"/>
                  </a:lnTo>
                  <a:lnTo>
                    <a:pt x="16" y="843"/>
                  </a:lnTo>
                  <a:close/>
                </a:path>
              </a:pathLst>
            </a:custGeom>
            <a:gradFill rotWithShape="0">
              <a:gsLst>
                <a:gs pos="0">
                  <a:srgbClr val="009900">
                    <a:gamma/>
                    <a:tint val="48235"/>
                    <a:invGamma/>
                  </a:srgbClr>
                </a:gs>
                <a:gs pos="50000">
                  <a:srgbClr val="009900"/>
                </a:gs>
                <a:gs pos="100000">
                  <a:srgbClr val="009900">
                    <a:gamma/>
                    <a:tint val="48235"/>
                    <a:invGamma/>
                  </a:srgbClr>
                </a:gs>
              </a:gsLst>
              <a:lin ang="0" scaled="1"/>
            </a:gradFill>
            <a:ln w="31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" name="Oval 22"/>
          <p:cNvSpPr>
            <a:spLocks noChangeArrowheads="1"/>
          </p:cNvSpPr>
          <p:nvPr/>
        </p:nvSpPr>
        <p:spPr bwMode="auto">
          <a:xfrm>
            <a:off x="4546600" y="792163"/>
            <a:ext cx="2987675" cy="592137"/>
          </a:xfrm>
          <a:prstGeom prst="ellipse">
            <a:avLst/>
          </a:prstGeom>
          <a:gradFill rotWithShape="0">
            <a:gsLst>
              <a:gs pos="0">
                <a:srgbClr val="FFFF00">
                  <a:gamma/>
                  <a:tint val="0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3640138" y="476250"/>
            <a:ext cx="4718050" cy="122872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27"/>
          <p:cNvSpPr>
            <a:spLocks noChangeArrowheads="1"/>
          </p:cNvSpPr>
          <p:nvPr/>
        </p:nvSpPr>
        <p:spPr bwMode="auto">
          <a:xfrm>
            <a:off x="4143375" y="649288"/>
            <a:ext cx="3779838" cy="8699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" name="Group 28"/>
          <p:cNvGrpSpPr>
            <a:grpSpLocks/>
          </p:cNvGrpSpPr>
          <p:nvPr/>
        </p:nvGrpSpPr>
        <p:grpSpPr bwMode="auto">
          <a:xfrm>
            <a:off x="3489325" y="515938"/>
            <a:ext cx="5021263" cy="1173162"/>
            <a:chOff x="1770" y="298"/>
            <a:chExt cx="3163" cy="739"/>
          </a:xfrm>
        </p:grpSpPr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1770" y="656"/>
              <a:ext cx="316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 flipV="1">
              <a:off x="2860" y="298"/>
              <a:ext cx="936" cy="739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" name="Group 31"/>
          <p:cNvGrpSpPr>
            <a:grpSpLocks/>
          </p:cNvGrpSpPr>
          <p:nvPr/>
        </p:nvGrpSpPr>
        <p:grpSpPr bwMode="auto">
          <a:xfrm>
            <a:off x="3440113" y="5300663"/>
            <a:ext cx="5006975" cy="1173162"/>
            <a:chOff x="1739" y="3312"/>
            <a:chExt cx="3163" cy="739"/>
          </a:xfrm>
        </p:grpSpPr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1739" y="3643"/>
              <a:ext cx="316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33"/>
            <p:cNvSpPr>
              <a:spLocks noChangeShapeType="1"/>
            </p:cNvSpPr>
            <p:nvPr/>
          </p:nvSpPr>
          <p:spPr bwMode="auto">
            <a:xfrm flipV="1">
              <a:off x="2873" y="3312"/>
              <a:ext cx="936" cy="739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" name="Group 34"/>
          <p:cNvGrpSpPr>
            <a:grpSpLocks/>
          </p:cNvGrpSpPr>
          <p:nvPr/>
        </p:nvGrpSpPr>
        <p:grpSpPr bwMode="auto">
          <a:xfrm>
            <a:off x="3217863" y="661988"/>
            <a:ext cx="4852987" cy="5976937"/>
            <a:chOff x="1790" y="417"/>
            <a:chExt cx="3057" cy="3765"/>
          </a:xfrm>
        </p:grpSpPr>
        <p:sp>
          <p:nvSpPr>
            <p:cNvPr id="83" name="Line 35"/>
            <p:cNvSpPr>
              <a:spLocks noChangeShapeType="1"/>
            </p:cNvSpPr>
            <p:nvPr/>
          </p:nvSpPr>
          <p:spPr bwMode="auto">
            <a:xfrm>
              <a:off x="2779" y="2202"/>
              <a:ext cx="190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4620" y="2173"/>
              <a:ext cx="227" cy="250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000" b="1" i="1">
                  <a:ea typeface="楷体_GB2312" pitchFamily="49" charset="-122"/>
                </a:rPr>
                <a:t>y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rot="297006" flipH="1">
              <a:off x="2182" y="1565"/>
              <a:ext cx="2010" cy="189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1790" y="3216"/>
              <a:ext cx="265" cy="250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/>
              <a:r>
                <a:rPr kumimoji="1" lang="en-US" altLang="zh-CN" sz="2000" b="1" i="1">
                  <a:ea typeface="楷体_GB2312" pitchFamily="49" charset="-122"/>
                </a:rPr>
                <a:t>x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87" name="Text Box 39"/>
            <p:cNvSpPr txBox="1">
              <a:spLocks noChangeArrowheads="1"/>
            </p:cNvSpPr>
            <p:nvPr/>
          </p:nvSpPr>
          <p:spPr bwMode="auto">
            <a:xfrm>
              <a:off x="3306" y="417"/>
              <a:ext cx="510" cy="288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/>
              <a:r>
                <a:rPr kumimoji="1" lang="en-US" altLang="zh-CN" sz="1400">
                  <a:ea typeface="楷体_GB2312" pitchFamily="49" charset="-122"/>
                </a:rPr>
                <a:t> </a:t>
              </a:r>
              <a:r>
                <a:rPr kumimoji="1" lang="en-US" altLang="zh-CN" sz="2400" b="1" i="1">
                  <a:ea typeface="楷体_GB2312" pitchFamily="49" charset="-122"/>
                </a:rPr>
                <a:t>z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V="1">
              <a:off x="3562" y="544"/>
              <a:ext cx="0" cy="3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Text Box 41"/>
            <p:cNvSpPr txBox="1">
              <a:spLocks noChangeArrowheads="1"/>
            </p:cNvSpPr>
            <p:nvPr/>
          </p:nvSpPr>
          <p:spPr bwMode="auto">
            <a:xfrm>
              <a:off x="3580" y="2094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ea typeface="楷体_GB2312" pitchFamily="49" charset="-122"/>
                </a:rPr>
                <a:t>o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</p:grpSp>
      <p:grpSp>
        <p:nvGrpSpPr>
          <p:cNvPr id="90" name="Group 42"/>
          <p:cNvGrpSpPr>
            <a:grpSpLocks/>
          </p:cNvGrpSpPr>
          <p:nvPr/>
        </p:nvGrpSpPr>
        <p:grpSpPr bwMode="auto">
          <a:xfrm>
            <a:off x="4556125" y="5535613"/>
            <a:ext cx="2936875" cy="555625"/>
            <a:chOff x="2633" y="3490"/>
            <a:chExt cx="1850" cy="350"/>
          </a:xfrm>
        </p:grpSpPr>
        <p:sp>
          <p:nvSpPr>
            <p:cNvPr id="91" name="Arc 43"/>
            <p:cNvSpPr>
              <a:spLocks/>
            </p:cNvSpPr>
            <p:nvPr/>
          </p:nvSpPr>
          <p:spPr bwMode="auto">
            <a:xfrm>
              <a:off x="2639" y="3490"/>
              <a:ext cx="1844" cy="180"/>
            </a:xfrm>
            <a:custGeom>
              <a:avLst/>
              <a:gdLst>
                <a:gd name="G0" fmla="+- 21590 0 0"/>
                <a:gd name="G1" fmla="+- 21600 0 0"/>
                <a:gd name="G2" fmla="+- 21600 0 0"/>
                <a:gd name="T0" fmla="*/ 0 w 43190"/>
                <a:gd name="T1" fmla="*/ 20942 h 21600"/>
                <a:gd name="T2" fmla="*/ 43190 w 43190"/>
                <a:gd name="T3" fmla="*/ 21600 h 21600"/>
                <a:gd name="T4" fmla="*/ 21590 w 4319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0" h="21600" fill="none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</a:path>
                <a:path w="43190" h="21600" stroke="0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  <a:lnTo>
                    <a:pt x="2159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Arc 44"/>
            <p:cNvSpPr>
              <a:spLocks/>
            </p:cNvSpPr>
            <p:nvPr/>
          </p:nvSpPr>
          <p:spPr bwMode="auto">
            <a:xfrm flipV="1">
              <a:off x="2633" y="3660"/>
              <a:ext cx="1844" cy="180"/>
            </a:xfrm>
            <a:custGeom>
              <a:avLst/>
              <a:gdLst>
                <a:gd name="G0" fmla="+- 21590 0 0"/>
                <a:gd name="G1" fmla="+- 21600 0 0"/>
                <a:gd name="G2" fmla="+- 21600 0 0"/>
                <a:gd name="T0" fmla="*/ 0 w 43190"/>
                <a:gd name="T1" fmla="*/ 20942 h 21600"/>
                <a:gd name="T2" fmla="*/ 43190 w 43190"/>
                <a:gd name="T3" fmla="*/ 21600 h 21600"/>
                <a:gd name="T4" fmla="*/ 21590 w 4319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0" h="21600" fill="none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</a:path>
                <a:path w="43190" h="21600" stroke="0" extrusionOk="0">
                  <a:moveTo>
                    <a:pt x="0" y="20942"/>
                  </a:moveTo>
                  <a:cubicBezTo>
                    <a:pt x="355" y="9274"/>
                    <a:pt x="9916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  <a:lnTo>
                    <a:pt x="2159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67544" y="4766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渐进锥面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69003" y="299695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为锥面</a:t>
            </a:r>
          </a:p>
        </p:txBody>
      </p:sp>
      <p:graphicFrame>
        <p:nvGraphicFramePr>
          <p:cNvPr id="103" name="对象 102"/>
          <p:cNvGraphicFramePr>
            <a:graphicFrameLocks noChangeAspect="1"/>
          </p:cNvGraphicFramePr>
          <p:nvPr/>
        </p:nvGraphicFramePr>
        <p:xfrm>
          <a:off x="621493" y="3717032"/>
          <a:ext cx="2366331" cy="92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8" name="Equation" r:id="rId4" imgW="1066680" imgH="419040" progId="Equation.KSEE3">
                  <p:embed/>
                </p:oleObj>
              </mc:Choice>
              <mc:Fallback>
                <p:oleObj name="Equation" r:id="rId4" imgW="1066680" imgH="419040" progId="Equation.KSEE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93" y="3717032"/>
                        <a:ext cx="2366331" cy="929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67544" y="1268760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双叶双曲面和单叶双曲面的渐进锥面相同</a:t>
            </a:r>
            <a:endParaRPr lang="zh-CN" altLang="en-US" sz="2800" b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0" grpId="0" animBg="1"/>
      <p:bldP spid="74" grpId="0" animBg="1"/>
      <p:bldP spid="75" grpId="0" animBg="1"/>
      <p:bldP spid="102" grpId="0"/>
      <p:bldP spid="10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068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特殊情况：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7544" y="2717924"/>
            <a:ext cx="5760641" cy="927100"/>
            <a:chOff x="713655" y="1295400"/>
            <a:chExt cx="3294175" cy="92710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2484274" y="1295400"/>
            <a:ext cx="1523556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028" name="公式" r:id="rId3" imgW="2743200" imgH="927000" progId="Equation.3">
                    <p:embed/>
                  </p:oleObj>
                </mc:Choice>
                <mc:Fallback>
                  <p:oleObj name="公式" r:id="rId3" imgW="2743200" imgH="9270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274" y="1295400"/>
                          <a:ext cx="1523556" cy="927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713655" y="1484784"/>
              <a:ext cx="1755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当</a:t>
              </a:r>
              <a:r>
                <a:rPr kumimoji="1" lang="zh-CN" altLang="en-US" sz="2800" b="1" dirty="0" smtClean="0">
                  <a:solidFill>
                    <a:schemeClr val="accent1"/>
                  </a:solidFill>
                  <a:ea typeface="黑体" pitchFamily="2" charset="-122"/>
                </a:rPr>
                <a:t>双叶双曲面</a:t>
              </a:r>
              <a:r>
                <a:rPr lang="zh-CN" altLang="en-US" sz="2800" b="1" dirty="0" smtClean="0"/>
                <a:t>方程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2664" y="1421780"/>
            <a:ext cx="5561504" cy="927100"/>
            <a:chOff x="713655" y="1164704"/>
            <a:chExt cx="5994596" cy="927100"/>
          </a:xfrm>
        </p:grpSpPr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4146940" y="1164704"/>
            <a:ext cx="2561311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029" name="公式" r:id="rId5" imgW="2501640" imgH="927000" progId="Equation.3">
                    <p:embed/>
                  </p:oleObj>
                </mc:Choice>
                <mc:Fallback>
                  <p:oleObj name="公式" r:id="rId5" imgW="2501640" imgH="9270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6940" y="1164704"/>
                          <a:ext cx="2561311" cy="927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713655" y="1380728"/>
              <a:ext cx="3070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当</a:t>
              </a:r>
              <a:r>
                <a:rPr kumimoji="1" lang="zh-CN" altLang="en-US" sz="2800" b="1" dirty="0" smtClean="0">
                  <a:solidFill>
                    <a:schemeClr val="accent1"/>
                  </a:solidFill>
                  <a:ea typeface="黑体" pitchFamily="2" charset="-122"/>
                </a:rPr>
                <a:t>单叶双曲面</a:t>
              </a:r>
              <a:r>
                <a:rPr lang="zh-CN" altLang="en-US" sz="2800" b="1" dirty="0" smtClean="0"/>
                <a:t>方程</a:t>
              </a: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3" y="3913892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  <a:ea typeface="+mn-ea"/>
              </a:rPr>
              <a:t>中的</a:t>
            </a:r>
            <a:r>
              <a:rPr kumimoji="1" lang="en-US" altLang="zh-CN" sz="2800" b="1" i="1" dirty="0" smtClean="0">
                <a:latin typeface="+mn-lt"/>
                <a:ea typeface="+mn-ea"/>
              </a:rPr>
              <a:t>a=b</a:t>
            </a:r>
            <a:r>
              <a:rPr kumimoji="1" lang="zh-CN" altLang="en-US" sz="2800" b="1" dirty="0" smtClean="0">
                <a:latin typeface="+mn-ea"/>
                <a:ea typeface="+mn-ea"/>
              </a:rPr>
              <a:t>时，</a:t>
            </a:r>
            <a:endParaRPr kumimoji="1" lang="zh-CN" altLang="en-US" sz="2800" b="1" dirty="0">
              <a:solidFill>
                <a:schemeClr val="accent1"/>
              </a:solidFill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4777988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分别变为旋转单叶双曲面和旋转双叶双曲面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小结：</a:t>
            </a:r>
            <a:r>
              <a:rPr lang="zh-CN" altLang="en-US" sz="2800" b="1" dirty="0" smtClean="0">
                <a:latin typeface="+mn-ea"/>
                <a:ea typeface="+mn-ea"/>
              </a:rPr>
              <a:t>单叶双曲面和双叶双曲面的不同点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416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/>
              <a:t>方程的常数项一正一负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/>
              <a:t>范围不同，形象地说一个单叶，一个双叶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/>
              <a:t>单叶双曲面有截口退化为一对直线，双叶全部为双曲线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365104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相同点更多，大家自己总结一下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6947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3648" y="131032"/>
          <a:ext cx="3024336" cy="120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65" name="Equation" r:id="rId3" imgW="1206360" imgH="482400" progId="Equation.KSEE3">
                  <p:embed/>
                </p:oleObj>
              </mc:Choice>
              <mc:Fallback>
                <p:oleObj name="Equation" r:id="rId3" imgW="1206360" imgH="4824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1032"/>
                        <a:ext cx="3024336" cy="12097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44513" y="1316038"/>
          <a:ext cx="4027487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66" name="Equation" r:id="rId5" imgW="1587240" imgH="1041120" progId="Equation.DSMT4">
                  <p:embed/>
                </p:oleObj>
              </mc:Choice>
              <mc:Fallback>
                <p:oleObj name="Equation" r:id="rId5" imgW="1587240" imgH="1041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316038"/>
                        <a:ext cx="4027487" cy="264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985900"/>
            <a:ext cx="7495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为了消去</a:t>
            </a:r>
            <a:r>
              <a:rPr lang="en-US" altLang="zh-CN" sz="2800" b="1" dirty="0" smtClean="0"/>
              <a:t>M</a:t>
            </a:r>
            <a:r>
              <a:rPr lang="en-US" altLang="zh-CN" sz="2800" b="1" baseline="-25000" dirty="0" smtClean="0"/>
              <a:t>0</a:t>
            </a:r>
            <a:r>
              <a:rPr lang="zh-CN" altLang="en-US" sz="2800" b="1" dirty="0" smtClean="0"/>
              <a:t>的坐标，将直线方程改写为参数式</a:t>
            </a:r>
          </a:p>
        </p:txBody>
      </p:sp>
      <p:graphicFrame>
        <p:nvGraphicFramePr>
          <p:cNvPr id="911364" name="Object 4"/>
          <p:cNvGraphicFramePr>
            <a:graphicFrameLocks noChangeAspect="1"/>
          </p:cNvGraphicFramePr>
          <p:nvPr/>
        </p:nvGraphicFramePr>
        <p:xfrm>
          <a:off x="755576" y="4653136"/>
          <a:ext cx="2125663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67" name="Equation" r:id="rId7" imgW="838080" imgH="711000" progId="Equation.KSEE3">
                  <p:embed/>
                </p:oleObj>
              </mc:Choice>
              <mc:Fallback>
                <p:oleObj name="Equation" r:id="rId7" imgW="838080" imgH="71100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653136"/>
                        <a:ext cx="2125663" cy="180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代入曲线方程，有</a:t>
            </a:r>
          </a:p>
        </p:txBody>
      </p:sp>
      <p:graphicFrame>
        <p:nvGraphicFramePr>
          <p:cNvPr id="830466" name="Object 2"/>
          <p:cNvGraphicFramePr>
            <a:graphicFrameLocks noChangeAspect="1"/>
          </p:cNvGraphicFramePr>
          <p:nvPr/>
        </p:nvGraphicFramePr>
        <p:xfrm>
          <a:off x="563563" y="1196281"/>
          <a:ext cx="45450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67" name="Equation" r:id="rId3" imgW="1803240" imgH="457200" progId="Equation.KSEE3">
                  <p:embed/>
                </p:oleObj>
              </mc:Choice>
              <mc:Fallback>
                <p:oleObj name="Equation" r:id="rId3" imgW="1803240" imgH="4572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96281"/>
                        <a:ext cx="4545012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2564904"/>
            <a:ext cx="427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再消去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，可得柱面方程。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01524"/>
            <a:ext cx="5472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若准线</a:t>
            </a:r>
            <a:r>
              <a:rPr kumimoji="1" lang="en-US" altLang="zh-CN" sz="2800" b="1" i="1" dirty="0" smtClean="0"/>
              <a:t>C</a:t>
            </a:r>
            <a:r>
              <a:rPr lang="zh-CN" altLang="en-US" sz="2800" b="1" dirty="0" smtClean="0"/>
              <a:t>的方程由参数方程给出：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724128" y="116632"/>
          <a:ext cx="15748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87" name="Equation" r:id="rId3" imgW="622080" imgH="711000" progId="Equation.KSEE3">
                  <p:embed/>
                </p:oleObj>
              </mc:Choice>
              <mc:Fallback>
                <p:oleObj name="Equation" r:id="rId3" imgW="622080" imgH="7110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16632"/>
                        <a:ext cx="157480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6920" y="1772816"/>
            <a:ext cx="355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条件变为存在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使得：</a:t>
            </a:r>
          </a:p>
        </p:txBody>
      </p:sp>
      <p:graphicFrame>
        <p:nvGraphicFramePr>
          <p:cNvPr id="942084" name="Object 4"/>
          <p:cNvGraphicFramePr>
            <a:graphicFrameLocks noChangeAspect="1"/>
          </p:cNvGraphicFramePr>
          <p:nvPr/>
        </p:nvGraphicFramePr>
        <p:xfrm>
          <a:off x="3861296" y="2420888"/>
          <a:ext cx="2125663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88" name="Equation" r:id="rId5" imgW="838080" imgH="711000" progId="Equation.KSEE3">
                  <p:embed/>
                </p:oleObj>
              </mc:Choice>
              <mc:Fallback>
                <p:oleObj name="Equation" r:id="rId5" imgW="838080" imgH="71100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296" y="2420888"/>
                        <a:ext cx="2125663" cy="180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085" name="Object 5"/>
          <p:cNvGraphicFramePr>
            <a:graphicFrameLocks noChangeAspect="1"/>
          </p:cNvGraphicFramePr>
          <p:nvPr/>
        </p:nvGraphicFramePr>
        <p:xfrm>
          <a:off x="1044451" y="2420888"/>
          <a:ext cx="17367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89" name="Equation" r:id="rId7" imgW="685800" imgH="711000" progId="Equation.DSMT4">
                  <p:embed/>
                </p:oleObj>
              </mc:Choice>
              <mc:Fallback>
                <p:oleObj name="Equation" r:id="rId7" imgW="68580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451" y="2420888"/>
                        <a:ext cx="173672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69208" y="299695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且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824185" y="4869160"/>
          <a:ext cx="23796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90" name="Equation" r:id="rId9" imgW="939600" imgH="711000" progId="Equation.KSEE3">
                  <p:embed/>
                </p:oleObj>
              </mc:Choice>
              <mc:Fallback>
                <p:oleObj name="Equation" r:id="rId9" imgW="939600" imgH="711000" progId="Equation.KSEE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85" y="4869160"/>
                        <a:ext cx="2379663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6920" y="4293096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消去</a:t>
            </a:r>
            <a:r>
              <a:rPr lang="en-US" altLang="zh-CN" sz="2800" b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 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 z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 ,</a:t>
            </a:r>
            <a:r>
              <a:rPr lang="zh-CN" altLang="en-US" sz="2800" b="1" dirty="0" smtClean="0"/>
              <a:t>有柱面方程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74025" y="53732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这时</a:t>
            </a:r>
            <a:r>
              <a:rPr lang="en-US" altLang="zh-CN" sz="2800" b="1" dirty="0" err="1" smtClean="0"/>
              <a:t>t,s</a:t>
            </a:r>
            <a:r>
              <a:rPr lang="zh-CN" altLang="en-US" sz="2800" b="1" dirty="0" smtClean="0"/>
              <a:t>均为参数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621432" y="620688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例</a:t>
            </a:r>
            <a:r>
              <a:rPr kumimoji="1"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057400"/>
            <a:ext cx="1327150" cy="2514600"/>
            <a:chOff x="1056" y="2352"/>
            <a:chExt cx="836" cy="1584"/>
          </a:xfrm>
        </p:grpSpPr>
        <p:sp>
          <p:nvSpPr>
            <p:cNvPr id="528388" name="Freeform 4"/>
            <p:cNvSpPr>
              <a:spLocks/>
            </p:cNvSpPr>
            <p:nvPr/>
          </p:nvSpPr>
          <p:spPr bwMode="auto">
            <a:xfrm>
              <a:off x="1056" y="2352"/>
              <a:ext cx="832" cy="57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64" y="192"/>
                </a:cxn>
                <a:cxn ang="0">
                  <a:pos x="448" y="576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89" name="Freeform 5"/>
            <p:cNvSpPr>
              <a:spLocks/>
            </p:cNvSpPr>
            <p:nvPr/>
          </p:nvSpPr>
          <p:spPr bwMode="auto">
            <a:xfrm>
              <a:off x="1056" y="3360"/>
              <a:ext cx="832" cy="57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64" y="192"/>
                </a:cxn>
                <a:cxn ang="0">
                  <a:pos x="448" y="576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0" name="Line 6"/>
            <p:cNvSpPr>
              <a:spLocks noChangeShapeType="1"/>
            </p:cNvSpPr>
            <p:nvPr/>
          </p:nvSpPr>
          <p:spPr bwMode="auto">
            <a:xfrm>
              <a:off x="1508" y="292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1" name="Line 7"/>
            <p:cNvSpPr>
              <a:spLocks noChangeShapeType="1"/>
            </p:cNvSpPr>
            <p:nvPr/>
          </p:nvSpPr>
          <p:spPr bwMode="auto">
            <a:xfrm>
              <a:off x="1892" y="2352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2" name="Line 8"/>
            <p:cNvSpPr>
              <a:spLocks noChangeShapeType="1"/>
            </p:cNvSpPr>
            <p:nvPr/>
          </p:nvSpPr>
          <p:spPr bwMode="auto">
            <a:xfrm>
              <a:off x="1112" y="256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8393" name="Freeform 9"/>
          <p:cNvSpPr>
            <a:spLocks/>
          </p:cNvSpPr>
          <p:nvPr/>
        </p:nvSpPr>
        <p:spPr bwMode="auto">
          <a:xfrm>
            <a:off x="2120900" y="2743200"/>
            <a:ext cx="1320800" cy="914400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64" y="192"/>
              </a:cxn>
              <a:cxn ang="0">
                <a:pos x="448" y="576"/>
              </a:cxn>
            </a:cxnLst>
            <a:rect l="0" t="0" r="r" b="b"/>
            <a:pathLst>
              <a:path w="832" h="576">
                <a:moveTo>
                  <a:pt x="832" y="0"/>
                </a:moveTo>
                <a:cubicBezTo>
                  <a:pt x="480" y="48"/>
                  <a:pt x="128" y="96"/>
                  <a:pt x="64" y="192"/>
                </a:cubicBezTo>
                <a:cubicBezTo>
                  <a:pt x="0" y="288"/>
                  <a:pt x="384" y="512"/>
                  <a:pt x="448" y="576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58850" y="1295400"/>
            <a:ext cx="3244850" cy="2747963"/>
            <a:chOff x="816" y="2157"/>
            <a:chExt cx="2044" cy="1731"/>
          </a:xfrm>
        </p:grpSpPr>
        <p:sp>
          <p:nvSpPr>
            <p:cNvPr id="528395" name="Line 11"/>
            <p:cNvSpPr>
              <a:spLocks noChangeShapeType="1"/>
            </p:cNvSpPr>
            <p:nvPr/>
          </p:nvSpPr>
          <p:spPr bwMode="auto">
            <a:xfrm flipV="1">
              <a:off x="1604" y="2160"/>
              <a:ext cx="0" cy="1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6" name="Line 12"/>
            <p:cNvSpPr>
              <a:spLocks noChangeShapeType="1"/>
            </p:cNvSpPr>
            <p:nvPr/>
          </p:nvSpPr>
          <p:spPr bwMode="auto">
            <a:xfrm flipH="1">
              <a:off x="816" y="3303"/>
              <a:ext cx="788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7" name="Line 13"/>
            <p:cNvSpPr>
              <a:spLocks noChangeShapeType="1"/>
            </p:cNvSpPr>
            <p:nvPr/>
          </p:nvSpPr>
          <p:spPr bwMode="auto">
            <a:xfrm>
              <a:off x="1604" y="3303"/>
              <a:ext cx="1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8398" name="Object 14"/>
            <p:cNvGraphicFramePr>
              <a:graphicFrameLocks noChangeAspect="1"/>
            </p:cNvGraphicFramePr>
            <p:nvPr/>
          </p:nvGraphicFramePr>
          <p:xfrm>
            <a:off x="816" y="3762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909" name="公式" r:id="rId4" imgW="266400" imgH="253800" progId="Equation.3">
                    <p:embed/>
                  </p:oleObj>
                </mc:Choice>
                <mc:Fallback>
                  <p:oleObj name="公式" r:id="rId4" imgW="266400" imgH="2538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762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399" name="Object 15"/>
            <p:cNvGraphicFramePr>
              <a:graphicFrameLocks noChangeAspect="1"/>
            </p:cNvGraphicFramePr>
            <p:nvPr/>
          </p:nvGraphicFramePr>
          <p:xfrm>
            <a:off x="1536" y="3340"/>
            <a:ext cx="11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910" name="公式" r:id="rId6" imgW="228600" imgH="253800" progId="Equation.3">
                    <p:embed/>
                  </p:oleObj>
                </mc:Choice>
                <mc:Fallback>
                  <p:oleObj name="公式" r:id="rId6" imgW="228600" imgH="2538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340"/>
                          <a:ext cx="11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0" name="Object 16"/>
            <p:cNvGraphicFramePr>
              <a:graphicFrameLocks noChangeAspect="1"/>
            </p:cNvGraphicFramePr>
            <p:nvPr/>
          </p:nvGraphicFramePr>
          <p:xfrm>
            <a:off x="1443" y="2157"/>
            <a:ext cx="10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911" name="公式" r:id="rId8" imgW="215640" imgH="266400" progId="Equation.3">
                    <p:embed/>
                  </p:oleObj>
                </mc:Choice>
                <mc:Fallback>
                  <p:oleObj name="公式" r:id="rId8" imgW="215640" imgH="2664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157"/>
                          <a:ext cx="107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1" name="Object 17"/>
            <p:cNvGraphicFramePr>
              <a:graphicFrameLocks noChangeAspect="1"/>
            </p:cNvGraphicFramePr>
            <p:nvPr/>
          </p:nvGraphicFramePr>
          <p:xfrm>
            <a:off x="2728" y="3360"/>
            <a:ext cx="13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912" name="公式" r:id="rId10" imgW="266400" imgH="330120" progId="Equation.3">
                    <p:embed/>
                  </p:oleObj>
                </mc:Choice>
                <mc:Fallback>
                  <p:oleObj name="公式" r:id="rId10" imgW="266400" imgH="33012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360"/>
                          <a:ext cx="13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8402" name="Line 18"/>
          <p:cNvSpPr>
            <a:spLocks noChangeShapeType="1"/>
          </p:cNvSpPr>
          <p:nvPr/>
        </p:nvSpPr>
        <p:spPr bwMode="auto">
          <a:xfrm>
            <a:off x="3454400" y="2070100"/>
            <a:ext cx="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8413" name="Object 29"/>
          <p:cNvGraphicFramePr>
            <a:graphicFrameLocks noChangeAspect="1"/>
          </p:cNvGraphicFramePr>
          <p:nvPr/>
        </p:nvGraphicFramePr>
        <p:xfrm>
          <a:off x="3657600" y="2438400"/>
          <a:ext cx="1295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13" name="Equation" r:id="rId12" imgW="533160" imgH="228600" progId="Equation.3">
                  <p:embed/>
                </p:oleObj>
              </mc:Choice>
              <mc:Fallback>
                <p:oleObj name="Equation" r:id="rId12" imgW="5331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12954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14" name="Text Box 30"/>
          <p:cNvSpPr txBox="1">
            <a:spLocks noChangeArrowheads="1"/>
          </p:cNvSpPr>
          <p:nvPr/>
        </p:nvSpPr>
        <p:spPr bwMode="auto">
          <a:xfrm>
            <a:off x="3168824" y="5039627"/>
            <a:ext cx="2808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抛物柱</a:t>
            </a:r>
            <a:r>
              <a:rPr kumimoji="1" lang="zh-CN" altLang="en-US" sz="2800" b="1" dirty="0" smtClean="0"/>
              <a:t>面的方程</a:t>
            </a:r>
            <a:endParaRPr kumimoji="1" lang="zh-CN" altLang="en-US" sz="2800" b="1" dirty="0"/>
          </a:p>
        </p:txBody>
      </p:sp>
      <p:graphicFrame>
        <p:nvGraphicFramePr>
          <p:cNvPr id="528417" name="Object 33"/>
          <p:cNvGraphicFramePr>
            <a:graphicFrameLocks noChangeAspect="1"/>
          </p:cNvGraphicFramePr>
          <p:nvPr/>
        </p:nvGraphicFramePr>
        <p:xfrm>
          <a:off x="989013" y="4968875"/>
          <a:ext cx="14128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14"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968875"/>
                        <a:ext cx="1412875" cy="620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21" name="Object 37"/>
          <p:cNvGraphicFramePr>
            <a:graphicFrameLocks noChangeAspect="1"/>
          </p:cNvGraphicFramePr>
          <p:nvPr/>
        </p:nvGraphicFramePr>
        <p:xfrm>
          <a:off x="2895600" y="236220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15" name="Equation" r:id="rId16" imgW="114120" imgH="114120" progId="Equation.3">
                  <p:embed/>
                </p:oleObj>
              </mc:Choice>
              <mc:Fallback>
                <p:oleObj name="Equation" r:id="rId16" imgW="114120" imgH="114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1143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22" name="Object 38"/>
          <p:cNvGraphicFramePr>
            <a:graphicFrameLocks noChangeAspect="1"/>
          </p:cNvGraphicFramePr>
          <p:nvPr/>
        </p:nvGraphicFramePr>
        <p:xfrm>
          <a:off x="3505200" y="1216025"/>
          <a:ext cx="1295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16" name="公式" r:id="rId18" imgW="685800" imgH="203040" progId="Equation.3">
                  <p:embed/>
                </p:oleObj>
              </mc:Choice>
              <mc:Fallback>
                <p:oleObj name="公式" r:id="rId18" imgW="68580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16025"/>
                        <a:ext cx="12954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3" name="Line 39"/>
          <p:cNvSpPr>
            <a:spLocks noChangeShapeType="1"/>
          </p:cNvSpPr>
          <p:nvPr/>
        </p:nvSpPr>
        <p:spPr bwMode="auto">
          <a:xfrm>
            <a:off x="2971800" y="2133600"/>
            <a:ext cx="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8424" name="Object 40"/>
          <p:cNvGraphicFramePr>
            <a:graphicFrameLocks noChangeAspect="1"/>
          </p:cNvGraphicFramePr>
          <p:nvPr/>
        </p:nvGraphicFramePr>
        <p:xfrm>
          <a:off x="2895600" y="274320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17" name="Equation" r:id="rId20" imgW="114120" imgH="114120" progId="Equation.3">
                  <p:embed/>
                </p:oleObj>
              </mc:Choice>
              <mc:Fallback>
                <p:oleObj name="Equation" r:id="rId20" imgW="114120" imgH="1141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1143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6" name="Line 42"/>
          <p:cNvSpPr>
            <a:spLocks noChangeShapeType="1"/>
          </p:cNvSpPr>
          <p:nvPr/>
        </p:nvSpPr>
        <p:spPr bwMode="auto">
          <a:xfrm flipV="1">
            <a:off x="2971800" y="15240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8427" name="Line 43"/>
          <p:cNvSpPr>
            <a:spLocks noChangeShapeType="1"/>
          </p:cNvSpPr>
          <p:nvPr/>
        </p:nvSpPr>
        <p:spPr bwMode="auto">
          <a:xfrm flipV="1">
            <a:off x="2971800" y="19050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27584" y="5949280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也可以直接从柱面的形成过程看出方程</a:t>
            </a:r>
            <a:endParaRPr lang="zh-CN" altLang="en-US" sz="2800" b="1" dirty="0"/>
          </a:p>
        </p:txBody>
      </p:sp>
      <p:graphicFrame>
        <p:nvGraphicFramePr>
          <p:cNvPr id="848908" name="Object 12"/>
          <p:cNvGraphicFramePr>
            <a:graphicFrameLocks noChangeAspect="1"/>
          </p:cNvGraphicFramePr>
          <p:nvPr/>
        </p:nvGraphicFramePr>
        <p:xfrm>
          <a:off x="3714744" y="1714488"/>
          <a:ext cx="1482025" cy="3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18" name="公式" r:id="rId21" imgW="888840" imgH="228600" progId="Equation.3">
                  <p:embed/>
                </p:oleObj>
              </mc:Choice>
              <mc:Fallback>
                <p:oleObj name="公式" r:id="rId21" imgW="88884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1714488"/>
                        <a:ext cx="1482025" cy="3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3" grpId="0" animBg="1"/>
      <p:bldP spid="528402" grpId="0" animBg="1"/>
      <p:bldP spid="528414" grpId="0" autoUpdateAnimBg="0"/>
      <p:bldP spid="528423" grpId="0" animBg="1"/>
      <p:bldP spid="528426" grpId="0" animBg="1"/>
      <p:bldP spid="528427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683568" y="817548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例：</a:t>
            </a:r>
            <a:r>
              <a:rPr kumimoji="1" lang="zh-CN" altLang="en-US" sz="2800" b="1" dirty="0" smtClean="0"/>
              <a:t>母线平行于</a:t>
            </a:r>
            <a:r>
              <a:rPr kumimoji="1" lang="en-US" altLang="zh-CN" sz="2800" b="1" dirty="0" smtClean="0"/>
              <a:t>z</a:t>
            </a:r>
            <a:r>
              <a:rPr kumimoji="1" lang="zh-CN" altLang="en-US" sz="2800" b="1" dirty="0" smtClean="0"/>
              <a:t>轴，准线方程为</a:t>
            </a:r>
            <a:endParaRPr kumimoji="1" lang="zh-CN" altLang="en-US" sz="2800" b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30326" y="3038872"/>
            <a:ext cx="1327150" cy="2514600"/>
            <a:chOff x="1056" y="2352"/>
            <a:chExt cx="836" cy="1584"/>
          </a:xfrm>
        </p:grpSpPr>
        <p:sp>
          <p:nvSpPr>
            <p:cNvPr id="528388" name="Freeform 4"/>
            <p:cNvSpPr>
              <a:spLocks/>
            </p:cNvSpPr>
            <p:nvPr/>
          </p:nvSpPr>
          <p:spPr bwMode="auto">
            <a:xfrm>
              <a:off x="1056" y="2352"/>
              <a:ext cx="832" cy="57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64" y="192"/>
                </a:cxn>
                <a:cxn ang="0">
                  <a:pos x="448" y="576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89" name="Freeform 5"/>
            <p:cNvSpPr>
              <a:spLocks/>
            </p:cNvSpPr>
            <p:nvPr/>
          </p:nvSpPr>
          <p:spPr bwMode="auto">
            <a:xfrm>
              <a:off x="1056" y="3360"/>
              <a:ext cx="832" cy="57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64" y="192"/>
                </a:cxn>
                <a:cxn ang="0">
                  <a:pos x="448" y="576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0" name="Line 6"/>
            <p:cNvSpPr>
              <a:spLocks noChangeShapeType="1"/>
            </p:cNvSpPr>
            <p:nvPr/>
          </p:nvSpPr>
          <p:spPr bwMode="auto">
            <a:xfrm>
              <a:off x="1508" y="292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1" name="Line 7"/>
            <p:cNvSpPr>
              <a:spLocks noChangeShapeType="1"/>
            </p:cNvSpPr>
            <p:nvPr/>
          </p:nvSpPr>
          <p:spPr bwMode="auto">
            <a:xfrm>
              <a:off x="1892" y="2352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2" name="Line 8"/>
            <p:cNvSpPr>
              <a:spLocks noChangeShapeType="1"/>
            </p:cNvSpPr>
            <p:nvPr/>
          </p:nvSpPr>
          <p:spPr bwMode="auto">
            <a:xfrm>
              <a:off x="1112" y="256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8393" name="Freeform 9"/>
          <p:cNvSpPr>
            <a:spLocks/>
          </p:cNvSpPr>
          <p:nvPr/>
        </p:nvSpPr>
        <p:spPr bwMode="auto">
          <a:xfrm>
            <a:off x="1920454" y="3380674"/>
            <a:ext cx="1320800" cy="1944216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64" y="192"/>
              </a:cxn>
              <a:cxn ang="0">
                <a:pos x="448" y="576"/>
              </a:cxn>
            </a:cxnLst>
            <a:rect l="0" t="0" r="r" b="b"/>
            <a:pathLst>
              <a:path w="832" h="576">
                <a:moveTo>
                  <a:pt x="832" y="0"/>
                </a:moveTo>
                <a:cubicBezTo>
                  <a:pt x="480" y="48"/>
                  <a:pt x="128" y="96"/>
                  <a:pt x="64" y="192"/>
                </a:cubicBezTo>
                <a:cubicBezTo>
                  <a:pt x="0" y="288"/>
                  <a:pt x="384" y="512"/>
                  <a:pt x="448" y="576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55576" y="2276872"/>
            <a:ext cx="3244850" cy="2747963"/>
            <a:chOff x="816" y="2157"/>
            <a:chExt cx="2044" cy="1731"/>
          </a:xfrm>
        </p:grpSpPr>
        <p:sp>
          <p:nvSpPr>
            <p:cNvPr id="528395" name="Line 11"/>
            <p:cNvSpPr>
              <a:spLocks noChangeShapeType="1"/>
            </p:cNvSpPr>
            <p:nvPr/>
          </p:nvSpPr>
          <p:spPr bwMode="auto">
            <a:xfrm flipV="1">
              <a:off x="1604" y="2160"/>
              <a:ext cx="0" cy="1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6" name="Line 12"/>
            <p:cNvSpPr>
              <a:spLocks noChangeShapeType="1"/>
            </p:cNvSpPr>
            <p:nvPr/>
          </p:nvSpPr>
          <p:spPr bwMode="auto">
            <a:xfrm flipH="1">
              <a:off x="816" y="3303"/>
              <a:ext cx="788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7" name="Line 13"/>
            <p:cNvSpPr>
              <a:spLocks noChangeShapeType="1"/>
            </p:cNvSpPr>
            <p:nvPr/>
          </p:nvSpPr>
          <p:spPr bwMode="auto">
            <a:xfrm>
              <a:off x="1604" y="3303"/>
              <a:ext cx="1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8398" name="Object 14"/>
            <p:cNvGraphicFramePr>
              <a:graphicFrameLocks noChangeAspect="1"/>
            </p:cNvGraphicFramePr>
            <p:nvPr/>
          </p:nvGraphicFramePr>
          <p:xfrm>
            <a:off x="816" y="3762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29" name="公式" r:id="rId4" imgW="266400" imgH="253800" progId="Equation.3">
                    <p:embed/>
                  </p:oleObj>
                </mc:Choice>
                <mc:Fallback>
                  <p:oleObj name="公式" r:id="rId4" imgW="266400" imgH="253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762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399" name="Object 15"/>
            <p:cNvGraphicFramePr>
              <a:graphicFrameLocks noChangeAspect="1"/>
            </p:cNvGraphicFramePr>
            <p:nvPr/>
          </p:nvGraphicFramePr>
          <p:xfrm>
            <a:off x="1536" y="3340"/>
            <a:ext cx="11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30" name="公式" r:id="rId6" imgW="228600" imgH="253800" progId="Equation.3">
                    <p:embed/>
                  </p:oleObj>
                </mc:Choice>
                <mc:Fallback>
                  <p:oleObj name="公式" r:id="rId6" imgW="228600" imgH="253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340"/>
                          <a:ext cx="11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0" name="Object 16"/>
            <p:cNvGraphicFramePr>
              <a:graphicFrameLocks noChangeAspect="1"/>
            </p:cNvGraphicFramePr>
            <p:nvPr/>
          </p:nvGraphicFramePr>
          <p:xfrm>
            <a:off x="1443" y="2157"/>
            <a:ext cx="10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31" name="公式" r:id="rId8" imgW="215640" imgH="266400" progId="Equation.3">
                    <p:embed/>
                  </p:oleObj>
                </mc:Choice>
                <mc:Fallback>
                  <p:oleObj name="公式" r:id="rId8" imgW="215640" imgH="2664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157"/>
                          <a:ext cx="107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1" name="Object 17"/>
            <p:cNvGraphicFramePr>
              <a:graphicFrameLocks noChangeAspect="1"/>
            </p:cNvGraphicFramePr>
            <p:nvPr/>
          </p:nvGraphicFramePr>
          <p:xfrm>
            <a:off x="2728" y="3360"/>
            <a:ext cx="13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32" name="公式" r:id="rId10" imgW="266400" imgH="330120" progId="Equation.3">
                    <p:embed/>
                  </p:oleObj>
                </mc:Choice>
                <mc:Fallback>
                  <p:oleObj name="公式" r:id="rId10" imgW="266400" imgH="3301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360"/>
                          <a:ext cx="13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8402" name="Line 18"/>
          <p:cNvSpPr>
            <a:spLocks noChangeShapeType="1"/>
          </p:cNvSpPr>
          <p:nvPr/>
        </p:nvSpPr>
        <p:spPr bwMode="auto">
          <a:xfrm>
            <a:off x="3251126" y="3051572"/>
            <a:ext cx="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14" name="Text Box 30"/>
          <p:cNvSpPr txBox="1">
            <a:spLocks noChangeArrowheads="1"/>
          </p:cNvSpPr>
          <p:nvPr/>
        </p:nvSpPr>
        <p:spPr bwMode="auto">
          <a:xfrm>
            <a:off x="2483768" y="5930116"/>
            <a:ext cx="2808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/>
              <a:t>仍然是抛</a:t>
            </a:r>
            <a:r>
              <a:rPr kumimoji="1" lang="zh-CN" altLang="en-US" sz="2800" b="1" dirty="0"/>
              <a:t>物柱</a:t>
            </a:r>
            <a:r>
              <a:rPr kumimoji="1" lang="zh-CN" altLang="en-US" sz="2800" b="1" dirty="0" smtClean="0"/>
              <a:t>面</a:t>
            </a:r>
            <a:endParaRPr kumimoji="1" lang="zh-CN" altLang="en-US" sz="2800" b="1" dirty="0"/>
          </a:p>
        </p:txBody>
      </p:sp>
      <p:graphicFrame>
        <p:nvGraphicFramePr>
          <p:cNvPr id="528417" name="Object 33"/>
          <p:cNvGraphicFramePr>
            <a:graphicFrameLocks noChangeAspect="1"/>
          </p:cNvGraphicFramePr>
          <p:nvPr/>
        </p:nvGraphicFramePr>
        <p:xfrm>
          <a:off x="755576" y="5877272"/>
          <a:ext cx="14128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33"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877272"/>
                        <a:ext cx="1412875" cy="620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83568" y="11663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并不是所有准线均是平面曲线</a:t>
            </a:r>
          </a:p>
        </p:txBody>
      </p:sp>
      <p:graphicFrame>
        <p:nvGraphicFramePr>
          <p:cNvPr id="849928" name="Object 8"/>
          <p:cNvGraphicFramePr>
            <a:graphicFrameLocks noChangeAspect="1"/>
          </p:cNvGraphicFramePr>
          <p:nvPr/>
        </p:nvGraphicFramePr>
        <p:xfrm>
          <a:off x="6156176" y="476672"/>
          <a:ext cx="172878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34" name="Equation" r:id="rId14" imgW="685800" imgH="482400" progId="Equation.KSEE3">
                  <p:embed/>
                </p:oleObj>
              </mc:Choice>
              <mc:Fallback>
                <p:oleObj name="Equation" r:id="rId14" imgW="685800" imgH="482400" progId="Equation.KSEE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76672"/>
                        <a:ext cx="1728787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27584" y="148478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求柱面方程。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/>
      <p:bldP spid="528393" grpId="0" animBg="1"/>
      <p:bldP spid="528402" grpId="0" animBg="1"/>
      <p:bldP spid="528414" grpId="0" autoUpdateAnimBg="0"/>
      <p:bldP spid="26" grpId="0"/>
    </p:bldLst>
  </p:timing>
</p:sld>
</file>

<file path=ppt/theme/theme1.xml><?xml version="1.0" encoding="utf-8"?>
<a:theme xmlns:a="http://schemas.openxmlformats.org/drawingml/2006/main" name="古瓶荷花">
  <a:themeElements>
    <a:clrScheme name="张玮">
      <a:dk1>
        <a:srgbClr val="000000"/>
      </a:dk1>
      <a:lt1>
        <a:srgbClr val="FFFFFF"/>
      </a:lt1>
      <a:dk2>
        <a:srgbClr val="990000"/>
      </a:dk2>
      <a:lt2>
        <a:srgbClr val="7030A0"/>
      </a:lt2>
      <a:accent1>
        <a:srgbClr val="FF0000"/>
      </a:accent1>
      <a:accent2>
        <a:srgbClr val="013DFF"/>
      </a:accent2>
      <a:accent3>
        <a:srgbClr val="FF47A3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张玮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5063</TotalTime>
  <Words>1837</Words>
  <Application>Microsoft Office PowerPoint</Application>
  <PresentationFormat>全屏显示(4:3)</PresentationFormat>
  <Paragraphs>298</Paragraphs>
  <Slides>46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古瓶荷花</vt:lpstr>
      <vt:lpstr>公式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 椭圆柱面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baowenli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</dc:creator>
  <cp:lastModifiedBy>1</cp:lastModifiedBy>
  <cp:revision>361</cp:revision>
  <dcterms:created xsi:type="dcterms:W3CDTF">2006-03-17T10:50:12Z</dcterms:created>
  <dcterms:modified xsi:type="dcterms:W3CDTF">2014-11-18T02:26:59Z</dcterms:modified>
</cp:coreProperties>
</file>