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comments/comment6.xml" ContentType="application/vnd.openxmlformats-officedocument.presentationml.comment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s/comment4.xml" ContentType="application/vnd.openxmlformats-officedocument.presentationml.comments+xml"/>
  <Override PartName="/ppt/commentAuthors.xml" ContentType="application/vnd.openxmlformats-officedocument.presentationml.commentAuthors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comments/comment5.xml" ContentType="application/vnd.openxmlformats-officedocument.presentationml.comment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comments/comment3.xml" ContentType="application/vnd.openxmlformats-officedocument.presentationml.comments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8"/>
  </p:notesMasterIdLst>
  <p:handoutMasterIdLst>
    <p:handoutMasterId r:id="rId39"/>
  </p:handoutMasterIdLst>
  <p:sldIdLst>
    <p:sldId id="574" r:id="rId2"/>
    <p:sldId id="818" r:id="rId3"/>
    <p:sldId id="823" r:id="rId4"/>
    <p:sldId id="820" r:id="rId5"/>
    <p:sldId id="819" r:id="rId6"/>
    <p:sldId id="821" r:id="rId7"/>
    <p:sldId id="842" r:id="rId8"/>
    <p:sldId id="843" r:id="rId9"/>
    <p:sldId id="822" r:id="rId10"/>
    <p:sldId id="832" r:id="rId11"/>
    <p:sldId id="824" r:id="rId12"/>
    <p:sldId id="825" r:id="rId13"/>
    <p:sldId id="846" r:id="rId14"/>
    <p:sldId id="841" r:id="rId15"/>
    <p:sldId id="826" r:id="rId16"/>
    <p:sldId id="844" r:id="rId17"/>
    <p:sldId id="827" r:id="rId18"/>
    <p:sldId id="828" r:id="rId19"/>
    <p:sldId id="829" r:id="rId20"/>
    <p:sldId id="830" r:id="rId21"/>
    <p:sldId id="833" r:id="rId22"/>
    <p:sldId id="834" r:id="rId23"/>
    <p:sldId id="835" r:id="rId24"/>
    <p:sldId id="836" r:id="rId25"/>
    <p:sldId id="847" r:id="rId26"/>
    <p:sldId id="849" r:id="rId27"/>
    <p:sldId id="848" r:id="rId28"/>
    <p:sldId id="850" r:id="rId29"/>
    <p:sldId id="851" r:id="rId30"/>
    <p:sldId id="852" r:id="rId31"/>
    <p:sldId id="837" r:id="rId32"/>
    <p:sldId id="838" r:id="rId33"/>
    <p:sldId id="853" r:id="rId34"/>
    <p:sldId id="845" r:id="rId35"/>
    <p:sldId id="839" r:id="rId36"/>
    <p:sldId id="831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A" lastIdx="1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660033"/>
    <a:srgbClr val="000099"/>
    <a:srgbClr val="FF3399"/>
    <a:srgbClr val="CC3399"/>
    <a:srgbClr val="FF3300"/>
    <a:srgbClr val="99FF33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4" autoAdjust="0"/>
    <p:restoredTop sz="94660"/>
  </p:normalViewPr>
  <p:slideViewPr>
    <p:cSldViewPr>
      <p:cViewPr varScale="1">
        <p:scale>
          <a:sx n="65" d="100"/>
          <a:sy n="65" d="100"/>
        </p:scale>
        <p:origin x="-77" y="-1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690" y="-53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11-11T20:20:13.258" idx="14">
    <p:pos x="1233" y="1566"/>
    <p:text>与之前不同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11-11T20:33:34.186" idx="15">
    <p:pos x="2970" y="1253"/>
    <p:text>也可考虑其他的截口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11-11T20:20:13.258" idx="16">
    <p:pos x="1233" y="1566"/>
    <p:text>与之前不同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11-12T23:04:39.328" idx="17">
    <p:pos x="2156" y="852"/>
    <p:text>锥面也都是直线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11-16T14:30:27.123" idx="19">
    <p:pos x="2297" y="369"/>
    <p:text>已经知道旋转单叶双曲面为直纹面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11-13T16:32:20.787" idx="18">
    <p:pos x="2491" y="3783"/>
    <p:text>事实上是一条平行，其他都相交</p:tex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4" Type="http://schemas.openxmlformats.org/officeDocument/2006/relationships/image" Target="../media/image7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3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B1BE5-6F22-4DDA-A320-B21A494ED6B6}" type="datetimeFigureOut">
              <a:rPr lang="zh-CN" altLang="en-US" smtClean="0"/>
              <a:pPr/>
              <a:t>2014/11/20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E71CB-B810-4FFA-9C6E-F22CF5994C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466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6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66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466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9D560EAC-D7E4-408B-B96D-8BAAF2D59EB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z=h</a:t>
            </a:r>
            <a:r>
              <a:rPr lang="zh-CN" altLang="en-US" dirty="0" smtClean="0"/>
              <a:t>类似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60EAC-D7E4-408B-B96D-8BAAF2D59EB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60EAC-D7E4-408B-B96D-8BAAF2D59EB6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习题中有关于双曲抛物面直母线性质的题目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60EAC-D7E4-408B-B96D-8BAAF2D59EB6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可看出很多的直母线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60EAC-D7E4-408B-B96D-8BAAF2D59EB6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单叶双曲面和双曲抛物面的直母线方程要记住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60EAC-D7E4-408B-B96D-8BAAF2D59EB6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双曲抛物面的另外一种看法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60EAC-D7E4-408B-B96D-8BAAF2D59EB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数学分析多元微积分中非常重要的例子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60EAC-D7E4-408B-B96D-8BAAF2D59EB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广州是学解析几何的好地方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60EAC-D7E4-408B-B96D-8BAAF2D59EB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和柱面锥面有些类似，但是限制更少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60EAC-D7E4-408B-B96D-8BAAF2D59EB6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从旋转单叶双曲面猜测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60EAC-D7E4-408B-B96D-8BAAF2D59EB6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dirty="0" smtClean="0"/>
              <a:t>比方说削平果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60EAC-D7E4-408B-B96D-8BAAF2D59EB6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 smtClean="0"/>
              <a:t>觉得繁琐，实际上我们有相对简洁的代数证明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60EAC-D7E4-408B-B96D-8BAAF2D59EB6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可以用代数的办法直接用方程判定，当然也可以用几何的方法。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60EAC-D7E4-408B-B96D-8BAAF2D59EB6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7376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7376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7376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7376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8C17120A-F662-44DB-98A4-0F296EE551E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57793C-8562-41C1-A894-16AB05AE95A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69DABF-8AE1-4FC3-96B7-09C212AB05E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85800"/>
            <a:ext cx="8543925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C0D6C35F-1259-4AE9-8340-DF62718AFF4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1375" y="1981200"/>
            <a:ext cx="4194175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1375" y="4000500"/>
            <a:ext cx="4194175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9D501FC6-2AE4-49D8-98B7-4D70B9D068A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6E19C-5E0D-4B66-9888-A89DF1068F3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0BF29-C6CB-46FA-9C5D-C77A2BBC6F6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12668-6A90-4C85-93BB-77DE554346A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98331-990F-41EF-B064-0078F820B03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A354E-422E-41CF-B08D-372FF42FAEA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18A8F-4A20-46F4-88C8-F31DF26B6BE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CC813-965B-492A-BF88-7EC19CFD669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735A45-C63C-45B9-AF14-478BC0427EC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7273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727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727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727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42385104-0687-4891-B1FA-ECE3DCBDD77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ransition/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comments" Target="../comments/comment1.xml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4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comments" Target="../comments/comment5.xml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6.xml"/><Relationship Id="rId4" Type="http://schemas.openxmlformats.org/officeDocument/2006/relationships/image" Target="../media/image43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3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8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5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67.bin"/><Relationship Id="rId4" Type="http://schemas.openxmlformats.org/officeDocument/2006/relationships/oleObject" Target="../embeddings/oleObject66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comments" Target="../comments/commen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1547664" y="332656"/>
            <a:ext cx="54005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accent2"/>
                </a:solidFill>
                <a:latin typeface="+mj-ea"/>
                <a:ea typeface="+mj-ea"/>
              </a:rPr>
              <a:t>§3.3  </a:t>
            </a:r>
            <a:r>
              <a:rPr lang="zh-CN" altLang="en-US" sz="2800" b="1" dirty="0" smtClean="0">
                <a:solidFill>
                  <a:schemeClr val="accent2"/>
                </a:solidFill>
                <a:latin typeface="+mj-ea"/>
                <a:ea typeface="+mj-ea"/>
              </a:rPr>
              <a:t>椭圆抛物面和双曲抛物面</a:t>
            </a:r>
            <a:endParaRPr lang="zh-CN" altLang="en-US" sz="28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13655" y="1124744"/>
            <a:ext cx="8466857" cy="1014364"/>
            <a:chOff x="713655" y="1124744"/>
            <a:chExt cx="8466857" cy="1014364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4586064" y="1393612"/>
              <a:ext cx="459444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 smtClean="0">
                  <a:latin typeface="+mn-ea"/>
                  <a:ea typeface="+mn-ea"/>
                </a:rPr>
                <a:t>表示的图形是</a:t>
              </a:r>
              <a:r>
                <a:rPr kumimoji="1" lang="zh-CN" altLang="en-US" sz="2800" b="1" dirty="0" smtClean="0">
                  <a:solidFill>
                    <a:schemeClr val="accent1"/>
                  </a:solidFill>
                  <a:ea typeface="黑体" pitchFamily="2" charset="-122"/>
                </a:rPr>
                <a:t>椭圆抛物面</a:t>
              </a:r>
              <a:endParaRPr kumimoji="1" lang="zh-CN" altLang="en-US" sz="2800" b="1" dirty="0">
                <a:solidFill>
                  <a:schemeClr val="accent1"/>
                </a:solidFill>
                <a:ea typeface="黑体" pitchFamily="2" charset="-122"/>
              </a:endParaRPr>
            </a:p>
          </p:txBody>
        </p:sp>
        <p:graphicFrame>
          <p:nvGraphicFramePr>
            <p:cNvPr id="6" name="Object 4"/>
            <p:cNvGraphicFramePr>
              <a:graphicFrameLocks noChangeAspect="1"/>
            </p:cNvGraphicFramePr>
            <p:nvPr/>
          </p:nvGraphicFramePr>
          <p:xfrm>
            <a:off x="1595192" y="1124744"/>
            <a:ext cx="3120824" cy="1014364"/>
          </p:xfrm>
          <a:graphic>
            <a:graphicData uri="http://schemas.openxmlformats.org/presentationml/2006/ole">
              <p:oleObj spid="_x0000_s868353" name="Equation" r:id="rId3" imgW="1447560" imgH="444240" progId="Equation.DSMT4">
                <p:embed/>
              </p:oleObj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713655" y="1380728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方程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49289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</a:rPr>
              <a:t>对称性</a:t>
            </a:r>
            <a:endParaRPr lang="zh-CN" altLang="en-US" sz="28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55576" y="3212976"/>
            <a:ext cx="5025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/>
              <a:t>xOz</a:t>
            </a:r>
            <a:r>
              <a:rPr lang="zh-CN" altLang="en-US" sz="2800" b="1" dirty="0" smtClean="0"/>
              <a:t>面，</a:t>
            </a:r>
            <a:r>
              <a:rPr lang="en-US" altLang="zh-CN" sz="2800" b="1" dirty="0" err="1" smtClean="0"/>
              <a:t>yOz</a:t>
            </a:r>
            <a:r>
              <a:rPr lang="zh-CN" altLang="en-US" sz="2800" b="1" dirty="0" smtClean="0"/>
              <a:t>面是它的对称平面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3933056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z</a:t>
            </a:r>
            <a:r>
              <a:rPr lang="zh-CN" altLang="en-US" sz="2800" b="1" dirty="0" smtClean="0"/>
              <a:t>轴是对称轴</a:t>
            </a:r>
          </a:p>
        </p:txBody>
      </p: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6107310" y="2132856"/>
            <a:ext cx="2497138" cy="3152775"/>
            <a:chOff x="3168" y="1466"/>
            <a:chExt cx="1764" cy="2414"/>
          </a:xfrm>
        </p:grpSpPr>
        <p:sp>
          <p:nvSpPr>
            <p:cNvPr id="12" name="Line 60"/>
            <p:cNvSpPr>
              <a:spLocks noChangeShapeType="1"/>
            </p:cNvSpPr>
            <p:nvPr/>
          </p:nvSpPr>
          <p:spPr bwMode="auto">
            <a:xfrm flipH="1" flipV="1">
              <a:off x="3312" y="3552"/>
              <a:ext cx="13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61"/>
            <p:cNvSpPr>
              <a:spLocks noChangeShapeType="1"/>
            </p:cNvSpPr>
            <p:nvPr/>
          </p:nvSpPr>
          <p:spPr bwMode="auto">
            <a:xfrm flipH="1" flipV="1">
              <a:off x="3984" y="3552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62"/>
            <p:cNvSpPr>
              <a:spLocks noChangeShapeType="1"/>
            </p:cNvSpPr>
            <p:nvPr/>
          </p:nvSpPr>
          <p:spPr bwMode="auto">
            <a:xfrm flipV="1">
              <a:off x="3648" y="3216"/>
              <a:ext cx="768" cy="6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Freeform 63"/>
            <p:cNvSpPr>
              <a:spLocks/>
            </p:cNvSpPr>
            <p:nvPr/>
          </p:nvSpPr>
          <p:spPr bwMode="auto">
            <a:xfrm flipH="1" flipV="1">
              <a:off x="3669" y="1896"/>
              <a:ext cx="615" cy="489"/>
            </a:xfrm>
            <a:custGeom>
              <a:avLst/>
              <a:gdLst>
                <a:gd name="T0" fmla="*/ 615 w 615"/>
                <a:gd name="T1" fmla="*/ 0 h 489"/>
                <a:gd name="T2" fmla="*/ 0 w 615"/>
                <a:gd name="T3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5" h="489">
                  <a:moveTo>
                    <a:pt x="615" y="0"/>
                  </a:moveTo>
                  <a:lnTo>
                    <a:pt x="0" y="489"/>
                  </a:lnTo>
                </a:path>
              </a:pathLst>
            </a:custGeom>
            <a:noFill/>
            <a:ln w="28575" cap="flat">
              <a:solidFill>
                <a:schemeClr val="bg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64"/>
            <p:cNvSpPr>
              <a:spLocks noChangeShapeType="1"/>
            </p:cNvSpPr>
            <p:nvPr/>
          </p:nvSpPr>
          <p:spPr bwMode="auto">
            <a:xfrm flipH="1" flipV="1">
              <a:off x="3168" y="2123"/>
              <a:ext cx="163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65"/>
            <p:cNvSpPr>
              <a:spLocks noChangeArrowheads="1"/>
            </p:cNvSpPr>
            <p:nvPr/>
          </p:nvSpPr>
          <p:spPr bwMode="auto">
            <a:xfrm flipH="1" flipV="1">
              <a:off x="3168" y="1872"/>
              <a:ext cx="1632" cy="528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66"/>
            <p:cNvSpPr>
              <a:spLocks/>
            </p:cNvSpPr>
            <p:nvPr/>
          </p:nvSpPr>
          <p:spPr bwMode="auto">
            <a:xfrm flipH="1" flipV="1">
              <a:off x="3168" y="2112"/>
              <a:ext cx="1632" cy="1440"/>
            </a:xfrm>
            <a:custGeom>
              <a:avLst/>
              <a:gdLst>
                <a:gd name="T0" fmla="*/ 0 w 1632"/>
                <a:gd name="T1" fmla="*/ 1440 h 1440"/>
                <a:gd name="T2" fmla="*/ 816 w 1632"/>
                <a:gd name="T3" fmla="*/ 0 h 1440"/>
                <a:gd name="T4" fmla="*/ 1632 w 1632"/>
                <a:gd name="T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32" h="1440">
                  <a:moveTo>
                    <a:pt x="0" y="1440"/>
                  </a:moveTo>
                  <a:cubicBezTo>
                    <a:pt x="272" y="720"/>
                    <a:pt x="544" y="0"/>
                    <a:pt x="816" y="0"/>
                  </a:cubicBezTo>
                  <a:cubicBezTo>
                    <a:pt x="1088" y="0"/>
                    <a:pt x="1496" y="1200"/>
                    <a:pt x="1632" y="1440"/>
                  </a:cubicBezTo>
                </a:path>
              </a:pathLst>
            </a:cu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67"/>
            <p:cNvSpPr>
              <a:spLocks/>
            </p:cNvSpPr>
            <p:nvPr/>
          </p:nvSpPr>
          <p:spPr bwMode="auto">
            <a:xfrm flipH="1" flipV="1">
              <a:off x="3678" y="1887"/>
              <a:ext cx="609" cy="1749"/>
            </a:xfrm>
            <a:custGeom>
              <a:avLst/>
              <a:gdLst>
                <a:gd name="T0" fmla="*/ 0 w 609"/>
                <a:gd name="T1" fmla="*/ 1749 h 1749"/>
                <a:gd name="T2" fmla="*/ 303 w 609"/>
                <a:gd name="T3" fmla="*/ 84 h 1749"/>
                <a:gd name="T4" fmla="*/ 609 w 609"/>
                <a:gd name="T5" fmla="*/ 1242 h 1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9" h="1749">
                  <a:moveTo>
                    <a:pt x="0" y="1749"/>
                  </a:moveTo>
                  <a:cubicBezTo>
                    <a:pt x="50" y="1472"/>
                    <a:pt x="202" y="168"/>
                    <a:pt x="303" y="84"/>
                  </a:cubicBezTo>
                  <a:cubicBezTo>
                    <a:pt x="404" y="0"/>
                    <a:pt x="545" y="1001"/>
                    <a:pt x="609" y="1242"/>
                  </a:cubicBezTo>
                </a:path>
              </a:pathLst>
            </a:custGeom>
            <a:noFill/>
            <a:ln w="57150" cmpd="sng">
              <a:solidFill>
                <a:srgbClr val="66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68"/>
            <p:cNvSpPr>
              <a:spLocks/>
            </p:cNvSpPr>
            <p:nvPr/>
          </p:nvSpPr>
          <p:spPr bwMode="auto">
            <a:xfrm>
              <a:off x="4032" y="1956"/>
              <a:ext cx="510" cy="439"/>
            </a:xfrm>
            <a:custGeom>
              <a:avLst/>
              <a:gdLst>
                <a:gd name="T0" fmla="*/ 0 w 510"/>
                <a:gd name="T1" fmla="*/ 439 h 439"/>
                <a:gd name="T2" fmla="*/ 510 w 510"/>
                <a:gd name="T3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0" h="439">
                  <a:moveTo>
                    <a:pt x="0" y="439"/>
                  </a:moveTo>
                  <a:lnTo>
                    <a:pt x="510" y="0"/>
                  </a:lnTo>
                </a:path>
              </a:pathLst>
            </a:custGeom>
            <a:noFill/>
            <a:ln w="28575" cap="flat">
              <a:solidFill>
                <a:schemeClr val="bg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Freeform 69"/>
            <p:cNvSpPr>
              <a:spLocks/>
            </p:cNvSpPr>
            <p:nvPr/>
          </p:nvSpPr>
          <p:spPr bwMode="auto">
            <a:xfrm>
              <a:off x="4032" y="1956"/>
              <a:ext cx="510" cy="1296"/>
            </a:xfrm>
            <a:custGeom>
              <a:avLst/>
              <a:gdLst>
                <a:gd name="T0" fmla="*/ 510 w 510"/>
                <a:gd name="T1" fmla="*/ 0 h 1296"/>
                <a:gd name="T2" fmla="*/ 300 w 510"/>
                <a:gd name="T3" fmla="*/ 1224 h 1296"/>
                <a:gd name="T4" fmla="*/ 0 w 510"/>
                <a:gd name="T5" fmla="*/ 433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0" h="1296">
                  <a:moveTo>
                    <a:pt x="510" y="0"/>
                  </a:moveTo>
                  <a:cubicBezTo>
                    <a:pt x="475" y="204"/>
                    <a:pt x="385" y="1152"/>
                    <a:pt x="300" y="1224"/>
                  </a:cubicBezTo>
                  <a:cubicBezTo>
                    <a:pt x="215" y="1296"/>
                    <a:pt x="62" y="598"/>
                    <a:pt x="0" y="433"/>
                  </a:cubicBezTo>
                </a:path>
              </a:pathLst>
            </a:custGeom>
            <a:noFill/>
            <a:ln w="5715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70"/>
            <p:cNvSpPr>
              <a:spLocks noChangeArrowheads="1"/>
            </p:cNvSpPr>
            <p:nvPr/>
          </p:nvSpPr>
          <p:spPr bwMode="auto">
            <a:xfrm flipH="1" flipV="1">
              <a:off x="3456" y="2640"/>
              <a:ext cx="1074" cy="288"/>
            </a:xfrm>
            <a:prstGeom prst="ellips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71"/>
            <p:cNvSpPr>
              <a:spLocks noChangeShapeType="1"/>
            </p:cNvSpPr>
            <p:nvPr/>
          </p:nvSpPr>
          <p:spPr bwMode="auto">
            <a:xfrm flipH="1" flipV="1">
              <a:off x="3984" y="1872"/>
              <a:ext cx="0" cy="168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72"/>
            <p:cNvSpPr>
              <a:spLocks noChangeShapeType="1"/>
            </p:cNvSpPr>
            <p:nvPr/>
          </p:nvSpPr>
          <p:spPr bwMode="auto">
            <a:xfrm flipH="1" flipV="1">
              <a:off x="3984" y="16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73"/>
            <p:cNvSpPr txBox="1">
              <a:spLocks noChangeArrowheads="1"/>
            </p:cNvSpPr>
            <p:nvPr/>
          </p:nvSpPr>
          <p:spPr bwMode="auto">
            <a:xfrm>
              <a:off x="3446" y="3530"/>
              <a:ext cx="238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x</a:t>
              </a:r>
            </a:p>
          </p:txBody>
        </p:sp>
        <p:sp>
          <p:nvSpPr>
            <p:cNvPr id="26" name="Text Box 74"/>
            <p:cNvSpPr txBox="1">
              <a:spLocks noChangeArrowheads="1"/>
            </p:cNvSpPr>
            <p:nvPr/>
          </p:nvSpPr>
          <p:spPr bwMode="auto">
            <a:xfrm>
              <a:off x="4694" y="3387"/>
              <a:ext cx="23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y</a:t>
              </a:r>
            </a:p>
          </p:txBody>
        </p:sp>
        <p:sp>
          <p:nvSpPr>
            <p:cNvPr id="27" name="Text Box 75"/>
            <p:cNvSpPr txBox="1">
              <a:spLocks noChangeArrowheads="1"/>
            </p:cNvSpPr>
            <p:nvPr/>
          </p:nvSpPr>
          <p:spPr bwMode="auto">
            <a:xfrm>
              <a:off x="4023" y="1466"/>
              <a:ext cx="225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z</a:t>
              </a:r>
            </a:p>
          </p:txBody>
        </p:sp>
        <p:sp>
          <p:nvSpPr>
            <p:cNvPr id="28" name="Text Box 76"/>
            <p:cNvSpPr txBox="1">
              <a:spLocks noChangeArrowheads="1"/>
            </p:cNvSpPr>
            <p:nvPr/>
          </p:nvSpPr>
          <p:spPr bwMode="auto">
            <a:xfrm>
              <a:off x="4023" y="3484"/>
              <a:ext cx="237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o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27584" y="4756127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</a:rPr>
              <a:t>范围：</a:t>
            </a:r>
          </a:p>
        </p:txBody>
      </p:sp>
      <p:graphicFrame>
        <p:nvGraphicFramePr>
          <p:cNvPr id="31" name="Object 13"/>
          <p:cNvGraphicFramePr>
            <a:graphicFrameLocks noChangeAspect="1"/>
          </p:cNvGraphicFramePr>
          <p:nvPr/>
        </p:nvGraphicFramePr>
        <p:xfrm>
          <a:off x="1017588" y="5529263"/>
          <a:ext cx="914400" cy="474662"/>
        </p:xfrm>
        <a:graphic>
          <a:graphicData uri="http://schemas.openxmlformats.org/presentationml/2006/ole">
            <p:oleObj spid="_x0000_s868355" name="Equation" r:id="rId4" imgW="342720" imgH="177480" progId="Equation.KSEE3">
              <p:embed/>
            </p:oleObj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195736" y="5498068"/>
            <a:ext cx="2797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/>
              <a:t>x,y</a:t>
            </a:r>
            <a:r>
              <a:rPr lang="zh-CN" altLang="en-US" sz="2800" b="1" dirty="0" smtClean="0"/>
              <a:t>可取任意实数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29" grpId="0"/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60152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  <a:latin typeface="+mj-ea"/>
                <a:ea typeface="+mj-ea"/>
              </a:rPr>
              <a:t>作业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5696" y="601524"/>
            <a:ext cx="2473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习题</a:t>
            </a:r>
            <a:r>
              <a:rPr lang="en-US" altLang="zh-CN" sz="2800" b="1" dirty="0" smtClean="0"/>
              <a:t>3.3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P100</a:t>
            </a:r>
            <a:endParaRPr lang="zh-CN" altLang="en-US" sz="28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07596" y="1700808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1,2,3,4</a:t>
            </a:r>
            <a:endParaRPr lang="zh-CN" altLang="en-US" sz="28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47544" y="2564904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6(3)(4)</a:t>
            </a:r>
            <a:endParaRPr lang="zh-CN" altLang="en-US" sz="28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2915816" y="2628201"/>
            <a:ext cx="32403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+mj-ea"/>
                <a:ea typeface="+mj-ea"/>
              </a:rPr>
              <a:t>§4  </a:t>
            </a:r>
            <a:r>
              <a:rPr lang="zh-CN" altLang="en-US" b="1" dirty="0" smtClean="0">
                <a:solidFill>
                  <a:schemeClr val="accent2"/>
                </a:solidFill>
                <a:latin typeface="+mj-ea"/>
                <a:ea typeface="+mj-ea"/>
              </a:rPr>
              <a:t>直纹面</a:t>
            </a:r>
            <a:endParaRPr lang="zh-CN" altLang="en-US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476" y="332656"/>
            <a:ext cx="6676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不难看出，柱面和锥面都是由直线构成的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158424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  <a:latin typeface="+mj-ea"/>
                <a:ea typeface="+mj-ea"/>
              </a:rPr>
              <a:t>定义：</a:t>
            </a:r>
            <a:r>
              <a:rPr lang="zh-CN" altLang="en-US" sz="2800" b="1" dirty="0" smtClean="0"/>
              <a:t>对于曲面</a:t>
            </a:r>
            <a:r>
              <a:rPr lang="en-US" altLang="zh-CN" sz="2800" b="1" dirty="0" smtClean="0"/>
              <a:t>S</a:t>
            </a:r>
            <a:r>
              <a:rPr lang="zh-CN" altLang="en-US" sz="2800" b="1" dirty="0" smtClean="0"/>
              <a:t>，如果存在一族直线使得这一族中的每条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直线全在</a:t>
            </a:r>
            <a:r>
              <a:rPr lang="en-US" altLang="zh-CN" sz="2800" b="1" dirty="0" smtClean="0"/>
              <a:t>S</a:t>
            </a:r>
            <a:r>
              <a:rPr lang="zh-CN" altLang="en-US" sz="2800" b="1" dirty="0" smtClean="0"/>
              <a:t>上；并且</a:t>
            </a:r>
            <a:r>
              <a:rPr lang="en-US" altLang="zh-CN" sz="2800" b="1" dirty="0" smtClean="0"/>
              <a:t>S</a:t>
            </a:r>
            <a:r>
              <a:rPr lang="zh-CN" altLang="en-US" sz="2800" b="1" dirty="0" smtClean="0"/>
              <a:t>上的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每个点都在</a:t>
            </a:r>
            <a:r>
              <a:rPr lang="zh-CN" altLang="en-US" sz="2800" b="1" dirty="0" smtClean="0"/>
              <a:t>这一族中的某一条直线上，则称</a:t>
            </a:r>
            <a:r>
              <a:rPr lang="en-US" altLang="zh-CN" sz="2800" b="1" dirty="0" smtClean="0"/>
              <a:t>S</a:t>
            </a:r>
            <a:r>
              <a:rPr lang="zh-CN" altLang="en-US" sz="2800" b="1" dirty="0" smtClean="0"/>
              <a:t>为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直纹面。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8396" y="2598584"/>
            <a:ext cx="6155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这样的一族直线称为</a:t>
            </a:r>
            <a:r>
              <a:rPr lang="en-US" altLang="zh-CN" sz="2800" b="1" dirty="0" smtClean="0"/>
              <a:t>S</a:t>
            </a:r>
            <a:r>
              <a:rPr lang="zh-CN" altLang="en-US" sz="2800" b="1" dirty="0" smtClean="0"/>
              <a:t>的一族</a:t>
            </a:r>
            <a:r>
              <a:rPr lang="zh-CN" altLang="en-US" sz="2800" b="1" dirty="0" smtClean="0">
                <a:solidFill>
                  <a:schemeClr val="accent1"/>
                </a:solidFill>
              </a:rPr>
              <a:t>直母线</a:t>
            </a:r>
            <a:r>
              <a:rPr lang="zh-CN" altLang="en-US" sz="2800" b="1" dirty="0" smtClean="0"/>
              <a:t>。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206" y="3491450"/>
            <a:ext cx="3902770" cy="2601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88774" y="3429000"/>
            <a:ext cx="329965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1880" y="107921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/>
                </a:solidFill>
              </a:rPr>
              <a:t>二次曲面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81754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1" dirty="0" smtClean="0">
                <a:solidFill>
                  <a:schemeClr val="accent3"/>
                </a:solidFill>
                <a:latin typeface="+mj-ea"/>
                <a:ea typeface="+mj-ea"/>
              </a:rPr>
              <a:t>直纹面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5549" y="817548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3"/>
                </a:solidFill>
              </a:rPr>
              <a:t>二次柱面，二次锥面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1" dirty="0" smtClean="0">
                <a:solidFill>
                  <a:schemeClr val="accent4"/>
                </a:solidFill>
                <a:latin typeface="+mj-ea"/>
                <a:ea typeface="+mj-ea"/>
              </a:rPr>
              <a:t>非直纹面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1051" y="23488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4"/>
                </a:solidFill>
              </a:rPr>
              <a:t>椭球面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63888" y="2329716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4"/>
                </a:solidFill>
              </a:rPr>
              <a:t>双叶双曲面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16216" y="2329716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4"/>
                </a:solidFill>
              </a:rPr>
              <a:t>椭圆抛物面</a:t>
            </a:r>
          </a:p>
        </p:txBody>
      </p:sp>
      <p:pic>
        <p:nvPicPr>
          <p:cNvPr id="10" name="Picture 27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85564" y="3405733"/>
            <a:ext cx="3162300" cy="189547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779912" y="3068960"/>
            <a:ext cx="1731963" cy="3657600"/>
          </a:xfrm>
          <a:prstGeom prst="rect">
            <a:avLst/>
          </a:prstGeom>
          <a:noFill/>
          <a:ln w="19050">
            <a:solidFill>
              <a:srgbClr val="CC3300"/>
            </a:solidFill>
            <a:miter lim="800000"/>
            <a:headEnd/>
            <a:tailEnd/>
          </a:ln>
          <a:effectLst/>
        </p:spPr>
      </p:pic>
      <p:pic>
        <p:nvPicPr>
          <p:cNvPr id="12" name="Picture 3" descr="D:\Users\Administrator\Pictures\数学\椭圆抛物面无直母线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3284984"/>
            <a:ext cx="3026182" cy="237626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2545740"/>
            <a:ext cx="6676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</a:rPr>
              <a:t>单叶双曲面，双曲抛物面</a:t>
            </a:r>
            <a:r>
              <a:rPr lang="zh-CN" altLang="en-US" sz="2800" b="1" dirty="0" smtClean="0"/>
              <a:t>是否是直纹面？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4365104"/>
            <a:ext cx="7398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2"/>
                </a:solidFill>
              </a:rPr>
              <a:t>利用代数方程来研究曲面的更细致的几何性质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548680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</a:rPr>
              <a:t>先来看单叶双曲面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995936" y="332656"/>
          <a:ext cx="2660650" cy="1004887"/>
        </p:xfrm>
        <a:graphic>
          <a:graphicData uri="http://schemas.openxmlformats.org/presentationml/2006/ole">
            <p:oleObj spid="_x0000_s932865" name="Equation" r:id="rId3" imgW="1231560" imgH="419040" progId="Equation.DSMT4">
              <p:embed/>
            </p:oleObj>
          </a:graphicData>
        </a:graphic>
      </p:graphicFrame>
      <p:pic>
        <p:nvPicPr>
          <p:cNvPr id="9" name="图片 8" descr="广州塔白天.jp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1979712" y="2852936"/>
            <a:ext cx="4776530" cy="35823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1560" y="1681644"/>
            <a:ext cx="7037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其中的特例，旋转单叶双曲面必然为直纹面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05273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回忆：</a:t>
            </a:r>
          </a:p>
        </p:txBody>
      </p:sp>
      <p:pic>
        <p:nvPicPr>
          <p:cNvPr id="3" name="Picture 3" descr="D:\Users\Administrator\Pictures\数学\单叶双曲面截线_c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988840"/>
            <a:ext cx="6444624" cy="273630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39552" y="5211197"/>
            <a:ext cx="8291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不仅仅是平行于</a:t>
            </a:r>
            <a:r>
              <a:rPr lang="en-US" altLang="zh-CN" sz="2800" b="1" dirty="0" err="1" smtClean="0"/>
              <a:t>xOz,yOz</a:t>
            </a:r>
            <a:r>
              <a:rPr lang="zh-CN" altLang="en-US" sz="2800" b="1" dirty="0" smtClean="0"/>
              <a:t>的平面有这样的性质，只要平行于</a:t>
            </a:r>
            <a:r>
              <a:rPr lang="en-US" altLang="zh-CN" sz="2800" b="1" dirty="0" smtClean="0"/>
              <a:t>z</a:t>
            </a:r>
            <a:r>
              <a:rPr lang="zh-CN" altLang="en-US" sz="2800" b="1" dirty="0" smtClean="0"/>
              <a:t>轴的平面都有类似的性质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332656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</a:rPr>
              <a:t>一般的单叶双曲面如何处理？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548680"/>
            <a:ext cx="6114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找平行于</a:t>
            </a:r>
            <a:r>
              <a:rPr lang="en-US" altLang="zh-CN" sz="2800" b="1" dirty="0" smtClean="0"/>
              <a:t>z</a:t>
            </a:r>
            <a:r>
              <a:rPr lang="zh-CN" altLang="en-US" sz="2800" b="1" dirty="0" smtClean="0"/>
              <a:t>轴的平面，与腰椭圆相切。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268760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只要在</a:t>
            </a:r>
            <a:r>
              <a:rPr lang="en-US" altLang="zh-CN" sz="2800" b="1" dirty="0" err="1" smtClean="0"/>
              <a:t>xOy</a:t>
            </a:r>
            <a:r>
              <a:rPr lang="zh-CN" altLang="en-US" sz="2800" b="1" dirty="0" smtClean="0"/>
              <a:t>平面上找与腰椭圆相切的直线，通过直线构造母线为</a:t>
            </a:r>
            <a:r>
              <a:rPr lang="en-US" altLang="zh-CN" sz="2800" b="1" dirty="0" smtClean="0"/>
              <a:t>z</a:t>
            </a:r>
            <a:r>
              <a:rPr lang="zh-CN" altLang="en-US" sz="2800" b="1" dirty="0" smtClean="0"/>
              <a:t>轴的柱面即得所求平面。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827584" y="2492896"/>
            <a:ext cx="7499969" cy="1004888"/>
            <a:chOff x="827584" y="2636912"/>
            <a:chExt cx="7499969" cy="1004888"/>
          </a:xfrm>
        </p:grpSpPr>
        <p:graphicFrame>
          <p:nvGraphicFramePr>
            <p:cNvPr id="914434" name="Object 2"/>
            <p:cNvGraphicFramePr>
              <a:graphicFrameLocks noChangeAspect="1"/>
            </p:cNvGraphicFramePr>
            <p:nvPr/>
          </p:nvGraphicFramePr>
          <p:xfrm>
            <a:off x="2555776" y="2636912"/>
            <a:ext cx="1590675" cy="1004888"/>
          </p:xfrm>
          <a:graphic>
            <a:graphicData uri="http://schemas.openxmlformats.org/presentationml/2006/ole">
              <p:oleObj spid="_x0000_s914434" name="Equation" r:id="rId3" imgW="736560" imgH="419040" progId="Equation.DSMT4">
                <p:embed/>
              </p:oleObj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827584" y="2852936"/>
              <a:ext cx="1627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设与椭圆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11960" y="2852936"/>
              <a:ext cx="23487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相切的直线为</a:t>
              </a: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6516216" y="2924175"/>
            <a:ext cx="1811337" cy="492125"/>
          </p:xfrm>
          <a:graphic>
            <a:graphicData uri="http://schemas.openxmlformats.org/presentationml/2006/ole">
              <p:oleObj spid="_x0000_s914436" name="Equation" r:id="rId4" imgW="749160" imgH="203040" progId="Equation.KSEE3">
                <p:embed/>
              </p:oleObj>
            </a:graphicData>
          </a:graphic>
        </p:graphicFrame>
      </p:grpSp>
      <p:graphicFrame>
        <p:nvGraphicFramePr>
          <p:cNvPr id="914438" name="Object 6"/>
          <p:cNvGraphicFramePr>
            <a:graphicFrameLocks noChangeAspect="1"/>
          </p:cNvGraphicFramePr>
          <p:nvPr/>
        </p:nvGraphicFramePr>
        <p:xfrm>
          <a:off x="2411760" y="3789040"/>
          <a:ext cx="1808163" cy="1582738"/>
        </p:xfrm>
        <a:graphic>
          <a:graphicData uri="http://schemas.openxmlformats.org/presentationml/2006/ole">
            <p:oleObj spid="_x0000_s914438" name="Equation" r:id="rId5" imgW="838080" imgH="66024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55576" y="429309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则方程组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83968" y="429309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有唯一解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5576" y="578610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不难求出：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2555776" y="5588571"/>
          <a:ext cx="3252036" cy="1008781"/>
        </p:xfrm>
        <a:graphic>
          <a:graphicData uri="http://schemas.openxmlformats.org/presentationml/2006/ole">
            <p:oleObj spid="_x0000_s914439" name="Equation" r:id="rId6" imgW="1269720" imgH="393480" progId="Equation.KSEE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142092" y="5805264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800" b="1" dirty="0" smtClean="0"/>
              <a:t>θ</a:t>
            </a:r>
            <a:r>
              <a:rPr lang="zh-CN" altLang="en-US" sz="2800" b="1" dirty="0" smtClean="0"/>
              <a:t>为参数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1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74663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现在来求平面</a:t>
            </a:r>
          </a:p>
        </p:txBody>
      </p:sp>
      <p:graphicFrame>
        <p:nvGraphicFramePr>
          <p:cNvPr id="915458" name="Object 2"/>
          <p:cNvGraphicFramePr>
            <a:graphicFrameLocks noChangeAspect="1"/>
          </p:cNvGraphicFramePr>
          <p:nvPr/>
        </p:nvGraphicFramePr>
        <p:xfrm>
          <a:off x="2987824" y="116632"/>
          <a:ext cx="3009900" cy="954088"/>
        </p:xfrm>
        <a:graphic>
          <a:graphicData uri="http://schemas.openxmlformats.org/presentationml/2006/ole">
            <p:oleObj spid="_x0000_s915458" name="Equation" r:id="rId3" imgW="1244520" imgH="393480" progId="Equation.KSEE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65189" y="1105580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与单叶双曲面的交线</a:t>
            </a:r>
          </a:p>
        </p:txBody>
      </p:sp>
      <p:graphicFrame>
        <p:nvGraphicFramePr>
          <p:cNvPr id="915459" name="Object 3"/>
          <p:cNvGraphicFramePr>
            <a:graphicFrameLocks noChangeAspect="1"/>
          </p:cNvGraphicFramePr>
          <p:nvPr/>
        </p:nvGraphicFramePr>
        <p:xfrm>
          <a:off x="823913" y="1858839"/>
          <a:ext cx="2876550" cy="2009775"/>
        </p:xfrm>
        <a:graphic>
          <a:graphicData uri="http://schemas.openxmlformats.org/presentationml/2006/ole">
            <p:oleObj spid="_x0000_s915459" name="Equation" r:id="rId4" imgW="1333440" imgH="83808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79912" y="2578919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改写为：</a:t>
            </a:r>
          </a:p>
        </p:txBody>
      </p:sp>
      <p:graphicFrame>
        <p:nvGraphicFramePr>
          <p:cNvPr id="915460" name="Object 4"/>
          <p:cNvGraphicFramePr>
            <a:graphicFrameLocks noChangeAspect="1"/>
          </p:cNvGraphicFramePr>
          <p:nvPr/>
        </p:nvGraphicFramePr>
        <p:xfrm>
          <a:off x="5292080" y="1786831"/>
          <a:ext cx="3233737" cy="2008187"/>
        </p:xfrm>
        <a:graphic>
          <a:graphicData uri="http://schemas.openxmlformats.org/presentationml/2006/ole">
            <p:oleObj spid="_x0000_s915460" name="Equation" r:id="rId5" imgW="1498320" imgH="83808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1560" y="4019079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两式相减得：</a:t>
            </a:r>
          </a:p>
        </p:txBody>
      </p:sp>
      <p:graphicFrame>
        <p:nvGraphicFramePr>
          <p:cNvPr id="915461" name="Object 5"/>
          <p:cNvGraphicFramePr>
            <a:graphicFrameLocks noChangeAspect="1"/>
          </p:cNvGraphicFramePr>
          <p:nvPr/>
        </p:nvGraphicFramePr>
        <p:xfrm>
          <a:off x="1373561" y="4509120"/>
          <a:ext cx="3622675" cy="995362"/>
        </p:xfrm>
        <a:graphic>
          <a:graphicData uri="http://schemas.openxmlformats.org/presentationml/2006/ole">
            <p:oleObj spid="_x0000_s915461" name="Equation" r:id="rId6" imgW="1523880" imgH="41904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9552" y="580526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即：</a:t>
            </a:r>
          </a:p>
        </p:txBody>
      </p:sp>
      <p:graphicFrame>
        <p:nvGraphicFramePr>
          <p:cNvPr id="915462" name="Object 6"/>
          <p:cNvGraphicFramePr>
            <a:graphicFrameLocks noChangeAspect="1"/>
          </p:cNvGraphicFramePr>
          <p:nvPr/>
        </p:nvGraphicFramePr>
        <p:xfrm>
          <a:off x="1354287" y="5631880"/>
          <a:ext cx="7004050" cy="935037"/>
        </p:xfrm>
        <a:graphic>
          <a:graphicData uri="http://schemas.openxmlformats.org/presentationml/2006/ole">
            <p:oleObj spid="_x0000_s915462" name="Equation" r:id="rId7" imgW="2946240" imgH="3934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1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1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6482" name="Object 2"/>
          <p:cNvGraphicFramePr>
            <a:graphicFrameLocks noChangeAspect="1"/>
          </p:cNvGraphicFramePr>
          <p:nvPr/>
        </p:nvGraphicFramePr>
        <p:xfrm>
          <a:off x="467544" y="962358"/>
          <a:ext cx="3424237" cy="2009775"/>
        </p:xfrm>
        <a:graphic>
          <a:graphicData uri="http://schemas.openxmlformats.org/presentationml/2006/ole">
            <p:oleObj spid="_x0000_s916482" name="Equation" r:id="rId4" imgW="1587240" imgH="838080" progId="Equation.DSMT4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7544" y="241484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即交线的方程为：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95936" y="153762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或</a:t>
            </a:r>
          </a:p>
        </p:txBody>
      </p:sp>
      <p:graphicFrame>
        <p:nvGraphicFramePr>
          <p:cNvPr id="916483" name="Object 3"/>
          <p:cNvGraphicFramePr>
            <a:graphicFrameLocks noChangeAspect="1"/>
          </p:cNvGraphicFramePr>
          <p:nvPr/>
        </p:nvGraphicFramePr>
        <p:xfrm>
          <a:off x="4644008" y="896005"/>
          <a:ext cx="3424237" cy="2009775"/>
        </p:xfrm>
        <a:graphic>
          <a:graphicData uri="http://schemas.openxmlformats.org/presentationml/2006/ole">
            <p:oleObj spid="_x0000_s916483" name="Equation" r:id="rId5" imgW="1587240" imgH="83808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9552" y="3049796"/>
            <a:ext cx="3978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当</a:t>
            </a:r>
            <a:r>
              <a:rPr lang="el-GR" altLang="zh-CN" sz="2800" b="1" dirty="0" smtClean="0"/>
              <a:t>θ</a:t>
            </a:r>
            <a:r>
              <a:rPr lang="zh-CN" altLang="en-US" sz="2800" b="1" dirty="0" smtClean="0"/>
              <a:t>确定时，为两条直线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6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39552" y="746701"/>
            <a:ext cx="482453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/>
              <a:t>用</a:t>
            </a:r>
            <a:r>
              <a:rPr kumimoji="1" lang="zh-CN" altLang="en-US" sz="2800" b="1" dirty="0"/>
              <a:t>坐标</a:t>
            </a:r>
            <a:r>
              <a:rPr kumimoji="1" lang="zh-CN" altLang="en-US" sz="2800" b="1" dirty="0" smtClean="0"/>
              <a:t>面</a:t>
            </a:r>
            <a:r>
              <a:rPr kumimoji="1" lang="en-US" altLang="zh-CN" sz="2800" b="1" dirty="0" err="1" smtClean="0"/>
              <a:t>xOz,yOz</a:t>
            </a:r>
            <a:r>
              <a:rPr kumimoji="1" lang="zh-CN" altLang="en-US" sz="2800" b="1" dirty="0" smtClean="0"/>
              <a:t>与曲面相截的交线分别为</a:t>
            </a:r>
            <a:endParaRPr kumimoji="1" lang="zh-CN" altLang="en-US" sz="2800" b="1" dirty="0"/>
          </a:p>
        </p:txBody>
      </p:sp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558001" y="1772816"/>
          <a:ext cx="1709743" cy="1224136"/>
        </p:xfrm>
        <a:graphic>
          <a:graphicData uri="http://schemas.openxmlformats.org/presentationml/2006/ole">
            <p:oleObj spid="_x0000_s908291" name="Equation" r:id="rId4" imgW="672840" imgH="4824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1560" y="4462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</a:rPr>
              <a:t>形状</a:t>
            </a:r>
          </a:p>
        </p:txBody>
      </p: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5891286" y="404664"/>
            <a:ext cx="2497138" cy="3152775"/>
            <a:chOff x="3168" y="1466"/>
            <a:chExt cx="1764" cy="2414"/>
          </a:xfrm>
        </p:grpSpPr>
        <p:sp>
          <p:nvSpPr>
            <p:cNvPr id="9" name="Line 60"/>
            <p:cNvSpPr>
              <a:spLocks noChangeShapeType="1"/>
            </p:cNvSpPr>
            <p:nvPr/>
          </p:nvSpPr>
          <p:spPr bwMode="auto">
            <a:xfrm flipH="1" flipV="1">
              <a:off x="3312" y="3552"/>
              <a:ext cx="13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61"/>
            <p:cNvSpPr>
              <a:spLocks noChangeShapeType="1"/>
            </p:cNvSpPr>
            <p:nvPr/>
          </p:nvSpPr>
          <p:spPr bwMode="auto">
            <a:xfrm flipH="1" flipV="1">
              <a:off x="3984" y="3552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62"/>
            <p:cNvSpPr>
              <a:spLocks noChangeShapeType="1"/>
            </p:cNvSpPr>
            <p:nvPr/>
          </p:nvSpPr>
          <p:spPr bwMode="auto">
            <a:xfrm flipV="1">
              <a:off x="3648" y="3216"/>
              <a:ext cx="768" cy="6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63"/>
            <p:cNvSpPr>
              <a:spLocks/>
            </p:cNvSpPr>
            <p:nvPr/>
          </p:nvSpPr>
          <p:spPr bwMode="auto">
            <a:xfrm flipH="1" flipV="1">
              <a:off x="3669" y="1896"/>
              <a:ext cx="615" cy="489"/>
            </a:xfrm>
            <a:custGeom>
              <a:avLst/>
              <a:gdLst>
                <a:gd name="T0" fmla="*/ 615 w 615"/>
                <a:gd name="T1" fmla="*/ 0 h 489"/>
                <a:gd name="T2" fmla="*/ 0 w 615"/>
                <a:gd name="T3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5" h="489">
                  <a:moveTo>
                    <a:pt x="615" y="0"/>
                  </a:moveTo>
                  <a:lnTo>
                    <a:pt x="0" y="489"/>
                  </a:lnTo>
                </a:path>
              </a:pathLst>
            </a:custGeom>
            <a:noFill/>
            <a:ln w="28575" cap="flat">
              <a:solidFill>
                <a:schemeClr val="bg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64"/>
            <p:cNvSpPr>
              <a:spLocks noChangeShapeType="1"/>
            </p:cNvSpPr>
            <p:nvPr/>
          </p:nvSpPr>
          <p:spPr bwMode="auto">
            <a:xfrm flipH="1" flipV="1">
              <a:off x="3168" y="2123"/>
              <a:ext cx="163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65"/>
            <p:cNvSpPr>
              <a:spLocks noChangeArrowheads="1"/>
            </p:cNvSpPr>
            <p:nvPr/>
          </p:nvSpPr>
          <p:spPr bwMode="auto">
            <a:xfrm flipH="1" flipV="1">
              <a:off x="3168" y="1872"/>
              <a:ext cx="1632" cy="528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Freeform 66"/>
            <p:cNvSpPr>
              <a:spLocks/>
            </p:cNvSpPr>
            <p:nvPr/>
          </p:nvSpPr>
          <p:spPr bwMode="auto">
            <a:xfrm flipH="1" flipV="1">
              <a:off x="3168" y="2112"/>
              <a:ext cx="1632" cy="1440"/>
            </a:xfrm>
            <a:custGeom>
              <a:avLst/>
              <a:gdLst>
                <a:gd name="T0" fmla="*/ 0 w 1632"/>
                <a:gd name="T1" fmla="*/ 1440 h 1440"/>
                <a:gd name="T2" fmla="*/ 816 w 1632"/>
                <a:gd name="T3" fmla="*/ 0 h 1440"/>
                <a:gd name="T4" fmla="*/ 1632 w 1632"/>
                <a:gd name="T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32" h="1440">
                  <a:moveTo>
                    <a:pt x="0" y="1440"/>
                  </a:moveTo>
                  <a:cubicBezTo>
                    <a:pt x="272" y="720"/>
                    <a:pt x="544" y="0"/>
                    <a:pt x="816" y="0"/>
                  </a:cubicBezTo>
                  <a:cubicBezTo>
                    <a:pt x="1088" y="0"/>
                    <a:pt x="1496" y="1200"/>
                    <a:pt x="1632" y="1440"/>
                  </a:cubicBezTo>
                </a:path>
              </a:pathLst>
            </a:cu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67"/>
            <p:cNvSpPr>
              <a:spLocks/>
            </p:cNvSpPr>
            <p:nvPr/>
          </p:nvSpPr>
          <p:spPr bwMode="auto">
            <a:xfrm flipH="1" flipV="1">
              <a:off x="3678" y="1887"/>
              <a:ext cx="609" cy="1749"/>
            </a:xfrm>
            <a:custGeom>
              <a:avLst/>
              <a:gdLst>
                <a:gd name="T0" fmla="*/ 0 w 609"/>
                <a:gd name="T1" fmla="*/ 1749 h 1749"/>
                <a:gd name="T2" fmla="*/ 303 w 609"/>
                <a:gd name="T3" fmla="*/ 84 h 1749"/>
                <a:gd name="T4" fmla="*/ 609 w 609"/>
                <a:gd name="T5" fmla="*/ 1242 h 1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9" h="1749">
                  <a:moveTo>
                    <a:pt x="0" y="1749"/>
                  </a:moveTo>
                  <a:cubicBezTo>
                    <a:pt x="50" y="1472"/>
                    <a:pt x="202" y="168"/>
                    <a:pt x="303" y="84"/>
                  </a:cubicBezTo>
                  <a:cubicBezTo>
                    <a:pt x="404" y="0"/>
                    <a:pt x="545" y="1001"/>
                    <a:pt x="609" y="1242"/>
                  </a:cubicBezTo>
                </a:path>
              </a:pathLst>
            </a:custGeom>
            <a:noFill/>
            <a:ln w="57150" cmpd="sng">
              <a:solidFill>
                <a:srgbClr val="66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68"/>
            <p:cNvSpPr>
              <a:spLocks/>
            </p:cNvSpPr>
            <p:nvPr/>
          </p:nvSpPr>
          <p:spPr bwMode="auto">
            <a:xfrm>
              <a:off x="4032" y="1956"/>
              <a:ext cx="510" cy="439"/>
            </a:xfrm>
            <a:custGeom>
              <a:avLst/>
              <a:gdLst>
                <a:gd name="T0" fmla="*/ 0 w 510"/>
                <a:gd name="T1" fmla="*/ 439 h 439"/>
                <a:gd name="T2" fmla="*/ 510 w 510"/>
                <a:gd name="T3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0" h="439">
                  <a:moveTo>
                    <a:pt x="0" y="439"/>
                  </a:moveTo>
                  <a:lnTo>
                    <a:pt x="510" y="0"/>
                  </a:lnTo>
                </a:path>
              </a:pathLst>
            </a:custGeom>
            <a:noFill/>
            <a:ln w="28575" cap="flat">
              <a:solidFill>
                <a:schemeClr val="bg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69"/>
            <p:cNvSpPr>
              <a:spLocks/>
            </p:cNvSpPr>
            <p:nvPr/>
          </p:nvSpPr>
          <p:spPr bwMode="auto">
            <a:xfrm>
              <a:off x="4032" y="1956"/>
              <a:ext cx="510" cy="1296"/>
            </a:xfrm>
            <a:custGeom>
              <a:avLst/>
              <a:gdLst>
                <a:gd name="T0" fmla="*/ 510 w 510"/>
                <a:gd name="T1" fmla="*/ 0 h 1296"/>
                <a:gd name="T2" fmla="*/ 300 w 510"/>
                <a:gd name="T3" fmla="*/ 1224 h 1296"/>
                <a:gd name="T4" fmla="*/ 0 w 510"/>
                <a:gd name="T5" fmla="*/ 433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0" h="1296">
                  <a:moveTo>
                    <a:pt x="510" y="0"/>
                  </a:moveTo>
                  <a:cubicBezTo>
                    <a:pt x="475" y="204"/>
                    <a:pt x="385" y="1152"/>
                    <a:pt x="300" y="1224"/>
                  </a:cubicBezTo>
                  <a:cubicBezTo>
                    <a:pt x="215" y="1296"/>
                    <a:pt x="62" y="598"/>
                    <a:pt x="0" y="433"/>
                  </a:cubicBezTo>
                </a:path>
              </a:pathLst>
            </a:custGeom>
            <a:noFill/>
            <a:ln w="5715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70"/>
            <p:cNvSpPr>
              <a:spLocks noChangeArrowheads="1"/>
            </p:cNvSpPr>
            <p:nvPr/>
          </p:nvSpPr>
          <p:spPr bwMode="auto">
            <a:xfrm flipH="1" flipV="1">
              <a:off x="3456" y="2640"/>
              <a:ext cx="1074" cy="288"/>
            </a:xfrm>
            <a:prstGeom prst="ellips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71"/>
            <p:cNvSpPr>
              <a:spLocks noChangeShapeType="1"/>
            </p:cNvSpPr>
            <p:nvPr/>
          </p:nvSpPr>
          <p:spPr bwMode="auto">
            <a:xfrm flipH="1" flipV="1">
              <a:off x="3984" y="1872"/>
              <a:ext cx="0" cy="168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72"/>
            <p:cNvSpPr>
              <a:spLocks noChangeShapeType="1"/>
            </p:cNvSpPr>
            <p:nvPr/>
          </p:nvSpPr>
          <p:spPr bwMode="auto">
            <a:xfrm flipH="1" flipV="1">
              <a:off x="3984" y="16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73"/>
            <p:cNvSpPr txBox="1">
              <a:spLocks noChangeArrowheads="1"/>
            </p:cNvSpPr>
            <p:nvPr/>
          </p:nvSpPr>
          <p:spPr bwMode="auto">
            <a:xfrm>
              <a:off x="3446" y="3530"/>
              <a:ext cx="238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x</a:t>
              </a:r>
            </a:p>
          </p:txBody>
        </p:sp>
        <p:sp>
          <p:nvSpPr>
            <p:cNvPr id="23" name="Text Box 74"/>
            <p:cNvSpPr txBox="1">
              <a:spLocks noChangeArrowheads="1"/>
            </p:cNvSpPr>
            <p:nvPr/>
          </p:nvSpPr>
          <p:spPr bwMode="auto">
            <a:xfrm>
              <a:off x="4694" y="3387"/>
              <a:ext cx="23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y</a:t>
              </a:r>
            </a:p>
          </p:txBody>
        </p:sp>
        <p:sp>
          <p:nvSpPr>
            <p:cNvPr id="24" name="Text Box 75"/>
            <p:cNvSpPr txBox="1">
              <a:spLocks noChangeArrowheads="1"/>
            </p:cNvSpPr>
            <p:nvPr/>
          </p:nvSpPr>
          <p:spPr bwMode="auto">
            <a:xfrm>
              <a:off x="4023" y="1466"/>
              <a:ext cx="225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z</a:t>
              </a:r>
            </a:p>
          </p:txBody>
        </p:sp>
        <p:sp>
          <p:nvSpPr>
            <p:cNvPr id="25" name="Text Box 76"/>
            <p:cNvSpPr txBox="1">
              <a:spLocks noChangeArrowheads="1"/>
            </p:cNvSpPr>
            <p:nvPr/>
          </p:nvSpPr>
          <p:spPr bwMode="auto">
            <a:xfrm>
              <a:off x="4023" y="3484"/>
              <a:ext cx="237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o</a:t>
              </a:r>
            </a:p>
          </p:txBody>
        </p:sp>
      </p:grpSp>
      <p:graphicFrame>
        <p:nvGraphicFramePr>
          <p:cNvPr id="908292" name="Object 4"/>
          <p:cNvGraphicFramePr>
            <a:graphicFrameLocks noChangeAspect="1"/>
          </p:cNvGraphicFramePr>
          <p:nvPr/>
        </p:nvGraphicFramePr>
        <p:xfrm>
          <a:off x="3003550" y="1772097"/>
          <a:ext cx="1677988" cy="1223962"/>
        </p:xfrm>
        <a:graphic>
          <a:graphicData uri="http://schemas.openxmlformats.org/presentationml/2006/ole">
            <p:oleObj spid="_x0000_s908292" name="Equation" r:id="rId5" imgW="660240" imgH="482400" progId="Equation.DSMT4">
              <p:embed/>
            </p:oleObj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40375" y="3121804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为抛物线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2080" y="3789040"/>
            <a:ext cx="4376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用</a:t>
            </a:r>
            <a:r>
              <a:rPr lang="en-US" altLang="zh-CN" sz="2800" b="1" dirty="0" smtClean="0"/>
              <a:t>y=h</a:t>
            </a:r>
            <a:r>
              <a:rPr lang="zh-CN" altLang="en-US" sz="2800" b="1" dirty="0" smtClean="0"/>
              <a:t>的平面相截，交线为</a:t>
            </a:r>
          </a:p>
        </p:txBody>
      </p:sp>
      <p:graphicFrame>
        <p:nvGraphicFramePr>
          <p:cNvPr id="908295" name="Object 7"/>
          <p:cNvGraphicFramePr>
            <a:graphicFrameLocks noChangeAspect="1"/>
          </p:cNvGraphicFramePr>
          <p:nvPr/>
        </p:nvGraphicFramePr>
        <p:xfrm>
          <a:off x="723900" y="4365625"/>
          <a:ext cx="2359025" cy="1741488"/>
        </p:xfrm>
        <a:graphic>
          <a:graphicData uri="http://schemas.openxmlformats.org/presentationml/2006/ole">
            <p:oleObj spid="_x0000_s908295" name="Equation" r:id="rId6" imgW="927000" imgH="685800" progId="Equation.DSMT4">
              <p:embed/>
            </p:oleObj>
          </a:graphicData>
        </a:graphic>
      </p:graphicFrame>
      <p:graphicFrame>
        <p:nvGraphicFramePr>
          <p:cNvPr id="908296" name="Object 8"/>
          <p:cNvGraphicFramePr>
            <a:graphicFrameLocks noChangeAspect="1"/>
          </p:cNvGraphicFramePr>
          <p:nvPr/>
        </p:nvGraphicFramePr>
        <p:xfrm>
          <a:off x="4219575" y="4351338"/>
          <a:ext cx="2325688" cy="1741487"/>
        </p:xfrm>
        <a:graphic>
          <a:graphicData uri="http://schemas.openxmlformats.org/presentationml/2006/ole">
            <p:oleObj spid="_x0000_s908296" name="Equation" r:id="rId7" imgW="914400" imgH="685800" progId="Equation.DSMT4">
              <p:embed/>
            </p:oleObj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491880" y="486916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即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1560" y="623731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也为抛物线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0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0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" grpId="0"/>
      <p:bldP spid="28" grpId="0"/>
      <p:bldP spid="32" grpId="0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340" y="3845366"/>
            <a:ext cx="80681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b="1" dirty="0" smtClean="0"/>
              <a:t>这族直线中的任意直线均完全落在曲面上。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dirty="0" smtClean="0"/>
              <a:t>任给曲面上一点</a:t>
            </a:r>
            <a:r>
              <a:rPr lang="en-US" altLang="zh-CN" sz="2800" b="1" dirty="0" smtClean="0"/>
              <a:t>M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(x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,y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,z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),</a:t>
            </a:r>
            <a:r>
              <a:rPr lang="zh-CN" altLang="en-US" sz="2800" b="1" dirty="0" smtClean="0"/>
              <a:t>由</a:t>
            </a:r>
            <a:r>
              <a:rPr lang="en-US" altLang="zh-CN" sz="2800" b="1" dirty="0" smtClean="0"/>
              <a:t>(x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,y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可以确定</a:t>
            </a:r>
            <a:r>
              <a:rPr lang="el-GR" altLang="zh-CN" sz="2800" b="1" dirty="0" smtClean="0"/>
              <a:t>θ</a:t>
            </a:r>
            <a:r>
              <a:rPr lang="zh-CN" altLang="en-US" sz="2800" b="1" dirty="0" smtClean="0"/>
              <a:t>，从而确定与腰椭圆相切的平面。点</a:t>
            </a:r>
            <a:r>
              <a:rPr lang="en-US" altLang="zh-CN" sz="2800" b="1" dirty="0" smtClean="0"/>
              <a:t>M</a:t>
            </a:r>
            <a:r>
              <a:rPr lang="en-US" altLang="zh-CN" sz="2800" b="1" baseline="-25000" dirty="0" smtClean="0"/>
              <a:t>0</a:t>
            </a:r>
            <a:r>
              <a:rPr lang="zh-CN" altLang="en-US" sz="2800" b="1" dirty="0" smtClean="0"/>
              <a:t>既落在曲面上，也落在平面上，故落在相交的直母线上</a:t>
            </a:r>
            <a:endParaRPr lang="en-US" altLang="zh-CN" sz="28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10476" y="5858108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纯粹几何的证明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260648"/>
            <a:ext cx="5421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由于</a:t>
            </a:r>
            <a:r>
              <a:rPr lang="el-GR" altLang="zh-CN" sz="2800" b="1" dirty="0" smtClean="0"/>
              <a:t>θ</a:t>
            </a:r>
            <a:r>
              <a:rPr lang="zh-CN" altLang="en-US" sz="2800" b="1" dirty="0" smtClean="0"/>
              <a:t>在变动，不妨取定其中一族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558832" y="908720"/>
          <a:ext cx="3424237" cy="2009775"/>
        </p:xfrm>
        <a:graphic>
          <a:graphicData uri="http://schemas.openxmlformats.org/presentationml/2006/ole">
            <p:oleObj spid="_x0000_s917506" name="Equation" r:id="rId4" imgW="1587240" imgH="83808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8832" y="3068960"/>
            <a:ext cx="7037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现在来说明这是单叶双曲面的一族直母线。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977788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至此我们得到一族直线。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3625860"/>
            <a:ext cx="775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要证明这族直线就是曲面的直母线，需要证明：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4203085"/>
            <a:ext cx="78488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b="1" dirty="0" smtClean="0"/>
              <a:t>这一族直线全落在</a:t>
            </a:r>
            <a:r>
              <a:rPr lang="en-US" altLang="zh-CN" sz="2800" b="1" dirty="0" smtClean="0"/>
              <a:t>S</a:t>
            </a:r>
            <a:r>
              <a:rPr lang="zh-CN" altLang="en-US" sz="2800" b="1" dirty="0" smtClean="0"/>
              <a:t>上；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2800" b="1" dirty="0" smtClean="0"/>
              <a:t>S</a:t>
            </a:r>
            <a:r>
              <a:rPr lang="zh-CN" altLang="en-US" sz="2800" b="1" dirty="0" smtClean="0"/>
              <a:t>上的每个点都在这一族中的某一条直线上。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979712" y="980728"/>
          <a:ext cx="4735107" cy="1944216"/>
        </p:xfrm>
        <a:graphic>
          <a:graphicData uri="http://schemas.openxmlformats.org/presentationml/2006/ole">
            <p:oleObj spid="_x0000_s924674" name="Equation" r:id="rId3" imgW="1917360" imgH="787320" progId="Equation.KSEE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9552" y="332656"/>
            <a:ext cx="5928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令</a:t>
            </a:r>
            <a:r>
              <a:rPr lang="en-US" altLang="zh-CN" sz="2800" b="1" dirty="0" smtClean="0"/>
              <a:t>(</a:t>
            </a:r>
            <a:r>
              <a:rPr lang="el-GR" altLang="zh-CN" sz="2800" b="1" dirty="0" smtClean="0"/>
              <a:t>μ</a:t>
            </a:r>
            <a:r>
              <a:rPr lang="en-US" altLang="zh-CN" sz="2800" b="1" dirty="0" smtClean="0"/>
              <a:t>,</a:t>
            </a:r>
            <a:r>
              <a:rPr lang="el-GR" altLang="zh-CN" sz="2800" b="1" dirty="0" smtClean="0"/>
              <a:t>ν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取遍全部不为零的实数对，有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73115" y="908720"/>
          <a:ext cx="3355341" cy="1944216"/>
        </p:xfrm>
        <a:graphic>
          <a:graphicData uri="http://schemas.openxmlformats.org/presentationml/2006/ole">
            <p:oleObj spid="_x0000_s925698" name="Equation" r:id="rId3" imgW="1358640" imgH="787320" progId="Equation.KSEE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 flipH="1">
            <a:off x="539551" y="242645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注意到我们开始使用的条件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95936" y="155679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等价于</a:t>
            </a:r>
          </a:p>
        </p:txBody>
      </p:sp>
      <p:graphicFrame>
        <p:nvGraphicFramePr>
          <p:cNvPr id="925699" name="Object 3"/>
          <p:cNvGraphicFramePr>
            <a:graphicFrameLocks noChangeAspect="1"/>
          </p:cNvGraphicFramePr>
          <p:nvPr/>
        </p:nvGraphicFramePr>
        <p:xfrm>
          <a:off x="5292080" y="908248"/>
          <a:ext cx="3355975" cy="1944688"/>
        </p:xfrm>
        <a:graphic>
          <a:graphicData uri="http://schemas.openxmlformats.org/presentationml/2006/ole">
            <p:oleObj spid="_x0000_s925699" name="Equation" r:id="rId4" imgW="1358640" imgH="787320" progId="Equation.KSEE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1560" y="3140968"/>
            <a:ext cx="6316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同样的过程，可以得到另外一族直母线</a:t>
            </a:r>
          </a:p>
        </p:txBody>
      </p:sp>
      <p:graphicFrame>
        <p:nvGraphicFramePr>
          <p:cNvPr id="925700" name="Object 4"/>
          <p:cNvGraphicFramePr>
            <a:graphicFrameLocks noChangeAspect="1"/>
          </p:cNvGraphicFramePr>
          <p:nvPr/>
        </p:nvGraphicFramePr>
        <p:xfrm>
          <a:off x="1892300" y="3789363"/>
          <a:ext cx="4799013" cy="1943100"/>
        </p:xfrm>
        <a:graphic>
          <a:graphicData uri="http://schemas.openxmlformats.org/presentationml/2006/ole">
            <p:oleObj spid="_x0000_s925700" name="Equation" r:id="rId5" imgW="1942920" imgH="787320" progId="Equation.KSEE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560" y="5949280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即有两族不同的直母线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9205" y="2492896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使用代数方程的威力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3429000"/>
            <a:ext cx="8119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2"/>
                </a:solidFill>
              </a:rPr>
              <a:t>看到了原先单纯用几何方法很难发现的精细的规律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0081" y="241484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</a:rPr>
              <a:t>两族直母线的关系</a:t>
            </a:r>
          </a:p>
        </p:txBody>
      </p:sp>
      <p:pic>
        <p:nvPicPr>
          <p:cNvPr id="926723" name="Picture 3" descr="D:\Users\Administrator\Pictures\数学\单叶双曲面直母线_c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268760"/>
            <a:ext cx="4308694" cy="1993648"/>
          </a:xfrm>
          <a:prstGeom prst="rect">
            <a:avLst/>
          </a:prstGeom>
          <a:noFill/>
        </p:spPr>
      </p:pic>
      <p:pic>
        <p:nvPicPr>
          <p:cNvPr id="926724" name="Picture 4" descr="D:\Users\Administrator\Pictures\数学\直母线关系_c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1124744"/>
            <a:ext cx="2016224" cy="22002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267744" y="3769876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观察他们之间的相互位置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013176"/>
            <a:ext cx="79928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b="1" dirty="0" smtClean="0"/>
              <a:t>同族直母线中的直线两两异面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dirty="0" smtClean="0"/>
              <a:t>一族直母线中的任意一条直线与另外一族中的所有直线都共面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88640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zh-CN" altLang="en-US" sz="2800" b="1" dirty="0" smtClean="0">
                <a:solidFill>
                  <a:schemeClr val="tx2"/>
                </a:solidFill>
              </a:rPr>
              <a:t>同族直母线两两异面</a:t>
            </a:r>
            <a:endParaRPr lang="en-US" altLang="zh-CN" sz="2800" b="1" dirty="0" smtClean="0">
              <a:solidFill>
                <a:schemeClr val="tx2"/>
              </a:solidFill>
            </a:endParaRPr>
          </a:p>
        </p:txBody>
      </p:sp>
      <p:graphicFrame>
        <p:nvGraphicFramePr>
          <p:cNvPr id="962562" name="Object 2"/>
          <p:cNvGraphicFramePr>
            <a:graphicFrameLocks noChangeAspect="1"/>
          </p:cNvGraphicFramePr>
          <p:nvPr/>
        </p:nvGraphicFramePr>
        <p:xfrm>
          <a:off x="251520" y="764704"/>
          <a:ext cx="4104456" cy="1778355"/>
        </p:xfrm>
        <a:graphic>
          <a:graphicData uri="http://schemas.openxmlformats.org/presentationml/2006/ole">
            <p:oleObj spid="_x0000_s962562" name="Equation" r:id="rId3" imgW="1815840" imgH="787320" progId="Equation.KSEE3">
              <p:embed/>
            </p:oleObj>
          </a:graphicData>
        </a:graphic>
      </p:graphicFrame>
      <p:graphicFrame>
        <p:nvGraphicFramePr>
          <p:cNvPr id="962563" name="Object 3"/>
          <p:cNvGraphicFramePr>
            <a:graphicFrameLocks noChangeAspect="1"/>
          </p:cNvGraphicFramePr>
          <p:nvPr/>
        </p:nvGraphicFramePr>
        <p:xfrm>
          <a:off x="4673030" y="764704"/>
          <a:ext cx="4117975" cy="1747837"/>
        </p:xfrm>
        <a:graphic>
          <a:graphicData uri="http://schemas.openxmlformats.org/presentationml/2006/ole">
            <p:oleObj spid="_x0000_s962563" name="Equation" r:id="rId4" imgW="1854000" imgH="787320" progId="Equation.KSEE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2636912"/>
            <a:ext cx="5955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可以求出两直线的方向向量分别为：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39552" y="3284984"/>
          <a:ext cx="3888432" cy="964799"/>
        </p:xfrm>
        <a:graphic>
          <a:graphicData uri="http://schemas.openxmlformats.org/presentationml/2006/ole">
            <p:oleObj spid="_x0000_s962564" name="Equation" r:id="rId5" imgW="1688760" imgH="419040" progId="Equation.KSEE3">
              <p:embed/>
            </p:oleObj>
          </a:graphicData>
        </a:graphic>
      </p:graphicFrame>
      <p:graphicFrame>
        <p:nvGraphicFramePr>
          <p:cNvPr id="962565" name="Object 5"/>
          <p:cNvGraphicFramePr>
            <a:graphicFrameLocks noChangeAspect="1"/>
          </p:cNvGraphicFramePr>
          <p:nvPr/>
        </p:nvGraphicFramePr>
        <p:xfrm>
          <a:off x="4903217" y="3284414"/>
          <a:ext cx="3948113" cy="965200"/>
        </p:xfrm>
        <a:graphic>
          <a:graphicData uri="http://schemas.openxmlformats.org/presentationml/2006/ole">
            <p:oleObj spid="_x0000_s962565" name="Equation" r:id="rId6" imgW="1714320" imgH="419040" progId="Equation.KSEE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9552" y="4365104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还需要在两条直线上各取一个点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6136" y="4365104"/>
            <a:ext cx="2981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令</a:t>
            </a:r>
            <a:r>
              <a:rPr lang="en-US" altLang="zh-CN" sz="2800" b="1" dirty="0" smtClean="0"/>
              <a:t>z=0,</a:t>
            </a:r>
            <a:r>
              <a:rPr lang="zh-CN" altLang="en-US" sz="2800" b="1" dirty="0" smtClean="0"/>
              <a:t>可分别解得</a:t>
            </a:r>
          </a:p>
        </p:txBody>
      </p:sp>
      <p:graphicFrame>
        <p:nvGraphicFramePr>
          <p:cNvPr id="962566" name="Object 6"/>
          <p:cNvGraphicFramePr>
            <a:graphicFrameLocks noChangeAspect="1"/>
          </p:cNvGraphicFramePr>
          <p:nvPr/>
        </p:nvGraphicFramePr>
        <p:xfrm>
          <a:off x="629543" y="5013176"/>
          <a:ext cx="3654425" cy="1052512"/>
        </p:xfrm>
        <a:graphic>
          <a:graphicData uri="http://schemas.openxmlformats.org/presentationml/2006/ole">
            <p:oleObj spid="_x0000_s962566" name="Equation" r:id="rId7" imgW="1587240" imgH="457200" progId="Equation.KSEE3">
              <p:embed/>
            </p:oleObj>
          </a:graphicData>
        </a:graphic>
      </p:graphicFrame>
      <p:graphicFrame>
        <p:nvGraphicFramePr>
          <p:cNvPr id="962567" name="Object 7"/>
          <p:cNvGraphicFramePr>
            <a:graphicFrameLocks noChangeAspect="1"/>
          </p:cNvGraphicFramePr>
          <p:nvPr/>
        </p:nvGraphicFramePr>
        <p:xfrm>
          <a:off x="4733999" y="5013176"/>
          <a:ext cx="3654425" cy="1052513"/>
        </p:xfrm>
        <a:graphic>
          <a:graphicData uri="http://schemas.openxmlformats.org/presentationml/2006/ole">
            <p:oleObj spid="_x0000_s962567" name="Equation" r:id="rId8" imgW="1587240" imgH="457200" progId="Equation.KSEE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7544" y="6165304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要说明异面，只需计算：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6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6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6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3586" name="Object 2"/>
          <p:cNvGraphicFramePr>
            <a:graphicFrameLocks noChangeAspect="1"/>
          </p:cNvGraphicFramePr>
          <p:nvPr/>
        </p:nvGraphicFramePr>
        <p:xfrm>
          <a:off x="381000" y="115888"/>
          <a:ext cx="8391525" cy="2806700"/>
        </p:xfrm>
        <a:graphic>
          <a:graphicData uri="http://schemas.openxmlformats.org/presentationml/2006/ole">
            <p:oleObj spid="_x0000_s963586" name="Equation" r:id="rId3" imgW="3644640" imgH="1218960" progId="Equation.KSEE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9552" y="306896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可改写为</a:t>
            </a:r>
          </a:p>
        </p:txBody>
      </p:sp>
      <p:graphicFrame>
        <p:nvGraphicFramePr>
          <p:cNvPr id="963587" name="Object 3"/>
          <p:cNvGraphicFramePr>
            <a:graphicFrameLocks noChangeAspect="1"/>
          </p:cNvGraphicFramePr>
          <p:nvPr/>
        </p:nvGraphicFramePr>
        <p:xfrm>
          <a:off x="706438" y="3686175"/>
          <a:ext cx="7778750" cy="2982913"/>
        </p:xfrm>
        <a:graphic>
          <a:graphicData uri="http://schemas.openxmlformats.org/presentationml/2006/ole">
            <p:oleObj spid="_x0000_s963587" name="Equation" r:id="rId4" imgW="3377880" imgH="1295280" progId="Equation.KSEE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3284984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简记为：</a:t>
            </a:r>
          </a:p>
        </p:txBody>
      </p:sp>
      <p:graphicFrame>
        <p:nvGraphicFramePr>
          <p:cNvPr id="964610" name="Object 2"/>
          <p:cNvGraphicFramePr>
            <a:graphicFrameLocks noChangeAspect="1"/>
          </p:cNvGraphicFramePr>
          <p:nvPr/>
        </p:nvGraphicFramePr>
        <p:xfrm>
          <a:off x="706438" y="86047"/>
          <a:ext cx="7778750" cy="2982913"/>
        </p:xfrm>
        <a:graphic>
          <a:graphicData uri="http://schemas.openxmlformats.org/presentationml/2006/ole">
            <p:oleObj spid="_x0000_s964610" name="Equation" r:id="rId3" imgW="3377880" imgH="1295280" progId="Equation.KSEE3">
              <p:embed/>
            </p:oleObj>
          </a:graphicData>
        </a:graphic>
      </p:graphicFrame>
      <p:graphicFrame>
        <p:nvGraphicFramePr>
          <p:cNvPr id="964611" name="Object 3"/>
          <p:cNvGraphicFramePr>
            <a:graphicFrameLocks noChangeAspect="1"/>
          </p:cNvGraphicFramePr>
          <p:nvPr/>
        </p:nvGraphicFramePr>
        <p:xfrm>
          <a:off x="1713756" y="3284984"/>
          <a:ext cx="6170612" cy="1636713"/>
        </p:xfrm>
        <a:graphic>
          <a:graphicData uri="http://schemas.openxmlformats.org/presentationml/2006/ole">
            <p:oleObj spid="_x0000_s964611" name="Equation" r:id="rId4" imgW="2679480" imgH="711000" progId="Equation.KSEE3">
              <p:embed/>
            </p:oleObj>
          </a:graphicData>
        </a:graphic>
      </p:graphicFrame>
      <p:graphicFrame>
        <p:nvGraphicFramePr>
          <p:cNvPr id="964612" name="Object 4"/>
          <p:cNvGraphicFramePr>
            <a:graphicFrameLocks noChangeAspect="1"/>
          </p:cNvGraphicFramePr>
          <p:nvPr/>
        </p:nvGraphicFramePr>
        <p:xfrm>
          <a:off x="1188293" y="5085184"/>
          <a:ext cx="6696075" cy="1636713"/>
        </p:xfrm>
        <a:graphic>
          <a:graphicData uri="http://schemas.openxmlformats.org/presentationml/2006/ole">
            <p:oleObj spid="_x0000_s964612" name="Equation" r:id="rId5" imgW="2908080" imgH="711000" progId="Equation.KSEE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508518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即：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460" y="764704"/>
            <a:ext cx="6676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显然均不平行，故只要证两两不想交即可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116632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能否简化计算？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340768"/>
            <a:ext cx="5998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不妨设两直线交与</a:t>
            </a:r>
            <a:r>
              <a:rPr lang="en-US" altLang="zh-CN" sz="2800" b="1" dirty="0" smtClean="0"/>
              <a:t>M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(x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,y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,z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),</a:t>
            </a:r>
            <a:r>
              <a:rPr lang="zh-CN" altLang="en-US" sz="2800" b="1" dirty="0" smtClean="0"/>
              <a:t>则有：</a:t>
            </a:r>
          </a:p>
        </p:txBody>
      </p:sp>
      <p:graphicFrame>
        <p:nvGraphicFramePr>
          <p:cNvPr id="965634" name="Object 2"/>
          <p:cNvGraphicFramePr>
            <a:graphicFrameLocks noChangeAspect="1"/>
          </p:cNvGraphicFramePr>
          <p:nvPr/>
        </p:nvGraphicFramePr>
        <p:xfrm>
          <a:off x="451867" y="1916832"/>
          <a:ext cx="4048125" cy="1778000"/>
        </p:xfrm>
        <a:graphic>
          <a:graphicData uri="http://schemas.openxmlformats.org/presentationml/2006/ole">
            <p:oleObj spid="_x0000_s965634" name="Equation" r:id="rId3" imgW="1790640" imgH="787320" progId="Equation.KSEE3">
              <p:embed/>
            </p:oleObj>
          </a:graphicData>
        </a:graphic>
      </p:graphicFrame>
      <p:graphicFrame>
        <p:nvGraphicFramePr>
          <p:cNvPr id="965635" name="Object 3"/>
          <p:cNvGraphicFramePr>
            <a:graphicFrameLocks noChangeAspect="1"/>
          </p:cNvGraphicFramePr>
          <p:nvPr/>
        </p:nvGraphicFramePr>
        <p:xfrm>
          <a:off x="4716463" y="1988840"/>
          <a:ext cx="4032250" cy="1747838"/>
        </p:xfrm>
        <a:graphic>
          <a:graphicData uri="http://schemas.openxmlformats.org/presentationml/2006/ole">
            <p:oleObj spid="_x0000_s965635" name="Equation" r:id="rId4" imgW="1815840" imgH="787320" progId="Equation.KSEE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3789040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即下述方程有两个线性无关的解</a:t>
            </a:r>
          </a:p>
        </p:txBody>
      </p:sp>
      <p:graphicFrame>
        <p:nvGraphicFramePr>
          <p:cNvPr id="965637" name="Object 5"/>
          <p:cNvGraphicFramePr>
            <a:graphicFrameLocks noChangeAspect="1"/>
          </p:cNvGraphicFramePr>
          <p:nvPr/>
        </p:nvGraphicFramePr>
        <p:xfrm>
          <a:off x="549151" y="4293096"/>
          <a:ext cx="3806825" cy="1747837"/>
        </p:xfrm>
        <a:graphic>
          <a:graphicData uri="http://schemas.openxmlformats.org/presentationml/2006/ole">
            <p:oleObj spid="_x0000_s965637" name="Equation" r:id="rId5" imgW="1714320" imgH="787320" progId="Equation.KSEE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9552" y="6165304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是不可能的。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6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9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44624"/>
            <a:ext cx="32221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</a:rPr>
              <a:t>异族直母线都共面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274" y="2636912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类似，可以用行列式判别。</a:t>
            </a:r>
          </a:p>
        </p:txBody>
      </p:sp>
      <p:graphicFrame>
        <p:nvGraphicFramePr>
          <p:cNvPr id="966664" name="Object 8"/>
          <p:cNvGraphicFramePr>
            <a:graphicFrameLocks noChangeAspect="1"/>
          </p:cNvGraphicFramePr>
          <p:nvPr/>
        </p:nvGraphicFramePr>
        <p:xfrm>
          <a:off x="250825" y="692696"/>
          <a:ext cx="4105275" cy="1778000"/>
        </p:xfrm>
        <a:graphic>
          <a:graphicData uri="http://schemas.openxmlformats.org/presentationml/2006/ole">
            <p:oleObj spid="_x0000_s966664" name="Equation" r:id="rId3" imgW="1815840" imgH="787320" progId="Equation.KSEE3">
              <p:embed/>
            </p:oleObj>
          </a:graphicData>
        </a:graphic>
      </p:graphicFrame>
      <p:graphicFrame>
        <p:nvGraphicFramePr>
          <p:cNvPr id="966665" name="Object 9"/>
          <p:cNvGraphicFramePr>
            <a:graphicFrameLocks noChangeAspect="1"/>
          </p:cNvGraphicFramePr>
          <p:nvPr/>
        </p:nvGraphicFramePr>
        <p:xfrm>
          <a:off x="4673600" y="692696"/>
          <a:ext cx="4117975" cy="1747838"/>
        </p:xfrm>
        <a:graphic>
          <a:graphicData uri="http://schemas.openxmlformats.org/presentationml/2006/ole">
            <p:oleObj spid="_x0000_s966665" name="Equation" r:id="rId4" imgW="1854000" imgH="787320" progId="Equation.KSEE3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35103" y="3356992"/>
            <a:ext cx="6676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太繁琐，我们希望从几何的角度简化运算</a:t>
            </a:r>
          </a:p>
        </p:txBody>
      </p:sp>
      <p:graphicFrame>
        <p:nvGraphicFramePr>
          <p:cNvPr id="20" name="Object 2"/>
          <p:cNvGraphicFramePr>
            <a:graphicFrameLocks noChangeAspect="1"/>
          </p:cNvGraphicFramePr>
          <p:nvPr/>
        </p:nvGraphicFramePr>
        <p:xfrm>
          <a:off x="3539523" y="4240252"/>
          <a:ext cx="2726001" cy="864096"/>
        </p:xfrm>
        <a:graphic>
          <a:graphicData uri="http://schemas.openxmlformats.org/presentationml/2006/ole">
            <p:oleObj spid="_x0000_s966666" name="Equation" r:id="rId5" imgW="1244520" imgH="393480" progId="Equation.KSEE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95536" y="4384268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已知直母线是平面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30727" y="4312260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和曲面的交线。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3179" y="532037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设</a:t>
            </a:r>
            <a:r>
              <a:rPr lang="en-US" altLang="zh-CN" sz="2800" b="1" dirty="0" smtClean="0"/>
              <a:t>l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l</a:t>
            </a:r>
            <a:r>
              <a:rPr lang="en-US" altLang="zh-CN" sz="2800" b="1" baseline="-25000" dirty="0" smtClean="0"/>
              <a:t>2</a:t>
            </a:r>
            <a:r>
              <a:rPr lang="zh-CN" altLang="en-US" sz="2800" b="1" dirty="0" smtClean="0"/>
              <a:t>为平面</a:t>
            </a:r>
            <a:endParaRPr lang="zh-CN" altLang="en-US" sz="2800" b="1" baseline="-25000" dirty="0" smtClean="0"/>
          </a:p>
        </p:txBody>
      </p:sp>
      <p:graphicFrame>
        <p:nvGraphicFramePr>
          <p:cNvPr id="24" name="Object 3"/>
          <p:cNvGraphicFramePr>
            <a:graphicFrameLocks noChangeAspect="1"/>
          </p:cNvGraphicFramePr>
          <p:nvPr/>
        </p:nvGraphicFramePr>
        <p:xfrm>
          <a:off x="2535702" y="5176356"/>
          <a:ext cx="2863850" cy="863600"/>
        </p:xfrm>
        <a:graphic>
          <a:graphicData uri="http://schemas.openxmlformats.org/presentationml/2006/ole">
            <p:oleObj spid="_x0000_s966667" name="Equation" r:id="rId6" imgW="1307880" imgH="393480" progId="Equation.KSEE3">
              <p:embed/>
            </p:oleObj>
          </a:graphicData>
        </a:graphic>
      </p:graphicFrame>
      <p:graphicFrame>
        <p:nvGraphicFramePr>
          <p:cNvPr id="25" name="Object 4"/>
          <p:cNvGraphicFramePr>
            <a:graphicFrameLocks noChangeAspect="1"/>
          </p:cNvGraphicFramePr>
          <p:nvPr/>
        </p:nvGraphicFramePr>
        <p:xfrm>
          <a:off x="5467815" y="5176356"/>
          <a:ext cx="2981325" cy="881062"/>
        </p:xfrm>
        <a:graphic>
          <a:graphicData uri="http://schemas.openxmlformats.org/presentationml/2006/ole">
            <p:oleObj spid="_x0000_s966668" name="Equation" r:id="rId7" imgW="1333440" imgH="393480" progId="Equation.KSEE3">
              <p:embed/>
            </p:oleObj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42095" y="6165304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和曲面的交线。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21" grpId="0"/>
      <p:bldP spid="22" grpId="0"/>
      <p:bldP spid="23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95536" y="5438972"/>
            <a:ext cx="8482880" cy="1014364"/>
            <a:chOff x="713655" y="1124744"/>
            <a:chExt cx="8482880" cy="1014364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4602087" y="1399864"/>
              <a:ext cx="459444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 smtClean="0">
                  <a:latin typeface="+mn-ea"/>
                  <a:ea typeface="+mn-ea"/>
                </a:rPr>
                <a:t>表示的图形是</a:t>
              </a:r>
              <a:r>
                <a:rPr kumimoji="1" lang="zh-CN" altLang="en-US" sz="2800" b="1" dirty="0" smtClean="0">
                  <a:solidFill>
                    <a:schemeClr val="accent1"/>
                  </a:solidFill>
                  <a:ea typeface="黑体" pitchFamily="2" charset="-122"/>
                </a:rPr>
                <a:t>旋转抛物面</a:t>
              </a:r>
              <a:endParaRPr kumimoji="1" lang="zh-CN" altLang="en-US" sz="2800" b="1" dirty="0">
                <a:solidFill>
                  <a:schemeClr val="accent1"/>
                </a:solidFill>
                <a:ea typeface="黑体" pitchFamily="2" charset="-122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1595192" y="1124744"/>
            <a:ext cx="3120824" cy="1014364"/>
          </p:xfrm>
          <a:graphic>
            <a:graphicData uri="http://schemas.openxmlformats.org/presentationml/2006/ole">
              <p:oleObj spid="_x0000_s911362" name="Equation" r:id="rId3" imgW="1447560" imgH="444240" progId="Equation.DSMT4">
                <p:embed/>
              </p:oleObj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713655" y="1380728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方程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19901" y="4005064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</a:rPr>
              <a:t>椭圆抛物面的特殊情况：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8266" y="4797152"/>
            <a:ext cx="15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当</a:t>
            </a:r>
            <a:r>
              <a:rPr lang="en-US" altLang="zh-CN" sz="2800" b="1" dirty="0" smtClean="0"/>
              <a:t>p=q</a:t>
            </a:r>
            <a:r>
              <a:rPr lang="zh-CN" altLang="en-US" sz="2800" b="1" dirty="0" smtClean="0"/>
              <a:t>时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85287" y="620688"/>
            <a:ext cx="482453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/>
              <a:t>用平面</a:t>
            </a:r>
            <a:r>
              <a:rPr kumimoji="1" lang="en-US" altLang="zh-CN" sz="2800" b="1" dirty="0" smtClean="0"/>
              <a:t>z=h(h ≥0)</a:t>
            </a:r>
            <a:r>
              <a:rPr kumimoji="1" lang="zh-CN" altLang="en-US" sz="2800" b="1" dirty="0" smtClean="0"/>
              <a:t>与曲面相截的交线为</a:t>
            </a:r>
            <a:endParaRPr kumimoji="1" lang="zh-CN" altLang="en-US" sz="2800" b="1" dirty="0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657295" y="1646803"/>
          <a:ext cx="2010792" cy="1112679"/>
        </p:xfrm>
        <a:graphic>
          <a:graphicData uri="http://schemas.openxmlformats.org/presentationml/2006/ole">
            <p:oleObj spid="_x0000_s911363" name="Equation" r:id="rId4" imgW="850680" imgH="44424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9552" y="2870939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为椭圆或者一个点</a:t>
            </a:r>
          </a:p>
        </p:txBody>
      </p:sp>
      <p:grpSp>
        <p:nvGrpSpPr>
          <p:cNvPr id="12" name="Group 59"/>
          <p:cNvGrpSpPr>
            <a:grpSpLocks/>
          </p:cNvGrpSpPr>
          <p:nvPr/>
        </p:nvGrpSpPr>
        <p:grpSpPr bwMode="auto">
          <a:xfrm>
            <a:off x="5891286" y="548680"/>
            <a:ext cx="2497138" cy="3152775"/>
            <a:chOff x="3168" y="1466"/>
            <a:chExt cx="1764" cy="2414"/>
          </a:xfrm>
        </p:grpSpPr>
        <p:sp>
          <p:nvSpPr>
            <p:cNvPr id="13" name="Line 60"/>
            <p:cNvSpPr>
              <a:spLocks noChangeShapeType="1"/>
            </p:cNvSpPr>
            <p:nvPr/>
          </p:nvSpPr>
          <p:spPr bwMode="auto">
            <a:xfrm flipH="1" flipV="1">
              <a:off x="3312" y="3552"/>
              <a:ext cx="13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61"/>
            <p:cNvSpPr>
              <a:spLocks noChangeShapeType="1"/>
            </p:cNvSpPr>
            <p:nvPr/>
          </p:nvSpPr>
          <p:spPr bwMode="auto">
            <a:xfrm flipH="1" flipV="1">
              <a:off x="3984" y="3552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62"/>
            <p:cNvSpPr>
              <a:spLocks noChangeShapeType="1"/>
            </p:cNvSpPr>
            <p:nvPr/>
          </p:nvSpPr>
          <p:spPr bwMode="auto">
            <a:xfrm flipV="1">
              <a:off x="3648" y="3216"/>
              <a:ext cx="768" cy="6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63"/>
            <p:cNvSpPr>
              <a:spLocks/>
            </p:cNvSpPr>
            <p:nvPr/>
          </p:nvSpPr>
          <p:spPr bwMode="auto">
            <a:xfrm flipH="1" flipV="1">
              <a:off x="3669" y="1896"/>
              <a:ext cx="615" cy="489"/>
            </a:xfrm>
            <a:custGeom>
              <a:avLst/>
              <a:gdLst>
                <a:gd name="T0" fmla="*/ 615 w 615"/>
                <a:gd name="T1" fmla="*/ 0 h 489"/>
                <a:gd name="T2" fmla="*/ 0 w 615"/>
                <a:gd name="T3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5" h="489">
                  <a:moveTo>
                    <a:pt x="615" y="0"/>
                  </a:moveTo>
                  <a:lnTo>
                    <a:pt x="0" y="489"/>
                  </a:lnTo>
                </a:path>
              </a:pathLst>
            </a:custGeom>
            <a:noFill/>
            <a:ln w="28575" cap="flat">
              <a:solidFill>
                <a:schemeClr val="bg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64"/>
            <p:cNvSpPr>
              <a:spLocks noChangeShapeType="1"/>
            </p:cNvSpPr>
            <p:nvPr/>
          </p:nvSpPr>
          <p:spPr bwMode="auto">
            <a:xfrm flipH="1" flipV="1">
              <a:off x="3168" y="2123"/>
              <a:ext cx="163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65"/>
            <p:cNvSpPr>
              <a:spLocks noChangeArrowheads="1"/>
            </p:cNvSpPr>
            <p:nvPr/>
          </p:nvSpPr>
          <p:spPr bwMode="auto">
            <a:xfrm flipH="1" flipV="1">
              <a:off x="3168" y="1872"/>
              <a:ext cx="1632" cy="528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66"/>
            <p:cNvSpPr>
              <a:spLocks/>
            </p:cNvSpPr>
            <p:nvPr/>
          </p:nvSpPr>
          <p:spPr bwMode="auto">
            <a:xfrm flipH="1" flipV="1">
              <a:off x="3168" y="2112"/>
              <a:ext cx="1632" cy="1440"/>
            </a:xfrm>
            <a:custGeom>
              <a:avLst/>
              <a:gdLst>
                <a:gd name="T0" fmla="*/ 0 w 1632"/>
                <a:gd name="T1" fmla="*/ 1440 h 1440"/>
                <a:gd name="T2" fmla="*/ 816 w 1632"/>
                <a:gd name="T3" fmla="*/ 0 h 1440"/>
                <a:gd name="T4" fmla="*/ 1632 w 1632"/>
                <a:gd name="T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32" h="1440">
                  <a:moveTo>
                    <a:pt x="0" y="1440"/>
                  </a:moveTo>
                  <a:cubicBezTo>
                    <a:pt x="272" y="720"/>
                    <a:pt x="544" y="0"/>
                    <a:pt x="816" y="0"/>
                  </a:cubicBezTo>
                  <a:cubicBezTo>
                    <a:pt x="1088" y="0"/>
                    <a:pt x="1496" y="1200"/>
                    <a:pt x="1632" y="1440"/>
                  </a:cubicBezTo>
                </a:path>
              </a:pathLst>
            </a:cu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67"/>
            <p:cNvSpPr>
              <a:spLocks/>
            </p:cNvSpPr>
            <p:nvPr/>
          </p:nvSpPr>
          <p:spPr bwMode="auto">
            <a:xfrm flipH="1" flipV="1">
              <a:off x="3678" y="1887"/>
              <a:ext cx="609" cy="1749"/>
            </a:xfrm>
            <a:custGeom>
              <a:avLst/>
              <a:gdLst>
                <a:gd name="T0" fmla="*/ 0 w 609"/>
                <a:gd name="T1" fmla="*/ 1749 h 1749"/>
                <a:gd name="T2" fmla="*/ 303 w 609"/>
                <a:gd name="T3" fmla="*/ 84 h 1749"/>
                <a:gd name="T4" fmla="*/ 609 w 609"/>
                <a:gd name="T5" fmla="*/ 1242 h 1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9" h="1749">
                  <a:moveTo>
                    <a:pt x="0" y="1749"/>
                  </a:moveTo>
                  <a:cubicBezTo>
                    <a:pt x="50" y="1472"/>
                    <a:pt x="202" y="168"/>
                    <a:pt x="303" y="84"/>
                  </a:cubicBezTo>
                  <a:cubicBezTo>
                    <a:pt x="404" y="0"/>
                    <a:pt x="545" y="1001"/>
                    <a:pt x="609" y="1242"/>
                  </a:cubicBezTo>
                </a:path>
              </a:pathLst>
            </a:custGeom>
            <a:noFill/>
            <a:ln w="57150" cmpd="sng">
              <a:solidFill>
                <a:srgbClr val="66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Freeform 68"/>
            <p:cNvSpPr>
              <a:spLocks/>
            </p:cNvSpPr>
            <p:nvPr/>
          </p:nvSpPr>
          <p:spPr bwMode="auto">
            <a:xfrm>
              <a:off x="4032" y="1956"/>
              <a:ext cx="510" cy="439"/>
            </a:xfrm>
            <a:custGeom>
              <a:avLst/>
              <a:gdLst>
                <a:gd name="T0" fmla="*/ 0 w 510"/>
                <a:gd name="T1" fmla="*/ 439 h 439"/>
                <a:gd name="T2" fmla="*/ 510 w 510"/>
                <a:gd name="T3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0" h="439">
                  <a:moveTo>
                    <a:pt x="0" y="439"/>
                  </a:moveTo>
                  <a:lnTo>
                    <a:pt x="510" y="0"/>
                  </a:lnTo>
                </a:path>
              </a:pathLst>
            </a:custGeom>
            <a:noFill/>
            <a:ln w="28575" cap="flat">
              <a:solidFill>
                <a:schemeClr val="bg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Freeform 69"/>
            <p:cNvSpPr>
              <a:spLocks/>
            </p:cNvSpPr>
            <p:nvPr/>
          </p:nvSpPr>
          <p:spPr bwMode="auto">
            <a:xfrm>
              <a:off x="4032" y="1956"/>
              <a:ext cx="510" cy="1296"/>
            </a:xfrm>
            <a:custGeom>
              <a:avLst/>
              <a:gdLst>
                <a:gd name="T0" fmla="*/ 510 w 510"/>
                <a:gd name="T1" fmla="*/ 0 h 1296"/>
                <a:gd name="T2" fmla="*/ 300 w 510"/>
                <a:gd name="T3" fmla="*/ 1224 h 1296"/>
                <a:gd name="T4" fmla="*/ 0 w 510"/>
                <a:gd name="T5" fmla="*/ 433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0" h="1296">
                  <a:moveTo>
                    <a:pt x="510" y="0"/>
                  </a:moveTo>
                  <a:cubicBezTo>
                    <a:pt x="475" y="204"/>
                    <a:pt x="385" y="1152"/>
                    <a:pt x="300" y="1224"/>
                  </a:cubicBezTo>
                  <a:cubicBezTo>
                    <a:pt x="215" y="1296"/>
                    <a:pt x="62" y="598"/>
                    <a:pt x="0" y="433"/>
                  </a:cubicBezTo>
                </a:path>
              </a:pathLst>
            </a:custGeom>
            <a:noFill/>
            <a:ln w="5715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70"/>
            <p:cNvSpPr>
              <a:spLocks noChangeArrowheads="1"/>
            </p:cNvSpPr>
            <p:nvPr/>
          </p:nvSpPr>
          <p:spPr bwMode="auto">
            <a:xfrm flipH="1" flipV="1">
              <a:off x="3456" y="2640"/>
              <a:ext cx="1074" cy="288"/>
            </a:xfrm>
            <a:prstGeom prst="ellips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71"/>
            <p:cNvSpPr>
              <a:spLocks noChangeShapeType="1"/>
            </p:cNvSpPr>
            <p:nvPr/>
          </p:nvSpPr>
          <p:spPr bwMode="auto">
            <a:xfrm flipH="1" flipV="1">
              <a:off x="3984" y="1872"/>
              <a:ext cx="0" cy="168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72"/>
            <p:cNvSpPr>
              <a:spLocks noChangeShapeType="1"/>
            </p:cNvSpPr>
            <p:nvPr/>
          </p:nvSpPr>
          <p:spPr bwMode="auto">
            <a:xfrm flipH="1" flipV="1">
              <a:off x="3984" y="1680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73"/>
            <p:cNvSpPr txBox="1">
              <a:spLocks noChangeArrowheads="1"/>
            </p:cNvSpPr>
            <p:nvPr/>
          </p:nvSpPr>
          <p:spPr bwMode="auto">
            <a:xfrm>
              <a:off x="3446" y="3530"/>
              <a:ext cx="238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x</a:t>
              </a:r>
            </a:p>
          </p:txBody>
        </p:sp>
        <p:sp>
          <p:nvSpPr>
            <p:cNvPr id="27" name="Text Box 74"/>
            <p:cNvSpPr txBox="1">
              <a:spLocks noChangeArrowheads="1"/>
            </p:cNvSpPr>
            <p:nvPr/>
          </p:nvSpPr>
          <p:spPr bwMode="auto">
            <a:xfrm>
              <a:off x="4694" y="3387"/>
              <a:ext cx="23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y</a:t>
              </a:r>
            </a:p>
          </p:txBody>
        </p:sp>
        <p:sp>
          <p:nvSpPr>
            <p:cNvPr id="28" name="Text Box 75"/>
            <p:cNvSpPr txBox="1">
              <a:spLocks noChangeArrowheads="1"/>
            </p:cNvSpPr>
            <p:nvPr/>
          </p:nvSpPr>
          <p:spPr bwMode="auto">
            <a:xfrm>
              <a:off x="4023" y="1466"/>
              <a:ext cx="225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z</a:t>
              </a:r>
            </a:p>
          </p:txBody>
        </p:sp>
        <p:sp>
          <p:nvSpPr>
            <p:cNvPr id="29" name="Text Box 76"/>
            <p:cNvSpPr txBox="1">
              <a:spLocks noChangeArrowheads="1"/>
            </p:cNvSpPr>
            <p:nvPr/>
          </p:nvSpPr>
          <p:spPr bwMode="auto">
            <a:xfrm>
              <a:off x="4023" y="3484"/>
              <a:ext cx="237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o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644008" y="134076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有交线：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123728" y="1916832"/>
          <a:ext cx="2781567" cy="1872208"/>
        </p:xfrm>
        <a:graphic>
          <a:graphicData uri="http://schemas.openxmlformats.org/presentationml/2006/ole">
            <p:oleObj spid="_x0000_s967685" name="Equation" r:id="rId3" imgW="1320480" imgH="888840" progId="Equation.KSEE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67544" y="3861048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这条交线与曲面有交点，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9552" y="260648"/>
            <a:ext cx="7704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若这两个平面平行，由单叶双曲面的对称性可知截线也相互平行，从而共面</a:t>
            </a:r>
          </a:p>
        </p:txBody>
      </p:sp>
      <p:sp>
        <p:nvSpPr>
          <p:cNvPr id="14" name="矩形 13"/>
          <p:cNvSpPr/>
          <p:nvPr/>
        </p:nvSpPr>
        <p:spPr>
          <a:xfrm>
            <a:off x="611560" y="1340768"/>
            <a:ext cx="4152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</a:rPr>
              <a:t>如果这两个平面不平行，</a:t>
            </a:r>
            <a:endParaRPr lang="zh-CN" altLang="en-US" dirty="0"/>
          </a:p>
        </p:txBody>
      </p:sp>
      <p:graphicFrame>
        <p:nvGraphicFramePr>
          <p:cNvPr id="967686" name="Object 6"/>
          <p:cNvGraphicFramePr>
            <a:graphicFrameLocks noChangeAspect="1"/>
          </p:cNvGraphicFramePr>
          <p:nvPr/>
        </p:nvGraphicFramePr>
        <p:xfrm>
          <a:off x="1101998" y="4509120"/>
          <a:ext cx="6710362" cy="1014412"/>
        </p:xfrm>
        <a:graphic>
          <a:graphicData uri="http://schemas.openxmlformats.org/presentationml/2006/ole">
            <p:oleObj spid="_x0000_s967686" name="Equation" r:id="rId4" imgW="3187440" imgH="482400" progId="Equation.KSEE3">
              <p:embed/>
            </p:oleObj>
          </a:graphicData>
        </a:graphic>
      </p:graphicFrame>
      <p:sp>
        <p:nvSpPr>
          <p:cNvPr id="16" name="矩形 15"/>
          <p:cNvSpPr/>
          <p:nvPr/>
        </p:nvSpPr>
        <p:spPr>
          <a:xfrm>
            <a:off x="395536" y="5733256"/>
            <a:ext cx="84249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</a:rPr>
              <a:t>根据直母线的构造过程，必然也是两条异族直母线的交点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6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76672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</a:rPr>
              <a:t>再来看双曲抛物面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779912" y="188640"/>
          <a:ext cx="2520280" cy="1112195"/>
        </p:xfrm>
        <a:graphic>
          <a:graphicData uri="http://schemas.openxmlformats.org/presentationml/2006/ole">
            <p:oleObj spid="_x0000_s927746" name="Equation" r:id="rId3" imgW="1066680" imgH="44424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94811" y="1628800"/>
            <a:ext cx="2953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若</a:t>
            </a:r>
            <a:r>
              <a:rPr lang="en-US" altLang="zh-CN" sz="2800" b="1" dirty="0" smtClean="0"/>
              <a:t>M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(x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,y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,z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) ∈S</a:t>
            </a:r>
            <a:endParaRPr lang="zh-CN" altLang="en-US" sz="2800" b="1" dirty="0" smtClean="0"/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3707904" y="1412776"/>
          <a:ext cx="2392602" cy="1152128"/>
        </p:xfrm>
        <a:graphic>
          <a:graphicData uri="http://schemas.openxmlformats.org/presentationml/2006/ole">
            <p:oleObj spid="_x0000_s927751" name="Equation" r:id="rId4" imgW="977760" imgH="44424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11560" y="296213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改写为</a:t>
            </a:r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2051720" y="2621260"/>
          <a:ext cx="5187951" cy="1150937"/>
        </p:xfrm>
        <a:graphic>
          <a:graphicData uri="http://schemas.openxmlformats.org/presentationml/2006/ole">
            <p:oleObj spid="_x0000_s927752" name="Equation" r:id="rId5" imgW="2120760" imgH="44424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41647" y="377338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即：</a:t>
            </a:r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439043" y="4421460"/>
          <a:ext cx="3844925" cy="2247900"/>
        </p:xfrm>
        <a:graphic>
          <a:graphicData uri="http://schemas.openxmlformats.org/presentationml/2006/ole">
            <p:oleObj spid="_x0000_s927753" name="Equation" r:id="rId6" imgW="1701720" imgH="939600" progId="Equation.DSMT4">
              <p:embed/>
            </p:oleObj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/>
        </p:nvGraphicFramePr>
        <p:xfrm>
          <a:off x="4716016" y="4349452"/>
          <a:ext cx="3939631" cy="2304256"/>
        </p:xfrm>
        <a:graphic>
          <a:graphicData uri="http://schemas.openxmlformats.org/presentationml/2006/ole">
            <p:oleObj spid="_x0000_s927754" name="Equation" r:id="rId7" imgW="1701720" imgH="939600" progId="Equation.DSMT4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170674" y="526639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或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068960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分别可得一族直母线</a:t>
            </a:r>
          </a:p>
        </p:txBody>
      </p:sp>
      <p:graphicFrame>
        <p:nvGraphicFramePr>
          <p:cNvPr id="928772" name="Object 4"/>
          <p:cNvGraphicFramePr>
            <a:graphicFrameLocks noChangeAspect="1"/>
          </p:cNvGraphicFramePr>
          <p:nvPr/>
        </p:nvGraphicFramePr>
        <p:xfrm>
          <a:off x="467544" y="692696"/>
          <a:ext cx="3529013" cy="2247900"/>
        </p:xfrm>
        <a:graphic>
          <a:graphicData uri="http://schemas.openxmlformats.org/presentationml/2006/ole">
            <p:oleObj spid="_x0000_s928772" name="Equation" r:id="rId4" imgW="1562040" imgH="939600" progId="Equation.DSMT4">
              <p:embed/>
            </p:oleObj>
          </a:graphicData>
        </a:graphic>
      </p:graphicFrame>
      <p:graphicFrame>
        <p:nvGraphicFramePr>
          <p:cNvPr id="928774" name="Object 6"/>
          <p:cNvGraphicFramePr>
            <a:graphicFrameLocks noChangeAspect="1"/>
          </p:cNvGraphicFramePr>
          <p:nvPr/>
        </p:nvGraphicFramePr>
        <p:xfrm>
          <a:off x="4903788" y="692696"/>
          <a:ext cx="3529012" cy="2247900"/>
        </p:xfrm>
        <a:graphic>
          <a:graphicData uri="http://schemas.openxmlformats.org/presentationml/2006/ole">
            <p:oleObj spid="_x0000_s928774" name="Equation" r:id="rId5" imgW="1562040" imgH="9396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97468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分别有不全为零的</a:t>
            </a:r>
            <a:r>
              <a:rPr lang="el-GR" altLang="zh-CN" sz="2800" b="1" dirty="0" smtClean="0"/>
              <a:t>μ</a:t>
            </a:r>
            <a:r>
              <a:rPr lang="zh-CN" altLang="en-US" sz="2800" b="1" dirty="0" smtClean="0"/>
              <a:t>，</a:t>
            </a:r>
            <a:r>
              <a:rPr lang="el-GR" altLang="zh-CN" sz="2800" b="1" dirty="0" smtClean="0"/>
              <a:t>ν</a:t>
            </a:r>
            <a:r>
              <a:rPr lang="zh-CN" altLang="en-US" sz="2800" b="1" dirty="0" smtClean="0"/>
              <a:t>满足方程</a:t>
            </a:r>
          </a:p>
        </p:txBody>
      </p:sp>
      <p:graphicFrame>
        <p:nvGraphicFramePr>
          <p:cNvPr id="928777" name="Object 9"/>
          <p:cNvGraphicFramePr>
            <a:graphicFrameLocks noChangeAspect="1"/>
          </p:cNvGraphicFramePr>
          <p:nvPr/>
        </p:nvGraphicFramePr>
        <p:xfrm>
          <a:off x="596900" y="3789363"/>
          <a:ext cx="3414713" cy="2247900"/>
        </p:xfrm>
        <a:graphic>
          <a:graphicData uri="http://schemas.openxmlformats.org/presentationml/2006/ole">
            <p:oleObj spid="_x0000_s928777" name="Equation" r:id="rId6" imgW="1511280" imgH="939600" progId="Equation.DSMT4">
              <p:embed/>
            </p:oleObj>
          </a:graphicData>
        </a:graphic>
      </p:graphicFrame>
      <p:graphicFrame>
        <p:nvGraphicFramePr>
          <p:cNvPr id="928778" name="Object 10"/>
          <p:cNvGraphicFramePr>
            <a:graphicFrameLocks noChangeAspect="1"/>
          </p:cNvGraphicFramePr>
          <p:nvPr/>
        </p:nvGraphicFramePr>
        <p:xfrm>
          <a:off x="5032375" y="3789363"/>
          <a:ext cx="3414713" cy="2247900"/>
        </p:xfrm>
        <a:graphic>
          <a:graphicData uri="http://schemas.openxmlformats.org/presentationml/2006/ole">
            <p:oleObj spid="_x0000_s928778" name="Equation" r:id="rId7" imgW="1511280" imgH="939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2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28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668338" y="3789363"/>
          <a:ext cx="3211512" cy="2247900"/>
        </p:xfrm>
        <a:graphic>
          <a:graphicData uri="http://schemas.openxmlformats.org/presentationml/2006/ole">
            <p:oleObj spid="_x0000_s971778" name="Equation" r:id="rId4" imgW="1422360" imgH="939600" progId="Equation.DSMT4">
              <p:embed/>
            </p:oleObj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4989513" y="3844925"/>
          <a:ext cx="3213100" cy="2247900"/>
        </p:xfrm>
        <a:graphic>
          <a:graphicData uri="http://schemas.openxmlformats.org/presentationml/2006/ole">
            <p:oleObj spid="_x0000_s971779" name="Equation" r:id="rId5" imgW="1422360" imgH="93960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116632"/>
            <a:ext cx="8483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但第一个方程中的</a:t>
            </a:r>
            <a:r>
              <a:rPr lang="el-GR" altLang="zh-CN" sz="2800" b="1" dirty="0" smtClean="0"/>
              <a:t>μ</a:t>
            </a:r>
            <a:r>
              <a:rPr lang="zh-CN" altLang="en-US" sz="2800" b="1" dirty="0" smtClean="0"/>
              <a:t>，第二个方程中的</a:t>
            </a:r>
            <a:r>
              <a:rPr lang="el-GR" altLang="zh-CN" sz="2800" b="1" dirty="0" smtClean="0"/>
              <a:t>ν</a:t>
            </a:r>
            <a:r>
              <a:rPr lang="zh-CN" altLang="en-US" sz="2800" b="1" dirty="0" smtClean="0"/>
              <a:t>均不为零，有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165304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800" b="1" dirty="0" smtClean="0"/>
              <a:t>λ</a:t>
            </a:r>
            <a:r>
              <a:rPr lang="zh-CN" altLang="en-US" sz="2800" b="1" dirty="0" smtClean="0"/>
              <a:t>取全部实数</a:t>
            </a:r>
          </a:p>
        </p:txBody>
      </p:sp>
      <p:graphicFrame>
        <p:nvGraphicFramePr>
          <p:cNvPr id="971780" name="Object 4"/>
          <p:cNvGraphicFramePr>
            <a:graphicFrameLocks noChangeAspect="1"/>
          </p:cNvGraphicFramePr>
          <p:nvPr/>
        </p:nvGraphicFramePr>
        <p:xfrm>
          <a:off x="639763" y="692696"/>
          <a:ext cx="3327400" cy="2247900"/>
        </p:xfrm>
        <a:graphic>
          <a:graphicData uri="http://schemas.openxmlformats.org/presentationml/2006/ole">
            <p:oleObj spid="_x0000_s971780" name="Equation" r:id="rId6" imgW="1473120" imgH="939600" progId="Equation.DSMT4">
              <p:embed/>
            </p:oleObj>
          </a:graphicData>
        </a:graphic>
      </p:graphicFrame>
      <p:graphicFrame>
        <p:nvGraphicFramePr>
          <p:cNvPr id="971781" name="Object 5"/>
          <p:cNvGraphicFramePr>
            <a:graphicFrameLocks noChangeAspect="1"/>
          </p:cNvGraphicFramePr>
          <p:nvPr/>
        </p:nvGraphicFramePr>
        <p:xfrm>
          <a:off x="5075238" y="692150"/>
          <a:ext cx="3328987" cy="2247900"/>
        </p:xfrm>
        <a:graphic>
          <a:graphicData uri="http://schemas.openxmlformats.org/presentationml/2006/ole">
            <p:oleObj spid="_x0000_s971781" name="Equation" r:id="rId7" imgW="1473120" imgH="9396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9552" y="3140968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故可改写为：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7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67544" y="980728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其实同单叶双曲面一样，双曲抛物面在现实中也有例子表明其直纹性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36761" y="260648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</a:rPr>
              <a:t>曲面直纹性的实际应用</a:t>
            </a:r>
          </a:p>
        </p:txBody>
      </p:sp>
      <p:pic>
        <p:nvPicPr>
          <p:cNvPr id="12" name="Picture 2" descr="D:\Users\Administrator\Pictures\数学\扭面_c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988840"/>
            <a:ext cx="4485599" cy="3630171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11560" y="220486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扭面：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9552" y="5499229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这里</a:t>
            </a:r>
            <a:r>
              <a:rPr lang="en-US" altLang="zh-CN" sz="2800" b="1" dirty="0" smtClean="0"/>
              <a:t>AD,BC</a:t>
            </a:r>
            <a:r>
              <a:rPr lang="zh-CN" altLang="en-US" sz="2800" b="1" dirty="0" smtClean="0"/>
              <a:t>必为直线，否则无法连接矩形的闸门和梯形的水渠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692696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</a:rPr>
              <a:t>直纹面总结：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2708920"/>
            <a:ext cx="7272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b="1" dirty="0" smtClean="0"/>
              <a:t>几何表象：有直母线族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dirty="0" smtClean="0"/>
              <a:t>代数表象：方程可看做二阶行列式，其中每个元素是次数不超过一次的多项式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9313" y="1484784"/>
            <a:ext cx="5230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17</a:t>
            </a:r>
            <a:r>
              <a:rPr lang="zh-CN" altLang="en-US" sz="2800" b="1" dirty="0" smtClean="0"/>
              <a:t>种二次曲面中有</a:t>
            </a:r>
            <a:r>
              <a:rPr lang="en-US" altLang="zh-CN" sz="2800" b="1" dirty="0" smtClean="0"/>
              <a:t>12</a:t>
            </a:r>
            <a:r>
              <a:rPr lang="zh-CN" altLang="en-US" sz="2800" b="1" dirty="0" smtClean="0"/>
              <a:t>种为直纹面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4489956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例如：椭圆柱面和双曲柱面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602216" y="5085184"/>
          <a:ext cx="1961672" cy="1097206"/>
        </p:xfrm>
        <a:graphic>
          <a:graphicData uri="http://schemas.openxmlformats.org/presentationml/2006/ole">
            <p:oleObj spid="_x0000_s972802" name="Equation" r:id="rId4" imgW="749160" imgH="419040" progId="Equation.KSEE3">
              <p:embed/>
            </p:oleObj>
          </a:graphicData>
        </a:graphic>
      </p:graphicFrame>
      <p:graphicFrame>
        <p:nvGraphicFramePr>
          <p:cNvPr id="972803" name="Object 3"/>
          <p:cNvGraphicFramePr>
            <a:graphicFrameLocks noChangeAspect="1"/>
          </p:cNvGraphicFramePr>
          <p:nvPr/>
        </p:nvGraphicFramePr>
        <p:xfrm>
          <a:off x="5148064" y="5085184"/>
          <a:ext cx="1962150" cy="1096962"/>
        </p:xfrm>
        <a:graphic>
          <a:graphicData uri="http://schemas.openxmlformats.org/presentationml/2006/ole">
            <p:oleObj spid="_x0000_s972803" name="Equation" r:id="rId5" imgW="749160" imgH="419040" progId="Equation.KSEE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7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54868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  <a:latin typeface="+mj-ea"/>
                <a:ea typeface="+mj-ea"/>
              </a:rPr>
              <a:t>作业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7704" y="548680"/>
            <a:ext cx="2473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习题</a:t>
            </a:r>
            <a:r>
              <a:rPr lang="en-US" altLang="zh-CN" sz="2800" b="1" dirty="0" smtClean="0"/>
              <a:t>3.4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P106</a:t>
            </a:r>
            <a:endParaRPr lang="zh-CN" altLang="en-US" sz="28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1,3,5,6</a:t>
            </a:r>
            <a:endParaRPr lang="zh-CN" altLang="en-US" sz="28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497631" y="549275"/>
            <a:ext cx="8524801" cy="1014413"/>
            <a:chOff x="713655" y="1125339"/>
            <a:chExt cx="8524801" cy="1014413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4644008" y="1393612"/>
              <a:ext cx="459444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 smtClean="0">
                  <a:latin typeface="+mn-ea"/>
                  <a:ea typeface="+mn-ea"/>
                </a:rPr>
                <a:t>表示的图形是</a:t>
              </a:r>
              <a:r>
                <a:rPr kumimoji="1" lang="zh-CN" altLang="en-US" sz="2800" b="1" dirty="0" smtClean="0">
                  <a:solidFill>
                    <a:schemeClr val="accent1"/>
                  </a:solidFill>
                  <a:ea typeface="黑体" pitchFamily="2" charset="-122"/>
                </a:rPr>
                <a:t>双曲抛物面</a:t>
              </a:r>
              <a:endParaRPr kumimoji="1" lang="zh-CN" altLang="en-US" sz="2800" b="1" dirty="0">
                <a:solidFill>
                  <a:schemeClr val="accent1"/>
                </a:solidFill>
                <a:ea typeface="黑体" pitchFamily="2" charset="-122"/>
              </a:endParaRPr>
            </a:p>
          </p:txBody>
        </p:sp>
        <p:graphicFrame>
          <p:nvGraphicFramePr>
            <p:cNvPr id="6" name="Object 4"/>
            <p:cNvGraphicFramePr>
              <a:graphicFrameLocks noChangeAspect="1"/>
            </p:cNvGraphicFramePr>
            <p:nvPr/>
          </p:nvGraphicFramePr>
          <p:xfrm>
            <a:off x="1608262" y="1125339"/>
            <a:ext cx="3094037" cy="1014413"/>
          </p:xfrm>
          <a:graphic>
            <a:graphicData uri="http://schemas.openxmlformats.org/presentationml/2006/ole">
              <p:oleObj spid="_x0000_s909314" name="Equation" r:id="rId3" imgW="1434960" imgH="444240" progId="Equation.DSMT4">
                <p:embed/>
              </p:oleObj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713655" y="1380728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方程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39552" y="1916832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</a:rPr>
              <a:t>对称性</a:t>
            </a:r>
            <a:r>
              <a:rPr lang="zh-CN" altLang="en-US" sz="2800" b="1" dirty="0" smtClean="0"/>
              <a:t>和椭圆抛物面相同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2636912"/>
            <a:ext cx="5025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/>
              <a:t>xOz</a:t>
            </a:r>
            <a:r>
              <a:rPr lang="zh-CN" altLang="en-US" sz="2800" b="1" dirty="0" smtClean="0"/>
              <a:t>面，</a:t>
            </a:r>
            <a:r>
              <a:rPr lang="en-US" altLang="zh-CN" sz="2800" b="1" dirty="0" err="1" smtClean="0"/>
              <a:t>yOz</a:t>
            </a:r>
            <a:r>
              <a:rPr lang="zh-CN" altLang="en-US" sz="2800" b="1" dirty="0" smtClean="0"/>
              <a:t>面是它的对称平面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2" y="3356992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z</a:t>
            </a:r>
            <a:r>
              <a:rPr lang="zh-CN" altLang="en-US" sz="2800" b="1" dirty="0" smtClean="0"/>
              <a:t>轴是对称轴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1560" y="4180063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</a:rPr>
              <a:t>范围：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3568" y="4869160"/>
            <a:ext cx="3026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/>
              <a:t>x,y,z</a:t>
            </a:r>
            <a:r>
              <a:rPr lang="zh-CN" altLang="en-US" sz="2800" b="1" dirty="0" smtClean="0"/>
              <a:t>可取任意实数</a:t>
            </a:r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772816"/>
            <a:ext cx="1958975" cy="22669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29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1647" y="4462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</a:rPr>
              <a:t>形状</a:t>
            </a:r>
          </a:p>
        </p:txBody>
      </p:sp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5148064" y="548680"/>
            <a:ext cx="3600400" cy="1800200"/>
            <a:chOff x="728" y="1267"/>
            <a:chExt cx="4961" cy="2819"/>
          </a:xfrm>
        </p:grpSpPr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4576" y="2880"/>
              <a:ext cx="8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 flipV="1">
              <a:off x="3120" y="1344"/>
              <a:ext cx="0" cy="25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 flipH="1">
              <a:off x="2522" y="2160"/>
              <a:ext cx="1144" cy="1536"/>
            </a:xfrm>
            <a:prstGeom prst="line">
              <a:avLst/>
            </a:prstGeom>
            <a:noFill/>
            <a:ln w="4127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auto">
            <a:xfrm>
              <a:off x="1014" y="1542"/>
              <a:ext cx="680" cy="648"/>
            </a:xfrm>
            <a:custGeom>
              <a:avLst/>
              <a:gdLst>
                <a:gd name="T0" fmla="*/ 456 w 628"/>
                <a:gd name="T1" fmla="*/ 0 h 648"/>
                <a:gd name="T2" fmla="*/ 552 w 628"/>
                <a:gd name="T3" fmla="*/ 426 h 648"/>
                <a:gd name="T4" fmla="*/ 0 w 628"/>
                <a:gd name="T5" fmla="*/ 648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8" h="648">
                  <a:moveTo>
                    <a:pt x="456" y="0"/>
                  </a:moveTo>
                  <a:cubicBezTo>
                    <a:pt x="472" y="72"/>
                    <a:pt x="628" y="318"/>
                    <a:pt x="552" y="426"/>
                  </a:cubicBezTo>
                  <a:cubicBezTo>
                    <a:pt x="476" y="534"/>
                    <a:pt x="115" y="602"/>
                    <a:pt x="0" y="648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99CC00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 flipH="1">
              <a:off x="832" y="2160"/>
              <a:ext cx="202" cy="14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auto">
            <a:xfrm>
              <a:off x="832" y="3448"/>
              <a:ext cx="3536" cy="248"/>
            </a:xfrm>
            <a:custGeom>
              <a:avLst/>
              <a:gdLst>
                <a:gd name="T0" fmla="*/ 0 w 3264"/>
                <a:gd name="T1" fmla="*/ 200 h 248"/>
                <a:gd name="T2" fmla="*/ 1728 w 3264"/>
                <a:gd name="T3" fmla="*/ 8 h 248"/>
                <a:gd name="T4" fmla="*/ 3264 w 3264"/>
                <a:gd name="T5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64" h="248">
                  <a:moveTo>
                    <a:pt x="0" y="200"/>
                  </a:moveTo>
                  <a:cubicBezTo>
                    <a:pt x="592" y="100"/>
                    <a:pt x="1184" y="0"/>
                    <a:pt x="1728" y="8"/>
                  </a:cubicBezTo>
                  <a:cubicBezTo>
                    <a:pt x="2272" y="16"/>
                    <a:pt x="3008" y="208"/>
                    <a:pt x="3264" y="248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99CC00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auto">
            <a:xfrm>
              <a:off x="4368" y="2202"/>
              <a:ext cx="397" cy="1494"/>
            </a:xfrm>
            <a:custGeom>
              <a:avLst/>
              <a:gdLst>
                <a:gd name="T0" fmla="*/ 0 w 366"/>
                <a:gd name="T1" fmla="*/ 1494 h 1494"/>
                <a:gd name="T2" fmla="*/ 366 w 366"/>
                <a:gd name="T3" fmla="*/ 0 h 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6" h="1494">
                  <a:moveTo>
                    <a:pt x="0" y="1494"/>
                  </a:moveTo>
                  <a:lnTo>
                    <a:pt x="366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auto">
            <a:xfrm>
              <a:off x="4245" y="1344"/>
              <a:ext cx="1007" cy="870"/>
            </a:xfrm>
            <a:custGeom>
              <a:avLst/>
              <a:gdLst>
                <a:gd name="T0" fmla="*/ 486 w 930"/>
                <a:gd name="T1" fmla="*/ 870 h 870"/>
                <a:gd name="T2" fmla="*/ 74 w 930"/>
                <a:gd name="T3" fmla="*/ 428 h 870"/>
                <a:gd name="T4" fmla="*/ 930 w 930"/>
                <a:gd name="T5" fmla="*/ 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0" h="870">
                  <a:moveTo>
                    <a:pt x="486" y="870"/>
                  </a:moveTo>
                  <a:cubicBezTo>
                    <a:pt x="417" y="795"/>
                    <a:pt x="0" y="573"/>
                    <a:pt x="74" y="428"/>
                  </a:cubicBezTo>
                  <a:cubicBezTo>
                    <a:pt x="148" y="283"/>
                    <a:pt x="787" y="71"/>
                    <a:pt x="930" y="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99CC00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1300" y="1536"/>
              <a:ext cx="208" cy="124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auto">
            <a:xfrm>
              <a:off x="1300" y="2784"/>
              <a:ext cx="3900" cy="336"/>
            </a:xfrm>
            <a:custGeom>
              <a:avLst/>
              <a:gdLst>
                <a:gd name="T0" fmla="*/ 0 w 3600"/>
                <a:gd name="T1" fmla="*/ 0 h 336"/>
                <a:gd name="T2" fmla="*/ 1680 w 3600"/>
                <a:gd name="T3" fmla="*/ 288 h 336"/>
                <a:gd name="T4" fmla="*/ 3600 w 3600"/>
                <a:gd name="T5" fmla="*/ 288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00" h="336">
                  <a:moveTo>
                    <a:pt x="0" y="0"/>
                  </a:moveTo>
                  <a:cubicBezTo>
                    <a:pt x="540" y="120"/>
                    <a:pt x="1080" y="240"/>
                    <a:pt x="1680" y="288"/>
                  </a:cubicBezTo>
                  <a:cubicBezTo>
                    <a:pt x="2280" y="336"/>
                    <a:pt x="3280" y="296"/>
                    <a:pt x="3600" y="288"/>
                  </a:cubicBezTo>
                </a:path>
              </a:pathLst>
            </a:custGeom>
            <a:noFill/>
            <a:ln w="38100" cap="flat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99CC00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auto">
            <a:xfrm>
              <a:off x="1612" y="1776"/>
              <a:ext cx="2704" cy="1104"/>
            </a:xfrm>
            <a:custGeom>
              <a:avLst/>
              <a:gdLst>
                <a:gd name="T0" fmla="*/ 0 w 2496"/>
                <a:gd name="T1" fmla="*/ 0 h 720"/>
                <a:gd name="T2" fmla="*/ 1392 w 2496"/>
                <a:gd name="T3" fmla="*/ 720 h 720"/>
                <a:gd name="T4" fmla="*/ 2496 w 2496"/>
                <a:gd name="T5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96" h="720">
                  <a:moveTo>
                    <a:pt x="0" y="0"/>
                  </a:moveTo>
                  <a:cubicBezTo>
                    <a:pt x="488" y="360"/>
                    <a:pt x="976" y="720"/>
                    <a:pt x="1392" y="720"/>
                  </a:cubicBezTo>
                  <a:cubicBezTo>
                    <a:pt x="1808" y="720"/>
                    <a:pt x="2312" y="120"/>
                    <a:pt x="2496" y="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99CC00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3120" y="2884"/>
              <a:ext cx="1404" cy="1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 flipH="1">
              <a:off x="884" y="2880"/>
              <a:ext cx="2236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 flipH="1">
              <a:off x="728" y="2880"/>
              <a:ext cx="384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3120" y="2526"/>
              <a:ext cx="2100" cy="354"/>
            </a:xfrm>
            <a:custGeom>
              <a:avLst/>
              <a:gdLst>
                <a:gd name="T0" fmla="*/ 0 w 1938"/>
                <a:gd name="T1" fmla="*/ 354 h 354"/>
                <a:gd name="T2" fmla="*/ 1938 w 1938"/>
                <a:gd name="T3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38" h="354">
                  <a:moveTo>
                    <a:pt x="0" y="354"/>
                  </a:moveTo>
                  <a:lnTo>
                    <a:pt x="1938" y="0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1326" y="2604"/>
              <a:ext cx="1794" cy="276"/>
            </a:xfrm>
            <a:custGeom>
              <a:avLst/>
              <a:gdLst>
                <a:gd name="T0" fmla="*/ 1656 w 1656"/>
                <a:gd name="T1" fmla="*/ 276 h 276"/>
                <a:gd name="T2" fmla="*/ 0 w 1656"/>
                <a:gd name="T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56" h="276">
                  <a:moveTo>
                    <a:pt x="1656" y="276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 flipH="1">
              <a:off x="5200" y="1344"/>
              <a:ext cx="52" cy="17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31"/>
            <p:cNvSpPr txBox="1">
              <a:spLocks noChangeArrowheads="1"/>
            </p:cNvSpPr>
            <p:nvPr/>
          </p:nvSpPr>
          <p:spPr bwMode="auto">
            <a:xfrm>
              <a:off x="2590" y="3466"/>
              <a:ext cx="407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28" name="Text Box 32"/>
            <p:cNvSpPr txBox="1">
              <a:spLocks noChangeArrowheads="1"/>
            </p:cNvSpPr>
            <p:nvPr/>
          </p:nvSpPr>
          <p:spPr bwMode="auto">
            <a:xfrm>
              <a:off x="5305" y="2816"/>
              <a:ext cx="384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  <p:sp>
          <p:nvSpPr>
            <p:cNvPr id="29" name="Text Box 33"/>
            <p:cNvSpPr txBox="1">
              <a:spLocks noChangeArrowheads="1"/>
            </p:cNvSpPr>
            <p:nvPr/>
          </p:nvSpPr>
          <p:spPr bwMode="auto">
            <a:xfrm>
              <a:off x="3162" y="1267"/>
              <a:ext cx="361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/>
                <a:t>z</a:t>
              </a:r>
            </a:p>
          </p:txBody>
        </p:sp>
        <p:sp>
          <p:nvSpPr>
            <p:cNvPr id="30" name="Text Box 34"/>
            <p:cNvSpPr txBox="1">
              <a:spLocks noChangeArrowheads="1"/>
            </p:cNvSpPr>
            <p:nvPr/>
          </p:nvSpPr>
          <p:spPr bwMode="auto">
            <a:xfrm>
              <a:off x="2860" y="2515"/>
              <a:ext cx="408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 dirty="0"/>
                <a:t>o</a:t>
              </a:r>
            </a:p>
          </p:txBody>
        </p:sp>
        <p:sp>
          <p:nvSpPr>
            <p:cNvPr id="31" name="Text Box 35"/>
            <p:cNvSpPr txBox="1">
              <a:spLocks noChangeArrowheads="1"/>
            </p:cNvSpPr>
            <p:nvPr/>
          </p:nvSpPr>
          <p:spPr bwMode="auto">
            <a:xfrm>
              <a:off x="4438" y="3476"/>
              <a:ext cx="194" cy="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zh-CN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11560" y="620688"/>
            <a:ext cx="403244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/>
              <a:t>用</a:t>
            </a:r>
            <a:r>
              <a:rPr kumimoji="1" lang="zh-CN" altLang="en-US" sz="2800" b="1" dirty="0"/>
              <a:t>坐标</a:t>
            </a:r>
            <a:r>
              <a:rPr kumimoji="1" lang="zh-CN" altLang="en-US" sz="2800" b="1" dirty="0" smtClean="0"/>
              <a:t>面</a:t>
            </a:r>
            <a:r>
              <a:rPr kumimoji="1" lang="en-US" altLang="zh-CN" sz="2800" b="1" dirty="0" err="1" smtClean="0"/>
              <a:t>xOy</a:t>
            </a:r>
            <a:r>
              <a:rPr kumimoji="1" lang="zh-CN" altLang="en-US" sz="2800" b="1" dirty="0" smtClean="0"/>
              <a:t>与曲面相截的交线为</a:t>
            </a:r>
            <a:endParaRPr kumimoji="1" lang="zh-CN" altLang="en-US" sz="2800" b="1" dirty="0"/>
          </a:p>
        </p:txBody>
      </p:sp>
      <p:graphicFrame>
        <p:nvGraphicFramePr>
          <p:cNvPr id="33" name="Object 11"/>
          <p:cNvGraphicFramePr>
            <a:graphicFrameLocks noChangeAspect="1"/>
          </p:cNvGraphicFramePr>
          <p:nvPr/>
        </p:nvGraphicFramePr>
        <p:xfrm>
          <a:off x="564977" y="1567406"/>
          <a:ext cx="2134815" cy="1717578"/>
        </p:xfrm>
        <a:graphic>
          <a:graphicData uri="http://schemas.openxmlformats.org/presentationml/2006/ole">
            <p:oleObj spid="_x0000_s910341" name="Equation" r:id="rId4" imgW="850680" imgH="685800" progId="Equation.DSMT4">
              <p:embed/>
            </p:oleObj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727971" y="218570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为一对直线</a:t>
            </a: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539552" y="3356992"/>
            <a:ext cx="79928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/>
              <a:t>用平面</a:t>
            </a:r>
            <a:r>
              <a:rPr kumimoji="1" lang="en-US" altLang="zh-CN" sz="2800" b="1" dirty="0" smtClean="0"/>
              <a:t>z=h(h≠0)</a:t>
            </a:r>
            <a:r>
              <a:rPr kumimoji="1" lang="zh-CN" altLang="en-US" sz="2800" b="1" dirty="0" smtClean="0"/>
              <a:t>与曲面相截的交线为双曲线</a:t>
            </a:r>
            <a:endParaRPr kumimoji="1" lang="zh-CN" altLang="en-US" sz="2800" b="1" dirty="0"/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539552" y="4005064"/>
            <a:ext cx="482453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/>
              <a:t>用</a:t>
            </a:r>
            <a:r>
              <a:rPr kumimoji="1" lang="zh-CN" altLang="en-US" sz="2800" b="1" dirty="0"/>
              <a:t>坐标</a:t>
            </a:r>
            <a:r>
              <a:rPr kumimoji="1" lang="zh-CN" altLang="en-US" sz="2800" b="1" dirty="0" smtClean="0"/>
              <a:t>面</a:t>
            </a:r>
            <a:r>
              <a:rPr kumimoji="1" lang="en-US" altLang="zh-CN" sz="2800" b="1" dirty="0" err="1" smtClean="0"/>
              <a:t>xOz,yOz</a:t>
            </a:r>
            <a:r>
              <a:rPr kumimoji="1" lang="zh-CN" altLang="en-US" sz="2800" b="1" dirty="0" smtClean="0"/>
              <a:t>与曲面相截的交线分别为</a:t>
            </a:r>
            <a:endParaRPr kumimoji="1" lang="zh-CN" altLang="en-US" sz="2800" b="1" dirty="0"/>
          </a:p>
        </p:txBody>
      </p:sp>
      <p:graphicFrame>
        <p:nvGraphicFramePr>
          <p:cNvPr id="38" name="Object 11"/>
          <p:cNvGraphicFramePr>
            <a:graphicFrameLocks noChangeAspect="1"/>
          </p:cNvGraphicFramePr>
          <p:nvPr/>
        </p:nvGraphicFramePr>
        <p:xfrm>
          <a:off x="630009" y="5013176"/>
          <a:ext cx="1709743" cy="1224136"/>
        </p:xfrm>
        <a:graphic>
          <a:graphicData uri="http://schemas.openxmlformats.org/presentationml/2006/ole">
            <p:oleObj spid="_x0000_s910343" name="Equation" r:id="rId5" imgW="672840" imgH="482400" progId="Equation.DSMT4">
              <p:embed/>
            </p:oleObj>
          </a:graphicData>
        </a:graphic>
      </p:graphicFrame>
      <p:graphicFrame>
        <p:nvGraphicFramePr>
          <p:cNvPr id="39" name="Object 4"/>
          <p:cNvGraphicFramePr>
            <a:graphicFrameLocks noChangeAspect="1"/>
          </p:cNvGraphicFramePr>
          <p:nvPr/>
        </p:nvGraphicFramePr>
        <p:xfrm>
          <a:off x="2818830" y="5049624"/>
          <a:ext cx="1905000" cy="1223962"/>
        </p:xfrm>
        <a:graphic>
          <a:graphicData uri="http://schemas.openxmlformats.org/presentationml/2006/ole">
            <p:oleObj spid="_x0000_s910344" name="Equation" r:id="rId6" imgW="749160" imgH="482400" progId="Equation.DSMT4">
              <p:embed/>
            </p:oleObj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611560" y="6274479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为抛物线</a:t>
            </a:r>
          </a:p>
        </p:txBody>
      </p:sp>
      <p:pic>
        <p:nvPicPr>
          <p:cNvPr id="41" name="Picture 4" descr="D:\Users\Administrator\Pictures\数学\椭圆抛物面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01580" y="3853125"/>
            <a:ext cx="3390900" cy="26193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6" grpId="0"/>
      <p:bldP spid="37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548680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双曲抛物面的重要特点</a:t>
            </a:r>
          </a:p>
        </p:txBody>
      </p:sp>
      <p:pic>
        <p:nvPicPr>
          <p:cNvPr id="4" name="Picture 4" descr="D:\Users\Administrator\Pictures\数学\椭圆抛物面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404664"/>
            <a:ext cx="3390900" cy="2619375"/>
          </a:xfrm>
          <a:prstGeom prst="rect">
            <a:avLst/>
          </a:prstGeom>
          <a:noFill/>
        </p:spPr>
      </p:pic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619672" y="1556792"/>
          <a:ext cx="1725613" cy="1014412"/>
        </p:xfrm>
        <a:graphic>
          <a:graphicData uri="http://schemas.openxmlformats.org/presentationml/2006/ole">
            <p:oleObj spid="_x0000_s912386" name="Equation" r:id="rId5" imgW="799920" imgH="44424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5576" y="177281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函数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3121804"/>
            <a:ext cx="8087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在</a:t>
            </a:r>
            <a:r>
              <a:rPr lang="en-US" altLang="zh-CN" sz="2800" b="1" dirty="0" smtClean="0"/>
              <a:t>(0,0)</a:t>
            </a:r>
            <a:r>
              <a:rPr lang="zh-CN" altLang="en-US" sz="2800" b="1" dirty="0" smtClean="0"/>
              <a:t>点为极值点，但既不是极大值也不是极小值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576" y="41490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2"/>
                </a:solidFill>
              </a:rPr>
              <a:t>马鞍面</a:t>
            </a:r>
            <a:endParaRPr lang="zh-CN" altLang="en-US" sz="2800" b="1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4914" name="Picture 2" descr="D:\Users\Administrator\Pictures\数学\星海音乐厅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520825"/>
            <a:ext cx="5715000" cy="381635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448051" y="38550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</a:rPr>
              <a:t>星海音乐厅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5938" name="Picture 2" descr="D:\Users\Administrator\Pictures\数学\扭面_c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266" y="1177588"/>
            <a:ext cx="5408870" cy="4377369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1115616" y="5858108"/>
            <a:ext cx="69127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是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双曲抛物面的一部分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处于非标准位置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2736304" y="332656"/>
            <a:ext cx="3563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</a:rPr>
              <a:t>灌溉渠道中的扭面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0152" y="1105580"/>
            <a:ext cx="25202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+mn-ea"/>
                <a:ea typeface="+mn-ea"/>
              </a:rPr>
              <a:t>灌溉渠道一般是梯形剖面</a:t>
            </a:r>
            <a:r>
              <a:rPr lang="en-US" altLang="zh-CN" sz="2800" b="1" dirty="0" smtClean="0">
                <a:latin typeface="+mn-ea"/>
                <a:ea typeface="+mn-ea"/>
              </a:rPr>
              <a:t>, </a:t>
            </a:r>
            <a:r>
              <a:rPr lang="zh-CN" altLang="en-US" sz="2800" b="1" dirty="0" smtClean="0">
                <a:latin typeface="+mn-ea"/>
                <a:ea typeface="+mn-ea"/>
              </a:rPr>
              <a:t>闸门则为矩形剖面</a:t>
            </a:r>
            <a:r>
              <a:rPr lang="en-US" altLang="zh-CN" sz="2800" b="1" dirty="0" smtClean="0">
                <a:latin typeface="+mn-ea"/>
                <a:ea typeface="+mn-ea"/>
              </a:rPr>
              <a:t>, </a:t>
            </a:r>
            <a:r>
              <a:rPr lang="zh-CN" altLang="en-US" sz="2800" b="1" dirty="0" smtClean="0">
                <a:latin typeface="+mn-ea"/>
                <a:ea typeface="+mn-ea"/>
              </a:rPr>
              <a:t>为使水流平顺</a:t>
            </a:r>
            <a:r>
              <a:rPr lang="en-US" altLang="zh-CN" sz="2800" b="1" dirty="0" smtClean="0">
                <a:latin typeface="+mn-ea"/>
                <a:ea typeface="+mn-ea"/>
              </a:rPr>
              <a:t>, </a:t>
            </a:r>
            <a:r>
              <a:rPr lang="zh-CN" altLang="en-US" sz="2800" b="1" dirty="0" smtClean="0">
                <a:latin typeface="+mn-ea"/>
                <a:ea typeface="+mn-ea"/>
              </a:rPr>
              <a:t>减少水头损失</a:t>
            </a:r>
            <a:r>
              <a:rPr lang="en-US" altLang="zh-CN" sz="2800" b="1" dirty="0" smtClean="0">
                <a:latin typeface="+mn-ea"/>
                <a:ea typeface="+mn-ea"/>
              </a:rPr>
              <a:t>, </a:t>
            </a:r>
            <a:r>
              <a:rPr lang="zh-CN" altLang="en-US" sz="2800" b="1" dirty="0" smtClean="0">
                <a:latin typeface="+mn-ea"/>
                <a:ea typeface="+mn-ea"/>
              </a:rPr>
              <a:t>闸门进出口与渠道的连接处</a:t>
            </a:r>
            <a:r>
              <a:rPr lang="en-US" altLang="zh-CN" sz="2800" b="1" dirty="0" smtClean="0">
                <a:latin typeface="+mn-ea"/>
                <a:ea typeface="+mn-ea"/>
              </a:rPr>
              <a:t>, </a:t>
            </a:r>
            <a:r>
              <a:rPr lang="zh-CN" altLang="en-US" sz="2800" b="1" dirty="0" smtClean="0">
                <a:latin typeface="+mn-ea"/>
                <a:ea typeface="+mn-ea"/>
              </a:rPr>
              <a:t>通常做成此种扭面</a:t>
            </a:r>
            <a:r>
              <a:rPr lang="en-US" altLang="zh-CN" sz="2800" b="1" dirty="0" smtClean="0">
                <a:latin typeface="+mn-ea"/>
                <a:ea typeface="+mn-ea"/>
              </a:rPr>
              <a:t>.</a:t>
            </a:r>
            <a:endParaRPr lang="zh-CN" altLang="en-US" sz="2800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0081" y="260648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</a:rPr>
              <a:t>二次曲面分类简介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600" y="4509120"/>
            <a:ext cx="3789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二次曲面有且只有</a:t>
            </a:r>
            <a:r>
              <a:rPr lang="en-US" altLang="zh-CN" sz="2800" b="1" dirty="0" smtClean="0"/>
              <a:t>17</a:t>
            </a:r>
            <a:r>
              <a:rPr lang="zh-CN" altLang="en-US" sz="2800" b="1" dirty="0" smtClean="0"/>
              <a:t>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6601" y="535405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在正交变换的同构类中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71600" y="2492896"/>
          <a:ext cx="7488832" cy="1195969"/>
        </p:xfrm>
        <a:graphic>
          <a:graphicData uri="http://schemas.openxmlformats.org/presentationml/2006/ole">
            <p:oleObj spid="_x0000_s943105" name="Equation" r:id="rId3" imgW="2857320" imgH="457200" progId="Equation.KSEE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59174" y="1033572"/>
            <a:ext cx="5052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二次曲面由三元二次方程确定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1772816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三元二次方程的一般形式为：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古瓶荷花">
  <a:themeElements>
    <a:clrScheme name="张玮">
      <a:dk1>
        <a:srgbClr val="000000"/>
      </a:dk1>
      <a:lt1>
        <a:srgbClr val="FFFFFF"/>
      </a:lt1>
      <a:dk2>
        <a:srgbClr val="990000"/>
      </a:dk2>
      <a:lt2>
        <a:srgbClr val="7030A0"/>
      </a:lt2>
      <a:accent1>
        <a:srgbClr val="FF0000"/>
      </a:accent1>
      <a:accent2>
        <a:srgbClr val="013DFF"/>
      </a:accent2>
      <a:accent3>
        <a:srgbClr val="FF47A3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张玮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b="1" dirty="0" smtClean="0"/>
        </a:defPPr>
      </a:lstStyle>
    </a:tx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5770</TotalTime>
  <Words>1873</Words>
  <Application>Microsoft Office PowerPoint</Application>
  <PresentationFormat>全屏显示(4:3)</PresentationFormat>
  <Paragraphs>192</Paragraphs>
  <Slides>36</Slides>
  <Notes>13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8" baseType="lpstr">
      <vt:lpstr>古瓶荷花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</vt:vector>
  </TitlesOfParts>
  <Company>baowenli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An</dc:creator>
  <cp:lastModifiedBy>Administrator</cp:lastModifiedBy>
  <cp:revision>433</cp:revision>
  <dcterms:created xsi:type="dcterms:W3CDTF">2006-03-17T10:50:12Z</dcterms:created>
  <dcterms:modified xsi:type="dcterms:W3CDTF">2014-11-20T14:57:11Z</dcterms:modified>
</cp:coreProperties>
</file>